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0" r:id="rId5"/>
    <p:sldId id="264" r:id="rId6"/>
    <p:sldId id="261" r:id="rId7"/>
    <p:sldId id="265" r:id="rId8"/>
    <p:sldId id="259" r:id="rId9"/>
    <p:sldId id="267" r:id="rId10"/>
    <p:sldId id="268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2230" autoAdjust="0"/>
  </p:normalViewPr>
  <p:slideViewPr>
    <p:cSldViewPr>
      <p:cViewPr>
        <p:scale>
          <a:sx n="74" d="100"/>
          <a:sy n="74" d="100"/>
        </p:scale>
        <p:origin x="-177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93358-6E7E-42BE-BDA8-55CEA328FA6E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6E0A6-ED22-4C73-B03C-B92C5416505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1288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FF806-3305-4437-BCFE-2C49C85FDE7F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5ACC-617F-46DB-9CFB-92006C665C8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0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    Estimar el tamaño de los átomos es un poco complicado debido a la naturaleza difusa de la nube electrónica que rodea al núcleo y que varía según los factores ambientales. Se realizan las medidas sobre muestras de elementos puros no combinados químicamente y los datos así obtenidos son los </a:t>
            </a:r>
            <a:r>
              <a:rPr lang="es-AR" i="1" dirty="0" smtClean="0"/>
              <a:t>tamaños relativos de los átomos.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05ACC-617F-46DB-9CFB-92006C665C81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05ACC-617F-46DB-9CFB-92006C665C81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un grupo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Zef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prácticamente constante por lo tanto la atracción del núcleo por el ultimo electrón es la misma.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 aumentar  Z aumenta el nivel energético en que se encuentra el ultimo electrón, aumenta la distancia entre él y el núcleo, está mas débilmente atraído entonces debo entregar menos energía para arrancarlo y por lo tanto disminuye la EI.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un período el valor numérico de n permanece constante.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 aumentar Z, aumenta </a:t>
            </a:r>
            <a:r>
              <a:rPr lang="es-A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Zef</a:t>
            </a:r>
            <a:r>
              <a:rPr lang="es-A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aumenta la atracción del núcleo por el ultimo electrón. Al estar mas atraído se debe entregar mayor cantidad de energía para arrancarlo y por lo tanto aumenta la EI.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05ACC-617F-46DB-9CFB-92006C665C81}" type="slidenum">
              <a:rPr lang="es-AR" smtClean="0"/>
              <a:pPr/>
              <a:t>8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65EE-4E46-44F4-90C7-0BA60F6CB839}" type="datetimeFigureOut">
              <a:rPr lang="es-AR" smtClean="0"/>
              <a:pPr/>
              <a:t>06/06/2020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D8DD-E151-4F4A-8039-91B8355D4E5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3672408" cy="1512168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E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Propiedades periódicas</a:t>
            </a:r>
            <a:endParaRPr lang="es-A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0" name="Picture 6" descr="http://payala.mayo.uson.mx/QOnline/Image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73016"/>
            <a:ext cx="4981575" cy="2571751"/>
          </a:xfrm>
          <a:prstGeom prst="rect">
            <a:avLst/>
          </a:prstGeom>
          <a:noFill/>
        </p:spPr>
      </p:pic>
      <p:pic>
        <p:nvPicPr>
          <p:cNvPr id="7" name="Picture 4" descr="http://3.bp.blogspot.com/_8wPbBisleUQ/SwOaSueDpbI/AAAAAAAAAPk/iJtpAUt4m8k/s1600/radioa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8100" y="332656"/>
            <a:ext cx="5295900" cy="3124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energiaionizac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685646" cy="2996952"/>
          </a:xfrm>
          <a:prstGeom prst="rect">
            <a:avLst/>
          </a:prstGeom>
        </p:spPr>
      </p:pic>
      <p:pic>
        <p:nvPicPr>
          <p:cNvPr id="7" name="6 Imagen" descr="radioat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4038" y="3687872"/>
            <a:ext cx="5642518" cy="2957223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403648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oper Black" pitchFamily="18" charset="0"/>
              </a:rPr>
              <a:t>ELECTRONEGATIVIDAD</a:t>
            </a:r>
            <a:endParaRPr lang="es-AR" dirty="0">
              <a:latin typeface="Cooper Black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88024" y="47971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ooper Black" pitchFamily="18" charset="0"/>
              </a:rPr>
              <a:t>CARÁCTER METÁLICO</a:t>
            </a:r>
            <a:endParaRPr lang="es-AR" dirty="0">
              <a:latin typeface="Cooper Black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067944" y="522920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ooper Black" pitchFamily="18" charset="0"/>
              </a:rPr>
              <a:t>TENDENCIA A FORMAR CATIONES</a:t>
            </a:r>
            <a:endParaRPr lang="es-AR" dirty="0">
              <a:latin typeface="Cooper Black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723220" y="75109"/>
            <a:ext cx="3010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AR" sz="3200" b="1" dirty="0" smtClean="0">
                <a:solidFill>
                  <a:srgbClr val="FF0000"/>
                </a:solidFill>
              </a:rPr>
              <a:t>Resumen:</a:t>
            </a:r>
          </a:p>
          <a:p>
            <a:r>
              <a:rPr lang="es-AR" sz="2600" dirty="0">
                <a:solidFill>
                  <a:srgbClr val="FF0000"/>
                </a:solidFill>
              </a:rPr>
              <a:t>L</a:t>
            </a:r>
            <a:r>
              <a:rPr lang="es-AR" sz="2600" dirty="0" smtClean="0">
                <a:solidFill>
                  <a:srgbClr val="FF0000"/>
                </a:solidFill>
              </a:rPr>
              <a:t>os gráficos muestran el sentido en que cada una de estas propiedades </a:t>
            </a:r>
            <a:r>
              <a:rPr lang="es-AR" sz="2600" b="1" u="sng" dirty="0" smtClean="0">
                <a:solidFill>
                  <a:srgbClr val="FF0000"/>
                </a:solidFill>
              </a:rPr>
              <a:t>aumentan</a:t>
            </a:r>
            <a:r>
              <a:rPr lang="es-AR" sz="2600" dirty="0" smtClean="0">
                <a:solidFill>
                  <a:srgbClr val="FF0000"/>
                </a:solidFill>
              </a:rPr>
              <a:t> dentro de períodos y grupos de la Tabla Periódica</a:t>
            </a:r>
            <a:endParaRPr lang="es-AR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Propiedades periódicas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AR" sz="2800" b="1" dirty="0" smtClean="0"/>
              <a:t>Son propiedades </a:t>
            </a:r>
            <a:r>
              <a:rPr lang="es-AR" sz="2800" b="1" dirty="0"/>
              <a:t>de los elementos químicos que </a:t>
            </a:r>
            <a:r>
              <a:rPr lang="es-AR" sz="2800" b="1" dirty="0" smtClean="0"/>
              <a:t>varían de forma </a:t>
            </a:r>
            <a:r>
              <a:rPr lang="es-AR" sz="2800" b="1" dirty="0" smtClean="0"/>
              <a:t>periódica  a lo largo de la tabla.</a:t>
            </a:r>
          </a:p>
          <a:p>
            <a:pPr marL="0" indent="0" algn="just">
              <a:buNone/>
            </a:pPr>
            <a:r>
              <a:rPr lang="es-AR" sz="2800" b="1" dirty="0" smtClean="0"/>
              <a:t> </a:t>
            </a:r>
            <a:endParaRPr lang="es-AR" sz="2800" b="1" dirty="0" smtClean="0"/>
          </a:p>
          <a:p>
            <a:pPr algn="just"/>
            <a:r>
              <a:rPr lang="es-AR" sz="2800" b="1" dirty="0" smtClean="0"/>
              <a:t>Se relacionan </a:t>
            </a:r>
            <a:r>
              <a:rPr lang="es-AR" sz="2800" b="1" dirty="0" smtClean="0"/>
              <a:t>con la configura electrónica del nivel más externo de los átomos de cada elemento.</a:t>
            </a:r>
          </a:p>
          <a:p>
            <a:pPr marL="0" indent="0" algn="just">
              <a:buNone/>
            </a:pPr>
            <a:endParaRPr lang="es-AR" sz="2800" b="1" dirty="0" smtClean="0"/>
          </a:p>
          <a:p>
            <a:pPr>
              <a:spcAft>
                <a:spcPts val="1200"/>
              </a:spcAft>
            </a:pPr>
            <a:r>
              <a:rPr lang="es-AR" sz="2800" b="1" dirty="0" smtClean="0"/>
              <a:t>Ejemplos</a:t>
            </a:r>
            <a:r>
              <a:rPr lang="es-AR" sz="2800" b="1" dirty="0" smtClean="0"/>
              <a:t>:</a:t>
            </a:r>
            <a:endParaRPr lang="es-AR" sz="2800" b="1" dirty="0" smtClean="0"/>
          </a:p>
          <a:p>
            <a:pPr lvl="1">
              <a:spcAft>
                <a:spcPts val="600"/>
              </a:spcAft>
            </a:pPr>
            <a:r>
              <a:rPr lang="es-AR" sz="2400" b="1" dirty="0" smtClean="0">
                <a:solidFill>
                  <a:schemeClr val="accent6">
                    <a:lumMod val="50000"/>
                  </a:schemeClr>
                </a:solidFill>
              </a:rPr>
              <a:t>Radio </a:t>
            </a:r>
            <a:r>
              <a:rPr lang="es-AR" sz="2400" b="1" dirty="0" smtClean="0">
                <a:solidFill>
                  <a:schemeClr val="accent6">
                    <a:lumMod val="50000"/>
                  </a:schemeClr>
                </a:solidFill>
              </a:rPr>
              <a:t>atómico</a:t>
            </a:r>
          </a:p>
          <a:p>
            <a:pPr lvl="1">
              <a:spcAft>
                <a:spcPts val="600"/>
              </a:spcAft>
            </a:pPr>
            <a:r>
              <a:rPr lang="es-AR" sz="2400" b="1" dirty="0">
                <a:solidFill>
                  <a:srgbClr val="7030A0"/>
                </a:solidFill>
              </a:rPr>
              <a:t>Energía de ionización </a:t>
            </a:r>
          </a:p>
          <a:p>
            <a:pPr lvl="1">
              <a:spcAft>
                <a:spcPts val="600"/>
              </a:spcAft>
            </a:pPr>
            <a:r>
              <a:rPr lang="es-AR" sz="2400" b="1" dirty="0"/>
              <a:t>Carácter metálico </a:t>
            </a:r>
            <a:endParaRPr lang="es-AR" sz="2400" b="1" dirty="0" smtClean="0"/>
          </a:p>
          <a:p>
            <a:pPr lvl="1">
              <a:spcAft>
                <a:spcPts val="600"/>
              </a:spcAft>
            </a:pPr>
            <a:r>
              <a:rPr lang="es-AR" sz="2400" b="1" dirty="0" smtClean="0">
                <a:solidFill>
                  <a:schemeClr val="tx2">
                    <a:lumMod val="75000"/>
                  </a:schemeClr>
                </a:solidFill>
              </a:rPr>
              <a:t>Electronegatividad</a:t>
            </a:r>
            <a:endParaRPr lang="es-A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s-AR" sz="2400" b="1" dirty="0" smtClean="0">
                <a:solidFill>
                  <a:schemeClr val="accent6">
                    <a:lumMod val="50000"/>
                  </a:schemeClr>
                </a:solidFill>
              </a:rPr>
              <a:t>Radio iónico</a:t>
            </a:r>
          </a:p>
          <a:p>
            <a:pPr lvl="1">
              <a:spcAft>
                <a:spcPts val="600"/>
              </a:spcAft>
            </a:pPr>
            <a:r>
              <a:rPr lang="es-AR" sz="2400" b="1" dirty="0" smtClean="0"/>
              <a:t>Afinidad </a:t>
            </a:r>
            <a:r>
              <a:rPr lang="es-AR" sz="2400" b="1" dirty="0" smtClean="0"/>
              <a:t>electrónica</a:t>
            </a:r>
            <a:endParaRPr lang="es-AR" sz="2400" b="1" dirty="0" smtClean="0"/>
          </a:p>
        </p:txBody>
      </p:sp>
      <p:sp>
        <p:nvSpPr>
          <p:cNvPr id="4" name="3 Cerrar llave"/>
          <p:cNvSpPr/>
          <p:nvPr/>
        </p:nvSpPr>
        <p:spPr>
          <a:xfrm>
            <a:off x="3635896" y="5301208"/>
            <a:ext cx="216024" cy="50405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3866579" y="5301208"/>
            <a:ext cx="2592288" cy="50405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No las vamos a estudiar en este curso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¿De qué depende esta periodicidad?</a:t>
            </a:r>
            <a:endParaRPr lang="es-AR" sz="3600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075240" cy="5040560"/>
          </a:xfrm>
        </p:spPr>
        <p:txBody>
          <a:bodyPr>
            <a:normAutofit fontScale="55000" lnSpcReduction="20000"/>
          </a:bodyPr>
          <a:lstStyle/>
          <a:p>
            <a:r>
              <a:rPr lang="es-ES" sz="5100" b="1" dirty="0">
                <a:solidFill>
                  <a:srgbClr val="0070C0"/>
                </a:solidFill>
              </a:rPr>
              <a:t>Carga nuclear efectiva (</a:t>
            </a:r>
            <a:r>
              <a:rPr lang="es-ES" sz="5100" b="1" dirty="0" err="1">
                <a:solidFill>
                  <a:srgbClr val="0070C0"/>
                </a:solidFill>
              </a:rPr>
              <a:t>Zef</a:t>
            </a:r>
            <a:r>
              <a:rPr lang="es-ES" sz="5100" b="1" dirty="0">
                <a:solidFill>
                  <a:srgbClr val="0070C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s-ES" sz="4400" dirty="0"/>
              <a:t>En un átomo con muchos electrones, cada electrón es simultáneamente atraído hacia el núcleo y repelido por los otros electrones. </a:t>
            </a:r>
          </a:p>
          <a:p>
            <a:pPr marL="0" indent="0" algn="just">
              <a:buNone/>
            </a:pPr>
            <a:r>
              <a:rPr lang="es-ES" sz="4400" dirty="0"/>
              <a:t>La </a:t>
            </a:r>
            <a:r>
              <a:rPr lang="es-ES" sz="4400" dirty="0" err="1"/>
              <a:t>Zef</a:t>
            </a:r>
            <a:r>
              <a:rPr lang="es-ES" sz="4400" dirty="0"/>
              <a:t> es igual al número de protones menos una constante que suele denominarse “apantallamiento”. </a:t>
            </a:r>
            <a:r>
              <a:rPr lang="es-ES" sz="4400" b="1" dirty="0">
                <a:solidFill>
                  <a:srgbClr val="0070C0"/>
                </a:solidFill>
                <a:sym typeface="Symbol"/>
              </a:rPr>
              <a:t></a:t>
            </a:r>
            <a:r>
              <a:rPr lang="es-ES" sz="4400" b="1" dirty="0">
                <a:solidFill>
                  <a:srgbClr val="0070C0"/>
                </a:solidFill>
              </a:rPr>
              <a:t> </a:t>
            </a:r>
            <a:r>
              <a:rPr lang="es-ES" sz="4400" b="1" dirty="0">
                <a:solidFill>
                  <a:srgbClr val="0070C0"/>
                </a:solidFill>
                <a:sym typeface="Symbol"/>
              </a:rPr>
              <a:t></a:t>
            </a:r>
            <a:r>
              <a:rPr lang="es-ES" sz="4400" b="1" dirty="0">
                <a:solidFill>
                  <a:srgbClr val="0070C0"/>
                </a:solidFill>
              </a:rPr>
              <a:t> número de electrones internos</a:t>
            </a:r>
            <a:r>
              <a:rPr lang="es-ES" sz="4400" dirty="0"/>
              <a:t>. </a:t>
            </a:r>
            <a:endParaRPr lang="es-AR" sz="4400" dirty="0"/>
          </a:p>
          <a:p>
            <a:pPr algn="ctr">
              <a:buNone/>
            </a:pPr>
            <a:r>
              <a:rPr lang="es-ES" sz="4400" dirty="0" err="1"/>
              <a:t>Zef</a:t>
            </a:r>
            <a:r>
              <a:rPr lang="es-ES" sz="4400" dirty="0"/>
              <a:t> = Z - </a:t>
            </a:r>
            <a:r>
              <a:rPr lang="es-ES" sz="4400" dirty="0">
                <a:sym typeface="Symbol"/>
              </a:rPr>
              <a:t></a:t>
            </a:r>
            <a:r>
              <a:rPr lang="es-ES" sz="4400" dirty="0"/>
              <a:t>.</a:t>
            </a:r>
            <a:endParaRPr lang="es-AR" sz="4400" dirty="0"/>
          </a:p>
          <a:p>
            <a:endParaRPr lang="es-ES" sz="3500" b="1" dirty="0" smtClean="0">
              <a:solidFill>
                <a:srgbClr val="0070C0"/>
              </a:solidFill>
            </a:endParaRPr>
          </a:p>
          <a:p>
            <a:r>
              <a:rPr lang="es-ES" sz="5100" b="1" dirty="0" smtClean="0">
                <a:solidFill>
                  <a:srgbClr val="0070C0"/>
                </a:solidFill>
              </a:rPr>
              <a:t>Apantallamiento </a:t>
            </a:r>
            <a:r>
              <a:rPr lang="es-ES" sz="5100" b="1" dirty="0" smtClean="0">
                <a:solidFill>
                  <a:srgbClr val="0070C0"/>
                </a:solidFill>
              </a:rPr>
              <a:t>o Efecto </a:t>
            </a:r>
            <a:r>
              <a:rPr lang="es-ES" sz="5100" b="1" i="1" dirty="0">
                <a:solidFill>
                  <a:srgbClr val="0070C0"/>
                </a:solidFill>
              </a:rPr>
              <a:t>Pantalla</a:t>
            </a:r>
          </a:p>
          <a:p>
            <a:pPr marL="0" indent="0" algn="just">
              <a:buNone/>
            </a:pPr>
            <a:r>
              <a:rPr lang="es-ES" sz="4400" dirty="0"/>
              <a:t>L</a:t>
            </a:r>
            <a:r>
              <a:rPr lang="es-ES" sz="4400" dirty="0" smtClean="0"/>
              <a:t>os </a:t>
            </a:r>
            <a:r>
              <a:rPr lang="es-ES" sz="4400" dirty="0"/>
              <a:t>electrones de las capas internas, apantallan al núcleo, reduciendo la carga que afecta a los electrones externos. </a:t>
            </a:r>
            <a:endParaRPr lang="es-ES" sz="4400" dirty="0" smtClean="0"/>
          </a:p>
          <a:p>
            <a:pPr marL="0" indent="0" algn="just">
              <a:buNone/>
            </a:pPr>
            <a:r>
              <a:rPr lang="es-ES" sz="4400" dirty="0" smtClean="0"/>
              <a:t>Los </a:t>
            </a:r>
            <a:r>
              <a:rPr lang="es-ES" sz="4400" dirty="0"/>
              <a:t>electrones de las capas internas son muy eficientes para apantallar la carga nuclear, pero los electrones de la misma capa externa casi no se apantallan unos con otros. </a:t>
            </a:r>
            <a:endParaRPr lang="es-AR" sz="4400" dirty="0" smtClean="0"/>
          </a:p>
          <a:p>
            <a:pPr marL="0" indent="0" algn="just">
              <a:buNone/>
            </a:pPr>
            <a:endParaRPr lang="es-ES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Radio atómico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http://www.eis.uva.es/~qgintro/sisper/imagenes/radio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08920"/>
            <a:ext cx="5445718" cy="3096344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395536" y="12969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sz="2400" b="1" dirty="0" smtClean="0"/>
              <a:t>Radio atómico de un elemento </a:t>
            </a:r>
            <a:r>
              <a:rPr lang="es-AR" sz="2400" dirty="0" smtClean="0"/>
              <a:t>es la mitad de la distancia entre los centros de dos átomos vecinos. </a:t>
            </a:r>
            <a:endParaRPr lang="es-AR" sz="2400" dirty="0"/>
          </a:p>
        </p:txBody>
      </p:sp>
      <p:sp>
        <p:nvSpPr>
          <p:cNvPr id="9" name="8 Rectángulo"/>
          <p:cNvSpPr/>
          <p:nvPr/>
        </p:nvSpPr>
        <p:spPr>
          <a:xfrm>
            <a:off x="179512" y="602128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Los radios atómicos se indican a menudo en </a:t>
            </a:r>
            <a:r>
              <a:rPr lang="es-AR" b="1" dirty="0" smtClean="0"/>
              <a:t>angstroms </a:t>
            </a:r>
            <a:r>
              <a:rPr lang="es-AR" dirty="0" smtClean="0"/>
              <a:t>A 10</a:t>
            </a:r>
            <a:r>
              <a:rPr lang="es-AR" baseline="30000" dirty="0" smtClean="0"/>
              <a:t>-10</a:t>
            </a:r>
            <a:r>
              <a:rPr lang="es-AR" dirty="0" smtClean="0"/>
              <a:t>m), </a:t>
            </a:r>
            <a:r>
              <a:rPr lang="es-AR" b="1" dirty="0" smtClean="0"/>
              <a:t>nanómetros </a:t>
            </a:r>
            <a:r>
              <a:rPr lang="es-AR" dirty="0" smtClean="0"/>
              <a:t>(</a:t>
            </a:r>
            <a:r>
              <a:rPr lang="es-AR" dirty="0" err="1" smtClean="0"/>
              <a:t>nm</a:t>
            </a:r>
            <a:r>
              <a:rPr lang="es-AR" dirty="0" smtClean="0"/>
              <a:t>,</a:t>
            </a:r>
            <a:r>
              <a:rPr lang="es-AR" b="1" dirty="0" smtClean="0"/>
              <a:t> </a:t>
            </a:r>
            <a:r>
              <a:rPr lang="es-AR" dirty="0" smtClean="0"/>
              <a:t>10</a:t>
            </a:r>
            <a:r>
              <a:rPr lang="es-AR" baseline="30000" dirty="0" smtClean="0"/>
              <a:t>-9</a:t>
            </a:r>
            <a:r>
              <a:rPr lang="es-AR" dirty="0" smtClean="0"/>
              <a:t> m) </a:t>
            </a:r>
            <a:r>
              <a:rPr lang="es-AR" b="1" dirty="0" err="1" smtClean="0"/>
              <a:t>picometros</a:t>
            </a:r>
            <a:r>
              <a:rPr lang="es-AR" dirty="0" smtClean="0"/>
              <a:t>(pm, 10</a:t>
            </a:r>
            <a:r>
              <a:rPr lang="es-AR" baseline="30000" dirty="0" smtClean="0"/>
              <a:t>-12 </a:t>
            </a:r>
            <a:r>
              <a:rPr lang="es-AR" dirty="0" smtClean="0"/>
              <a:t>m)</a:t>
            </a:r>
            <a:endParaRPr lang="es-A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836712"/>
            <a:ext cx="24384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http://www.100ciaquimica.net/images/temas/tema3/ima/radioa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212976"/>
            <a:ext cx="2200275" cy="1819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3.bp.blogspot.com/_8wPbBisleUQ/SwOaSueDpbI/AAAAAAAAAPk/iJtpAUt4m8k/s1600/radioa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511" y="836712"/>
            <a:ext cx="6835489" cy="4032448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2555776" y="4869160"/>
            <a:ext cx="6192688" cy="18002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¿Cómo influye la </a:t>
            </a:r>
            <a:r>
              <a:rPr lang="es-E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Zef</a:t>
            </a:r>
            <a:r>
              <a:rPr lang="es-ES" sz="3600" b="1" dirty="0">
                <a:solidFill>
                  <a:srgbClr val="FF0000"/>
                </a:solidFill>
              </a:rPr>
              <a:t> en el radio atómico?</a:t>
            </a:r>
            <a:endParaRPr lang="es-AR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27784" y="4869158"/>
          <a:ext cx="6120680" cy="14071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879"/>
                <a:gridCol w="640536"/>
                <a:gridCol w="782878"/>
                <a:gridCol w="660355"/>
                <a:gridCol w="697292"/>
                <a:gridCol w="619816"/>
                <a:gridCol w="619816"/>
                <a:gridCol w="697292"/>
                <a:gridCol w="61981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Período</a:t>
                      </a:r>
                      <a:r>
                        <a:rPr lang="es-ES" dirty="0" smtClean="0"/>
                        <a:t> 3</a:t>
                      </a:r>
                      <a:endParaRPr lang="es-AR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11</a:t>
                      </a:r>
                      <a:r>
                        <a:rPr lang="es-ES" dirty="0" smtClean="0"/>
                        <a:t>Na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 smtClean="0"/>
                        <a:t>12</a:t>
                      </a:r>
                      <a:r>
                        <a:rPr lang="es-ES" dirty="0" smtClean="0"/>
                        <a:t>Mg</a:t>
                      </a:r>
                      <a:endParaRPr lang="es-AR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13</a:t>
                      </a:r>
                      <a:r>
                        <a:rPr lang="es-ES" dirty="0" smtClean="0"/>
                        <a:t>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14</a:t>
                      </a:r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15</a:t>
                      </a:r>
                      <a:r>
                        <a:rPr lang="es-ES" dirty="0" smtClean="0"/>
                        <a:t>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16</a:t>
                      </a:r>
                      <a:r>
                        <a:rPr lang="es-ES" dirty="0" smtClean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17</a:t>
                      </a:r>
                      <a:r>
                        <a:rPr lang="es-ES" dirty="0" smtClean="0"/>
                        <a:t>Cl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18</a:t>
                      </a:r>
                      <a:r>
                        <a:rPr lang="es-ES" dirty="0" smtClean="0"/>
                        <a:t>Ar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14-10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16-10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17-10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18-10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err="1" smtClean="0">
                          <a:solidFill>
                            <a:srgbClr val="0070C0"/>
                          </a:solidFill>
                        </a:rPr>
                        <a:t>Zef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s-AR" sz="20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483768" y="623731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Período: </a:t>
            </a:r>
            <a:r>
              <a:rPr lang="es-ES" b="1" dirty="0" smtClean="0"/>
              <a:t>(</a:t>
            </a:r>
            <a:r>
              <a:rPr lang="es-ES" b="1" dirty="0" smtClean="0">
                <a:solidFill>
                  <a:srgbClr val="33CC33"/>
                </a:solidFill>
              </a:rPr>
              <a:t>↑Z , </a:t>
            </a:r>
            <a:r>
              <a:rPr lang="es-ES" b="1" dirty="0" smtClean="0"/>
              <a:t>=n </a:t>
            </a:r>
            <a:r>
              <a:rPr lang="es-ES" sz="2400" b="1" dirty="0" smtClean="0">
                <a:solidFill>
                  <a:srgbClr val="0070C0"/>
                </a:solidFill>
              </a:rPr>
              <a:t>↑</a:t>
            </a:r>
            <a:r>
              <a:rPr lang="es-ES" sz="2400" b="1" dirty="0" err="1" smtClean="0">
                <a:solidFill>
                  <a:srgbClr val="0070C0"/>
                </a:solidFill>
              </a:rPr>
              <a:t>Zef</a:t>
            </a:r>
            <a:r>
              <a:rPr lang="es-ES" sz="2400" b="1" dirty="0">
                <a:solidFill>
                  <a:srgbClr val="0070C0"/>
                </a:solidFill>
              </a:rPr>
              <a:t> </a:t>
            </a:r>
            <a:r>
              <a:rPr lang="es-ES" sz="2400" b="1" dirty="0" smtClean="0">
                <a:solidFill>
                  <a:srgbClr val="0070C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  <a:sym typeface="Wingdings"/>
              </a:rPr>
              <a:t> RA)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1445733"/>
            <a:ext cx="2483768" cy="518457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glow rad="228600">
              <a:schemeClr val="accent3">
                <a:lumMod val="50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81131"/>
              </p:ext>
            </p:extLst>
          </p:nvPr>
        </p:nvGraphicFramePr>
        <p:xfrm>
          <a:off x="89756" y="1505893"/>
          <a:ext cx="2249996" cy="3846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72"/>
                <a:gridCol w="576064"/>
                <a:gridCol w="1025860"/>
              </a:tblGrid>
              <a:tr h="62635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Grupo </a:t>
                      </a:r>
                      <a:r>
                        <a:rPr lang="es-ES" dirty="0" smtClean="0"/>
                        <a:t>2</a:t>
                      </a:r>
                      <a:endParaRPr lang="es-AR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CEE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rgbClr val="0070C0"/>
                          </a:solidFill>
                        </a:rPr>
                        <a:t>Zef</a:t>
                      </a:r>
                      <a:endParaRPr lang="es-A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10689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4</a:t>
                      </a:r>
                      <a:r>
                        <a:rPr lang="es-ES" dirty="0" smtClean="0"/>
                        <a:t>Be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2s</a:t>
                      </a:r>
                      <a:r>
                        <a:rPr lang="es-ES" baseline="30000" dirty="0" smtClean="0"/>
                        <a:t>2</a:t>
                      </a:r>
                      <a:endParaRPr lang="es-A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4-2=    </a:t>
                      </a:r>
                      <a:r>
                        <a:rPr lang="es-ES" b="1" dirty="0" smtClean="0">
                          <a:solidFill>
                            <a:srgbClr val="0070C0"/>
                          </a:solidFill>
                        </a:rPr>
                        <a:t> 2</a:t>
                      </a:r>
                      <a:endParaRPr lang="es-A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52292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12</a:t>
                      </a:r>
                      <a:r>
                        <a:rPr lang="es-ES" dirty="0" smtClean="0"/>
                        <a:t>Mg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3s</a:t>
                      </a:r>
                      <a:r>
                        <a:rPr lang="es-ES" baseline="30000" dirty="0" smtClean="0"/>
                        <a:t>2</a:t>
                      </a:r>
                      <a:endParaRPr lang="es-AR" baseline="300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12-10=</a:t>
                      </a:r>
                      <a:r>
                        <a:rPr lang="es-E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52292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20</a:t>
                      </a:r>
                      <a:r>
                        <a:rPr lang="es-ES" dirty="0" smtClean="0"/>
                        <a:t>Ca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4s</a:t>
                      </a:r>
                      <a:r>
                        <a:rPr lang="es-ES" baseline="30000" dirty="0" smtClean="0"/>
                        <a:t>2</a:t>
                      </a:r>
                      <a:endParaRPr lang="es-AR" baseline="300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20-18=</a:t>
                      </a:r>
                      <a:r>
                        <a:rPr lang="es-E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52292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38</a:t>
                      </a:r>
                      <a:r>
                        <a:rPr lang="es-ES" dirty="0" smtClean="0"/>
                        <a:t>Sr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5s</a:t>
                      </a:r>
                      <a:r>
                        <a:rPr lang="es-ES" baseline="30000" dirty="0" smtClean="0"/>
                        <a:t>2</a:t>
                      </a:r>
                      <a:endParaRPr lang="es-AR" baseline="300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38-36=</a:t>
                      </a:r>
                      <a:r>
                        <a:rPr lang="es-E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52292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56</a:t>
                      </a:r>
                      <a:r>
                        <a:rPr lang="es-ES" dirty="0" smtClean="0"/>
                        <a:t>Ba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6s</a:t>
                      </a:r>
                      <a:r>
                        <a:rPr lang="es-ES" baseline="30000" dirty="0" smtClean="0"/>
                        <a:t>2</a:t>
                      </a:r>
                      <a:endParaRPr lang="es-AR" baseline="300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56-54=</a:t>
                      </a:r>
                      <a:r>
                        <a:rPr lang="es-ES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s-A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-58141" y="5283752"/>
            <a:ext cx="2555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La </a:t>
            </a:r>
            <a:r>
              <a:rPr lang="es-ES" sz="2000" dirty="0" err="1" smtClean="0"/>
              <a:t>Zef</a:t>
            </a:r>
            <a:r>
              <a:rPr lang="es-ES" sz="2000" dirty="0" smtClean="0"/>
              <a:t> es igual aunque aumentan Z y n</a:t>
            </a:r>
          </a:p>
          <a:p>
            <a:pPr algn="ctr"/>
            <a:r>
              <a:rPr lang="es-ES" b="1" dirty="0" smtClean="0">
                <a:solidFill>
                  <a:srgbClr val="FF0000"/>
                </a:solidFill>
              </a:rPr>
              <a:t>Grupo</a:t>
            </a:r>
            <a:r>
              <a:rPr lang="es-ES" sz="2000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s-ES" sz="2000" dirty="0" smtClean="0"/>
              <a:t>(</a:t>
            </a:r>
            <a:r>
              <a:rPr lang="es-ES" sz="2000" b="1" dirty="0" smtClean="0">
                <a:solidFill>
                  <a:srgbClr val="33CC33"/>
                </a:solidFill>
              </a:rPr>
              <a:t>↑Z, ↑n,  </a:t>
            </a:r>
            <a:r>
              <a:rPr lang="es-ES" sz="2000" b="1" dirty="0" smtClean="0"/>
              <a:t>=</a:t>
            </a:r>
            <a:r>
              <a:rPr lang="es-ES" sz="2000" b="1" dirty="0" err="1" smtClean="0"/>
              <a:t>Zef</a:t>
            </a:r>
            <a:r>
              <a:rPr lang="es-ES" sz="2000" b="1" dirty="0" smtClean="0"/>
              <a:t> ) </a:t>
            </a:r>
            <a:r>
              <a:rPr lang="es-ES" b="1" dirty="0" smtClean="0">
                <a:solidFill>
                  <a:srgbClr val="33CC33"/>
                </a:solidFill>
                <a:sym typeface="Wingdings"/>
              </a:rPr>
              <a:t></a:t>
            </a:r>
            <a:r>
              <a:rPr lang="es-ES" b="1" dirty="0" smtClean="0">
                <a:solidFill>
                  <a:srgbClr val="33CC33"/>
                </a:solidFill>
              </a:rPr>
              <a:t>RA</a:t>
            </a:r>
          </a:p>
          <a:p>
            <a:pPr algn="ctr"/>
            <a:endParaRPr lang="es-AR" sz="2000" dirty="0"/>
          </a:p>
        </p:txBody>
      </p:sp>
      <p:sp>
        <p:nvSpPr>
          <p:cNvPr id="11" name="10 Rectángulo"/>
          <p:cNvSpPr/>
          <p:nvPr/>
        </p:nvSpPr>
        <p:spPr>
          <a:xfrm>
            <a:off x="251520" y="836712"/>
            <a:ext cx="1944216" cy="5040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En un grupo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20963" t="16400" r="20566" b="24347"/>
          <a:stretch>
            <a:fillRect/>
          </a:stretch>
        </p:blipFill>
        <p:spPr bwMode="auto">
          <a:xfrm>
            <a:off x="107504" y="539305"/>
            <a:ext cx="8859199" cy="50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41669" y="5589240"/>
            <a:ext cx="882047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Dentro de un periodo</a:t>
            </a:r>
            <a:r>
              <a:rPr lang="es-ES" sz="2000" dirty="0">
                <a:solidFill>
                  <a:prstClr val="black"/>
                </a:solidFill>
              </a:rPr>
              <a:t>, el radio atómico disminuye constantemente debido a que aumenta la carga nuclear efectiva. </a:t>
            </a:r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mayor carga nuclear efectiva </a:t>
            </a:r>
            <a:r>
              <a:rPr lang="es-ES" sz="2000" dirty="0">
                <a:solidFill>
                  <a:prstClr val="black"/>
                </a:solidFill>
              </a:rPr>
              <a:t>los electrones estarán más fuertemente enlazados al núcleo y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menor será el radio atómico</a:t>
            </a:r>
            <a:r>
              <a:rPr lang="es-ES" sz="2000" dirty="0">
                <a:solidFill>
                  <a:prstClr val="black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Energía de ionización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1972816"/>
          </a:xfrm>
        </p:spPr>
        <p:txBody>
          <a:bodyPr/>
          <a:lstStyle/>
          <a:p>
            <a:pPr algn="just"/>
            <a:r>
              <a:rPr lang="es-AR" sz="2800" dirty="0"/>
              <a:t>Es la energía que es necesario entregar a un átomo gaseoso aislado en su estado fundamental para arrancar al electrón mas débilmente unido y transformar al átomo en ion </a:t>
            </a:r>
            <a:r>
              <a:rPr lang="es-AR" sz="2800" dirty="0" err="1"/>
              <a:t>monopositivo</a:t>
            </a:r>
            <a:r>
              <a:rPr lang="es-AR" sz="2800" dirty="0"/>
              <a:t>.</a:t>
            </a:r>
          </a:p>
          <a:p>
            <a:pPr algn="just"/>
            <a:endParaRPr lang="es-AR" dirty="0"/>
          </a:p>
        </p:txBody>
      </p:sp>
      <p:sp>
        <p:nvSpPr>
          <p:cNvPr id="5" name="4 Explosión 1"/>
          <p:cNvSpPr/>
          <p:nvPr/>
        </p:nvSpPr>
        <p:spPr>
          <a:xfrm>
            <a:off x="251520" y="4149080"/>
            <a:ext cx="2736304" cy="1656184"/>
          </a:xfrm>
          <a:prstGeom prst="irregularSeal1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827584" y="472514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7030A0"/>
                </a:solidFill>
              </a:rPr>
              <a:t>energía</a:t>
            </a:r>
            <a:endParaRPr lang="es-AR" sz="2800" dirty="0">
              <a:solidFill>
                <a:srgbClr val="7030A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771800" y="4509120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/>
              <a:t>+</a:t>
            </a:r>
            <a:endParaRPr lang="es-AR" sz="4800" dirty="0"/>
          </a:p>
        </p:txBody>
      </p:sp>
      <p:sp>
        <p:nvSpPr>
          <p:cNvPr id="8" name="7 Elipse"/>
          <p:cNvSpPr/>
          <p:nvPr/>
        </p:nvSpPr>
        <p:spPr>
          <a:xfrm>
            <a:off x="3203848" y="3789040"/>
            <a:ext cx="1944216" cy="1872208"/>
          </a:xfrm>
          <a:prstGeom prst="ellipse">
            <a:avLst/>
          </a:prstGeom>
          <a:gradFill flip="none" rotWithShape="1">
            <a:gsLst>
              <a:gs pos="3500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051720" y="57332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E</a:t>
            </a:r>
            <a:r>
              <a:rPr lang="es-ES" sz="3600" baseline="-25000" dirty="0" smtClean="0"/>
              <a:t>1</a:t>
            </a:r>
            <a:r>
              <a:rPr lang="es-ES" sz="1600" dirty="0" smtClean="0"/>
              <a:t>      </a:t>
            </a:r>
            <a:r>
              <a:rPr lang="es-ES" sz="3600" dirty="0" smtClean="0"/>
              <a:t>+    A (g)     →   A</a:t>
            </a:r>
            <a:r>
              <a:rPr lang="es-ES" sz="3600" baseline="30000" dirty="0" smtClean="0"/>
              <a:t>+ </a:t>
            </a:r>
            <a:r>
              <a:rPr lang="es-ES" sz="3600" dirty="0" smtClean="0"/>
              <a:t>(g)</a:t>
            </a:r>
            <a:r>
              <a:rPr lang="es-ES" sz="3600" baseline="30000" dirty="0" smtClean="0"/>
              <a:t>   </a:t>
            </a:r>
            <a:r>
              <a:rPr lang="es-ES" sz="3600" dirty="0" smtClean="0"/>
              <a:t>+   e- </a:t>
            </a:r>
            <a:endParaRPr lang="es-AR" sz="3600" dirty="0"/>
          </a:p>
        </p:txBody>
      </p:sp>
      <p:sp>
        <p:nvSpPr>
          <p:cNvPr id="10" name="9 Flecha derecha"/>
          <p:cNvSpPr/>
          <p:nvPr/>
        </p:nvSpPr>
        <p:spPr>
          <a:xfrm rot="20290697">
            <a:off x="5069285" y="4389912"/>
            <a:ext cx="936104" cy="144016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Flecha derecha"/>
          <p:cNvSpPr/>
          <p:nvPr/>
        </p:nvSpPr>
        <p:spPr>
          <a:xfrm rot="974400">
            <a:off x="5077517" y="5069191"/>
            <a:ext cx="936104" cy="144016"/>
          </a:xfrm>
          <a:prstGeom prst="rightArrow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6156176" y="4581128"/>
            <a:ext cx="1224136" cy="1224136"/>
          </a:xfrm>
          <a:prstGeom prst="ellipse">
            <a:avLst/>
          </a:prstGeom>
          <a:gradFill flip="none" rotWithShape="1">
            <a:gsLst>
              <a:gs pos="2700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solidFill>
                  <a:schemeClr val="bg1"/>
                </a:solidFill>
              </a:rPr>
              <a:t>A</a:t>
            </a:r>
            <a:r>
              <a:rPr lang="es-ES" sz="3600" baseline="30000" dirty="0" smtClean="0">
                <a:solidFill>
                  <a:schemeClr val="bg1"/>
                </a:solidFill>
              </a:rPr>
              <a:t>+</a:t>
            </a:r>
            <a:endParaRPr lang="es-AR" baseline="30000" dirty="0">
              <a:solidFill>
                <a:schemeClr val="bg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012160" y="4005064"/>
            <a:ext cx="576064" cy="5040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e-</a:t>
            </a:r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6" y="26064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¿Cómo influye </a:t>
            </a:r>
            <a:r>
              <a:rPr lang="es-E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Zef</a:t>
            </a:r>
            <a:r>
              <a:rPr lang="es-E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en la Energía de primera Ionización?</a:t>
            </a:r>
            <a:endParaRPr lang="es-AR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9512" y="682824"/>
            <a:ext cx="84249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energía requerida para eliminar el primer electrón de la capa externa depende tanto de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Zef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como de la distancia media entre el electrón y el núcleo.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 aumento en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Zef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 una disminución de la distancia al núcleo, aumenta la atracción entre el electrón y el núcleo y, por lo tanto, la energía de ionización. 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uam.es/docencia/elementos/spV21/conmarcos/graficos/ionizac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68964"/>
            <a:ext cx="6973908" cy="4272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ene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63" y="0"/>
            <a:ext cx="9099673" cy="6858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0" y="630932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s-AR" sz="24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 los gases nobles no se le asignan valores  debido a su baja reactividad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652</Words>
  <Application>Microsoft Office PowerPoint</Application>
  <PresentationFormat>Presentación en pantalla (4:3)</PresentationFormat>
  <Paragraphs>103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Propiedades periódicas</vt:lpstr>
      <vt:lpstr>Propiedades periódicas</vt:lpstr>
      <vt:lpstr>¿De qué depende esta periodicidad?</vt:lpstr>
      <vt:lpstr>Radio atómico</vt:lpstr>
      <vt:lpstr>¿Cómo influye la Zef en el radio atómico?</vt:lpstr>
      <vt:lpstr>Presentación de PowerPoint</vt:lpstr>
      <vt:lpstr>Energía de ionización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DGBH</dc:creator>
  <cp:lastModifiedBy>user</cp:lastModifiedBy>
  <cp:revision>47</cp:revision>
  <dcterms:created xsi:type="dcterms:W3CDTF">2012-09-04T12:49:02Z</dcterms:created>
  <dcterms:modified xsi:type="dcterms:W3CDTF">2020-06-06T20:57:36Z</dcterms:modified>
</cp:coreProperties>
</file>