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68" r:id="rId4"/>
    <p:sldId id="269" r:id="rId5"/>
    <p:sldId id="270" r:id="rId6"/>
    <p:sldId id="274" r:id="rId7"/>
    <p:sldId id="271" r:id="rId8"/>
    <p:sldId id="277" r:id="rId9"/>
    <p:sldId id="272" r:id="rId10"/>
    <p:sldId id="273" r:id="rId11"/>
    <p:sldId id="258" r:id="rId12"/>
    <p:sldId id="260" r:id="rId13"/>
    <p:sldId id="261" r:id="rId14"/>
    <p:sldId id="263" r:id="rId15"/>
    <p:sldId id="262" r:id="rId16"/>
    <p:sldId id="264" r:id="rId17"/>
    <p:sldId id="275" r:id="rId18"/>
    <p:sldId id="265" r:id="rId19"/>
    <p:sldId id="276" r:id="rId20"/>
    <p:sldId id="266" r:id="rId2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72099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77223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152017-92A6-4B85-9A72-96CC3926B7B2}" type="slidenum">
              <a:rPr lang="es-419" smtClean="0"/>
              <a:t>‹Nº›</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813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2F1F7CAF-2CB1-4A6C-95CB-63B060C62FAD}" type="datetimeFigureOut">
              <a:rPr lang="es-419" smtClean="0"/>
              <a:t>2/4/2019</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672688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2F1F7CAF-2CB1-4A6C-95CB-63B060C62FAD}" type="datetimeFigureOut">
              <a:rPr lang="es-419" smtClean="0"/>
              <a:t>2/4/2019</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52017-92A6-4B85-9A72-96CC3926B7B2}" type="slidenum">
              <a:rPr lang="es-419" smtClean="0"/>
              <a:t>‹Nº›</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780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2F1F7CAF-2CB1-4A6C-95CB-63B060C62FAD}" type="datetimeFigureOut">
              <a:rPr lang="es-419" smtClean="0"/>
              <a:t>2/4/2019</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187897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961016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5428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342137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1F7CAF-2CB1-4A6C-95CB-63B060C62FAD}" type="datetimeFigureOut">
              <a:rPr lang="es-419" smtClean="0"/>
              <a:t>2/4/2019</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278413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F1F7CAF-2CB1-4A6C-95CB-63B060C62FAD}" type="datetimeFigureOut">
              <a:rPr lang="es-419" smtClean="0"/>
              <a:t>2/4/2019</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224038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F1F7CAF-2CB1-4A6C-95CB-63B060C62FAD}" type="datetimeFigureOut">
              <a:rPr lang="es-419" smtClean="0"/>
              <a:t>2/4/2019</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196082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F1F7CAF-2CB1-4A6C-95CB-63B060C62FAD}" type="datetimeFigureOut">
              <a:rPr lang="es-419" smtClean="0"/>
              <a:t>2/4/2019</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104496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F7CAF-2CB1-4A6C-95CB-63B060C62FAD}" type="datetimeFigureOut">
              <a:rPr lang="es-419" smtClean="0"/>
              <a:t>2/4/2019</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410537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F1F7CAF-2CB1-4A6C-95CB-63B060C62FAD}" type="datetimeFigureOut">
              <a:rPr lang="es-419" smtClean="0"/>
              <a:t>2/4/2019</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264169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F1F7CAF-2CB1-4A6C-95CB-63B060C62FAD}" type="datetimeFigureOut">
              <a:rPr lang="es-419" smtClean="0"/>
              <a:t>2/4/2019</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52017-92A6-4B85-9A72-96CC3926B7B2}" type="slidenum">
              <a:rPr lang="es-419" smtClean="0"/>
              <a:t>‹Nº›</a:t>
            </a:fld>
            <a:endParaRPr lang="es-419"/>
          </a:p>
        </p:txBody>
      </p:sp>
    </p:spTree>
    <p:extLst>
      <p:ext uri="{BB962C8B-B14F-4D97-AF65-F5344CB8AC3E}">
        <p14:creationId xmlns:p14="http://schemas.microsoft.com/office/powerpoint/2010/main" val="201827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1F7CAF-2CB1-4A6C-95CB-63B060C62FAD}" type="datetimeFigureOut">
              <a:rPr lang="es-419" smtClean="0"/>
              <a:t>2/4/2019</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152017-92A6-4B85-9A72-96CC3926B7B2}" type="slidenum">
              <a:rPr lang="es-419" smtClean="0"/>
              <a:t>‹Nº›</a:t>
            </a:fld>
            <a:endParaRPr lang="es-419"/>
          </a:p>
        </p:txBody>
      </p:sp>
    </p:spTree>
    <p:extLst>
      <p:ext uri="{BB962C8B-B14F-4D97-AF65-F5344CB8AC3E}">
        <p14:creationId xmlns:p14="http://schemas.microsoft.com/office/powerpoint/2010/main" val="81493110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Caso%20de%20uso.doc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ENCUESTA.pdf" TargetMode="External"/><Relationship Id="rId2" Type="http://schemas.openxmlformats.org/officeDocument/2006/relationships/hyperlink" Target="Encuesta%201.docx" TargetMode="External"/><Relationship Id="rId1" Type="http://schemas.openxmlformats.org/officeDocument/2006/relationships/slideLayout" Target="../slideLayouts/slideLayout7.xml"/><Relationship Id="rId6" Type="http://schemas.openxmlformats.org/officeDocument/2006/relationships/hyperlink" Target="Evidencia%20encuesta%202.docx" TargetMode="External"/><Relationship Id="rId5" Type="http://schemas.openxmlformats.org/officeDocument/2006/relationships/hyperlink" Target="Tabulacion%20encuesta%202.docx" TargetMode="External"/><Relationship Id="rId4" Type="http://schemas.openxmlformats.org/officeDocument/2006/relationships/hyperlink" Target="Encuesta%202.doc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72835" y="900332"/>
            <a:ext cx="9748153" cy="3412815"/>
          </a:xfrm>
        </p:spPr>
        <p:txBody>
          <a:bodyPr>
            <a:noAutofit/>
          </a:bodyPr>
          <a:lstStyle/>
          <a:p>
            <a:r>
              <a:rPr lang="es-MX" sz="23900" dirty="0" smtClean="0"/>
              <a:t>VIJEIVI</a:t>
            </a:r>
            <a:endParaRPr lang="es-419" sz="23900" dirty="0"/>
          </a:p>
        </p:txBody>
      </p:sp>
      <p:sp>
        <p:nvSpPr>
          <p:cNvPr id="3" name="Subtítulo 2"/>
          <p:cNvSpPr>
            <a:spLocks noGrp="1"/>
          </p:cNvSpPr>
          <p:nvPr>
            <p:ph type="subTitle" idx="1"/>
          </p:nvPr>
        </p:nvSpPr>
        <p:spPr/>
        <p:txBody>
          <a:bodyPr>
            <a:normAutofit lnSpcReduction="10000"/>
          </a:bodyPr>
          <a:lstStyle/>
          <a:p>
            <a:r>
              <a:rPr lang="es-MX" dirty="0" smtClean="0"/>
              <a:t>Karen Vanesa Cely Gutiérrez</a:t>
            </a:r>
          </a:p>
          <a:p>
            <a:r>
              <a:rPr lang="es-MX" dirty="0" smtClean="0"/>
              <a:t>Vanesa Duitama Rodríguez</a:t>
            </a:r>
          </a:p>
          <a:p>
            <a:r>
              <a:rPr lang="es-MX" dirty="0" smtClean="0"/>
              <a:t>Juany  Andrea Sierra Baldovino </a:t>
            </a:r>
            <a:endParaRPr lang="es-419"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910" y="4378462"/>
            <a:ext cx="1905266" cy="1905266"/>
          </a:xfrm>
          <a:prstGeom prst="rect">
            <a:avLst/>
          </a:prstGeom>
        </p:spPr>
      </p:pic>
    </p:spTree>
    <p:extLst>
      <p:ext uri="{BB962C8B-B14F-4D97-AF65-F5344CB8AC3E}">
        <p14:creationId xmlns:p14="http://schemas.microsoft.com/office/powerpoint/2010/main" val="74588175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134344699"/>
              </p:ext>
            </p:extLst>
          </p:nvPr>
        </p:nvGraphicFramePr>
        <p:xfrm>
          <a:off x="1809978" y="976640"/>
          <a:ext cx="6032500" cy="2654835"/>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1393624201"/>
                    </a:ext>
                  </a:extLst>
                </a:gridCol>
                <a:gridCol w="3912870">
                  <a:extLst>
                    <a:ext uri="{9D8B030D-6E8A-4147-A177-3AD203B41FA5}">
                      <a16:colId xmlns:a16="http://schemas.microsoft.com/office/drawing/2014/main" val="109835899"/>
                    </a:ext>
                  </a:extLst>
                </a:gridCol>
              </a:tblGrid>
              <a:tr h="464815">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RNF03</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3312496"/>
                  </a:ext>
                </a:extLst>
              </a:tr>
              <a:tr h="349704">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a:effectLst/>
                        </a:rPr>
                        <a:t>Mantenibilidad </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1610723"/>
                  </a:ext>
                </a:extLst>
              </a:tr>
              <a:tr h="1398815">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En la </a:t>
                      </a:r>
                      <a:r>
                        <a:rPr lang="es-ES" sz="1000" dirty="0" smtClean="0">
                          <a:effectLst/>
                        </a:rPr>
                        <a:t>mantenibilidad </a:t>
                      </a:r>
                      <a:r>
                        <a:rPr lang="es-ES" sz="1000" dirty="0">
                          <a:effectLst/>
                        </a:rPr>
                        <a:t>se crearán los usuarios, cada usuario tendrá su propia clave de acceso y corte individual debido a su cargo el valor de los productos y los datos de la empresa se podrán modificar y se registrara de forma organizada productos con su precio y se clasificarán por proveedores y podrá ver al final del día que producto tuvo mayores ventas y cual no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1716223"/>
                  </a:ext>
                </a:extLst>
              </a:tr>
              <a:tr h="441501">
                <a:tc>
                  <a:txBody>
                    <a:bodyPr/>
                    <a:lstStyle/>
                    <a:p>
                      <a:pPr marL="381000">
                        <a:spcAft>
                          <a:spcPts val="0"/>
                        </a:spcAft>
                      </a:pPr>
                      <a:r>
                        <a:rPr lang="es-ES" sz="1000">
                          <a:effectLst/>
                        </a:rPr>
                        <a:t>Prioridad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Alta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0977952"/>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916085016"/>
              </p:ext>
            </p:extLst>
          </p:nvPr>
        </p:nvGraphicFramePr>
        <p:xfrm>
          <a:off x="1809978" y="3833052"/>
          <a:ext cx="6032500" cy="2654835"/>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1393624201"/>
                    </a:ext>
                  </a:extLst>
                </a:gridCol>
                <a:gridCol w="3912870">
                  <a:extLst>
                    <a:ext uri="{9D8B030D-6E8A-4147-A177-3AD203B41FA5}">
                      <a16:colId xmlns:a16="http://schemas.microsoft.com/office/drawing/2014/main" val="109835899"/>
                    </a:ext>
                  </a:extLst>
                </a:gridCol>
              </a:tblGrid>
              <a:tr h="464815">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RNF03</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3312496"/>
                  </a:ext>
                </a:extLst>
              </a:tr>
              <a:tr h="349704">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Registro</a:t>
                      </a:r>
                      <a:r>
                        <a:rPr lang="es-ES" sz="1000" baseline="0" dirty="0" smtClean="0">
                          <a:effectLst/>
                          <a:latin typeface="+mn-lt"/>
                          <a:ea typeface="+mn-ea"/>
                          <a:cs typeface="+mn-cs"/>
                        </a:rPr>
                        <a:t> cliente</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1610723"/>
                  </a:ext>
                </a:extLst>
              </a:tr>
              <a:tr h="1398815">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MX" sz="1000" dirty="0" smtClean="0">
                          <a:effectLst/>
                          <a:latin typeface="Arial" panose="020B0604020202020204" pitchFamily="34" charset="0"/>
                          <a:ea typeface="Times New Roman" panose="02020603050405020304" pitchFamily="18" charset="0"/>
                          <a:cs typeface="Times New Roman" panose="02020603050405020304" pitchFamily="18" charset="0"/>
                        </a:rPr>
                        <a:t>El</a:t>
                      </a:r>
                      <a:r>
                        <a:rPr lang="es-MX" sz="1000" baseline="0" dirty="0" smtClean="0">
                          <a:effectLst/>
                          <a:latin typeface="Arial" panose="020B0604020202020204" pitchFamily="34" charset="0"/>
                          <a:ea typeface="Times New Roman" panose="02020603050405020304" pitchFamily="18" charset="0"/>
                          <a:cs typeface="Times New Roman" panose="02020603050405020304" pitchFamily="18" charset="0"/>
                        </a:rPr>
                        <a:t> cliente podrá elegir si quiere registrarse o no, si decide registrarse debe ingresar su nombre, su correo electrónico, su numero de documento, teléfono y contraseña .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1716223"/>
                  </a:ext>
                </a:extLst>
              </a:tr>
              <a:tr h="441501">
                <a:tc>
                  <a:txBody>
                    <a:bodyPr/>
                    <a:lstStyle/>
                    <a:p>
                      <a:pPr marL="381000">
                        <a:spcAft>
                          <a:spcPts val="0"/>
                        </a:spcAft>
                      </a:pPr>
                      <a:r>
                        <a:rPr lang="es-ES" sz="1000">
                          <a:effectLst/>
                        </a:rPr>
                        <a:t>Prioridad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Media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0977952"/>
                  </a:ext>
                </a:extLst>
              </a:tr>
            </a:tbl>
          </a:graphicData>
        </a:graphic>
      </p:graphicFrame>
    </p:spTree>
    <p:extLst>
      <p:ext uri="{BB962C8B-B14F-4D97-AF65-F5344CB8AC3E}">
        <p14:creationId xmlns:p14="http://schemas.microsoft.com/office/powerpoint/2010/main" val="1176730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970" y="398067"/>
            <a:ext cx="8911687" cy="1280890"/>
          </a:xfrm>
        </p:spPr>
        <p:txBody>
          <a:bodyPr>
            <a:normAutofit/>
          </a:bodyPr>
          <a:lstStyle/>
          <a:p>
            <a:r>
              <a:rPr lang="es-MX" sz="4000" dirty="0" smtClean="0"/>
              <a:t>MAPA DE PROCESOS BPMN</a:t>
            </a:r>
            <a:endParaRPr lang="es-419" sz="22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970" y="1219200"/>
            <a:ext cx="7596103" cy="5312229"/>
          </a:xfrm>
          <a:prstGeom prst="rect">
            <a:avLst/>
          </a:prstGeom>
        </p:spPr>
      </p:pic>
    </p:spTree>
    <p:extLst>
      <p:ext uri="{BB962C8B-B14F-4D97-AF65-F5344CB8AC3E}">
        <p14:creationId xmlns:p14="http://schemas.microsoft.com/office/powerpoint/2010/main" val="4288906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17546" y="264346"/>
            <a:ext cx="8911687" cy="1280890"/>
          </a:xfrm>
        </p:spPr>
        <p:txBody>
          <a:bodyPr/>
          <a:lstStyle/>
          <a:p>
            <a:r>
              <a:rPr lang="es-MX" dirty="0" smtClean="0"/>
              <a:t>BODEGA</a:t>
            </a:r>
            <a:endParaRPr lang="es-419"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6080" y="904791"/>
            <a:ext cx="6439989" cy="5503738"/>
          </a:xfrm>
        </p:spPr>
      </p:pic>
    </p:spTree>
    <p:extLst>
      <p:ext uri="{BB962C8B-B14F-4D97-AF65-F5344CB8AC3E}">
        <p14:creationId xmlns:p14="http://schemas.microsoft.com/office/powerpoint/2010/main" val="2966453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8262" y="282466"/>
            <a:ext cx="8911687" cy="1280890"/>
          </a:xfrm>
        </p:spPr>
        <p:txBody>
          <a:bodyPr/>
          <a:lstStyle/>
          <a:p>
            <a:r>
              <a:rPr lang="es-MX" dirty="0" smtClean="0"/>
              <a:t>COMPRA</a:t>
            </a:r>
            <a:endParaRPr lang="es-419"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8262" y="1234412"/>
            <a:ext cx="9407098" cy="4746322"/>
          </a:xfrm>
        </p:spPr>
      </p:pic>
    </p:spTree>
    <p:extLst>
      <p:ext uri="{BB962C8B-B14F-4D97-AF65-F5344CB8AC3E}">
        <p14:creationId xmlns:p14="http://schemas.microsoft.com/office/powerpoint/2010/main" val="769243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0169" y="483433"/>
            <a:ext cx="8911687" cy="1280890"/>
          </a:xfrm>
        </p:spPr>
        <p:txBody>
          <a:bodyPr/>
          <a:lstStyle/>
          <a:p>
            <a:r>
              <a:rPr lang="es-MX" dirty="0" smtClean="0"/>
              <a:t>INGRESO DE USUARIOS</a:t>
            </a:r>
            <a:endParaRPr lang="es-419"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1844" y="1264555"/>
            <a:ext cx="10066402" cy="5256962"/>
          </a:xfrm>
        </p:spPr>
      </p:pic>
    </p:spTree>
    <p:extLst>
      <p:ext uri="{BB962C8B-B14F-4D97-AF65-F5344CB8AC3E}">
        <p14:creationId xmlns:p14="http://schemas.microsoft.com/office/powerpoint/2010/main" val="10971622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REGISTRO DE USUARIOS</a:t>
            </a:r>
            <a:endParaRPr lang="es-419"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368" y="1415280"/>
            <a:ext cx="9472799" cy="4985684"/>
          </a:xfrm>
        </p:spPr>
      </p:pic>
    </p:spTree>
    <p:extLst>
      <p:ext uri="{BB962C8B-B14F-4D97-AF65-F5344CB8AC3E}">
        <p14:creationId xmlns:p14="http://schemas.microsoft.com/office/powerpoint/2010/main" val="539664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DE CLASES</a:t>
            </a:r>
            <a:endParaRPr lang="es-419" dirty="0"/>
          </a:p>
        </p:txBody>
      </p:sp>
      <p:sp>
        <p:nvSpPr>
          <p:cNvPr id="3" name="Marcador de contenido 2"/>
          <p:cNvSpPr>
            <a:spLocks noGrp="1"/>
          </p:cNvSpPr>
          <p:nvPr>
            <p:ph idx="1"/>
          </p:nvPr>
        </p:nvSpPr>
        <p:spPr/>
        <p:txBody>
          <a:bodyPr/>
          <a:lstStyle/>
          <a:p>
            <a:endParaRPr lang="es-419"/>
          </a:p>
        </p:txBody>
      </p:sp>
    </p:spTree>
    <p:extLst>
      <p:ext uri="{BB962C8B-B14F-4D97-AF65-F5344CB8AC3E}">
        <p14:creationId xmlns:p14="http://schemas.microsoft.com/office/powerpoint/2010/main" val="41137516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291173" y="535577"/>
            <a:ext cx="7654834" cy="707886"/>
          </a:xfrm>
          <a:prstGeom prst="rect">
            <a:avLst/>
          </a:prstGeom>
          <a:noFill/>
        </p:spPr>
        <p:txBody>
          <a:bodyPr wrap="square" rtlCol="0">
            <a:spAutoFit/>
          </a:bodyPr>
          <a:lstStyle/>
          <a:p>
            <a:r>
              <a:rPr lang="es-MX" sz="4000" dirty="0" smtClean="0">
                <a:latin typeface="Times New Roman" panose="02020603050405020304" pitchFamily="18" charset="0"/>
                <a:cs typeface="Times New Roman" panose="02020603050405020304" pitchFamily="18" charset="0"/>
              </a:rPr>
              <a:t>CASOS DE USO</a:t>
            </a:r>
            <a:endParaRPr lang="es-419"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719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0943" y="357828"/>
            <a:ext cx="8911687" cy="1280890"/>
          </a:xfrm>
        </p:spPr>
        <p:txBody>
          <a:bodyPr/>
          <a:lstStyle/>
          <a:p>
            <a:r>
              <a:rPr lang="es-MX" dirty="0" smtClean="0"/>
              <a:t>MODELO ENTIDAD-RELACIÓN</a:t>
            </a:r>
            <a:endParaRPr lang="es-419"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943" y="1207279"/>
            <a:ext cx="9407453" cy="5115144"/>
          </a:xfrm>
        </p:spPr>
      </p:pic>
    </p:spTree>
    <p:extLst>
      <p:ext uri="{BB962C8B-B14F-4D97-AF65-F5344CB8AC3E}">
        <p14:creationId xmlns:p14="http://schemas.microsoft.com/office/powerpoint/2010/main" val="1992552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73829" y="2638697"/>
            <a:ext cx="7498080" cy="3046988"/>
          </a:xfrm>
          <a:prstGeom prst="rect">
            <a:avLst/>
          </a:prstGeom>
          <a:noFill/>
        </p:spPr>
        <p:txBody>
          <a:bodyPr wrap="square" rtlCol="0">
            <a:spAutoFit/>
          </a:bodyPr>
          <a:lstStyle/>
          <a:p>
            <a:r>
              <a:rPr lang="es-MX" sz="9600" dirty="0" smtClean="0">
                <a:latin typeface="Times New Roman" panose="02020603050405020304" pitchFamily="18" charset="0"/>
                <a:cs typeface="Times New Roman" panose="02020603050405020304" pitchFamily="18" charset="0"/>
                <a:hlinkClick r:id="rId2" action="ppaction://hlinkfile"/>
              </a:rPr>
              <a:t>Casos de uso</a:t>
            </a:r>
            <a:r>
              <a:rPr lang="es-MX" sz="9600" dirty="0">
                <a:latin typeface="Times New Roman" panose="02020603050405020304" pitchFamily="18" charset="0"/>
                <a:cs typeface="Times New Roman" panose="02020603050405020304" pitchFamily="18" charset="0"/>
                <a:hlinkClick r:id="rId2" action="ppaction://hlinkfile"/>
              </a:rPr>
              <a:t> </a:t>
            </a:r>
            <a:r>
              <a:rPr lang="es-MX" sz="9600" dirty="0" smtClean="0">
                <a:latin typeface="Times New Roman" panose="02020603050405020304" pitchFamily="18" charset="0"/>
                <a:cs typeface="Times New Roman" panose="02020603050405020304" pitchFamily="18" charset="0"/>
                <a:hlinkClick r:id="rId2" action="ppaction://hlinkfile"/>
              </a:rPr>
              <a:t>extendido</a:t>
            </a:r>
            <a:endParaRPr lang="es-419"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532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sz="4400" b="1" dirty="0">
                <a:latin typeface="Times New Roman" panose="02020603050405020304" pitchFamily="18" charset="0"/>
                <a:cs typeface="Times New Roman" panose="02020603050405020304" pitchFamily="18" charset="0"/>
              </a:rPr>
              <a:t>Planteamiento del problema</a:t>
            </a:r>
          </a:p>
        </p:txBody>
      </p:sp>
      <p:sp>
        <p:nvSpPr>
          <p:cNvPr id="3" name="Marcador de contenido 2"/>
          <p:cNvSpPr>
            <a:spLocks noGrp="1"/>
          </p:cNvSpPr>
          <p:nvPr>
            <p:ph idx="1"/>
          </p:nvPr>
        </p:nvSpPr>
        <p:spPr>
          <a:xfrm>
            <a:off x="1534135" y="1701519"/>
            <a:ext cx="8915400" cy="4438024"/>
          </a:xfrm>
        </p:spPr>
        <p:txBody>
          <a:bodyPr>
            <a:normAutofit/>
          </a:bodyPr>
          <a:lstStyle/>
          <a:p>
            <a:r>
              <a:rPr lang="es-419" sz="2800" dirty="0" smtClean="0">
                <a:latin typeface="Times New Roman" panose="02020603050405020304" pitchFamily="18" charset="0"/>
                <a:cs typeface="Times New Roman" panose="02020603050405020304" pitchFamily="18" charset="0"/>
              </a:rPr>
              <a:t>El </a:t>
            </a:r>
            <a:r>
              <a:rPr lang="es-419" sz="2800" dirty="0">
                <a:latin typeface="Times New Roman" panose="02020603050405020304" pitchFamily="18" charset="0"/>
                <a:cs typeface="Times New Roman" panose="02020603050405020304" pitchFamily="18" charset="0"/>
              </a:rPr>
              <a:t>tema de manejar un inventario manualmente es una complicación para las diferentes micro empresas y/o empresas puesto que no hay un debido control y desenvolvimiento en el </a:t>
            </a:r>
            <a:r>
              <a:rPr lang="es-419" sz="2800" dirty="0" smtClean="0">
                <a:latin typeface="Times New Roman" panose="02020603050405020304" pitchFamily="18" charset="0"/>
                <a:cs typeface="Times New Roman" panose="02020603050405020304" pitchFamily="18" charset="0"/>
              </a:rPr>
              <a:t>negocio.  </a:t>
            </a:r>
          </a:p>
          <a:p>
            <a:r>
              <a:rPr lang="es-419" sz="2800" dirty="0" smtClean="0">
                <a:latin typeface="Times New Roman" panose="02020603050405020304" pitchFamily="18" charset="0"/>
                <a:cs typeface="Times New Roman" panose="02020603050405020304" pitchFamily="18" charset="0"/>
              </a:rPr>
              <a:t>¿Puede </a:t>
            </a:r>
            <a:r>
              <a:rPr lang="es-419" sz="2800" dirty="0">
                <a:latin typeface="Times New Roman" panose="02020603050405020304" pitchFamily="18" charset="0"/>
                <a:cs typeface="Times New Roman" panose="02020603050405020304" pitchFamily="18" charset="0"/>
              </a:rPr>
              <a:t>un control de inventario facilitar el manejo de productos a los empleados?</a:t>
            </a:r>
          </a:p>
          <a:p>
            <a:endParaRPr lang="es-419" dirty="0"/>
          </a:p>
          <a:p>
            <a:endParaRPr lang="es-419" dirty="0"/>
          </a:p>
        </p:txBody>
      </p:sp>
    </p:spTree>
    <p:extLst>
      <p:ext uri="{BB962C8B-B14F-4D97-AF65-F5344CB8AC3E}">
        <p14:creationId xmlns:p14="http://schemas.microsoft.com/office/powerpoint/2010/main" val="1332272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244033" cy="5776690"/>
          </a:xfrm>
        </p:spPr>
        <p:txBody>
          <a:bodyPr>
            <a:normAutofit/>
          </a:bodyPr>
          <a:lstStyle/>
          <a:p>
            <a:r>
              <a:rPr lang="es-MX" sz="11500" dirty="0" smtClean="0"/>
              <a:t>GRACIAS POR SU ATENCIÓN</a:t>
            </a:r>
            <a:endParaRPr lang="es-419" sz="11500" dirty="0"/>
          </a:p>
        </p:txBody>
      </p:sp>
    </p:spTree>
    <p:extLst>
      <p:ext uri="{BB962C8B-B14F-4D97-AF65-F5344CB8AC3E}">
        <p14:creationId xmlns:p14="http://schemas.microsoft.com/office/powerpoint/2010/main" val="99282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62780" y="624110"/>
            <a:ext cx="8911687" cy="1280890"/>
          </a:xfrm>
        </p:spPr>
        <p:txBody>
          <a:bodyPr>
            <a:normAutofit/>
          </a:bodyPr>
          <a:lstStyle/>
          <a:p>
            <a:r>
              <a:rPr lang="es-419" sz="4400" b="1" dirty="0">
                <a:latin typeface="Times New Roman" panose="02020603050405020304" pitchFamily="18" charset="0"/>
                <a:cs typeface="Times New Roman" panose="02020603050405020304" pitchFamily="18" charset="0"/>
              </a:rPr>
              <a:t>Justificación </a:t>
            </a:r>
          </a:p>
        </p:txBody>
      </p:sp>
      <p:sp>
        <p:nvSpPr>
          <p:cNvPr id="3" name="Marcador de contenido 2"/>
          <p:cNvSpPr>
            <a:spLocks noGrp="1"/>
          </p:cNvSpPr>
          <p:nvPr>
            <p:ph idx="1"/>
          </p:nvPr>
        </p:nvSpPr>
        <p:spPr>
          <a:xfrm>
            <a:off x="1240971" y="1611086"/>
            <a:ext cx="9921997" cy="4946468"/>
          </a:xfrm>
        </p:spPr>
        <p:txBody>
          <a:bodyPr>
            <a:normAutofit/>
          </a:bodyPr>
          <a:lstStyle/>
          <a:p>
            <a:r>
              <a:rPr lang="es-419" sz="2400" dirty="0">
                <a:latin typeface="Times New Roman" panose="02020603050405020304" pitchFamily="18" charset="0"/>
                <a:cs typeface="Times New Roman" panose="02020603050405020304" pitchFamily="18" charset="0"/>
              </a:rPr>
              <a:t>Hoy en día por medio de las herramientas TIC hay mayor facilidad para que las personas puedan obtener un control de inventario. Lo que se pretende con este software es la reducción de tiempo a la hora de manejar un inventario, garantizando la seguridad del manejo de información según los roles que se </a:t>
            </a:r>
            <a:r>
              <a:rPr lang="es-419" sz="2400" dirty="0" smtClean="0">
                <a:latin typeface="Times New Roman" panose="02020603050405020304" pitchFamily="18" charset="0"/>
                <a:cs typeface="Times New Roman" panose="02020603050405020304" pitchFamily="18" charset="0"/>
              </a:rPr>
              <a:t>manejen. </a:t>
            </a:r>
          </a:p>
          <a:p>
            <a:r>
              <a:rPr lang="es-419" sz="2400" dirty="0" smtClean="0">
                <a:latin typeface="Times New Roman" panose="02020603050405020304" pitchFamily="18" charset="0"/>
                <a:cs typeface="Times New Roman" panose="02020603050405020304" pitchFamily="18" charset="0"/>
              </a:rPr>
              <a:t>VIJEIVI </a:t>
            </a:r>
            <a:r>
              <a:rPr lang="es-419" sz="2400" dirty="0">
                <a:latin typeface="Times New Roman" panose="02020603050405020304" pitchFamily="18" charset="0"/>
                <a:cs typeface="Times New Roman" panose="02020603050405020304" pitchFamily="18" charset="0"/>
              </a:rPr>
              <a:t>desea mejorar la organización administrativa y el servicio hacia el público dentro de las PYMES mediante nuevas tecnologías, tales como la implementación del control de inventario, los cuales funcionaran por medio de bases de datos, mejorando la calidad y reduciendo el uso de papel.</a:t>
            </a:r>
          </a:p>
          <a:p>
            <a:endParaRPr lang="es-419" dirty="0"/>
          </a:p>
        </p:txBody>
      </p:sp>
    </p:spTree>
    <p:extLst>
      <p:ext uri="{BB962C8B-B14F-4D97-AF65-F5344CB8AC3E}">
        <p14:creationId xmlns:p14="http://schemas.microsoft.com/office/powerpoint/2010/main" val="1000205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051468" y="2389499"/>
            <a:ext cx="8531051" cy="3108543"/>
          </a:xfrm>
          <a:prstGeom prst="rect">
            <a:avLst/>
          </a:prstGeom>
          <a:noFill/>
        </p:spPr>
        <p:txBody>
          <a:bodyPr wrap="square" rtlCol="0">
            <a:spAutoFit/>
          </a:bodyPr>
          <a:lstStyle/>
          <a:p>
            <a:r>
              <a:rPr lang="es-419" sz="2800" dirty="0" smtClean="0">
                <a:latin typeface="Times New Roman" panose="02020603050405020304" pitchFamily="18" charset="0"/>
                <a:cs typeface="Times New Roman" panose="02020603050405020304" pitchFamily="18" charset="0"/>
              </a:rPr>
              <a:t>Este </a:t>
            </a:r>
            <a:r>
              <a:rPr lang="es-419" sz="2800" dirty="0">
                <a:latin typeface="Times New Roman" panose="02020603050405020304" pitchFamily="18" charset="0"/>
                <a:cs typeface="Times New Roman" panose="02020603050405020304" pitchFamily="18" charset="0"/>
              </a:rPr>
              <a:t>aplicativo tiene como objetivo ser </a:t>
            </a:r>
            <a:r>
              <a:rPr lang="es-419" sz="2800" dirty="0" smtClean="0">
                <a:latin typeface="Times New Roman" panose="02020603050405020304" pitchFamily="18" charset="0"/>
                <a:cs typeface="Times New Roman" panose="02020603050405020304" pitchFamily="18" charset="0"/>
              </a:rPr>
              <a:t>reconocido en diferentes supermercados, </a:t>
            </a:r>
            <a:r>
              <a:rPr lang="es-419" sz="2800" dirty="0">
                <a:latin typeface="Times New Roman" panose="02020603050405020304" pitchFamily="18" charset="0"/>
                <a:cs typeface="Times New Roman" panose="02020603050405020304" pitchFamily="18" charset="0"/>
              </a:rPr>
              <a:t>generando un impacto social y tecnológico, este software tendrá ciertas restricciones en cuanto a los roles del </a:t>
            </a:r>
            <a:r>
              <a:rPr lang="es-419" sz="2800" dirty="0" smtClean="0">
                <a:latin typeface="Times New Roman" panose="02020603050405020304" pitchFamily="18" charset="0"/>
                <a:cs typeface="Times New Roman" panose="02020603050405020304" pitchFamily="18" charset="0"/>
              </a:rPr>
              <a:t>personal, </a:t>
            </a:r>
            <a:r>
              <a:rPr lang="es-419" sz="2800" dirty="0">
                <a:latin typeface="Times New Roman" panose="02020603050405020304" pitchFamily="18" charset="0"/>
                <a:cs typeface="Times New Roman" panose="02020603050405020304" pitchFamily="18" charset="0"/>
              </a:rPr>
              <a:t>es </a:t>
            </a:r>
            <a:r>
              <a:rPr lang="es-419" sz="2800" dirty="0" smtClean="0">
                <a:latin typeface="Times New Roman" panose="02020603050405020304" pitchFamily="18" charset="0"/>
                <a:cs typeface="Times New Roman" panose="02020603050405020304" pitchFamily="18" charset="0"/>
              </a:rPr>
              <a:t>decir, </a:t>
            </a:r>
            <a:r>
              <a:rPr lang="es-419" sz="2800" dirty="0">
                <a:latin typeface="Times New Roman" panose="02020603050405020304" pitchFamily="18" charset="0"/>
                <a:cs typeface="Times New Roman" panose="02020603050405020304" pitchFamily="18" charset="0"/>
              </a:rPr>
              <a:t>dependiendo del rol podrá </a:t>
            </a:r>
            <a:r>
              <a:rPr lang="es-419" sz="2800" dirty="0" smtClean="0">
                <a:latin typeface="Times New Roman" panose="02020603050405020304" pitchFamily="18" charset="0"/>
                <a:cs typeface="Times New Roman" panose="02020603050405020304" pitchFamily="18" charset="0"/>
              </a:rPr>
              <a:t>obtener </a:t>
            </a:r>
            <a:r>
              <a:rPr lang="es-419" sz="2800" dirty="0">
                <a:latin typeface="Times New Roman" panose="02020603050405020304" pitchFamily="18" charset="0"/>
                <a:cs typeface="Times New Roman" panose="02020603050405020304" pitchFamily="18" charset="0"/>
              </a:rPr>
              <a:t>cierta información</a:t>
            </a:r>
            <a:r>
              <a:rPr lang="es-419" sz="2800" dirty="0" smtClean="0">
                <a:latin typeface="Times New Roman" panose="02020603050405020304" pitchFamily="18" charset="0"/>
                <a:cs typeface="Times New Roman" panose="02020603050405020304" pitchFamily="18" charset="0"/>
              </a:rPr>
              <a:t>. </a:t>
            </a:r>
            <a:r>
              <a:rPr lang="es-419" sz="2800" dirty="0">
                <a:latin typeface="Times New Roman" panose="02020603050405020304" pitchFamily="18" charset="0"/>
                <a:cs typeface="Times New Roman" panose="02020603050405020304" pitchFamily="18" charset="0"/>
              </a:rPr>
              <a:t>E</a:t>
            </a:r>
            <a:r>
              <a:rPr lang="es-419" sz="2800" dirty="0" smtClean="0">
                <a:latin typeface="Times New Roman" panose="02020603050405020304" pitchFamily="18" charset="0"/>
                <a:cs typeface="Times New Roman" panose="02020603050405020304" pitchFamily="18" charset="0"/>
              </a:rPr>
              <a:t>l administrador es el único que tiene acceso a toda la información.</a:t>
            </a:r>
            <a:endParaRPr lang="es-419" sz="2800" dirty="0">
              <a:latin typeface="Times New Roman" panose="02020603050405020304" pitchFamily="18" charset="0"/>
              <a:cs typeface="Times New Roman" panose="02020603050405020304" pitchFamily="18" charset="0"/>
            </a:endParaRPr>
          </a:p>
          <a:p>
            <a:endParaRPr lang="es-419" sz="2800" dirty="0"/>
          </a:p>
        </p:txBody>
      </p:sp>
      <p:sp>
        <p:nvSpPr>
          <p:cNvPr id="4" name="Título 1"/>
          <p:cNvSpPr txBox="1">
            <a:spLocks/>
          </p:cNvSpPr>
          <p:nvPr/>
        </p:nvSpPr>
        <p:spPr>
          <a:xfrm>
            <a:off x="2221285" y="624109"/>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b="1" dirty="0" smtClean="0">
                <a:latin typeface="Times New Roman" panose="02020603050405020304" pitchFamily="18" charset="0"/>
                <a:cs typeface="Times New Roman" panose="02020603050405020304" pitchFamily="18" charset="0"/>
              </a:rPr>
              <a:t>ALCANCE</a:t>
            </a:r>
            <a:endParaRPr lang="es-419"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8953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88607" y="854110"/>
            <a:ext cx="8671727" cy="5816977"/>
          </a:xfrm>
          <a:prstGeom prst="rect">
            <a:avLst/>
          </a:prstGeom>
          <a:noFill/>
        </p:spPr>
        <p:txBody>
          <a:bodyPr wrap="square" rtlCol="0">
            <a:spAutoFit/>
          </a:bodyPr>
          <a:lstStyle/>
          <a:p>
            <a:pPr algn="just"/>
            <a:r>
              <a:rPr lang="es-419" sz="2400" b="1" dirty="0">
                <a:latin typeface="Times New Roman" panose="02020603050405020304" pitchFamily="18" charset="0"/>
                <a:cs typeface="Times New Roman" panose="02020603050405020304" pitchFamily="18" charset="0"/>
              </a:rPr>
              <a:t>Objetivo general</a:t>
            </a:r>
            <a:endParaRPr lang="es-419" sz="2400" dirty="0">
              <a:latin typeface="Times New Roman" panose="02020603050405020304" pitchFamily="18" charset="0"/>
              <a:cs typeface="Times New Roman" panose="02020603050405020304" pitchFamily="18" charset="0"/>
            </a:endParaRPr>
          </a:p>
          <a:p>
            <a:pPr algn="just"/>
            <a:r>
              <a:rPr lang="es-419" sz="2400" dirty="0">
                <a:latin typeface="Times New Roman" panose="02020603050405020304" pitchFamily="18" charset="0"/>
                <a:cs typeface="Times New Roman" panose="02020603050405020304" pitchFamily="18" charset="0"/>
              </a:rPr>
              <a:t>Sistematizar el control de inventario de productos de un supermercado, facilitando y minimizando el tiempo en la </a:t>
            </a:r>
            <a:r>
              <a:rPr lang="es-419" sz="2400" dirty="0" smtClean="0">
                <a:latin typeface="Times New Roman" panose="02020603050405020304" pitchFamily="18" charset="0"/>
                <a:cs typeface="Times New Roman" panose="02020603050405020304" pitchFamily="18" charset="0"/>
              </a:rPr>
              <a:t>organización para </a:t>
            </a:r>
            <a:r>
              <a:rPr lang="es-419" sz="2400" dirty="0">
                <a:latin typeface="Times New Roman" panose="02020603050405020304" pitchFamily="18" charset="0"/>
                <a:cs typeface="Times New Roman" panose="02020603050405020304" pitchFamily="18" charset="0"/>
              </a:rPr>
              <a:t>que haya mayor eficacia y seguridad del manejo de información.  </a:t>
            </a:r>
            <a:endParaRPr lang="es-419" sz="2400" dirty="0" smtClean="0">
              <a:latin typeface="Times New Roman" panose="02020603050405020304" pitchFamily="18" charset="0"/>
              <a:cs typeface="Times New Roman" panose="02020603050405020304" pitchFamily="18" charset="0"/>
            </a:endParaRPr>
          </a:p>
          <a:p>
            <a:pPr algn="just"/>
            <a:endParaRPr lang="es-MX" sz="2400" dirty="0">
              <a:latin typeface="Times New Roman" panose="02020603050405020304" pitchFamily="18" charset="0"/>
              <a:cs typeface="Times New Roman" panose="02020603050405020304" pitchFamily="18" charset="0"/>
            </a:endParaRPr>
          </a:p>
          <a:p>
            <a:pPr algn="just"/>
            <a:endParaRPr lang="es-419" sz="2400" dirty="0">
              <a:latin typeface="Times New Roman" panose="02020603050405020304" pitchFamily="18" charset="0"/>
              <a:cs typeface="Times New Roman" panose="02020603050405020304" pitchFamily="18" charset="0"/>
            </a:endParaRPr>
          </a:p>
          <a:p>
            <a:pPr algn="just"/>
            <a:r>
              <a:rPr lang="es-419" sz="2400" b="1" dirty="0">
                <a:latin typeface="Times New Roman" panose="02020603050405020304" pitchFamily="18" charset="0"/>
                <a:cs typeface="Times New Roman" panose="02020603050405020304" pitchFamily="18" charset="0"/>
              </a:rPr>
              <a:t>Objetivos específicos:</a:t>
            </a:r>
            <a:endParaRPr lang="es-419" sz="2400" dirty="0">
              <a:latin typeface="Times New Roman" panose="02020603050405020304" pitchFamily="18" charset="0"/>
              <a:cs typeface="Times New Roman" panose="02020603050405020304" pitchFamily="18" charset="0"/>
            </a:endParaRPr>
          </a:p>
          <a:p>
            <a:pPr marL="285750" indent="-285750" algn="just">
              <a:buFontTx/>
              <a:buChar char="-"/>
            </a:pPr>
            <a:r>
              <a:rPr lang="es-MX" sz="2400" dirty="0" smtClean="0">
                <a:latin typeface="Times New Roman" panose="02020603050405020304" pitchFamily="18" charset="0"/>
                <a:cs typeface="Times New Roman" panose="02020603050405020304" pitchFamily="18" charset="0"/>
              </a:rPr>
              <a:t>Recolectar información a través de encuestas para determinar requisitos funcionales y no funcionales</a:t>
            </a:r>
          </a:p>
          <a:p>
            <a:pPr marL="285750" indent="-285750" algn="just">
              <a:buFontTx/>
              <a:buChar char="-"/>
            </a:pPr>
            <a:r>
              <a:rPr lang="es-MX" sz="2400" dirty="0" smtClean="0">
                <a:latin typeface="Times New Roman" panose="02020603050405020304" pitchFamily="18" charset="0"/>
                <a:cs typeface="Times New Roman" panose="02020603050405020304" pitchFamily="18" charset="0"/>
              </a:rPr>
              <a:t>Brindar seguridad al sistema mediante el loggeo de usuarios</a:t>
            </a:r>
          </a:p>
          <a:p>
            <a:pPr marL="285750" indent="-285750" algn="just">
              <a:buFontTx/>
              <a:buChar char="-"/>
            </a:pPr>
            <a:r>
              <a:rPr lang="es-MX" sz="2400" dirty="0" smtClean="0">
                <a:latin typeface="Times New Roman" panose="02020603050405020304" pitchFamily="18" charset="0"/>
                <a:cs typeface="Times New Roman" panose="02020603050405020304" pitchFamily="18" charset="0"/>
              </a:rPr>
              <a:t>Realizar un sistema para la organización del inventario</a:t>
            </a:r>
          </a:p>
          <a:p>
            <a:pPr marL="285750" indent="-285750" algn="just">
              <a:buFontTx/>
              <a:buChar char="-"/>
            </a:pPr>
            <a:r>
              <a:rPr lang="es-419" sz="2400" dirty="0" smtClean="0">
                <a:latin typeface="Times New Roman" panose="02020603050405020304" pitchFamily="18" charset="0"/>
                <a:cs typeface="Times New Roman" panose="02020603050405020304" pitchFamily="18" charset="0"/>
              </a:rPr>
              <a:t>Diseñar </a:t>
            </a:r>
            <a:r>
              <a:rPr lang="es-419" sz="2400" dirty="0">
                <a:latin typeface="Times New Roman" panose="02020603050405020304" pitchFamily="18" charset="0"/>
                <a:cs typeface="Times New Roman" panose="02020603050405020304" pitchFamily="18" charset="0"/>
              </a:rPr>
              <a:t>y elaborar un aplicativo web mediante el programa sublime text utilizando </a:t>
            </a:r>
            <a:r>
              <a:rPr lang="es-419" sz="2400" dirty="0" smtClean="0">
                <a:latin typeface="Times New Roman" panose="02020603050405020304" pitchFamily="18" charset="0"/>
                <a:cs typeface="Times New Roman" panose="02020603050405020304" pitchFamily="18" charset="0"/>
              </a:rPr>
              <a:t>html,css y Js.</a:t>
            </a:r>
            <a:endParaRPr lang="es-419" sz="2400" dirty="0">
              <a:latin typeface="Times New Roman" panose="02020603050405020304" pitchFamily="18" charset="0"/>
              <a:cs typeface="Times New Roman" panose="02020603050405020304" pitchFamily="18" charset="0"/>
            </a:endParaRPr>
          </a:p>
          <a:p>
            <a:pPr marL="285750" indent="-285750">
              <a:buFontTx/>
              <a:buChar char="-"/>
            </a:pPr>
            <a:endParaRPr lang="es-MX" dirty="0" smtClean="0"/>
          </a:p>
          <a:p>
            <a:pPr marL="285750" indent="-285750">
              <a:buFontTx/>
              <a:buChar char="-"/>
            </a:pPr>
            <a:endParaRPr lang="es-419" dirty="0"/>
          </a:p>
        </p:txBody>
      </p:sp>
    </p:spTree>
    <p:extLst>
      <p:ext uri="{BB962C8B-B14F-4D97-AF65-F5344CB8AC3E}">
        <p14:creationId xmlns:p14="http://schemas.microsoft.com/office/powerpoint/2010/main" val="3001355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73383" y="613955"/>
            <a:ext cx="8203474" cy="707886"/>
          </a:xfrm>
          <a:prstGeom prst="rect">
            <a:avLst/>
          </a:prstGeom>
          <a:noFill/>
        </p:spPr>
        <p:txBody>
          <a:bodyPr wrap="square" rtlCol="0">
            <a:spAutoFit/>
          </a:bodyPr>
          <a:lstStyle/>
          <a:p>
            <a:r>
              <a:rPr lang="es-MX" sz="4000" dirty="0" smtClean="0">
                <a:latin typeface="Times New Roman" panose="02020603050405020304" pitchFamily="18" charset="0"/>
                <a:cs typeface="Times New Roman" panose="02020603050405020304" pitchFamily="18" charset="0"/>
              </a:rPr>
              <a:t>Técnica de recolección de información</a:t>
            </a:r>
            <a:endParaRPr lang="es-419" sz="4000" dirty="0">
              <a:latin typeface="Times New Roman" panose="02020603050405020304" pitchFamily="18" charset="0"/>
              <a:cs typeface="Times New Roman" panose="02020603050405020304" pitchFamily="18" charset="0"/>
            </a:endParaRPr>
          </a:p>
        </p:txBody>
      </p:sp>
      <p:sp>
        <p:nvSpPr>
          <p:cNvPr id="8" name="CuadroTexto 7"/>
          <p:cNvSpPr txBox="1"/>
          <p:nvPr/>
        </p:nvSpPr>
        <p:spPr>
          <a:xfrm>
            <a:off x="1619795" y="1610137"/>
            <a:ext cx="9522823" cy="646331"/>
          </a:xfrm>
          <a:prstGeom prst="rect">
            <a:avLst/>
          </a:prstGeom>
          <a:noFill/>
        </p:spPr>
        <p:txBody>
          <a:bodyPr wrap="square" rtlCol="0">
            <a:spAutoFit/>
          </a:bodyPr>
          <a:lstStyle/>
          <a:p>
            <a:r>
              <a:rPr lang="es-MX" dirty="0" smtClean="0"/>
              <a:t>La recolección de datos, se realizo mediante una encuesta la cual estuvo dirigida al personal administrativo del supermercado</a:t>
            </a:r>
            <a:endParaRPr lang="es-419" dirty="0"/>
          </a:p>
        </p:txBody>
      </p:sp>
      <p:sp>
        <p:nvSpPr>
          <p:cNvPr id="10" name="CuadroTexto 9"/>
          <p:cNvSpPr txBox="1"/>
          <p:nvPr/>
        </p:nvSpPr>
        <p:spPr>
          <a:xfrm>
            <a:off x="1029787" y="2266125"/>
            <a:ext cx="10951029" cy="6863417"/>
          </a:xfrm>
          <a:prstGeom prst="rect">
            <a:avLst/>
          </a:prstGeom>
          <a:noFill/>
        </p:spPr>
        <p:txBody>
          <a:bodyPr wrap="square" rtlCol="0">
            <a:spAutoFit/>
          </a:bodyPr>
          <a:lstStyle/>
          <a:p>
            <a:r>
              <a:rPr lang="es-MX" sz="8800" dirty="0" smtClean="0">
                <a:solidFill>
                  <a:schemeClr val="bg2">
                    <a:lumMod val="75000"/>
                  </a:schemeClr>
                </a:solidFill>
                <a:latin typeface="Times New Roman" panose="02020603050405020304" pitchFamily="18" charset="0"/>
                <a:cs typeface="Times New Roman" panose="02020603050405020304" pitchFamily="18" charset="0"/>
                <a:hlinkClick r:id="rId2" action="ppaction://hlinkfile"/>
              </a:rPr>
              <a:t>Encuesta 1</a:t>
            </a:r>
            <a:r>
              <a:rPr lang="es-MX" sz="8800" dirty="0" smtClean="0">
                <a:solidFill>
                  <a:schemeClr val="bg2">
                    <a:lumMod val="75000"/>
                  </a:schemeClr>
                </a:solidFill>
                <a:latin typeface="Times New Roman" panose="02020603050405020304" pitchFamily="18" charset="0"/>
                <a:cs typeface="Times New Roman" panose="02020603050405020304" pitchFamily="18" charset="0"/>
              </a:rPr>
              <a:t>  </a:t>
            </a:r>
            <a:r>
              <a:rPr lang="es-MX" sz="8800" dirty="0" smtClean="0">
                <a:solidFill>
                  <a:schemeClr val="bg2">
                    <a:lumMod val="75000"/>
                  </a:schemeClr>
                </a:solidFill>
                <a:latin typeface="Times New Roman" panose="02020603050405020304" pitchFamily="18" charset="0"/>
                <a:cs typeface="Times New Roman" panose="02020603050405020304" pitchFamily="18" charset="0"/>
                <a:hlinkClick r:id="rId3" action="ppaction://hlinkfile"/>
              </a:rPr>
              <a:t>Evidencia 1</a:t>
            </a:r>
            <a:endParaRPr lang="es-MX" sz="8800" dirty="0" smtClean="0">
              <a:solidFill>
                <a:schemeClr val="bg2">
                  <a:lumMod val="75000"/>
                </a:schemeClr>
              </a:solidFill>
              <a:latin typeface="Times New Roman" panose="02020603050405020304" pitchFamily="18" charset="0"/>
              <a:cs typeface="Times New Roman" panose="02020603050405020304" pitchFamily="18" charset="0"/>
            </a:endParaRPr>
          </a:p>
          <a:p>
            <a:endParaRPr lang="es-MX" sz="8800" dirty="0" smtClean="0">
              <a:solidFill>
                <a:schemeClr val="bg2">
                  <a:lumMod val="75000"/>
                </a:schemeClr>
              </a:solidFill>
              <a:latin typeface="Times New Roman" panose="02020603050405020304" pitchFamily="18" charset="0"/>
              <a:cs typeface="Times New Roman" panose="02020603050405020304" pitchFamily="18" charset="0"/>
              <a:hlinkClick r:id="rId4" action="ppaction://hlinkfile"/>
            </a:endParaRPr>
          </a:p>
          <a:p>
            <a:r>
              <a:rPr lang="es-MX" sz="8800" dirty="0" smtClean="0">
                <a:solidFill>
                  <a:schemeClr val="bg2">
                    <a:lumMod val="75000"/>
                  </a:schemeClr>
                </a:solidFill>
                <a:latin typeface="Times New Roman" panose="02020603050405020304" pitchFamily="18" charset="0"/>
                <a:cs typeface="Times New Roman" panose="02020603050405020304" pitchFamily="18" charset="0"/>
                <a:hlinkClick r:id="rId5" action="ppaction://hlinkfile"/>
              </a:rPr>
              <a:t>Encuesta 2  </a:t>
            </a:r>
            <a:r>
              <a:rPr lang="es-MX" sz="8800" dirty="0" smtClean="0">
                <a:solidFill>
                  <a:schemeClr val="bg2">
                    <a:lumMod val="75000"/>
                  </a:schemeClr>
                </a:solidFill>
                <a:latin typeface="Times New Roman" panose="02020603050405020304" pitchFamily="18" charset="0"/>
                <a:cs typeface="Times New Roman" panose="02020603050405020304" pitchFamily="18" charset="0"/>
                <a:hlinkClick r:id="rId6" action="ppaction://hlinkfile"/>
              </a:rPr>
              <a:t>Evidencia 2</a:t>
            </a:r>
            <a:endParaRPr lang="es-419" sz="8800" dirty="0">
              <a:solidFill>
                <a:schemeClr val="bg2">
                  <a:lumMod val="75000"/>
                </a:schemeClr>
              </a:solidFill>
              <a:latin typeface="Times New Roman" panose="02020603050405020304" pitchFamily="18" charset="0"/>
              <a:cs typeface="Times New Roman" panose="02020603050405020304" pitchFamily="18" charset="0"/>
            </a:endParaRPr>
          </a:p>
          <a:p>
            <a:endParaRPr lang="es-MX" sz="8800" dirty="0">
              <a:solidFill>
                <a:schemeClr val="bg2">
                  <a:lumMod val="75000"/>
                </a:schemeClr>
              </a:solidFill>
              <a:latin typeface="Times New Roman" panose="02020603050405020304" pitchFamily="18" charset="0"/>
              <a:cs typeface="Times New Roman" panose="02020603050405020304" pitchFamily="18" charset="0"/>
            </a:endParaRPr>
          </a:p>
          <a:p>
            <a:endParaRPr lang="es-419" sz="8800"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445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94114" y="1620525"/>
            <a:ext cx="9862457" cy="400110"/>
          </a:xfrm>
          <a:prstGeom prst="rect">
            <a:avLst/>
          </a:prstGeom>
          <a:noFill/>
        </p:spPr>
        <p:txBody>
          <a:bodyPr wrap="square" rtlCol="0">
            <a:spAutoFit/>
          </a:bodyPr>
          <a:lstStyle/>
          <a:p>
            <a:endParaRPr lang="es-419" sz="2000" dirty="0"/>
          </a:p>
        </p:txBody>
      </p:sp>
      <p:sp>
        <p:nvSpPr>
          <p:cNvPr id="4" name="Título 1"/>
          <p:cNvSpPr txBox="1">
            <a:spLocks/>
          </p:cNvSpPr>
          <p:nvPr/>
        </p:nvSpPr>
        <p:spPr>
          <a:xfrm>
            <a:off x="2080009" y="462224"/>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b="1" dirty="0" smtClean="0">
                <a:latin typeface="Times New Roman" panose="02020603050405020304" pitchFamily="18" charset="0"/>
                <a:cs typeface="Times New Roman" panose="02020603050405020304" pitchFamily="18" charset="0"/>
              </a:rPr>
              <a:t>REQUISITOS FUNCIONALES</a:t>
            </a:r>
            <a:endParaRPr lang="es-419" sz="4400" b="1" dirty="0">
              <a:latin typeface="Times New Roman" panose="02020603050405020304" pitchFamily="18" charset="0"/>
              <a:cs typeface="Times New Roman" panose="02020603050405020304" pitchFamily="18" charset="0"/>
            </a:endParaRPr>
          </a:p>
        </p:txBody>
      </p:sp>
      <p:graphicFrame>
        <p:nvGraphicFramePr>
          <p:cNvPr id="5" name="Tabla 4"/>
          <p:cNvGraphicFramePr>
            <a:graphicFrameLocks noGrp="1"/>
          </p:cNvGraphicFramePr>
          <p:nvPr>
            <p:extLst>
              <p:ext uri="{D42A27DB-BD31-4B8C-83A1-F6EECF244321}">
                <p14:modId xmlns:p14="http://schemas.microsoft.com/office/powerpoint/2010/main" val="1129264815"/>
              </p:ext>
            </p:extLst>
          </p:nvPr>
        </p:nvGraphicFramePr>
        <p:xfrm>
          <a:off x="3519602" y="1450708"/>
          <a:ext cx="6032500" cy="1399540"/>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3908805270"/>
                    </a:ext>
                  </a:extLst>
                </a:gridCol>
                <a:gridCol w="3912870">
                  <a:extLst>
                    <a:ext uri="{9D8B030D-6E8A-4147-A177-3AD203B41FA5}">
                      <a16:colId xmlns:a16="http://schemas.microsoft.com/office/drawing/2014/main" val="3829555359"/>
                    </a:ext>
                  </a:extLst>
                </a:gridCol>
              </a:tblGrid>
              <a:tr h="405130">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RNF01</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1512620"/>
                  </a:ext>
                </a:extLst>
              </a:tr>
              <a:tr h="283845">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Ingreso</a:t>
                      </a:r>
                      <a:r>
                        <a:rPr lang="es-ES" sz="1000" baseline="0" dirty="0" smtClean="0">
                          <a:effectLst/>
                          <a:latin typeface="+mn-lt"/>
                          <a:ea typeface="+mn-ea"/>
                          <a:cs typeface="+mn-cs"/>
                        </a:rPr>
                        <a:t> productos</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800873"/>
                  </a:ext>
                </a:extLst>
              </a:tr>
              <a:tr h="288290">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MX" sz="1000" dirty="0" smtClean="0">
                          <a:effectLst/>
                          <a:latin typeface="Arial" panose="020B0604020202020204" pitchFamily="34" charset="0"/>
                          <a:ea typeface="Times New Roman" panose="02020603050405020304" pitchFamily="18" charset="0"/>
                          <a:cs typeface="Times New Roman" panose="02020603050405020304" pitchFamily="18" charset="0"/>
                        </a:rPr>
                        <a:t>El administrador debe ingresar los productos</a:t>
                      </a:r>
                      <a:r>
                        <a:rPr lang="es-MX" sz="1000" baseline="0" dirty="0" smtClean="0">
                          <a:effectLst/>
                          <a:latin typeface="Arial" panose="020B0604020202020204" pitchFamily="34" charset="0"/>
                          <a:ea typeface="Times New Roman" panose="02020603050405020304" pitchFamily="18" charset="0"/>
                          <a:cs typeface="Times New Roman" panose="02020603050405020304" pitchFamily="18" charset="0"/>
                        </a:rPr>
                        <a:t> para así poder realizar el inventario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6402763"/>
                  </a:ext>
                </a:extLst>
              </a:tr>
              <a:tr h="384810">
                <a:tc>
                  <a:txBody>
                    <a:bodyPr/>
                    <a:lstStyle/>
                    <a:p>
                      <a:pPr marL="381000">
                        <a:spcAft>
                          <a:spcPts val="0"/>
                        </a:spcAft>
                      </a:pPr>
                      <a:r>
                        <a:rPr lang="es-ES" sz="1000" dirty="0">
                          <a:effectLst/>
                        </a:rPr>
                        <a:t>Prioridad del requerimiento: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Alta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1116879"/>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950707311"/>
              </p:ext>
            </p:extLst>
          </p:nvPr>
        </p:nvGraphicFramePr>
        <p:xfrm>
          <a:off x="3519602" y="3178936"/>
          <a:ext cx="6032500" cy="1399540"/>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3908805270"/>
                    </a:ext>
                  </a:extLst>
                </a:gridCol>
                <a:gridCol w="3912870">
                  <a:extLst>
                    <a:ext uri="{9D8B030D-6E8A-4147-A177-3AD203B41FA5}">
                      <a16:colId xmlns:a16="http://schemas.microsoft.com/office/drawing/2014/main" val="3829555359"/>
                    </a:ext>
                  </a:extLst>
                </a:gridCol>
              </a:tblGrid>
              <a:tr h="405130">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RNF02</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1512620"/>
                  </a:ext>
                </a:extLst>
              </a:tr>
              <a:tr h="283845">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MX" sz="1000" dirty="0" smtClean="0">
                          <a:effectLst/>
                          <a:latin typeface="Arial" panose="020B0604020202020204" pitchFamily="34" charset="0"/>
                          <a:ea typeface="Times New Roman" panose="02020603050405020304" pitchFamily="18" charset="0"/>
                          <a:cs typeface="Times New Roman" panose="02020603050405020304" pitchFamily="18" charset="0"/>
                        </a:rPr>
                        <a:t>Generar facturas</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800873"/>
                  </a:ext>
                </a:extLst>
              </a:tr>
              <a:tr h="288290">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MX" sz="1000" dirty="0" smtClean="0">
                          <a:effectLst/>
                          <a:latin typeface="Arial" panose="020B0604020202020204" pitchFamily="34" charset="0"/>
                          <a:ea typeface="Times New Roman" panose="02020603050405020304" pitchFamily="18" charset="0"/>
                          <a:cs typeface="Times New Roman" panose="02020603050405020304" pitchFamily="18" charset="0"/>
                        </a:rPr>
                        <a:t>El vendedor</a:t>
                      </a:r>
                      <a:r>
                        <a:rPr lang="es-MX" sz="1000" baseline="0" dirty="0" smtClean="0">
                          <a:effectLst/>
                          <a:latin typeface="Arial" panose="020B0604020202020204" pitchFamily="34" charset="0"/>
                          <a:ea typeface="Times New Roman" panose="02020603050405020304" pitchFamily="18" charset="0"/>
                          <a:cs typeface="Times New Roman" panose="02020603050405020304" pitchFamily="18" charset="0"/>
                        </a:rPr>
                        <a:t> debe generar la factura para tener un orden y llevar un control de las compras</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6402763"/>
                  </a:ext>
                </a:extLst>
              </a:tr>
              <a:tr h="384810">
                <a:tc>
                  <a:txBody>
                    <a:bodyPr/>
                    <a:lstStyle/>
                    <a:p>
                      <a:pPr marL="381000">
                        <a:spcAft>
                          <a:spcPts val="0"/>
                        </a:spcAft>
                      </a:pPr>
                      <a:r>
                        <a:rPr lang="es-ES" sz="1000" dirty="0">
                          <a:effectLst/>
                        </a:rPr>
                        <a:t>Prioridad del requerimiento: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 Alta</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1116879"/>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897003913"/>
              </p:ext>
            </p:extLst>
          </p:nvPr>
        </p:nvGraphicFramePr>
        <p:xfrm>
          <a:off x="3519602" y="4730116"/>
          <a:ext cx="6032500" cy="1399540"/>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3908805270"/>
                    </a:ext>
                  </a:extLst>
                </a:gridCol>
                <a:gridCol w="3912870">
                  <a:extLst>
                    <a:ext uri="{9D8B030D-6E8A-4147-A177-3AD203B41FA5}">
                      <a16:colId xmlns:a16="http://schemas.microsoft.com/office/drawing/2014/main" val="3829555359"/>
                    </a:ext>
                  </a:extLst>
                </a:gridCol>
              </a:tblGrid>
              <a:tr h="405130">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RNF03</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1512620"/>
                  </a:ext>
                </a:extLst>
              </a:tr>
              <a:tr h="283845">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seguridad</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800873"/>
                  </a:ext>
                </a:extLst>
              </a:tr>
              <a:tr h="288290">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Se garantizará la seguridad del sistema </a:t>
                      </a:r>
                      <a:r>
                        <a:rPr lang="es-ES" sz="1000" dirty="0" smtClean="0">
                          <a:effectLst/>
                        </a:rPr>
                        <a:t> a través de un loggeo de usuarios</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6402763"/>
                  </a:ext>
                </a:extLst>
              </a:tr>
              <a:tr h="384810">
                <a:tc>
                  <a:txBody>
                    <a:bodyPr/>
                    <a:lstStyle/>
                    <a:p>
                      <a:pPr marL="381000">
                        <a:spcAft>
                          <a:spcPts val="0"/>
                        </a:spcAft>
                      </a:pPr>
                      <a:r>
                        <a:rPr lang="es-ES" sz="1000" dirty="0">
                          <a:effectLst/>
                        </a:rPr>
                        <a:t>Prioridad del requerimiento: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Alta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1116879"/>
                  </a:ext>
                </a:extLst>
              </a:tr>
            </a:tbl>
          </a:graphicData>
        </a:graphic>
      </p:graphicFrame>
    </p:spTree>
    <p:extLst>
      <p:ext uri="{BB962C8B-B14F-4D97-AF65-F5344CB8AC3E}">
        <p14:creationId xmlns:p14="http://schemas.microsoft.com/office/powerpoint/2010/main" val="15218057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427492077"/>
              </p:ext>
            </p:extLst>
          </p:nvPr>
        </p:nvGraphicFramePr>
        <p:xfrm>
          <a:off x="3188612" y="836753"/>
          <a:ext cx="6032500" cy="1383030"/>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3908805270"/>
                    </a:ext>
                  </a:extLst>
                </a:gridCol>
                <a:gridCol w="3912870">
                  <a:extLst>
                    <a:ext uri="{9D8B030D-6E8A-4147-A177-3AD203B41FA5}">
                      <a16:colId xmlns:a16="http://schemas.microsoft.com/office/drawing/2014/main" val="3829555359"/>
                    </a:ext>
                  </a:extLst>
                </a:gridCol>
              </a:tblGrid>
              <a:tr h="405130">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RNF04</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1512620"/>
                  </a:ext>
                </a:extLst>
              </a:tr>
              <a:tr h="283845">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latin typeface="+mn-lt"/>
                          <a:ea typeface="+mn-ea"/>
                          <a:cs typeface="+mn-cs"/>
                        </a:rPr>
                        <a:t>Base</a:t>
                      </a:r>
                      <a:r>
                        <a:rPr lang="es-ES" sz="1000" baseline="0" dirty="0" smtClean="0">
                          <a:effectLst/>
                          <a:latin typeface="+mn-lt"/>
                          <a:ea typeface="+mn-ea"/>
                          <a:cs typeface="+mn-cs"/>
                        </a:rPr>
                        <a:t> de datos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800873"/>
                  </a:ext>
                </a:extLst>
              </a:tr>
              <a:tr h="288290">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MX" sz="1000" dirty="0" smtClean="0">
                          <a:effectLst/>
                          <a:latin typeface="Arial" panose="020B0604020202020204" pitchFamily="34" charset="0"/>
                          <a:ea typeface="Times New Roman" panose="02020603050405020304" pitchFamily="18" charset="0"/>
                          <a:cs typeface="Times New Roman" panose="02020603050405020304" pitchFamily="18" charset="0"/>
                        </a:rPr>
                        <a:t>Garantiza el almacenamiento de los datos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6402763"/>
                  </a:ext>
                </a:extLst>
              </a:tr>
              <a:tr h="384810">
                <a:tc>
                  <a:txBody>
                    <a:bodyPr/>
                    <a:lstStyle/>
                    <a:p>
                      <a:pPr marL="381000">
                        <a:spcAft>
                          <a:spcPts val="0"/>
                        </a:spcAft>
                      </a:pPr>
                      <a:r>
                        <a:rPr lang="es-ES" sz="1000" dirty="0">
                          <a:effectLst/>
                        </a:rPr>
                        <a:t>Prioridad del requerimiento: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Alta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1116879"/>
                  </a:ext>
                </a:extLst>
              </a:tr>
            </a:tbl>
          </a:graphicData>
        </a:graphic>
      </p:graphicFrame>
    </p:spTree>
    <p:extLst>
      <p:ext uri="{BB962C8B-B14F-4D97-AF65-F5344CB8AC3E}">
        <p14:creationId xmlns:p14="http://schemas.microsoft.com/office/powerpoint/2010/main" val="2190740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380114222"/>
              </p:ext>
            </p:extLst>
          </p:nvPr>
        </p:nvGraphicFramePr>
        <p:xfrm>
          <a:off x="1960702" y="1000497"/>
          <a:ext cx="6032500" cy="2575327"/>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1890774898"/>
                    </a:ext>
                  </a:extLst>
                </a:gridCol>
                <a:gridCol w="3912870">
                  <a:extLst>
                    <a:ext uri="{9D8B030D-6E8A-4147-A177-3AD203B41FA5}">
                      <a16:colId xmlns:a16="http://schemas.microsoft.com/office/drawing/2014/main" val="3815404600"/>
                    </a:ext>
                  </a:extLst>
                </a:gridCol>
              </a:tblGrid>
              <a:tr h="519298">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RNF01</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1789275"/>
                  </a:ext>
                </a:extLst>
              </a:tr>
              <a:tr h="390694">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a:effectLst/>
                        </a:rPr>
                        <a:t>Fiabilidad </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7651706"/>
                  </a:ext>
                </a:extLst>
              </a:tr>
              <a:tr h="1172083">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El sistema debe tener una interfaz sencilla para el usuario</a:t>
                      </a:r>
                      <a:endParaRPr lang="es-419" sz="1000" dirty="0">
                        <a:effectLst/>
                      </a:endParaRPr>
                    </a:p>
                    <a:p>
                      <a:pPr marL="381000">
                        <a:spcAft>
                          <a:spcPts val="0"/>
                        </a:spcAft>
                      </a:pPr>
                      <a:r>
                        <a:rPr lang="es-ES" sz="1000" dirty="0">
                          <a:effectLst/>
                        </a:rPr>
                        <a:t>La interfaz de usuario </a:t>
                      </a:r>
                      <a:r>
                        <a:rPr lang="es-ES" sz="1000" dirty="0" smtClean="0">
                          <a:effectLst/>
                        </a:rPr>
                        <a:t>se</a:t>
                      </a:r>
                      <a:r>
                        <a:rPr lang="es-ES" sz="1000" baseline="0" dirty="0" smtClean="0">
                          <a:effectLst/>
                        </a:rPr>
                        <a:t> </a:t>
                      </a:r>
                      <a:r>
                        <a:rPr lang="es-ES" sz="1000" dirty="0" smtClean="0">
                          <a:effectLst/>
                        </a:rPr>
                        <a:t>acomodara </a:t>
                      </a:r>
                      <a:r>
                        <a:rPr lang="es-ES" sz="1000" dirty="0">
                          <a:effectLst/>
                        </a:rPr>
                        <a:t>a las características de la empresa,  dentro de la cual </a:t>
                      </a:r>
                      <a:r>
                        <a:rPr lang="es-ES" sz="1000" dirty="0" smtClean="0">
                          <a:effectLst/>
                        </a:rPr>
                        <a:t>se</a:t>
                      </a:r>
                      <a:r>
                        <a:rPr lang="es-ES" sz="1000" baseline="0" dirty="0" smtClean="0">
                          <a:effectLst/>
                        </a:rPr>
                        <a:t> integrara </a:t>
                      </a:r>
                      <a:r>
                        <a:rPr lang="es-ES" sz="1000" dirty="0" smtClean="0">
                          <a:effectLst/>
                        </a:rPr>
                        <a:t>el </a:t>
                      </a:r>
                      <a:r>
                        <a:rPr lang="es-ES" sz="1000" dirty="0">
                          <a:effectLst/>
                        </a:rPr>
                        <a:t>sistema de gestión de procesos y el inventario.</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0708135"/>
                  </a:ext>
                </a:extLst>
              </a:tr>
              <a:tr h="493252">
                <a:tc>
                  <a:txBody>
                    <a:bodyPr/>
                    <a:lstStyle/>
                    <a:p>
                      <a:pPr marL="381000">
                        <a:spcAft>
                          <a:spcPts val="0"/>
                        </a:spcAft>
                      </a:pPr>
                      <a:r>
                        <a:rPr lang="es-ES" sz="1000">
                          <a:effectLst/>
                        </a:rPr>
                        <a:t>Prioridad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Alta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6692216"/>
                  </a:ext>
                </a:extLst>
              </a:tr>
            </a:tbl>
          </a:graphicData>
        </a:graphic>
      </p:graphicFrame>
      <p:sp>
        <p:nvSpPr>
          <p:cNvPr id="5" name="Título 1"/>
          <p:cNvSpPr txBox="1">
            <a:spLocks/>
          </p:cNvSpPr>
          <p:nvPr/>
        </p:nvSpPr>
        <p:spPr>
          <a:xfrm>
            <a:off x="1960702" y="227767"/>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000" dirty="0" smtClean="0"/>
              <a:t>REQUISITOS NO FUNCIONALES</a:t>
            </a:r>
            <a:endParaRPr lang="es-419" sz="2200" dirty="0"/>
          </a:p>
        </p:txBody>
      </p:sp>
      <p:graphicFrame>
        <p:nvGraphicFramePr>
          <p:cNvPr id="6" name="Tabla 5"/>
          <p:cNvGraphicFramePr>
            <a:graphicFrameLocks noGrp="1"/>
          </p:cNvGraphicFramePr>
          <p:nvPr>
            <p:extLst>
              <p:ext uri="{D42A27DB-BD31-4B8C-83A1-F6EECF244321}">
                <p14:modId xmlns:p14="http://schemas.microsoft.com/office/powerpoint/2010/main" val="845249971"/>
              </p:ext>
            </p:extLst>
          </p:nvPr>
        </p:nvGraphicFramePr>
        <p:xfrm>
          <a:off x="1960702" y="3917750"/>
          <a:ext cx="6032500" cy="2550656"/>
        </p:xfrm>
        <a:graphic>
          <a:graphicData uri="http://schemas.openxmlformats.org/drawingml/2006/table">
            <a:tbl>
              <a:tblPr firstRow="1" firstCol="1" bandRow="1">
                <a:tableStyleId>{5C22544A-7EE6-4342-B048-85BDC9FD1C3A}</a:tableStyleId>
              </a:tblPr>
              <a:tblGrid>
                <a:gridCol w="2119630">
                  <a:extLst>
                    <a:ext uri="{9D8B030D-6E8A-4147-A177-3AD203B41FA5}">
                      <a16:colId xmlns:a16="http://schemas.microsoft.com/office/drawing/2014/main" val="3729209883"/>
                    </a:ext>
                  </a:extLst>
                </a:gridCol>
                <a:gridCol w="3912870">
                  <a:extLst>
                    <a:ext uri="{9D8B030D-6E8A-4147-A177-3AD203B41FA5}">
                      <a16:colId xmlns:a16="http://schemas.microsoft.com/office/drawing/2014/main" val="2378098741"/>
                    </a:ext>
                  </a:extLst>
                </a:gridCol>
              </a:tblGrid>
              <a:tr h="514323">
                <a:tc>
                  <a:txBody>
                    <a:bodyPr/>
                    <a:lstStyle/>
                    <a:p>
                      <a:pPr marL="381000">
                        <a:spcAft>
                          <a:spcPts val="0"/>
                        </a:spcAft>
                      </a:pPr>
                      <a:r>
                        <a:rPr lang="es-ES" sz="1000">
                          <a:effectLst/>
                        </a:rPr>
                        <a:t>Identificación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smtClean="0">
                          <a:effectLst/>
                        </a:rPr>
                        <a:t>RNF02</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7496425"/>
                  </a:ext>
                </a:extLst>
              </a:tr>
              <a:tr h="386952">
                <a:tc>
                  <a:txBody>
                    <a:bodyPr/>
                    <a:lstStyle/>
                    <a:p>
                      <a:pPr marL="381000">
                        <a:spcAft>
                          <a:spcPts val="0"/>
                        </a:spcAft>
                      </a:pPr>
                      <a:r>
                        <a:rPr lang="es-ES" sz="1000">
                          <a:effectLst/>
                        </a:rPr>
                        <a:t>Nombre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a:effectLst/>
                        </a:rPr>
                        <a:t>Disponibilidad </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7434655"/>
                  </a:ext>
                </a:extLst>
              </a:tr>
              <a:tr h="1160855">
                <a:tc>
                  <a:txBody>
                    <a:bodyPr/>
                    <a:lstStyle/>
                    <a:p>
                      <a:pPr marL="381000">
                        <a:spcAft>
                          <a:spcPts val="0"/>
                        </a:spcAft>
                      </a:pPr>
                      <a:r>
                        <a:rPr lang="es-ES" sz="1000">
                          <a:effectLst/>
                        </a:rPr>
                        <a:t>Características:</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La disponibilidad del sistema debe ser continua para los usuarios, es decir, estará disponible 6 días de la semana y 24 horas, el día domingo la empresa realizará el mantenimiento pertinente, donde entran los backs up, esto también se hace por la falta de servidores.</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9545015"/>
                  </a:ext>
                </a:extLst>
              </a:tr>
              <a:tr h="488526">
                <a:tc>
                  <a:txBody>
                    <a:bodyPr/>
                    <a:lstStyle/>
                    <a:p>
                      <a:pPr marL="381000">
                        <a:spcAft>
                          <a:spcPts val="0"/>
                        </a:spcAft>
                      </a:pPr>
                      <a:r>
                        <a:rPr lang="es-ES" sz="1000">
                          <a:effectLst/>
                        </a:rPr>
                        <a:t>Prioridad del requerimiento:</a:t>
                      </a:r>
                      <a:endParaRPr lang="es-419"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81000">
                        <a:spcAft>
                          <a:spcPts val="0"/>
                        </a:spcAft>
                      </a:pPr>
                      <a:r>
                        <a:rPr lang="es-ES" sz="1000" dirty="0">
                          <a:effectLst/>
                        </a:rPr>
                        <a:t>Alta </a:t>
                      </a:r>
                      <a:endParaRPr lang="es-419"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0772084"/>
                  </a:ext>
                </a:extLst>
              </a:tr>
            </a:tbl>
          </a:graphicData>
        </a:graphic>
      </p:graphicFrame>
      <p:sp>
        <p:nvSpPr>
          <p:cNvPr id="7" name="Rectangle 1"/>
          <p:cNvSpPr>
            <a:spLocks noChangeArrowheads="1"/>
          </p:cNvSpPr>
          <p:nvPr/>
        </p:nvSpPr>
        <p:spPr bwMode="auto">
          <a:xfrm>
            <a:off x="1960702" y="49644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419"/>
          </a:p>
        </p:txBody>
      </p:sp>
    </p:spTree>
    <p:extLst>
      <p:ext uri="{BB962C8B-B14F-4D97-AF65-F5344CB8AC3E}">
        <p14:creationId xmlns:p14="http://schemas.microsoft.com/office/powerpoint/2010/main" val="1219974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1158</TotalTime>
  <Words>748</Words>
  <Application>Microsoft Office PowerPoint</Application>
  <PresentationFormat>Panorámica</PresentationFormat>
  <Paragraphs>103</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Century Gothic</vt:lpstr>
      <vt:lpstr>Times New Roman</vt:lpstr>
      <vt:lpstr>Wingdings 3</vt:lpstr>
      <vt:lpstr>Espiral</vt:lpstr>
      <vt:lpstr>VIJEIVI</vt:lpstr>
      <vt:lpstr>Planteamiento del problema</vt:lpstr>
      <vt:lpstr>Justificación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MAPA DE PROCESOS BPMN</vt:lpstr>
      <vt:lpstr>BODEGA</vt:lpstr>
      <vt:lpstr>COMPRA</vt:lpstr>
      <vt:lpstr>INGRESO DE USUARIOS</vt:lpstr>
      <vt:lpstr>REGISTRO DE USUARIOS</vt:lpstr>
      <vt:lpstr>DIAGRAMA DE CLASES</vt:lpstr>
      <vt:lpstr>Presentación de PowerPoint</vt:lpstr>
      <vt:lpstr>MODELO ENTIDAD-RELACIÓN</vt:lpstr>
      <vt:lpstr>Presentación de PowerPoint</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VIJEIVI</dc:title>
  <dc:creator>APRENDIZ</dc:creator>
  <cp:lastModifiedBy>APRENDIZ</cp:lastModifiedBy>
  <cp:revision>43</cp:revision>
  <dcterms:created xsi:type="dcterms:W3CDTF">2019-03-21T11:27:46Z</dcterms:created>
  <dcterms:modified xsi:type="dcterms:W3CDTF">2019-04-02T15:53:06Z</dcterms:modified>
</cp:coreProperties>
</file>