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78" r:id="rId7"/>
    <p:sldId id="279" r:id="rId8"/>
    <p:sldId id="280" r:id="rId9"/>
    <p:sldId id="282" r:id="rId10"/>
    <p:sldId id="281" r:id="rId11"/>
    <p:sldId id="283" r:id="rId12"/>
    <p:sldId id="263" r:id="rId13"/>
    <p:sldId id="273" r:id="rId14"/>
    <p:sldId id="276" r:id="rId15"/>
    <p:sldId id="277" r:id="rId16"/>
    <p:sldId id="265" r:id="rId17"/>
    <p:sldId id="285" r:id="rId18"/>
    <p:sldId id="284" r:id="rId19"/>
    <p:sldId id="274" r:id="rId20"/>
    <p:sldId id="266" r:id="rId21"/>
    <p:sldId id="270" r:id="rId22"/>
    <p:sldId id="286" r:id="rId23"/>
    <p:sldId id="288" r:id="rId24"/>
    <p:sldId id="268" r:id="rId2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A7E5-28DE-4213-A5F5-0F47ED4C2E95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831-B498-4D00-89DA-C1319EE3D3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435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A7E5-28DE-4213-A5F5-0F47ED4C2E95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831-B498-4D00-89DA-C1319EE3D3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526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A7E5-28DE-4213-A5F5-0F47ED4C2E95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831-B498-4D00-89DA-C1319EE3D3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529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A7E5-28DE-4213-A5F5-0F47ED4C2E95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831-B498-4D00-89DA-C1319EE3D3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931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A7E5-28DE-4213-A5F5-0F47ED4C2E95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831-B498-4D00-89DA-C1319EE3D3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9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A7E5-28DE-4213-A5F5-0F47ED4C2E95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831-B498-4D00-89DA-C1319EE3D3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921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A7E5-28DE-4213-A5F5-0F47ED4C2E95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831-B498-4D00-89DA-C1319EE3D3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43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A7E5-28DE-4213-A5F5-0F47ED4C2E95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831-B498-4D00-89DA-C1319EE3D3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821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A7E5-28DE-4213-A5F5-0F47ED4C2E95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831-B498-4D00-89DA-C1319EE3D3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056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A7E5-28DE-4213-A5F5-0F47ED4C2E95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831-B498-4D00-89DA-C1319EE3D3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816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A7E5-28DE-4213-A5F5-0F47ED4C2E95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831-B498-4D00-89DA-C1319EE3D3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264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4A7E5-28DE-4213-A5F5-0F47ED4C2E95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AC831-B498-4D00-89DA-C1319EE3D3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237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4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chemeClr val="bg1"/>
          </a:solidFill>
          <a:ln>
            <a:solidFill>
              <a:srgbClr val="008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chemeClr val="bg1"/>
          </a:solidFill>
          <a:ln>
            <a:solidFill>
              <a:srgbClr val="008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Imagem1.png (1472×1127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44761" y="1518875"/>
            <a:ext cx="6410084" cy="490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 15"/>
          <p:cNvSpPr/>
          <p:nvPr/>
        </p:nvSpPr>
        <p:spPr>
          <a:xfrm>
            <a:off x="5113483" y="759683"/>
            <a:ext cx="647264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Modelação de </a:t>
            </a:r>
            <a:r>
              <a:rPr lang="pt-PT" sz="36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Warehousing</a:t>
            </a:r>
            <a:endParaRPr lang="pt-PT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TextBox 6">
            <a:hlinkClick r:id="rId3"/>
          </p:cNvPr>
          <p:cNvSpPr txBox="1"/>
          <p:nvPr/>
        </p:nvSpPr>
        <p:spPr>
          <a:xfrm>
            <a:off x="5144761" y="1455073"/>
            <a:ext cx="64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altLang="ko-KR" sz="1600" dirty="0">
                <a:cs typeface="Arial" pitchFamily="34" charset="0"/>
              </a:rPr>
              <a:t>Análise aos dados multidimensionais dos serviços e praças de táxis no Porto</a:t>
            </a:r>
            <a:endParaRPr lang="ko-KR" altLang="en-US" sz="1600" dirty="0">
              <a:cs typeface="Arial" pitchFamily="34" charset="0"/>
            </a:endParaRPr>
          </a:p>
        </p:txBody>
      </p:sp>
      <p:cxnSp>
        <p:nvCxnSpPr>
          <p:cNvPr id="22" name="Conexão reta 21"/>
          <p:cNvCxnSpPr/>
          <p:nvPr/>
        </p:nvCxnSpPr>
        <p:spPr>
          <a:xfrm flipV="1">
            <a:off x="5180511" y="1406014"/>
            <a:ext cx="6374334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6">
            <a:hlinkClick r:id="rId3"/>
          </p:cNvPr>
          <p:cNvSpPr txBox="1"/>
          <p:nvPr/>
        </p:nvSpPr>
        <p:spPr>
          <a:xfrm>
            <a:off x="682372" y="2490863"/>
            <a:ext cx="3780017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20"/>
              </a:lnSpc>
            </a:pPr>
            <a:r>
              <a:rPr lang="pt-PT" altLang="ko-KR" sz="1600" b="1" dirty="0">
                <a:cs typeface="Arial" pitchFamily="34" charset="0"/>
              </a:rPr>
              <a:t>Fábio Teixeira</a:t>
            </a:r>
            <a:r>
              <a:rPr lang="pt-PT" altLang="ko-KR" sz="1600" dirty="0">
                <a:cs typeface="Arial" pitchFamily="34" charset="0"/>
              </a:rPr>
              <a:t> · </a:t>
            </a:r>
            <a:r>
              <a:rPr lang="pt-PT" altLang="ko-KR" sz="1600" b="1" dirty="0">
                <a:cs typeface="Arial" pitchFamily="34" charset="0"/>
              </a:rPr>
              <a:t>Sara Pereira </a:t>
            </a:r>
            <a:r>
              <a:rPr lang="pt-PT" altLang="ko-KR" sz="1600" dirty="0">
                <a:cs typeface="Arial" pitchFamily="34" charset="0"/>
              </a:rPr>
              <a:t>· </a:t>
            </a:r>
            <a:r>
              <a:rPr lang="pt-PT" altLang="ko-KR" sz="1600" b="1" dirty="0">
                <a:cs typeface="Arial" pitchFamily="34" charset="0"/>
              </a:rPr>
              <a:t>Vanessa Silva</a:t>
            </a:r>
          </a:p>
          <a:p>
            <a:pPr>
              <a:lnSpc>
                <a:spcPts val="1920"/>
              </a:lnSpc>
            </a:pPr>
            <a:r>
              <a:rPr lang="pt-PT" altLang="ko-KR" sz="1400" dirty="0">
                <a:cs typeface="Arial" pitchFamily="34" charset="0"/>
              </a:rPr>
              <a:t>     201305725          201304112         201305731</a:t>
            </a:r>
            <a:endParaRPr lang="ko-KR" altLang="en-US" sz="1400" dirty="0">
              <a:cs typeface="Arial" pitchFamily="34" charset="0"/>
            </a:endParaRPr>
          </a:p>
        </p:txBody>
      </p:sp>
      <p:pic>
        <p:nvPicPr>
          <p:cNvPr id="24" name="Picture 2" descr="181ee23171b2ed07897811fbb128475e_dataware-house-data-warehouse-clipart_1698-1131.jpeg (1698×1131)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1011" y="3788066"/>
            <a:ext cx="3638017" cy="241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9" descr="26414 (660×300)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0"/>
          <a:stretch/>
        </p:blipFill>
        <p:spPr bwMode="auto">
          <a:xfrm>
            <a:off x="1143999" y="728581"/>
            <a:ext cx="2812040" cy="1354865"/>
          </a:xfrm>
          <a:prstGeom prst="rect">
            <a:avLst/>
          </a:prstGeom>
          <a:noFill/>
        </p:spPr>
      </p:pic>
      <p:sp>
        <p:nvSpPr>
          <p:cNvPr id="27" name="TextBox 6">
            <a:hlinkClick r:id="rId3"/>
          </p:cNvPr>
          <p:cNvSpPr txBox="1"/>
          <p:nvPr/>
        </p:nvSpPr>
        <p:spPr>
          <a:xfrm>
            <a:off x="855169" y="2041861"/>
            <a:ext cx="3389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altLang="ko-KR" sz="1600" dirty="0">
                <a:cs typeface="Arial" pitchFamily="34" charset="0"/>
              </a:rPr>
              <a:t>Tópicos Avançados em Bases de Dados</a:t>
            </a:r>
            <a:endParaRPr lang="ko-KR" altLang="en-US" sz="16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674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PT" dirty="0"/>
              <a:t>DW_LOCAL</a:t>
            </a: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838200" y="1660991"/>
            <a:ext cx="10080000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280564" cy="1378528"/>
          </a:xfrm>
        </p:spPr>
        <p:txBody>
          <a:bodyPr/>
          <a:lstStyle/>
          <a:p>
            <a:pPr algn="just"/>
            <a:r>
              <a:rPr lang="pt-PT" dirty="0"/>
              <a:t>Encontrar a freguesia e o conselho de cada uma das praças.</a:t>
            </a:r>
          </a:p>
          <a:p>
            <a:pPr algn="just"/>
            <a:r>
              <a:rPr lang="pt-PT" b="1" dirty="0" err="1"/>
              <a:t>ST_Within</a:t>
            </a:r>
            <a:r>
              <a:rPr lang="pt-PT" b="1" dirty="0"/>
              <a:t>.</a:t>
            </a:r>
            <a:endParaRPr lang="pt-PT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066" y="2730860"/>
            <a:ext cx="2416134" cy="27832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"/>
          <a:stretch/>
        </p:blipFill>
        <p:spPr>
          <a:xfrm>
            <a:off x="2083777" y="3274492"/>
            <a:ext cx="5097496" cy="2900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2010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PT" sz="6000" b="1" dirty="0">
                <a:latin typeface="+mn-lt"/>
              </a:rPr>
              <a:t>Consultas OLAP</a:t>
            </a:r>
          </a:p>
        </p:txBody>
      </p:sp>
      <p:cxnSp>
        <p:nvCxnSpPr>
          <p:cNvPr id="5" name="Conexão reta 4"/>
          <p:cNvCxnSpPr>
            <a:cxnSpLocks/>
          </p:cNvCxnSpPr>
          <p:nvPr/>
        </p:nvCxnSpPr>
        <p:spPr>
          <a:xfrm>
            <a:off x="847436" y="3964708"/>
            <a:ext cx="103655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092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PT" dirty="0">
                <a:latin typeface="+mn-lt"/>
              </a:rPr>
              <a:t>CUBE</a:t>
            </a: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838200" y="1660991"/>
            <a:ext cx="10080000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902891"/>
            <a:ext cx="10515600" cy="41195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SELECT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err="1">
                <a:latin typeface="+mj-lt"/>
              </a:rPr>
              <a:t>dw_taxi.nlicenca</a:t>
            </a:r>
            <a:r>
              <a:rPr lang="en-US" dirty="0">
                <a:latin typeface="+mj-lt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SUM(CAST(</a:t>
            </a:r>
            <a:r>
              <a:rPr lang="en-US" dirty="0" err="1">
                <a:latin typeface="+mj-lt"/>
              </a:rPr>
              <a:t>tempototal</a:t>
            </a:r>
            <a:r>
              <a:rPr lang="en-US" dirty="0">
                <a:latin typeface="+mj-lt"/>
              </a:rPr>
              <a:t> AS interval)) AS </a:t>
            </a:r>
            <a:r>
              <a:rPr lang="en-US" dirty="0" err="1">
                <a:latin typeface="+mj-lt"/>
              </a:rPr>
              <a:t>total_time</a:t>
            </a:r>
            <a:r>
              <a:rPr lang="en-US" dirty="0">
                <a:latin typeface="+mj-lt"/>
              </a:rPr>
              <a:t>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FROM </a:t>
            </a:r>
            <a:r>
              <a:rPr lang="en-US" dirty="0" err="1">
                <a:latin typeface="+mj-lt"/>
              </a:rPr>
              <a:t>dw_taxi_services</a:t>
            </a:r>
            <a:r>
              <a:rPr lang="en-US" dirty="0">
                <a:latin typeface="+mj-lt"/>
              </a:rPr>
              <a:t>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INNER JOIN </a:t>
            </a:r>
            <a:r>
              <a:rPr lang="en-US" dirty="0" err="1">
                <a:latin typeface="+mj-lt"/>
              </a:rPr>
              <a:t>dw_taxi</a:t>
            </a:r>
            <a:r>
              <a:rPr lang="en-US" dirty="0">
                <a:latin typeface="+mj-lt"/>
              </a:rPr>
              <a:t> ON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err="1">
                <a:latin typeface="+mj-lt"/>
              </a:rPr>
              <a:t>dw_taxi.taxi_id</a:t>
            </a:r>
            <a:r>
              <a:rPr lang="en-US" dirty="0">
                <a:latin typeface="+mj-lt"/>
              </a:rPr>
              <a:t> = </a:t>
            </a:r>
            <a:r>
              <a:rPr lang="en-US" dirty="0" err="1">
                <a:latin typeface="+mj-lt"/>
              </a:rPr>
              <a:t>dw_taxi_services.taxi_id</a:t>
            </a:r>
            <a:r>
              <a:rPr lang="en-US" dirty="0">
                <a:latin typeface="+mj-lt"/>
              </a:rPr>
              <a:t>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GROUP BY CUBE(</a:t>
            </a:r>
            <a:r>
              <a:rPr lang="en-US" dirty="0" err="1">
                <a:latin typeface="+mj-lt"/>
              </a:rPr>
              <a:t>dw_taxi.nlicenca</a:t>
            </a:r>
            <a:r>
              <a:rPr lang="en-US" dirty="0">
                <a:latin typeface="+mj-lt"/>
              </a:rPr>
              <a:t>);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endParaRPr lang="pt-P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3466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t="10000" r="2625"/>
          <a:stretch/>
        </p:blipFill>
        <p:spPr>
          <a:xfrm>
            <a:off x="1164107" y="1715045"/>
            <a:ext cx="9863783" cy="342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82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PT" dirty="0">
                <a:latin typeface="+mn-lt"/>
              </a:rPr>
              <a:t>Histograma</a:t>
            </a: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838200" y="1660991"/>
            <a:ext cx="10080000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2089395"/>
            <a:ext cx="10515600" cy="415438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PT" dirty="0">
                <a:latin typeface="+mj-lt"/>
              </a:rPr>
              <a:t>SELECT </a:t>
            </a:r>
            <a:r>
              <a:rPr lang="pt-PT" dirty="0" err="1">
                <a:latin typeface="+mj-lt"/>
              </a:rPr>
              <a:t>mes</a:t>
            </a:r>
            <a:r>
              <a:rPr lang="pt-PT" dirty="0">
                <a:latin typeface="+mj-lt"/>
              </a:rPr>
              <a:t>, freguesia, SUM(CAST(</a:t>
            </a:r>
            <a:r>
              <a:rPr lang="pt-PT" dirty="0" err="1">
                <a:latin typeface="+mj-lt"/>
              </a:rPr>
              <a:t>tempototal</a:t>
            </a:r>
            <a:r>
              <a:rPr lang="pt-PT" dirty="0">
                <a:latin typeface="+mj-lt"/>
              </a:rPr>
              <a:t> AS </a:t>
            </a:r>
            <a:r>
              <a:rPr lang="pt-PT" dirty="0" err="1">
                <a:latin typeface="+mj-lt"/>
              </a:rPr>
              <a:t>interval</a:t>
            </a:r>
            <a:r>
              <a:rPr lang="pt-PT" dirty="0">
                <a:latin typeface="+mj-lt"/>
              </a:rPr>
              <a:t>))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FROM (SELECT </a:t>
            </a:r>
            <a:r>
              <a:rPr lang="en-US" dirty="0" err="1">
                <a:latin typeface="+mj-lt"/>
              </a:rPr>
              <a:t>mes_i</a:t>
            </a:r>
            <a:r>
              <a:rPr lang="en-US" dirty="0">
                <a:latin typeface="+mj-lt"/>
              </a:rPr>
              <a:t> AS </a:t>
            </a:r>
            <a:r>
              <a:rPr lang="en-US" dirty="0" err="1">
                <a:latin typeface="+mj-lt"/>
              </a:rPr>
              <a:t>mes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freguesia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tempototal</a:t>
            </a:r>
            <a:r>
              <a:rPr lang="en-US" dirty="0">
                <a:latin typeface="+mj-lt"/>
              </a:rPr>
              <a:t>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FROM </a:t>
            </a:r>
            <a:r>
              <a:rPr lang="en-US" dirty="0" err="1">
                <a:latin typeface="+mj-lt"/>
              </a:rPr>
              <a:t>dw_taxi_services</a:t>
            </a:r>
            <a:r>
              <a:rPr lang="en-US" dirty="0">
                <a:latin typeface="+mj-lt"/>
              </a:rPr>
              <a:t>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INNER JOIN </a:t>
            </a:r>
            <a:r>
              <a:rPr lang="en-US" dirty="0" err="1">
                <a:latin typeface="+mj-lt"/>
              </a:rPr>
              <a:t>dw_local</a:t>
            </a:r>
            <a:r>
              <a:rPr lang="en-US" dirty="0">
                <a:latin typeface="+mj-lt"/>
              </a:rPr>
              <a:t> ON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	</a:t>
            </a:r>
            <a:r>
              <a:rPr lang="en-US" dirty="0" err="1">
                <a:latin typeface="+mj-lt"/>
              </a:rPr>
              <a:t>dw_local.local_id</a:t>
            </a:r>
            <a:r>
              <a:rPr lang="en-US" dirty="0">
                <a:latin typeface="+mj-lt"/>
              </a:rPr>
              <a:t> = </a:t>
            </a:r>
            <a:r>
              <a:rPr lang="en-US" dirty="0" err="1">
                <a:latin typeface="+mj-lt"/>
              </a:rPr>
              <a:t>dw_taxi_services.local_i_id</a:t>
            </a:r>
            <a:r>
              <a:rPr lang="en-US" dirty="0">
                <a:latin typeface="+mj-lt"/>
              </a:rPr>
              <a:t>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INNER JOIN </a:t>
            </a:r>
            <a:r>
              <a:rPr lang="en-US" dirty="0" err="1">
                <a:latin typeface="+mj-lt"/>
              </a:rPr>
              <a:t>dw_stand</a:t>
            </a:r>
            <a:r>
              <a:rPr lang="en-US" dirty="0">
                <a:latin typeface="+mj-lt"/>
              </a:rPr>
              <a:t> ON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	</a:t>
            </a:r>
            <a:r>
              <a:rPr lang="en-US" dirty="0" err="1">
                <a:latin typeface="+mj-lt"/>
              </a:rPr>
              <a:t>dw_stand.stand_id</a:t>
            </a:r>
            <a:r>
              <a:rPr lang="en-US" dirty="0">
                <a:latin typeface="+mj-lt"/>
              </a:rPr>
              <a:t> = </a:t>
            </a:r>
            <a:r>
              <a:rPr lang="en-US" dirty="0" err="1">
                <a:latin typeface="+mj-lt"/>
              </a:rPr>
              <a:t>dw_local.stand_id</a:t>
            </a:r>
            <a:r>
              <a:rPr lang="en-US" dirty="0">
                <a:latin typeface="+mj-lt"/>
              </a:rPr>
              <a:t>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INNER JOIN </a:t>
            </a:r>
            <a:r>
              <a:rPr lang="en-US" dirty="0" err="1">
                <a:latin typeface="+mj-lt"/>
              </a:rPr>
              <a:t>dw_tempo</a:t>
            </a:r>
            <a:r>
              <a:rPr lang="en-US" dirty="0">
                <a:latin typeface="+mj-lt"/>
              </a:rPr>
              <a:t> ON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	</a:t>
            </a:r>
            <a:r>
              <a:rPr lang="en-US" dirty="0" err="1">
                <a:latin typeface="+mj-lt"/>
              </a:rPr>
              <a:t>dw_tempo.tempo_id</a:t>
            </a:r>
            <a:r>
              <a:rPr lang="en-US" dirty="0">
                <a:latin typeface="+mj-lt"/>
              </a:rPr>
              <a:t> = </a:t>
            </a:r>
            <a:r>
              <a:rPr lang="en-US" dirty="0" err="1">
                <a:latin typeface="+mj-lt"/>
              </a:rPr>
              <a:t>dw_taxi_services.tempo_id</a:t>
            </a:r>
            <a:r>
              <a:rPr lang="en-US" dirty="0">
                <a:latin typeface="+mj-lt"/>
              </a:rPr>
              <a:t>) AS  aux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GROUP BY </a:t>
            </a:r>
            <a:r>
              <a:rPr lang="en-US" dirty="0" err="1">
                <a:latin typeface="+mj-lt"/>
              </a:rPr>
              <a:t>mes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freguesia</a:t>
            </a:r>
            <a:r>
              <a:rPr lang="en-US" dirty="0">
                <a:latin typeface="+mj-lt"/>
              </a:rPr>
              <a:t>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LIMIT 10;</a:t>
            </a:r>
            <a:endParaRPr lang="pt-P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4113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" t="11000" r="2588"/>
          <a:stretch/>
        </p:blipFill>
        <p:spPr>
          <a:xfrm>
            <a:off x="1228799" y="1767405"/>
            <a:ext cx="9734400" cy="332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36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PT" dirty="0">
                <a:latin typeface="+mn-lt"/>
              </a:rPr>
              <a:t>Histograma (continuação)</a:t>
            </a: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838200" y="1660991"/>
            <a:ext cx="10080000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2089395"/>
            <a:ext cx="10515600" cy="4119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SELECT </a:t>
            </a:r>
            <a:r>
              <a:rPr lang="en-US" dirty="0" err="1">
                <a:latin typeface="+mj-lt"/>
              </a:rPr>
              <a:t>mes</a:t>
            </a:r>
            <a:r>
              <a:rPr lang="en-US" dirty="0">
                <a:latin typeface="+mj-lt"/>
              </a:rPr>
              <a:t>, taxi, COUNT(*)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FROM (SELECT </a:t>
            </a:r>
            <a:r>
              <a:rPr lang="en-US" dirty="0" err="1">
                <a:latin typeface="+mj-lt"/>
              </a:rPr>
              <a:t>mes_i</a:t>
            </a:r>
            <a:r>
              <a:rPr lang="en-US" dirty="0">
                <a:latin typeface="+mj-lt"/>
              </a:rPr>
              <a:t> AS </a:t>
            </a:r>
            <a:r>
              <a:rPr lang="en-US" dirty="0" err="1">
                <a:latin typeface="+mj-lt"/>
              </a:rPr>
              <a:t>mes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nlicenca</a:t>
            </a:r>
            <a:r>
              <a:rPr lang="en-US" dirty="0">
                <a:latin typeface="+mj-lt"/>
              </a:rPr>
              <a:t> AS taxi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FROM </a:t>
            </a:r>
            <a:r>
              <a:rPr lang="en-US" dirty="0" err="1">
                <a:latin typeface="+mj-lt"/>
              </a:rPr>
              <a:t>dw_taxi_services</a:t>
            </a:r>
            <a:r>
              <a:rPr lang="en-US" dirty="0">
                <a:latin typeface="+mj-lt"/>
              </a:rPr>
              <a:t>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INNER JOIN </a:t>
            </a:r>
            <a:r>
              <a:rPr lang="en-US" dirty="0" err="1">
                <a:latin typeface="+mj-lt"/>
              </a:rPr>
              <a:t>dw_taxi</a:t>
            </a:r>
            <a:r>
              <a:rPr lang="en-US" dirty="0">
                <a:latin typeface="+mj-lt"/>
              </a:rPr>
              <a:t> ON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	</a:t>
            </a:r>
            <a:r>
              <a:rPr lang="en-US" dirty="0" err="1">
                <a:latin typeface="+mj-lt"/>
              </a:rPr>
              <a:t>dw_taxi_services.taxi_id</a:t>
            </a:r>
            <a:r>
              <a:rPr lang="en-US" dirty="0">
                <a:latin typeface="+mj-lt"/>
              </a:rPr>
              <a:t> = </a:t>
            </a:r>
            <a:r>
              <a:rPr lang="en-US" dirty="0" err="1">
                <a:latin typeface="+mj-lt"/>
              </a:rPr>
              <a:t>dw_taxi.taxi_id</a:t>
            </a:r>
            <a:r>
              <a:rPr lang="en-US" dirty="0">
                <a:latin typeface="+mj-lt"/>
              </a:rPr>
              <a:t>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INNER JOIN </a:t>
            </a:r>
            <a:r>
              <a:rPr lang="en-US" dirty="0" err="1">
                <a:latin typeface="+mj-lt"/>
              </a:rPr>
              <a:t>dw_tempo</a:t>
            </a:r>
            <a:r>
              <a:rPr lang="en-US" dirty="0">
                <a:latin typeface="+mj-lt"/>
              </a:rPr>
              <a:t> ON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	</a:t>
            </a:r>
            <a:r>
              <a:rPr lang="en-US" dirty="0" err="1">
                <a:latin typeface="+mj-lt"/>
              </a:rPr>
              <a:t>dw_taxi_services.tempo_id</a:t>
            </a:r>
            <a:r>
              <a:rPr lang="en-US" dirty="0">
                <a:latin typeface="+mj-lt"/>
              </a:rPr>
              <a:t> = </a:t>
            </a:r>
            <a:r>
              <a:rPr lang="en-US" dirty="0" err="1">
                <a:latin typeface="+mj-lt"/>
              </a:rPr>
              <a:t>dw_tempo.tempo_id</a:t>
            </a:r>
            <a:r>
              <a:rPr lang="en-US" dirty="0">
                <a:latin typeface="+mj-lt"/>
              </a:rPr>
              <a:t>) AS aux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GROUP BY </a:t>
            </a:r>
            <a:r>
              <a:rPr lang="en-US" dirty="0" err="1">
                <a:latin typeface="+mj-lt"/>
              </a:rPr>
              <a:t>mes</a:t>
            </a:r>
            <a:r>
              <a:rPr lang="en-US" dirty="0">
                <a:latin typeface="+mj-lt"/>
              </a:rPr>
              <a:t>, taxi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LIMIT 10;</a:t>
            </a:r>
            <a:endParaRPr lang="pt-P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4082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" t="10410" r="2665"/>
          <a:stretch/>
        </p:blipFill>
        <p:spPr>
          <a:xfrm>
            <a:off x="1228799" y="1660061"/>
            <a:ext cx="9734400" cy="353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46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PT" dirty="0">
                <a:latin typeface="+mn-lt"/>
              </a:rPr>
              <a:t>Histograma (continuação)</a:t>
            </a: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838200" y="1660991"/>
            <a:ext cx="10080000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2089395"/>
            <a:ext cx="10515600" cy="4119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SELECT </a:t>
            </a:r>
            <a:r>
              <a:rPr lang="en-US" dirty="0" err="1">
                <a:latin typeface="+mj-lt"/>
              </a:rPr>
              <a:t>mes</a:t>
            </a:r>
            <a:r>
              <a:rPr lang="en-US" dirty="0">
                <a:latin typeface="+mj-lt"/>
              </a:rPr>
              <a:t>, taxi, MAX(CAST(</a:t>
            </a:r>
            <a:r>
              <a:rPr lang="en-US" dirty="0" err="1">
                <a:latin typeface="+mj-lt"/>
              </a:rPr>
              <a:t>tempototal</a:t>
            </a:r>
            <a:r>
              <a:rPr lang="en-US" dirty="0">
                <a:latin typeface="+mj-lt"/>
              </a:rPr>
              <a:t> as interval))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FROM (SELECT </a:t>
            </a:r>
            <a:r>
              <a:rPr lang="en-US" dirty="0" err="1">
                <a:latin typeface="+mj-lt"/>
              </a:rPr>
              <a:t>mes_i</a:t>
            </a:r>
            <a:r>
              <a:rPr lang="en-US" dirty="0">
                <a:latin typeface="+mj-lt"/>
              </a:rPr>
              <a:t> AS </a:t>
            </a:r>
            <a:r>
              <a:rPr lang="en-US" dirty="0" err="1">
                <a:latin typeface="+mj-lt"/>
              </a:rPr>
              <a:t>mes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nlicenca</a:t>
            </a:r>
            <a:r>
              <a:rPr lang="en-US" dirty="0">
                <a:latin typeface="+mj-lt"/>
              </a:rPr>
              <a:t> AS taxi, </a:t>
            </a:r>
            <a:r>
              <a:rPr lang="en-US" dirty="0" err="1">
                <a:latin typeface="+mj-lt"/>
              </a:rPr>
              <a:t>tempototal</a:t>
            </a:r>
            <a:r>
              <a:rPr lang="en-US" dirty="0">
                <a:latin typeface="+mj-lt"/>
              </a:rPr>
              <a:t>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FROM </a:t>
            </a:r>
            <a:r>
              <a:rPr lang="en-US" dirty="0" err="1">
                <a:latin typeface="+mj-lt"/>
              </a:rPr>
              <a:t>dw_taxi_services</a:t>
            </a:r>
            <a:r>
              <a:rPr lang="en-US" dirty="0">
                <a:latin typeface="+mj-lt"/>
              </a:rPr>
              <a:t>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INNER JOIN </a:t>
            </a:r>
            <a:r>
              <a:rPr lang="en-US" dirty="0" err="1">
                <a:latin typeface="+mj-lt"/>
              </a:rPr>
              <a:t>dw_taxi</a:t>
            </a:r>
            <a:r>
              <a:rPr lang="en-US" dirty="0">
                <a:latin typeface="+mj-lt"/>
              </a:rPr>
              <a:t> ON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	</a:t>
            </a:r>
            <a:r>
              <a:rPr lang="en-US" dirty="0" err="1">
                <a:latin typeface="+mj-lt"/>
              </a:rPr>
              <a:t>dw_taxi.taxi_id</a:t>
            </a:r>
            <a:r>
              <a:rPr lang="en-US" dirty="0">
                <a:latin typeface="+mj-lt"/>
              </a:rPr>
              <a:t> = </a:t>
            </a:r>
            <a:r>
              <a:rPr lang="en-US" dirty="0" err="1">
                <a:latin typeface="+mj-lt"/>
              </a:rPr>
              <a:t>dw_taxi_services.taxi_id</a:t>
            </a:r>
            <a:r>
              <a:rPr lang="en-US" dirty="0">
                <a:latin typeface="+mj-lt"/>
              </a:rPr>
              <a:t>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INNER JOIN </a:t>
            </a:r>
            <a:r>
              <a:rPr lang="en-US" dirty="0" err="1">
                <a:latin typeface="+mj-lt"/>
              </a:rPr>
              <a:t>dw_tempo</a:t>
            </a:r>
            <a:r>
              <a:rPr lang="en-US" dirty="0">
                <a:latin typeface="+mj-lt"/>
              </a:rPr>
              <a:t> ON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	</a:t>
            </a:r>
            <a:r>
              <a:rPr lang="en-US" dirty="0" err="1">
                <a:latin typeface="+mj-lt"/>
              </a:rPr>
              <a:t>dw_tempo.tempo_id</a:t>
            </a:r>
            <a:r>
              <a:rPr lang="en-US" dirty="0">
                <a:latin typeface="+mj-lt"/>
              </a:rPr>
              <a:t> = </a:t>
            </a:r>
            <a:r>
              <a:rPr lang="en-US" dirty="0" err="1">
                <a:latin typeface="+mj-lt"/>
              </a:rPr>
              <a:t>dw_taxi_services.tempo_id</a:t>
            </a:r>
            <a:r>
              <a:rPr lang="en-US" dirty="0">
                <a:latin typeface="+mj-lt"/>
              </a:rPr>
              <a:t>) AS aux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GROUP BY </a:t>
            </a:r>
            <a:r>
              <a:rPr lang="en-US" dirty="0" err="1">
                <a:latin typeface="+mj-lt"/>
              </a:rPr>
              <a:t>mes</a:t>
            </a:r>
            <a:r>
              <a:rPr lang="en-US" dirty="0">
                <a:latin typeface="+mj-lt"/>
              </a:rPr>
              <a:t>, taxi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LIMIT 10;</a:t>
            </a:r>
            <a:endParaRPr lang="pt-P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4691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" t="11804" r="1974"/>
          <a:stretch/>
        </p:blipFill>
        <p:spPr>
          <a:xfrm>
            <a:off x="1228799" y="1884325"/>
            <a:ext cx="9734400" cy="30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PT" dirty="0">
                <a:latin typeface="+mn-lt"/>
              </a:rPr>
              <a:t>Objetivos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119563"/>
          </a:xfrm>
        </p:spPr>
        <p:txBody>
          <a:bodyPr/>
          <a:lstStyle/>
          <a:p>
            <a:r>
              <a:rPr lang="pt-PT" dirty="0"/>
              <a:t>Modelação de um </a:t>
            </a:r>
            <a:r>
              <a:rPr lang="pt-PT" i="1" dirty="0"/>
              <a:t>Data Warehouse</a:t>
            </a:r>
            <a:r>
              <a:rPr lang="pt-PT" dirty="0"/>
              <a:t> sobre os dados das tabelas </a:t>
            </a:r>
            <a:r>
              <a:rPr lang="pt-PT" dirty="0">
                <a:latin typeface="+mj-lt"/>
              </a:rPr>
              <a:t>TAXI_SERVICES</a:t>
            </a:r>
            <a:r>
              <a:rPr lang="pt-PT" dirty="0"/>
              <a:t> e </a:t>
            </a:r>
            <a:r>
              <a:rPr lang="pt-PT" dirty="0">
                <a:latin typeface="+mj-lt"/>
              </a:rPr>
              <a:t>TAXI_STANDS</a:t>
            </a:r>
            <a:endParaRPr lang="pt-PT" dirty="0"/>
          </a:p>
          <a:p>
            <a:r>
              <a:rPr lang="pt-PT" dirty="0"/>
              <a:t>Análise dos dados multidimensionais das tabelas referidas</a:t>
            </a:r>
          </a:p>
          <a:p>
            <a:r>
              <a:rPr lang="pt-PT" dirty="0"/>
              <a:t>Ausência de informação espacial</a:t>
            </a:r>
          </a:p>
          <a:p>
            <a:r>
              <a:rPr lang="pt-PT" dirty="0"/>
              <a:t>Consultas OLAP</a:t>
            </a:r>
          </a:p>
          <a:p>
            <a:r>
              <a:rPr lang="pt-PT" dirty="0"/>
              <a:t>Histogramas, </a:t>
            </a:r>
            <a:r>
              <a:rPr lang="pt-PT" i="1" dirty="0"/>
              <a:t>cross-</a:t>
            </a:r>
            <a:r>
              <a:rPr lang="pt-PT" i="1" dirty="0" err="1"/>
              <a:t>tabulation</a:t>
            </a:r>
            <a:r>
              <a:rPr lang="pt-PT" dirty="0"/>
              <a:t> e </a:t>
            </a:r>
            <a:r>
              <a:rPr lang="pt-PT" dirty="0">
                <a:latin typeface="+mj-lt"/>
              </a:rPr>
              <a:t>CUBE BY</a:t>
            </a:r>
            <a:endParaRPr lang="pt-PT" dirty="0"/>
          </a:p>
        </p:txBody>
      </p:sp>
      <p:cxnSp>
        <p:nvCxnSpPr>
          <p:cNvPr id="5" name="Conexão reta 4"/>
          <p:cNvCxnSpPr/>
          <p:nvPr/>
        </p:nvCxnSpPr>
        <p:spPr>
          <a:xfrm flipV="1">
            <a:off x="838200" y="1660991"/>
            <a:ext cx="10080000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046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846957"/>
          </a:xfrm>
        </p:spPr>
        <p:txBody>
          <a:bodyPr/>
          <a:lstStyle/>
          <a:p>
            <a:r>
              <a:rPr lang="pt-PT" i="1" dirty="0">
                <a:latin typeface="+mn-lt"/>
              </a:rPr>
              <a:t>Cross-</a:t>
            </a:r>
            <a:r>
              <a:rPr lang="pt-PT" i="1" dirty="0" err="1">
                <a:latin typeface="+mn-lt"/>
              </a:rPr>
              <a:t>tabulation</a:t>
            </a:r>
            <a:endParaRPr lang="pt-PT" i="1" dirty="0">
              <a:latin typeface="+mn-lt"/>
            </a:endParaRP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838200" y="1347019"/>
            <a:ext cx="10080000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533832"/>
            <a:ext cx="10515600" cy="499478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SELECT concelho, </a:t>
            </a:r>
            <a:r>
              <a:rPr lang="en-US" dirty="0" err="1">
                <a:latin typeface="+mj-lt"/>
              </a:rPr>
              <a:t>freguesia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local_id</a:t>
            </a:r>
            <a:r>
              <a:rPr lang="en-US" dirty="0">
                <a:latin typeface="+mj-lt"/>
              </a:rPr>
              <a:t>, COUNT(</a:t>
            </a:r>
            <a:r>
              <a:rPr lang="en-US" dirty="0" err="1">
                <a:latin typeface="+mj-lt"/>
              </a:rPr>
              <a:t>stand_id</a:t>
            </a:r>
            <a:r>
              <a:rPr lang="en-US" dirty="0">
                <a:latin typeface="+mj-lt"/>
              </a:rPr>
              <a:t>) AS </a:t>
            </a:r>
            <a:r>
              <a:rPr lang="en-US" dirty="0" err="1">
                <a:latin typeface="+mj-lt"/>
              </a:rPr>
              <a:t>num_stands</a:t>
            </a:r>
            <a:r>
              <a:rPr lang="en-US" dirty="0">
                <a:latin typeface="+mj-lt"/>
              </a:rPr>
              <a:t>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FROM </a:t>
            </a:r>
            <a:r>
              <a:rPr lang="en-US" dirty="0" err="1">
                <a:latin typeface="+mj-lt"/>
              </a:rPr>
              <a:t>dw_local</a:t>
            </a:r>
            <a:r>
              <a:rPr lang="en-US" dirty="0">
                <a:latin typeface="+mj-lt"/>
              </a:rPr>
              <a:t> WHERE concelho = 'PORTO'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GROUP BY concelho, </a:t>
            </a:r>
            <a:r>
              <a:rPr lang="en-US" dirty="0" err="1">
                <a:latin typeface="+mj-lt"/>
              </a:rPr>
              <a:t>freguesia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local_id</a:t>
            </a:r>
            <a:r>
              <a:rPr lang="en-US" dirty="0">
                <a:latin typeface="+mj-lt"/>
              </a:rPr>
              <a:t>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UNION ALL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SELECT concelho, </a:t>
            </a:r>
            <a:r>
              <a:rPr lang="en-US" dirty="0" err="1">
                <a:latin typeface="+mj-lt"/>
              </a:rPr>
              <a:t>freguesia</a:t>
            </a:r>
            <a:r>
              <a:rPr lang="en-US" dirty="0">
                <a:latin typeface="+mj-lt"/>
              </a:rPr>
              <a:t>, NULL, COUNT(</a:t>
            </a:r>
            <a:r>
              <a:rPr lang="en-US" dirty="0" err="1">
                <a:latin typeface="+mj-lt"/>
              </a:rPr>
              <a:t>stand_id</a:t>
            </a:r>
            <a:r>
              <a:rPr lang="en-US" dirty="0">
                <a:latin typeface="+mj-lt"/>
              </a:rPr>
              <a:t>)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FROM </a:t>
            </a:r>
            <a:r>
              <a:rPr lang="en-US" dirty="0" err="1">
                <a:latin typeface="+mj-lt"/>
              </a:rPr>
              <a:t>dw_local</a:t>
            </a:r>
            <a:r>
              <a:rPr lang="en-US" dirty="0">
                <a:latin typeface="+mj-lt"/>
              </a:rPr>
              <a:t> WHERE concelho = 'PORTO'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GROUP BY concelho, </a:t>
            </a:r>
            <a:r>
              <a:rPr lang="en-US" dirty="0" err="1">
                <a:latin typeface="+mj-lt"/>
              </a:rPr>
              <a:t>freguesia</a:t>
            </a:r>
            <a:r>
              <a:rPr lang="en-US" dirty="0">
                <a:latin typeface="+mj-lt"/>
              </a:rPr>
              <a:t>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UNION ALL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SELECT concelho, NULL, NULL, COUNT(</a:t>
            </a:r>
            <a:r>
              <a:rPr lang="en-US" dirty="0" err="1">
                <a:latin typeface="+mj-lt"/>
              </a:rPr>
              <a:t>stand_id</a:t>
            </a:r>
            <a:r>
              <a:rPr lang="en-US" dirty="0">
                <a:latin typeface="+mj-lt"/>
              </a:rPr>
              <a:t>)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FROM </a:t>
            </a:r>
            <a:r>
              <a:rPr lang="en-US" dirty="0" err="1">
                <a:latin typeface="+mj-lt"/>
              </a:rPr>
              <a:t>dw_local</a:t>
            </a:r>
            <a:r>
              <a:rPr lang="en-US" dirty="0">
                <a:latin typeface="+mj-lt"/>
              </a:rPr>
              <a:t> WHERE concelho = 'PORTO'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GROUP BY concelho UNION ALL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SELECT NULL, NULL, NULL, COUNT(</a:t>
            </a:r>
            <a:r>
              <a:rPr lang="en-US" dirty="0" err="1">
                <a:latin typeface="+mj-lt"/>
              </a:rPr>
              <a:t>stand_id</a:t>
            </a:r>
            <a:r>
              <a:rPr lang="en-US" dirty="0">
                <a:latin typeface="+mj-lt"/>
              </a:rPr>
              <a:t>)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FROM </a:t>
            </a:r>
            <a:r>
              <a:rPr lang="en-US" dirty="0" err="1">
                <a:latin typeface="+mj-lt"/>
              </a:rPr>
              <a:t>dw_local</a:t>
            </a:r>
            <a:r>
              <a:rPr lang="en-US" dirty="0">
                <a:latin typeface="+mj-lt"/>
              </a:rPr>
              <a:t> WHERE concelho = 'PORTO'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ORDER BY concelho, </a:t>
            </a:r>
            <a:r>
              <a:rPr lang="en-US" dirty="0" err="1">
                <a:latin typeface="+mj-lt"/>
              </a:rPr>
              <a:t>freguesia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local_id</a:t>
            </a:r>
            <a:r>
              <a:rPr lang="en-US" dirty="0">
                <a:latin typeface="+mj-lt"/>
              </a:rPr>
              <a:t>;</a:t>
            </a:r>
            <a:endParaRPr lang="pt-P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823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8575597_1860993097498413_2088545997_o.png (1920×1080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9" r="7948" b="5769"/>
          <a:stretch/>
        </p:blipFill>
        <p:spPr bwMode="auto">
          <a:xfrm>
            <a:off x="-1" y="0"/>
            <a:ext cx="12192001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7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846957"/>
          </a:xfrm>
        </p:spPr>
        <p:txBody>
          <a:bodyPr/>
          <a:lstStyle/>
          <a:p>
            <a:r>
              <a:rPr lang="pt-PT" i="1" dirty="0">
                <a:latin typeface="+mn-lt"/>
              </a:rPr>
              <a:t>Cross-</a:t>
            </a:r>
            <a:r>
              <a:rPr lang="pt-PT" i="1" dirty="0" err="1">
                <a:latin typeface="+mn-lt"/>
              </a:rPr>
              <a:t>tabulation</a:t>
            </a:r>
            <a:r>
              <a:rPr lang="pt-PT" i="1" dirty="0">
                <a:latin typeface="+mn-lt"/>
              </a:rPr>
              <a:t> (continuação)</a:t>
            </a: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838200" y="1347019"/>
            <a:ext cx="10080000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489870"/>
            <a:ext cx="10515600" cy="499478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SELECT </a:t>
            </a:r>
            <a:r>
              <a:rPr lang="en-US" dirty="0" err="1">
                <a:latin typeface="+mj-lt"/>
              </a:rPr>
              <a:t>freguesia</a:t>
            </a:r>
            <a:r>
              <a:rPr lang="en-US" dirty="0">
                <a:latin typeface="+mj-lt"/>
              </a:rPr>
              <a:t>, COUNT(</a:t>
            </a:r>
            <a:r>
              <a:rPr lang="en-US" dirty="0" err="1">
                <a:latin typeface="+mj-lt"/>
              </a:rPr>
              <a:t>mes_i</a:t>
            </a:r>
            <a:r>
              <a:rPr lang="en-US" dirty="0">
                <a:latin typeface="+mj-lt"/>
              </a:rPr>
              <a:t>),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SUM(case when </a:t>
            </a:r>
            <a:r>
              <a:rPr lang="en-US" dirty="0" err="1">
                <a:latin typeface="+mj-lt"/>
              </a:rPr>
              <a:t>mes_i</a:t>
            </a:r>
            <a:r>
              <a:rPr lang="en-US" dirty="0">
                <a:latin typeface="+mj-lt"/>
              </a:rPr>
              <a:t> = '1' then 1 else 0 end) Janeiro,                                               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SUM(case when </a:t>
            </a:r>
            <a:r>
              <a:rPr lang="en-US" dirty="0" err="1">
                <a:latin typeface="+mj-lt"/>
              </a:rPr>
              <a:t>mes_i</a:t>
            </a:r>
            <a:r>
              <a:rPr lang="en-US" dirty="0">
                <a:latin typeface="+mj-lt"/>
              </a:rPr>
              <a:t> = '2' then 1 else 0 end) </a:t>
            </a:r>
            <a:r>
              <a:rPr lang="en-US" dirty="0" err="1">
                <a:latin typeface="+mj-lt"/>
              </a:rPr>
              <a:t>Fevereiro</a:t>
            </a:r>
            <a:r>
              <a:rPr lang="en-US" dirty="0">
                <a:latin typeface="+mj-lt"/>
              </a:rPr>
              <a:t>,                                                                                                                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SUM(case when </a:t>
            </a:r>
            <a:r>
              <a:rPr lang="en-US" dirty="0" err="1">
                <a:latin typeface="+mj-lt"/>
              </a:rPr>
              <a:t>mes_i</a:t>
            </a:r>
            <a:r>
              <a:rPr lang="en-US" dirty="0">
                <a:latin typeface="+mj-lt"/>
              </a:rPr>
              <a:t> = '3' then 1 else 0 end) </a:t>
            </a:r>
            <a:r>
              <a:rPr lang="en-US" dirty="0" err="1">
                <a:latin typeface="+mj-lt"/>
              </a:rPr>
              <a:t>Março</a:t>
            </a:r>
            <a:r>
              <a:rPr lang="en-US" dirty="0">
                <a:latin typeface="+mj-lt"/>
              </a:rPr>
              <a:t>,                                                                                                                    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SUM(case when </a:t>
            </a:r>
            <a:r>
              <a:rPr lang="en-US" dirty="0" err="1">
                <a:latin typeface="+mj-lt"/>
              </a:rPr>
              <a:t>mes_i</a:t>
            </a:r>
            <a:r>
              <a:rPr lang="en-US" dirty="0">
                <a:latin typeface="+mj-lt"/>
              </a:rPr>
              <a:t> = '4' then 1 else 0 end) Abril,                                                                                                                    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SUM(case when </a:t>
            </a:r>
            <a:r>
              <a:rPr lang="en-US" dirty="0" err="1">
                <a:latin typeface="+mj-lt"/>
              </a:rPr>
              <a:t>mes_i</a:t>
            </a:r>
            <a:r>
              <a:rPr lang="en-US" dirty="0">
                <a:latin typeface="+mj-lt"/>
              </a:rPr>
              <a:t> = '5' then 1 else 0 end) </a:t>
            </a:r>
            <a:r>
              <a:rPr lang="en-US" dirty="0" err="1">
                <a:latin typeface="+mj-lt"/>
              </a:rPr>
              <a:t>Maio</a:t>
            </a:r>
            <a:r>
              <a:rPr lang="en-US" dirty="0">
                <a:latin typeface="+mj-lt"/>
              </a:rPr>
              <a:t>,                                                                                                                     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SUM(case when </a:t>
            </a:r>
            <a:r>
              <a:rPr lang="en-US" dirty="0" err="1">
                <a:latin typeface="+mj-lt"/>
              </a:rPr>
              <a:t>mes_i</a:t>
            </a:r>
            <a:r>
              <a:rPr lang="en-US" dirty="0">
                <a:latin typeface="+mj-lt"/>
              </a:rPr>
              <a:t> = '6' then 1 else 0 end) </a:t>
            </a:r>
            <a:r>
              <a:rPr lang="en-US" dirty="0" err="1">
                <a:latin typeface="+mj-lt"/>
              </a:rPr>
              <a:t>Junho</a:t>
            </a:r>
            <a:r>
              <a:rPr lang="en-US" dirty="0">
                <a:latin typeface="+mj-lt"/>
              </a:rPr>
              <a:t>,                                                                                                                    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SUM(case when </a:t>
            </a:r>
            <a:r>
              <a:rPr lang="en-US" dirty="0" err="1">
                <a:latin typeface="+mj-lt"/>
              </a:rPr>
              <a:t>mes_i</a:t>
            </a:r>
            <a:r>
              <a:rPr lang="en-US" dirty="0">
                <a:latin typeface="+mj-lt"/>
              </a:rPr>
              <a:t> = '7' then 1 else 0 end) </a:t>
            </a:r>
            <a:r>
              <a:rPr lang="en-US" dirty="0" err="1">
                <a:latin typeface="+mj-lt"/>
              </a:rPr>
              <a:t>Julho</a:t>
            </a:r>
            <a:r>
              <a:rPr lang="en-US" dirty="0">
                <a:latin typeface="+mj-lt"/>
              </a:rPr>
              <a:t>,                                                                                                                    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SUM(case when </a:t>
            </a:r>
            <a:r>
              <a:rPr lang="en-US" dirty="0" err="1">
                <a:latin typeface="+mj-lt"/>
              </a:rPr>
              <a:t>mes_i</a:t>
            </a:r>
            <a:r>
              <a:rPr lang="en-US" dirty="0">
                <a:latin typeface="+mj-lt"/>
              </a:rPr>
              <a:t> = '8' then 1 else 0 end) Agosto,                                                                                                                   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SUM(case when </a:t>
            </a:r>
            <a:r>
              <a:rPr lang="en-US" dirty="0" err="1">
                <a:latin typeface="+mj-lt"/>
              </a:rPr>
              <a:t>mes_i</a:t>
            </a:r>
            <a:r>
              <a:rPr lang="en-US" dirty="0">
                <a:latin typeface="+mj-lt"/>
              </a:rPr>
              <a:t> = '9' then 1 else 0 end) </a:t>
            </a:r>
            <a:r>
              <a:rPr lang="en-US" dirty="0" err="1">
                <a:latin typeface="+mj-lt"/>
              </a:rPr>
              <a:t>Setembro</a:t>
            </a:r>
            <a:r>
              <a:rPr lang="en-US" dirty="0">
                <a:latin typeface="+mj-lt"/>
              </a:rPr>
              <a:t>,                                                                                                                 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SUM(case when </a:t>
            </a:r>
            <a:r>
              <a:rPr lang="en-US" dirty="0" err="1">
                <a:latin typeface="+mj-lt"/>
              </a:rPr>
              <a:t>mes_i</a:t>
            </a:r>
            <a:r>
              <a:rPr lang="en-US" dirty="0">
                <a:latin typeface="+mj-lt"/>
              </a:rPr>
              <a:t> = '10' then 1 else 0 end) </a:t>
            </a:r>
            <a:r>
              <a:rPr lang="en-US" dirty="0" err="1">
                <a:latin typeface="+mj-lt"/>
              </a:rPr>
              <a:t>Outubro</a:t>
            </a:r>
            <a:r>
              <a:rPr lang="en-US" dirty="0">
                <a:latin typeface="+mj-lt"/>
              </a:rPr>
              <a:t>,                                                                                                                 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SUM(case when </a:t>
            </a:r>
            <a:r>
              <a:rPr lang="en-US" dirty="0" err="1">
                <a:latin typeface="+mj-lt"/>
              </a:rPr>
              <a:t>mes_i</a:t>
            </a:r>
            <a:r>
              <a:rPr lang="en-US" dirty="0">
                <a:latin typeface="+mj-lt"/>
              </a:rPr>
              <a:t> = '11' then 1 else 0 end) </a:t>
            </a:r>
            <a:r>
              <a:rPr lang="en-US" dirty="0" err="1">
                <a:latin typeface="+mj-lt"/>
              </a:rPr>
              <a:t>Novembro</a:t>
            </a:r>
            <a:r>
              <a:rPr lang="en-US" dirty="0">
                <a:latin typeface="+mj-lt"/>
              </a:rPr>
              <a:t>,                                                                                                                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SUM(case when </a:t>
            </a:r>
            <a:r>
              <a:rPr lang="en-US" dirty="0" err="1">
                <a:latin typeface="+mj-lt"/>
              </a:rPr>
              <a:t>mes_i</a:t>
            </a:r>
            <a:r>
              <a:rPr lang="en-US" dirty="0">
                <a:latin typeface="+mj-lt"/>
              </a:rPr>
              <a:t> = '12' then 1 else 0 end) </a:t>
            </a:r>
            <a:r>
              <a:rPr lang="en-US" dirty="0" err="1">
                <a:latin typeface="+mj-lt"/>
              </a:rPr>
              <a:t>Dezembro</a:t>
            </a:r>
            <a:r>
              <a:rPr lang="en-US" dirty="0">
                <a:latin typeface="+mj-lt"/>
              </a:rPr>
              <a:t>                                                                                                                 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FROM(SELECT </a:t>
            </a:r>
            <a:r>
              <a:rPr lang="en-US" dirty="0" err="1">
                <a:latin typeface="+mj-lt"/>
              </a:rPr>
              <a:t>t.mes_i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l.freguesia</a:t>
            </a:r>
            <a:r>
              <a:rPr lang="en-US" dirty="0">
                <a:latin typeface="+mj-lt"/>
              </a:rPr>
              <a:t> FROM </a:t>
            </a:r>
            <a:r>
              <a:rPr lang="en-US" dirty="0" err="1">
                <a:latin typeface="+mj-lt"/>
              </a:rPr>
              <a:t>dw_taxi_services</a:t>
            </a:r>
            <a:r>
              <a:rPr lang="en-US" dirty="0">
                <a:latin typeface="+mj-lt"/>
              </a:rPr>
              <a:t> AS s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INNER JOIN </a:t>
            </a:r>
            <a:r>
              <a:rPr lang="en-US" dirty="0" err="1">
                <a:latin typeface="+mj-lt"/>
              </a:rPr>
              <a:t>dw_tempo</a:t>
            </a:r>
            <a:r>
              <a:rPr lang="en-US" dirty="0">
                <a:latin typeface="+mj-lt"/>
              </a:rPr>
              <a:t> t ON </a:t>
            </a:r>
            <a:r>
              <a:rPr lang="en-US" dirty="0" err="1">
                <a:latin typeface="+mj-lt"/>
              </a:rPr>
              <a:t>s.tempo_id</a:t>
            </a:r>
            <a:r>
              <a:rPr lang="en-US" dirty="0">
                <a:latin typeface="+mj-lt"/>
              </a:rPr>
              <a:t> = </a:t>
            </a:r>
            <a:r>
              <a:rPr lang="en-US" dirty="0" err="1">
                <a:latin typeface="+mj-lt"/>
              </a:rPr>
              <a:t>t.tempo_id</a:t>
            </a:r>
            <a:r>
              <a:rPr lang="en-US" dirty="0">
                <a:latin typeface="+mj-lt"/>
              </a:rPr>
              <a:t>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INNER JOIN </a:t>
            </a:r>
            <a:r>
              <a:rPr lang="en-US" dirty="0" err="1">
                <a:latin typeface="+mj-lt"/>
              </a:rPr>
              <a:t>dw_local</a:t>
            </a:r>
            <a:r>
              <a:rPr lang="en-US" dirty="0">
                <a:latin typeface="+mj-lt"/>
              </a:rPr>
              <a:t> l ON </a:t>
            </a:r>
            <a:r>
              <a:rPr lang="en-US" dirty="0" err="1">
                <a:latin typeface="+mj-lt"/>
              </a:rPr>
              <a:t>l.local_id</a:t>
            </a:r>
            <a:r>
              <a:rPr lang="en-US" dirty="0">
                <a:latin typeface="+mj-lt"/>
              </a:rPr>
              <a:t> = </a:t>
            </a:r>
            <a:r>
              <a:rPr lang="en-US" dirty="0" err="1">
                <a:latin typeface="+mj-lt"/>
              </a:rPr>
              <a:t>s.local_i_id</a:t>
            </a:r>
            <a:r>
              <a:rPr lang="en-US" dirty="0">
                <a:latin typeface="+mj-lt"/>
              </a:rPr>
              <a:t>) AS </a:t>
            </a:r>
            <a:r>
              <a:rPr lang="en-US" dirty="0" err="1">
                <a:latin typeface="+mj-lt"/>
              </a:rPr>
              <a:t>cs</a:t>
            </a:r>
            <a:r>
              <a:rPr lang="en-US" dirty="0">
                <a:latin typeface="+mj-lt"/>
              </a:rPr>
              <a:t> </a:t>
            </a: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GROUP BY </a:t>
            </a:r>
            <a:r>
              <a:rPr lang="en-US" dirty="0" err="1">
                <a:latin typeface="+mj-lt"/>
              </a:rPr>
              <a:t>freguesia</a:t>
            </a:r>
            <a:r>
              <a:rPr lang="en-US" dirty="0">
                <a:latin typeface="+mj-lt"/>
              </a:rPr>
              <a:t> ORDER BY </a:t>
            </a:r>
            <a:r>
              <a:rPr lang="en-US" dirty="0" err="1">
                <a:latin typeface="+mj-lt"/>
              </a:rPr>
              <a:t>freguesia</a:t>
            </a:r>
            <a:r>
              <a:rPr lang="en-US" dirty="0">
                <a:latin typeface="+mj-lt"/>
              </a:rPr>
              <a:t>; </a:t>
            </a:r>
            <a:endParaRPr lang="pt-P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2648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33375"/>
            <a:ext cx="120396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72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oubt.png (784×926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02707" y="867361"/>
            <a:ext cx="4503093" cy="5313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62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PT" dirty="0">
                <a:latin typeface="+mn-lt"/>
              </a:rPr>
              <a:t>Desenvolvimento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119563"/>
          </a:xfrm>
        </p:spPr>
        <p:txBody>
          <a:bodyPr/>
          <a:lstStyle/>
          <a:p>
            <a:r>
              <a:rPr lang="pt-PT" dirty="0"/>
              <a:t>Utilização das tabelas </a:t>
            </a:r>
            <a:r>
              <a:rPr lang="pt-PT" dirty="0">
                <a:latin typeface="+mj-lt"/>
              </a:rPr>
              <a:t>TAXI_SERVICES</a:t>
            </a:r>
            <a:r>
              <a:rPr lang="pt-PT" dirty="0"/>
              <a:t> e </a:t>
            </a:r>
            <a:r>
              <a:rPr lang="pt-PT" dirty="0">
                <a:latin typeface="+mj-lt"/>
              </a:rPr>
              <a:t>TAXI_STANDS</a:t>
            </a:r>
            <a:r>
              <a:rPr lang="pt-PT" dirty="0"/>
              <a:t> para suporte</a:t>
            </a:r>
          </a:p>
          <a:p>
            <a:r>
              <a:rPr lang="pt-PT" dirty="0"/>
              <a:t>Esquema Floco de Neve</a:t>
            </a:r>
          </a:p>
          <a:p>
            <a:r>
              <a:rPr lang="pt-PT" dirty="0"/>
              <a:t>Manipulação dos dados existentes</a:t>
            </a:r>
          </a:p>
          <a:p>
            <a:r>
              <a:rPr lang="pt-PT" dirty="0"/>
              <a:t>Obtenção de novos dados</a:t>
            </a:r>
          </a:p>
          <a:p>
            <a:r>
              <a:rPr lang="pt-PT" dirty="0"/>
              <a:t>Preenchimento das novas tabelas</a:t>
            </a: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838200" y="1660991"/>
            <a:ext cx="10080000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99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t="-25000" r="-5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14899" y="74035"/>
            <a:ext cx="2493819" cy="1325563"/>
          </a:xfrm>
        </p:spPr>
        <p:txBody>
          <a:bodyPr/>
          <a:lstStyle/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Estrutura</a:t>
            </a:r>
          </a:p>
        </p:txBody>
      </p:sp>
      <p:cxnSp>
        <p:nvCxnSpPr>
          <p:cNvPr id="5" name="Conexão reta 4"/>
          <p:cNvCxnSpPr>
            <a:cxnSpLocks/>
          </p:cNvCxnSpPr>
          <p:nvPr/>
        </p:nvCxnSpPr>
        <p:spPr>
          <a:xfrm>
            <a:off x="4686300" y="1245356"/>
            <a:ext cx="27951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17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PT" sz="6000" b="1" dirty="0">
                <a:latin typeface="+mn-lt"/>
              </a:rPr>
              <a:t>Tabelas</a:t>
            </a:r>
          </a:p>
        </p:txBody>
      </p:sp>
      <p:cxnSp>
        <p:nvCxnSpPr>
          <p:cNvPr id="5" name="Conexão reta 4"/>
          <p:cNvCxnSpPr>
            <a:cxnSpLocks/>
          </p:cNvCxnSpPr>
          <p:nvPr/>
        </p:nvCxnSpPr>
        <p:spPr>
          <a:xfrm>
            <a:off x="847436" y="3964708"/>
            <a:ext cx="103655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76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28093"/>
            <a:ext cx="10515600" cy="1132898"/>
          </a:xfrm>
        </p:spPr>
        <p:txBody>
          <a:bodyPr/>
          <a:lstStyle/>
          <a:p>
            <a:r>
              <a:rPr lang="pt-PT" dirty="0"/>
              <a:t>DW_TAXI_SERVICES</a:t>
            </a:r>
            <a:endParaRPr lang="pt-PT" dirty="0">
              <a:latin typeface="+mn-lt"/>
            </a:endParaRP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838200" y="1660991"/>
            <a:ext cx="10080000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e Conteúdo 2"/>
          <p:cNvSpPr>
            <a:spLocks noGrp="1"/>
          </p:cNvSpPr>
          <p:nvPr>
            <p:ph idx="1"/>
          </p:nvPr>
        </p:nvSpPr>
        <p:spPr>
          <a:xfrm>
            <a:off x="838198" y="1859194"/>
            <a:ext cx="7659255" cy="1332346"/>
          </a:xfrm>
        </p:spPr>
        <p:txBody>
          <a:bodyPr/>
          <a:lstStyle/>
          <a:p>
            <a:pPr algn="just"/>
            <a:r>
              <a:rPr lang="pt-PT" dirty="0"/>
              <a:t>Contém informações sobre todos os serviços de táxis na zona do Porto representadas nas respetivas tabelas dimensão associadas.</a:t>
            </a:r>
            <a:endParaRPr lang="pt-PT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1491" y="2356533"/>
            <a:ext cx="2106709" cy="339498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7" b="1"/>
          <a:stretch/>
        </p:blipFill>
        <p:spPr>
          <a:xfrm>
            <a:off x="1650997" y="3226798"/>
            <a:ext cx="6033655" cy="2919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122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PT" dirty="0"/>
              <a:t>DW_TAXI</a:t>
            </a:r>
            <a:endParaRPr lang="pt-PT" dirty="0">
              <a:latin typeface="+mn-lt"/>
            </a:endParaRP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838200" y="1660991"/>
            <a:ext cx="10080000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891179"/>
            <a:ext cx="7566892" cy="764523"/>
          </a:xfrm>
        </p:spPr>
        <p:txBody>
          <a:bodyPr/>
          <a:lstStyle/>
          <a:p>
            <a:pPr algn="just"/>
            <a:r>
              <a:rPr lang="pt-PT" dirty="0"/>
              <a:t>Representa cada táxi que realiza serviços.</a:t>
            </a:r>
            <a:endParaRPr lang="pt-PT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658" y="3344645"/>
            <a:ext cx="2139542" cy="154139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" r="1"/>
          <a:stretch/>
        </p:blipFill>
        <p:spPr>
          <a:xfrm>
            <a:off x="1703105" y="2655702"/>
            <a:ext cx="5837082" cy="34774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8991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PT" dirty="0"/>
              <a:t>DW_TEMPO</a:t>
            </a: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838200" y="1660991"/>
            <a:ext cx="10080000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e Conteúdo 2"/>
          <p:cNvSpPr>
            <a:spLocks noGrp="1"/>
          </p:cNvSpPr>
          <p:nvPr>
            <p:ph idx="1"/>
          </p:nvPr>
        </p:nvSpPr>
        <p:spPr>
          <a:xfrm>
            <a:off x="838197" y="1825625"/>
            <a:ext cx="7511473" cy="1480128"/>
          </a:xfrm>
        </p:spPr>
        <p:txBody>
          <a:bodyPr/>
          <a:lstStyle/>
          <a:p>
            <a:pPr algn="just"/>
            <a:r>
              <a:rPr lang="pt-PT" dirty="0"/>
              <a:t>Contém informações temporais relativas ao início do serviço, assim como do seu final.</a:t>
            </a:r>
          </a:p>
          <a:p>
            <a:pPr algn="just"/>
            <a:r>
              <a:rPr lang="pt-PT" dirty="0"/>
              <a:t>Formato UNIX TIME.</a:t>
            </a:r>
            <a:endParaRPr lang="pt-PT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347" y="2102513"/>
            <a:ext cx="2207853" cy="402933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"/>
          <a:stretch/>
        </p:blipFill>
        <p:spPr>
          <a:xfrm>
            <a:off x="1617785" y="3331454"/>
            <a:ext cx="5960648" cy="2800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0115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PT" dirty="0"/>
              <a:t>DW_STAND</a:t>
            </a:r>
            <a:endParaRPr lang="pt-PT" dirty="0">
              <a:latin typeface="+mn-lt"/>
            </a:endParaRP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838200" y="1660991"/>
            <a:ext cx="10080000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299036" cy="764523"/>
          </a:xfrm>
        </p:spPr>
        <p:txBody>
          <a:bodyPr/>
          <a:lstStyle/>
          <a:p>
            <a:pPr algn="just"/>
            <a:r>
              <a:rPr lang="pt-PT" dirty="0"/>
              <a:t>Simples exportação da tabela </a:t>
            </a:r>
            <a:r>
              <a:rPr lang="pt-PT" dirty="0">
                <a:latin typeface="+mj-lt"/>
              </a:rPr>
              <a:t>TAXI_STANDS</a:t>
            </a:r>
            <a:r>
              <a:rPr lang="pt-PT" dirty="0"/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0" y="3303224"/>
            <a:ext cx="2282200" cy="162434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36" y="2590148"/>
            <a:ext cx="5654964" cy="3392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6742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413</Words>
  <Application>Microsoft Office PowerPoint</Application>
  <PresentationFormat>Ecrã Panorâmico</PresentationFormat>
  <Paragraphs>105</Paragraphs>
  <Slides>24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Calibri</vt:lpstr>
      <vt:lpstr>Calibri Light</vt:lpstr>
      <vt:lpstr>Tema do Office</vt:lpstr>
      <vt:lpstr>Apresentação do PowerPoint</vt:lpstr>
      <vt:lpstr>Objetivos</vt:lpstr>
      <vt:lpstr>Desenvolvimento</vt:lpstr>
      <vt:lpstr>Estrutura</vt:lpstr>
      <vt:lpstr>Tabelas</vt:lpstr>
      <vt:lpstr>DW_TAXI_SERVICES</vt:lpstr>
      <vt:lpstr>DW_TAXI</vt:lpstr>
      <vt:lpstr>DW_TEMPO</vt:lpstr>
      <vt:lpstr>DW_STAND</vt:lpstr>
      <vt:lpstr>DW_LOCAL</vt:lpstr>
      <vt:lpstr>Consultas OLAP</vt:lpstr>
      <vt:lpstr>CUBE</vt:lpstr>
      <vt:lpstr>Apresentação do PowerPoint</vt:lpstr>
      <vt:lpstr>Histograma</vt:lpstr>
      <vt:lpstr>Apresentação do PowerPoint</vt:lpstr>
      <vt:lpstr>Histograma (continuação)</vt:lpstr>
      <vt:lpstr>Apresentação do PowerPoint</vt:lpstr>
      <vt:lpstr>Histograma (continuação)</vt:lpstr>
      <vt:lpstr>Apresentação do PowerPoint</vt:lpstr>
      <vt:lpstr>Cross-tabulation</vt:lpstr>
      <vt:lpstr>Apresentação do PowerPoint</vt:lpstr>
      <vt:lpstr>Cross-tabulation (continuação)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Teixeira</dc:creator>
  <cp:lastModifiedBy>Fábio Teixeira</cp:lastModifiedBy>
  <cp:revision>49</cp:revision>
  <dcterms:created xsi:type="dcterms:W3CDTF">2017-05-17T17:27:38Z</dcterms:created>
  <dcterms:modified xsi:type="dcterms:W3CDTF">2017-05-21T13:12:44Z</dcterms:modified>
</cp:coreProperties>
</file>