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79" r:id="rId8"/>
    <p:sldId id="280" r:id="rId9"/>
    <p:sldId id="282" r:id="rId10"/>
    <p:sldId id="281" r:id="rId11"/>
    <p:sldId id="283" r:id="rId12"/>
    <p:sldId id="263" r:id="rId13"/>
    <p:sldId id="273" r:id="rId14"/>
    <p:sldId id="276" r:id="rId15"/>
    <p:sldId id="277" r:id="rId16"/>
    <p:sldId id="265" r:id="rId17"/>
    <p:sldId id="285" r:id="rId18"/>
    <p:sldId id="284" r:id="rId19"/>
    <p:sldId id="274" r:id="rId20"/>
    <p:sldId id="266" r:id="rId21"/>
    <p:sldId id="270" r:id="rId22"/>
    <p:sldId id="286" r:id="rId23"/>
    <p:sldId id="287" r:id="rId24"/>
    <p:sldId id="268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2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529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3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82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5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1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64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Imagem1.png (1472×1127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4761" y="1518875"/>
            <a:ext cx="6410084" cy="49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5113483" y="759683"/>
            <a:ext cx="6472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Modelação de </a:t>
            </a:r>
            <a:r>
              <a:rPr lang="pt-PT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Warehousing</a:t>
            </a:r>
            <a:endParaRPr lang="pt-P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6">
            <a:hlinkClick r:id="rId3"/>
          </p:cNvPr>
          <p:cNvSpPr txBox="1"/>
          <p:nvPr/>
        </p:nvSpPr>
        <p:spPr>
          <a:xfrm>
            <a:off x="5144761" y="1455073"/>
            <a:ext cx="64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Análise aos dados multidimensionais dos serviços e praças de táxis no Porto</a:t>
            </a:r>
            <a:endParaRPr lang="ko-KR" altLang="en-US" sz="1600" dirty="0">
              <a:cs typeface="Arial" pitchFamily="34" charset="0"/>
            </a:endParaRPr>
          </a:p>
        </p:txBody>
      </p:sp>
      <p:cxnSp>
        <p:nvCxnSpPr>
          <p:cNvPr id="22" name="Conexão reta 21"/>
          <p:cNvCxnSpPr/>
          <p:nvPr/>
        </p:nvCxnSpPr>
        <p:spPr>
          <a:xfrm flipV="1">
            <a:off x="5180511" y="1406014"/>
            <a:ext cx="637433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>
            <a:hlinkClick r:id="rId3"/>
          </p:cNvPr>
          <p:cNvSpPr txBox="1"/>
          <p:nvPr/>
        </p:nvSpPr>
        <p:spPr>
          <a:xfrm>
            <a:off x="682372" y="2490863"/>
            <a:ext cx="378001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20"/>
              </a:lnSpc>
            </a:pPr>
            <a:r>
              <a:rPr lang="pt-PT" altLang="ko-KR" sz="1600" b="1" dirty="0">
                <a:cs typeface="Arial" pitchFamily="34" charset="0"/>
              </a:rPr>
              <a:t>Fábio Teixeira</a:t>
            </a:r>
            <a:r>
              <a:rPr lang="pt-PT" altLang="ko-KR" sz="1600" dirty="0">
                <a:cs typeface="Arial" pitchFamily="34" charset="0"/>
              </a:rPr>
              <a:t> · </a:t>
            </a:r>
            <a:r>
              <a:rPr lang="pt-PT" altLang="ko-KR" sz="1600" b="1" dirty="0">
                <a:cs typeface="Arial" pitchFamily="34" charset="0"/>
              </a:rPr>
              <a:t>Sara Pereira </a:t>
            </a:r>
            <a:r>
              <a:rPr lang="pt-PT" altLang="ko-KR" sz="1600" dirty="0">
                <a:cs typeface="Arial" pitchFamily="34" charset="0"/>
              </a:rPr>
              <a:t>· </a:t>
            </a:r>
            <a:r>
              <a:rPr lang="pt-PT" altLang="ko-KR" sz="1600" b="1" dirty="0">
                <a:cs typeface="Arial" pitchFamily="34" charset="0"/>
              </a:rPr>
              <a:t>Vanessa Silva</a:t>
            </a:r>
          </a:p>
          <a:p>
            <a:pPr>
              <a:lnSpc>
                <a:spcPts val="1920"/>
              </a:lnSpc>
            </a:pPr>
            <a:r>
              <a:rPr lang="pt-PT" altLang="ko-KR" sz="1400" dirty="0">
                <a:cs typeface="Arial" pitchFamily="34" charset="0"/>
              </a:rPr>
              <a:t>     201305725          201304112         201305731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24" name="Picture 2" descr="181ee23171b2ed07897811fbb128475e_dataware-house-data-warehouse-clipart_1698-1131.jpeg (1698×1131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011" y="3788066"/>
            <a:ext cx="3638017" cy="24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26414 (660×300)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"/>
          <a:stretch/>
        </p:blipFill>
        <p:spPr bwMode="auto">
          <a:xfrm>
            <a:off x="1143999" y="728581"/>
            <a:ext cx="2812040" cy="1354865"/>
          </a:xfrm>
          <a:prstGeom prst="rect">
            <a:avLst/>
          </a:prstGeom>
          <a:noFill/>
        </p:spPr>
      </p:pic>
      <p:sp>
        <p:nvSpPr>
          <p:cNvPr id="27" name="TextBox 6">
            <a:hlinkClick r:id="rId3"/>
          </p:cNvPr>
          <p:cNvSpPr txBox="1"/>
          <p:nvPr/>
        </p:nvSpPr>
        <p:spPr>
          <a:xfrm>
            <a:off x="855169" y="2041861"/>
            <a:ext cx="338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Tópicos Avançados em Bases de Dados</a:t>
            </a:r>
            <a:endParaRPr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DW_LOCAL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7086600" cy="4119563"/>
          </a:xfrm>
        </p:spPr>
        <p:txBody>
          <a:bodyPr/>
          <a:lstStyle/>
          <a:p>
            <a:pPr algn="just"/>
            <a:r>
              <a:rPr lang="pt-PT" dirty="0"/>
              <a:t>Encontrar a freguesia e o conselho de cada uma das praças.</a:t>
            </a:r>
          </a:p>
          <a:p>
            <a:pPr algn="just"/>
            <a:r>
              <a:rPr lang="pt-PT" b="1" dirty="0" err="1"/>
              <a:t>ST_Within</a:t>
            </a:r>
            <a:r>
              <a:rPr lang="pt-PT" b="1" dirty="0"/>
              <a:t>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625" y="2564605"/>
            <a:ext cx="26955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1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>
                <a:latin typeface="+mn-lt"/>
              </a:rPr>
              <a:t>Consultas OLAP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847436" y="3964708"/>
            <a:ext cx="10365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CUBE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902891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dw_taxi.nlicenca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SUM(CAST(</a:t>
            </a:r>
            <a:r>
              <a:rPr lang="en-US" dirty="0" err="1"/>
              <a:t>tempototal</a:t>
            </a:r>
            <a:r>
              <a:rPr lang="en-US" dirty="0"/>
              <a:t> AS interval)) AS </a:t>
            </a:r>
            <a:r>
              <a:rPr lang="en-US" dirty="0" err="1"/>
              <a:t>total_time</a:t>
            </a:r>
            <a:r>
              <a:rPr lang="en-US" dirty="0"/>
              <a:t>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dw_taxi_services</a:t>
            </a:r>
            <a:r>
              <a:rPr lang="en-US" dirty="0"/>
              <a:t>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dw_taxi</a:t>
            </a:r>
            <a:r>
              <a:rPr lang="en-US" dirty="0"/>
              <a:t> ON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dw_taxi.taxi_id</a:t>
            </a:r>
            <a:r>
              <a:rPr lang="en-US" dirty="0"/>
              <a:t> = </a:t>
            </a:r>
            <a:r>
              <a:rPr lang="en-US" dirty="0" err="1"/>
              <a:t>dw_taxi_services.taxi_id</a:t>
            </a:r>
            <a:r>
              <a:rPr lang="en-US" dirty="0"/>
              <a:t>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GROUP BY CUBE(</a:t>
            </a:r>
            <a:r>
              <a:rPr lang="en-US" dirty="0" err="1"/>
              <a:t>dw_taxi.nlicenca</a:t>
            </a:r>
            <a:r>
              <a:rPr lang="en-US" dirty="0"/>
              <a:t>);</a:t>
            </a:r>
            <a:endParaRPr lang="pt-PT" dirty="0"/>
          </a:p>
          <a:p>
            <a:pPr marL="0" indent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46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10000" r="2625"/>
          <a:stretch/>
        </p:blipFill>
        <p:spPr>
          <a:xfrm>
            <a:off x="1164107" y="1715045"/>
            <a:ext cx="9863783" cy="3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54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b="1" dirty="0"/>
              <a:t>SELECT </a:t>
            </a:r>
            <a:r>
              <a:rPr lang="pt-PT" b="1" dirty="0" err="1"/>
              <a:t>mes</a:t>
            </a:r>
            <a:r>
              <a:rPr lang="pt-PT" b="1" dirty="0"/>
              <a:t>, freguesia, SUM(CAST(</a:t>
            </a:r>
            <a:r>
              <a:rPr lang="pt-PT" b="1" dirty="0" err="1"/>
              <a:t>tempototal</a:t>
            </a:r>
            <a:r>
              <a:rPr lang="pt-PT" b="1" dirty="0"/>
              <a:t> AS </a:t>
            </a:r>
            <a:r>
              <a:rPr lang="pt-PT" b="1" dirty="0" err="1"/>
              <a:t>interval</a:t>
            </a:r>
            <a:r>
              <a:rPr lang="pt-PT" b="1" dirty="0"/>
              <a:t>)) </a:t>
            </a:r>
          </a:p>
          <a:p>
            <a:pPr marL="0" indent="0">
              <a:buNone/>
            </a:pPr>
            <a:r>
              <a:rPr lang="en-US" b="1" dirty="0"/>
              <a:t>FROM (SELECT </a:t>
            </a:r>
            <a:r>
              <a:rPr lang="en-US" b="1" dirty="0" err="1"/>
              <a:t>mes_i</a:t>
            </a:r>
            <a:r>
              <a:rPr lang="en-US" b="1" dirty="0"/>
              <a:t> AS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tempototal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b="1" dirty="0" err="1"/>
              <a:t>dw_taxi_services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dw_local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dw_local.local_id</a:t>
            </a:r>
            <a:r>
              <a:rPr lang="en-US" b="1" dirty="0"/>
              <a:t> = </a:t>
            </a:r>
            <a:r>
              <a:rPr lang="en-US" b="1" dirty="0" err="1"/>
              <a:t>dw_taxi_services.local_i_id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dw_stand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dw_stand.stand_id</a:t>
            </a:r>
            <a:r>
              <a:rPr lang="en-US" b="1" dirty="0"/>
              <a:t> = </a:t>
            </a:r>
            <a:r>
              <a:rPr lang="en-US" b="1" dirty="0" err="1"/>
              <a:t>dw_local.stand_id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ON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dw_tempo.tempo_id</a:t>
            </a:r>
            <a:r>
              <a:rPr lang="en-US" b="1" dirty="0"/>
              <a:t> = </a:t>
            </a:r>
            <a:r>
              <a:rPr lang="en-US" b="1" dirty="0" err="1"/>
              <a:t>dw_taxi_services.tempo_id</a:t>
            </a:r>
            <a:r>
              <a:rPr lang="en-US" b="1" dirty="0"/>
              <a:t>) AS  aux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freguesia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LIMIT 10;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7741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524000"/>
            <a:ext cx="10248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19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mes</a:t>
            </a:r>
            <a:r>
              <a:rPr lang="en-US" b="1" dirty="0"/>
              <a:t>, taxi, COUNT(*)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(SELECT </a:t>
            </a:r>
            <a:r>
              <a:rPr lang="en-US" b="1" dirty="0" err="1"/>
              <a:t>mes_i</a:t>
            </a:r>
            <a:r>
              <a:rPr lang="en-US" b="1" dirty="0"/>
              <a:t> AS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nlicenca</a:t>
            </a:r>
            <a:r>
              <a:rPr lang="en-US" b="1" dirty="0"/>
              <a:t> AS taxi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b="1" dirty="0" err="1"/>
              <a:t>dw_taxi_services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dw_taxi</a:t>
            </a:r>
            <a:r>
              <a:rPr lang="en-US" b="1" dirty="0"/>
              <a:t> ON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dw_taxi_services.taxi_id</a:t>
            </a:r>
            <a:r>
              <a:rPr lang="en-US" b="1" dirty="0"/>
              <a:t> = </a:t>
            </a:r>
            <a:r>
              <a:rPr lang="en-US" b="1" dirty="0" err="1"/>
              <a:t>dw_taxi.taxi_id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ON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dw_taxi_services.tempo_id</a:t>
            </a:r>
            <a:r>
              <a:rPr lang="en-US" b="1" dirty="0"/>
              <a:t> = </a:t>
            </a:r>
            <a:r>
              <a:rPr lang="en-US" b="1" dirty="0" err="1"/>
              <a:t>dw_tempo.tempo_id</a:t>
            </a:r>
            <a:r>
              <a:rPr lang="en-US" b="1" dirty="0"/>
              <a:t>) AS aux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mes</a:t>
            </a:r>
            <a:r>
              <a:rPr lang="en-US" b="1" dirty="0"/>
              <a:t>, taxi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LIMIT 10;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90408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4" y="1543923"/>
            <a:ext cx="9716402" cy="38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19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mes</a:t>
            </a:r>
            <a:r>
              <a:rPr lang="en-US" b="1" dirty="0"/>
              <a:t>, taxi, MAX(CAST(</a:t>
            </a:r>
            <a:r>
              <a:rPr lang="en-US" b="1" dirty="0" err="1"/>
              <a:t>tempototal</a:t>
            </a:r>
            <a:r>
              <a:rPr lang="en-US" b="1" dirty="0"/>
              <a:t> as interval))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(SELECT </a:t>
            </a:r>
            <a:r>
              <a:rPr lang="en-US" b="1" dirty="0" err="1"/>
              <a:t>mes_i</a:t>
            </a:r>
            <a:r>
              <a:rPr lang="en-US" b="1" dirty="0"/>
              <a:t> AS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nlicenca</a:t>
            </a:r>
            <a:r>
              <a:rPr lang="en-US" b="1" dirty="0"/>
              <a:t> AS taxi, </a:t>
            </a:r>
            <a:r>
              <a:rPr lang="en-US" b="1" dirty="0" err="1"/>
              <a:t>tempototal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b="1" dirty="0" err="1"/>
              <a:t>dw_taxi_services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dw_taxi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dw_taxi.taxi_id</a:t>
            </a:r>
            <a:r>
              <a:rPr lang="en-US" b="1" dirty="0"/>
              <a:t> = </a:t>
            </a:r>
            <a:r>
              <a:rPr lang="en-US" b="1" dirty="0" err="1"/>
              <a:t>dw_taxi_services.taxi_id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dw_tempo.tempo_id</a:t>
            </a:r>
            <a:r>
              <a:rPr lang="en-US" b="1" dirty="0"/>
              <a:t> = </a:t>
            </a:r>
            <a:r>
              <a:rPr lang="en-US" b="1" dirty="0" err="1"/>
              <a:t>dw_taxi_services.tempo_id</a:t>
            </a:r>
            <a:r>
              <a:rPr lang="en-US" b="1" dirty="0"/>
              <a:t>) AS aux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mes</a:t>
            </a:r>
            <a:r>
              <a:rPr lang="en-US" b="1" dirty="0"/>
              <a:t>, taxi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LIMIT 10;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89469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11804" r="1974"/>
          <a:stretch/>
        </p:blipFill>
        <p:spPr>
          <a:xfrm>
            <a:off x="1228799" y="1884325"/>
            <a:ext cx="9734400" cy="30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Modelação de um </a:t>
            </a:r>
            <a:r>
              <a:rPr lang="pt-PT" i="1" dirty="0"/>
              <a:t>Data Warehouse</a:t>
            </a:r>
            <a:r>
              <a:rPr lang="pt-PT" dirty="0"/>
              <a:t> sobre os dados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endParaRPr lang="pt-PT" dirty="0"/>
          </a:p>
          <a:p>
            <a:r>
              <a:rPr lang="pt-PT" dirty="0"/>
              <a:t>Análise dos dados multidimensionais das tabelas referidas</a:t>
            </a:r>
          </a:p>
          <a:p>
            <a:r>
              <a:rPr lang="pt-PT" dirty="0"/>
              <a:t>Ausência de informação espacial</a:t>
            </a:r>
          </a:p>
          <a:p>
            <a:r>
              <a:rPr lang="pt-PT" dirty="0"/>
              <a:t>Consultas OLAP</a:t>
            </a:r>
          </a:p>
          <a:p>
            <a:r>
              <a:rPr lang="pt-PT" dirty="0"/>
              <a:t>Histogramas, </a:t>
            </a:r>
            <a:r>
              <a:rPr lang="pt-PT" i="1" dirty="0"/>
              <a:t>cross-</a:t>
            </a:r>
            <a:r>
              <a:rPr lang="pt-PT" i="1" dirty="0" err="1"/>
              <a:t>tabulation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CUBE BY</a:t>
            </a:r>
            <a:endParaRPr lang="pt-PT" dirty="0"/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4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846957"/>
          </a:xfrm>
        </p:spPr>
        <p:txBody>
          <a:bodyPr/>
          <a:lstStyle/>
          <a:p>
            <a:r>
              <a:rPr lang="pt-PT" i="1" dirty="0">
                <a:latin typeface="+mn-lt"/>
              </a:rPr>
              <a:t>Cross-</a:t>
            </a:r>
            <a:r>
              <a:rPr lang="pt-PT" i="1" dirty="0" err="1">
                <a:latin typeface="+mn-lt"/>
              </a:rPr>
              <a:t>tabulation</a:t>
            </a:r>
            <a:endParaRPr lang="pt-PT" i="1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347019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9947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SELECT concelho,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local_id</a:t>
            </a:r>
            <a:r>
              <a:rPr lang="en-US" b="1" dirty="0"/>
              <a:t>, COUNT(</a:t>
            </a:r>
            <a:r>
              <a:rPr lang="en-US" b="1" dirty="0" err="1"/>
              <a:t>stand_id</a:t>
            </a:r>
            <a:r>
              <a:rPr lang="en-US" b="1" dirty="0"/>
              <a:t>) AS </a:t>
            </a:r>
            <a:r>
              <a:rPr lang="en-US" b="1" dirty="0" err="1"/>
              <a:t>num_stands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concelho,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local_id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UNION ALL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SELECT concelho, </a:t>
            </a:r>
            <a:r>
              <a:rPr lang="en-US" b="1" dirty="0" err="1"/>
              <a:t>freguesia</a:t>
            </a:r>
            <a:r>
              <a:rPr lang="en-US" b="1" dirty="0"/>
              <a:t>, NULL, COUNT(</a:t>
            </a:r>
            <a:r>
              <a:rPr lang="en-US" b="1" dirty="0" err="1"/>
              <a:t>stand_id</a:t>
            </a:r>
            <a:r>
              <a:rPr lang="en-US" b="1" dirty="0"/>
              <a:t>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concelho, </a:t>
            </a:r>
            <a:r>
              <a:rPr lang="en-US" b="1" dirty="0" err="1"/>
              <a:t>freguesia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UNION ALL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SELECT concelho, NULL, NULL, COUNT(</a:t>
            </a:r>
            <a:r>
              <a:rPr lang="en-US" b="1" dirty="0" err="1"/>
              <a:t>stand_id</a:t>
            </a:r>
            <a:r>
              <a:rPr lang="en-US" b="1" dirty="0"/>
              <a:t>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concelho UNION ALL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SELECT NULL, NULL, NULL, COUNT(</a:t>
            </a:r>
            <a:r>
              <a:rPr lang="en-US" b="1" dirty="0" err="1"/>
              <a:t>stand_id</a:t>
            </a:r>
            <a:r>
              <a:rPr lang="en-US" b="1" dirty="0"/>
              <a:t>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ORDER BY concelho,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local_id</a:t>
            </a:r>
            <a:r>
              <a:rPr lang="en-US" b="1" dirty="0"/>
              <a:t>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8882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575597_1860993097498413_2088545997_o.png (1920×10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846957"/>
          </a:xfrm>
        </p:spPr>
        <p:txBody>
          <a:bodyPr/>
          <a:lstStyle/>
          <a:p>
            <a:r>
              <a:rPr lang="pt-PT" i="1" dirty="0">
                <a:latin typeface="+mn-lt"/>
              </a:rPr>
              <a:t>Cross-</a:t>
            </a:r>
            <a:r>
              <a:rPr lang="pt-PT" i="1" dirty="0" err="1">
                <a:latin typeface="+mn-lt"/>
              </a:rPr>
              <a:t>tabulation</a:t>
            </a:r>
            <a:r>
              <a:rPr lang="pt-PT" i="1" dirty="0">
                <a:latin typeface="+mn-lt"/>
              </a:rPr>
              <a:t>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347019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9947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freguesia</a:t>
            </a:r>
            <a:r>
              <a:rPr lang="en-US" b="1" dirty="0"/>
              <a:t>, COUNT(</a:t>
            </a:r>
            <a:r>
              <a:rPr lang="en-US" b="1" dirty="0" err="1"/>
              <a:t>mes_i</a:t>
            </a:r>
            <a:r>
              <a:rPr lang="en-US" b="1" dirty="0"/>
              <a:t>),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'1' then 1 else 0 end) Janeiro,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'2' then 1 else 0 end) </a:t>
            </a:r>
            <a:r>
              <a:rPr lang="en-US" b="1" dirty="0" err="1"/>
              <a:t>Fevereiro</a:t>
            </a:r>
            <a:r>
              <a:rPr lang="en-US" b="1" dirty="0"/>
              <a:t>,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'3' then 1 else 0 end) </a:t>
            </a:r>
            <a:r>
              <a:rPr lang="en-US" b="1" dirty="0" err="1"/>
              <a:t>Março</a:t>
            </a:r>
            <a:r>
              <a:rPr lang="en-US" b="1" dirty="0"/>
              <a:t>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'4' then 1 else 0 end) Abril,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'5' then 1 else 0 end) </a:t>
            </a:r>
            <a:r>
              <a:rPr lang="en-US" b="1" dirty="0" err="1"/>
              <a:t>Maio</a:t>
            </a:r>
            <a:r>
              <a:rPr lang="en-US" b="1" dirty="0"/>
              <a:t>, 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'6' then 1 else 0 end) </a:t>
            </a:r>
            <a:r>
              <a:rPr lang="en-US" b="1" dirty="0" err="1"/>
              <a:t>Junho</a:t>
            </a:r>
            <a:r>
              <a:rPr lang="en-US" b="1" dirty="0"/>
              <a:t>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'7' then 1 else 0 end) </a:t>
            </a:r>
            <a:r>
              <a:rPr lang="en-US" b="1" dirty="0" err="1"/>
              <a:t>Julho</a:t>
            </a:r>
            <a:r>
              <a:rPr lang="en-US" b="1" dirty="0"/>
              <a:t>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'8' then 1 else 0 end) Agosto,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'9' then 1 else 0 end) </a:t>
            </a:r>
            <a:r>
              <a:rPr lang="en-US" b="1" dirty="0" err="1"/>
              <a:t>Setembro</a:t>
            </a:r>
            <a:r>
              <a:rPr lang="en-US" b="1" dirty="0"/>
              <a:t>,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'10' then 1 else 0 end) </a:t>
            </a:r>
            <a:r>
              <a:rPr lang="en-US" b="1" dirty="0" err="1"/>
              <a:t>Outubro</a:t>
            </a:r>
            <a:r>
              <a:rPr lang="en-US" b="1" dirty="0"/>
              <a:t>,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'11' then 1 else 0 end) </a:t>
            </a:r>
            <a:r>
              <a:rPr lang="en-US" b="1" dirty="0" err="1"/>
              <a:t>Novembro</a:t>
            </a:r>
            <a:r>
              <a:rPr lang="en-US" b="1" dirty="0"/>
              <a:t>,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'12' then 1 else 0 end) </a:t>
            </a:r>
            <a:r>
              <a:rPr lang="en-US" b="1" dirty="0" err="1"/>
              <a:t>Dezembro</a:t>
            </a:r>
            <a:r>
              <a:rPr lang="en-US" b="1" dirty="0"/>
              <a:t>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FROM(SELECT </a:t>
            </a:r>
            <a:r>
              <a:rPr lang="en-US" b="1" dirty="0" err="1"/>
              <a:t>t.mes_i</a:t>
            </a:r>
            <a:r>
              <a:rPr lang="en-US" b="1" dirty="0"/>
              <a:t>, </a:t>
            </a:r>
            <a:r>
              <a:rPr lang="en-US" b="1" dirty="0" err="1"/>
              <a:t>l.freguesia</a:t>
            </a:r>
            <a:r>
              <a:rPr lang="en-US" b="1" dirty="0"/>
              <a:t> FROM </a:t>
            </a:r>
            <a:r>
              <a:rPr lang="en-US" b="1" dirty="0" err="1"/>
              <a:t>dw_taxi_services</a:t>
            </a:r>
            <a:r>
              <a:rPr lang="en-US" b="1" dirty="0"/>
              <a:t> AS s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t ON </a:t>
            </a:r>
            <a:r>
              <a:rPr lang="en-US" b="1" dirty="0" err="1"/>
              <a:t>s.tempo_id</a:t>
            </a:r>
            <a:r>
              <a:rPr lang="en-US" b="1" dirty="0"/>
              <a:t> = </a:t>
            </a:r>
            <a:r>
              <a:rPr lang="en-US" b="1" dirty="0" err="1"/>
              <a:t>t.tempo_id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dw_local</a:t>
            </a:r>
            <a:r>
              <a:rPr lang="en-US" b="1" dirty="0"/>
              <a:t> l ON </a:t>
            </a:r>
            <a:r>
              <a:rPr lang="en-US" b="1" dirty="0" err="1"/>
              <a:t>l.local_id</a:t>
            </a:r>
            <a:r>
              <a:rPr lang="en-US" b="1" dirty="0"/>
              <a:t> = </a:t>
            </a:r>
            <a:r>
              <a:rPr lang="en-US" b="1" dirty="0" err="1"/>
              <a:t>s.local_i_id</a:t>
            </a:r>
            <a:r>
              <a:rPr lang="en-US" b="1" dirty="0"/>
              <a:t>) AS </a:t>
            </a:r>
            <a:r>
              <a:rPr lang="en-US" b="1" dirty="0" err="1"/>
              <a:t>cs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freguesia</a:t>
            </a:r>
            <a:r>
              <a:rPr lang="en-US" b="1" dirty="0"/>
              <a:t> ORDER BY </a:t>
            </a:r>
            <a:r>
              <a:rPr lang="en-US" b="1" dirty="0" err="1"/>
              <a:t>freguesia</a:t>
            </a:r>
            <a:r>
              <a:rPr lang="en-US" b="1" dirty="0"/>
              <a:t>;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71264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6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61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oubt.png (784×92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2707" y="867361"/>
            <a:ext cx="4503093" cy="53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2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Utilização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r>
              <a:rPr lang="pt-PT" dirty="0"/>
              <a:t> para suporte</a:t>
            </a:r>
          </a:p>
          <a:p>
            <a:r>
              <a:rPr lang="pt-PT" dirty="0"/>
              <a:t>Esquema Floco de Neve</a:t>
            </a:r>
          </a:p>
          <a:p>
            <a:r>
              <a:rPr lang="pt-PT" dirty="0"/>
              <a:t>Manipulação dos dados existentes</a:t>
            </a:r>
          </a:p>
          <a:p>
            <a:r>
              <a:rPr lang="pt-PT" dirty="0"/>
              <a:t>Obtenção de novos dados</a:t>
            </a:r>
          </a:p>
          <a:p>
            <a:r>
              <a:rPr lang="pt-PT" dirty="0"/>
              <a:t>Preenchimento das novas tabelas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Estrutura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955190"/>
            <a:ext cx="6013206" cy="4087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561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>
                <a:latin typeface="+mn-lt"/>
              </a:rPr>
              <a:t>Tabelas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847436" y="3964708"/>
            <a:ext cx="10365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8093"/>
            <a:ext cx="10515600" cy="1132898"/>
          </a:xfrm>
        </p:spPr>
        <p:txBody>
          <a:bodyPr/>
          <a:lstStyle/>
          <a:p>
            <a:r>
              <a:rPr lang="pt-PT" dirty="0"/>
              <a:t>DW_TAXI_SERVICES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6152535" cy="4119563"/>
          </a:xfrm>
        </p:spPr>
        <p:txBody>
          <a:bodyPr/>
          <a:lstStyle/>
          <a:p>
            <a:pPr algn="just"/>
            <a:r>
              <a:rPr lang="pt-PT" dirty="0"/>
              <a:t>Contém informações sobre todos os serviços de táxis na zona do Porto representadas nas respetivas tabelas dimensão associadas.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50" y="1983580"/>
            <a:ext cx="2647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DW_TAXI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199" y="2057399"/>
            <a:ext cx="6098309" cy="4119563"/>
          </a:xfrm>
        </p:spPr>
        <p:txBody>
          <a:bodyPr/>
          <a:lstStyle/>
          <a:p>
            <a:pPr algn="just"/>
            <a:r>
              <a:rPr lang="pt-PT" dirty="0"/>
              <a:t>Representa cada táxi que realiza serviços.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25" y="3159917"/>
            <a:ext cx="2657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DW_TEMPO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6366164" cy="4119563"/>
          </a:xfrm>
        </p:spPr>
        <p:txBody>
          <a:bodyPr/>
          <a:lstStyle/>
          <a:p>
            <a:pPr algn="just"/>
            <a:r>
              <a:rPr lang="pt-PT" dirty="0">
                <a:latin typeface="+mj-lt"/>
              </a:rPr>
              <a:t>Contém informações temporais relativas ao início do serviço, assim como do seu final.</a:t>
            </a:r>
          </a:p>
          <a:p>
            <a:pPr algn="just"/>
            <a:r>
              <a:rPr lang="pt-PT" dirty="0"/>
              <a:t>formato UNIX TIME.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721" y="1965067"/>
            <a:ext cx="2358479" cy="43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DW_STAND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6827982" cy="4119563"/>
          </a:xfrm>
        </p:spPr>
        <p:txBody>
          <a:bodyPr/>
          <a:lstStyle/>
          <a:p>
            <a:pPr algn="just"/>
            <a:r>
              <a:rPr lang="pt-PT" dirty="0">
                <a:latin typeface="+mj-lt"/>
              </a:rPr>
              <a:t>Simples exportação da tabela </a:t>
            </a:r>
            <a:r>
              <a:rPr lang="pt-PT" i="1" dirty="0" err="1">
                <a:latin typeface="+mj-lt"/>
              </a:rPr>
              <a:t>táxi_stands</a:t>
            </a:r>
            <a:r>
              <a:rPr lang="pt-PT" dirty="0">
                <a:latin typeface="+mj-lt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75" y="3164680"/>
            <a:ext cx="2676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2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413</Words>
  <Application>Microsoft Office PowerPoint</Application>
  <PresentationFormat>Ecrã Panorâmico</PresentationFormat>
  <Paragraphs>105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Tema do Office</vt:lpstr>
      <vt:lpstr>Apresentação do PowerPoint</vt:lpstr>
      <vt:lpstr>Objetivos</vt:lpstr>
      <vt:lpstr>Desenvolvimento</vt:lpstr>
      <vt:lpstr>Estrutura</vt:lpstr>
      <vt:lpstr>Tabelas</vt:lpstr>
      <vt:lpstr>DW_TAXI_SERVICES</vt:lpstr>
      <vt:lpstr>DW_TAXI</vt:lpstr>
      <vt:lpstr>DW_TEMPO</vt:lpstr>
      <vt:lpstr>DW_STAND</vt:lpstr>
      <vt:lpstr>DW_LOCAL</vt:lpstr>
      <vt:lpstr>Consultas OLAP</vt:lpstr>
      <vt:lpstr>CUBE</vt:lpstr>
      <vt:lpstr>Apresentação do PowerPoint</vt:lpstr>
      <vt:lpstr>Histograma</vt:lpstr>
      <vt:lpstr>Apresentação do PowerPoint</vt:lpstr>
      <vt:lpstr>Histograma (continuação)</vt:lpstr>
      <vt:lpstr>Apresentação do PowerPoint</vt:lpstr>
      <vt:lpstr>Histograma (continuação)</vt:lpstr>
      <vt:lpstr>Apresentação do PowerPoint</vt:lpstr>
      <vt:lpstr>Cross-tabulation</vt:lpstr>
      <vt:lpstr>Apresentação do PowerPoint</vt:lpstr>
      <vt:lpstr>Cross-tabulation (continuação)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Teixeira</dc:creator>
  <cp:lastModifiedBy>Vanessa Silva</cp:lastModifiedBy>
  <cp:revision>39</cp:revision>
  <dcterms:created xsi:type="dcterms:W3CDTF">2017-05-17T17:27:38Z</dcterms:created>
  <dcterms:modified xsi:type="dcterms:W3CDTF">2017-05-21T04:33:05Z</dcterms:modified>
</cp:coreProperties>
</file>