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ppt/media/image4.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8" r:id="rId14"/>
    <p:sldId id="269" r:id="rId15"/>
    <p:sldId id="272" r:id="rId16"/>
    <p:sldId id="270" r:id="rId17"/>
    <p:sldId id="274" r:id="rId18"/>
    <p:sldId id="273"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68C512DA-7233-407E-ADCD-C747A2947290}" type="datetimeFigureOut">
              <a:rPr lang="pt-BR" smtClean="0"/>
              <a:t>17/01/2013</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54DE76C7-1B02-4678-97F0-8C5207822F41}"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8C512DA-7233-407E-ADCD-C747A2947290}" type="datetimeFigureOut">
              <a:rPr lang="pt-BR" smtClean="0"/>
              <a:t>17/01/2013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4DE76C7-1B02-4678-97F0-8C5207822F4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8C512DA-7233-407E-ADCD-C747A2947290}" type="datetimeFigureOut">
              <a:rPr lang="pt-BR" smtClean="0"/>
              <a:t>17/01/2013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4DE76C7-1B02-4678-97F0-8C5207822F4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68C512DA-7233-407E-ADCD-C747A2947290}" type="datetimeFigureOut">
              <a:rPr lang="pt-BR" smtClean="0"/>
              <a:t>17/01/2013</a:t>
            </a:fld>
            <a:endParaRPr lang="pt-BR"/>
          </a:p>
        </p:txBody>
      </p:sp>
      <p:sp>
        <p:nvSpPr>
          <p:cNvPr id="9" name="Espaço Reservado para Número de Slide 8"/>
          <p:cNvSpPr>
            <a:spLocks noGrp="1"/>
          </p:cNvSpPr>
          <p:nvPr>
            <p:ph type="sldNum" sz="quarter" idx="15"/>
          </p:nvPr>
        </p:nvSpPr>
        <p:spPr/>
        <p:txBody>
          <a:bodyPr rtlCol="0"/>
          <a:lstStyle/>
          <a:p>
            <a:fld id="{54DE76C7-1B02-4678-97F0-8C5207822F41}"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68C512DA-7233-407E-ADCD-C747A2947290}" type="datetimeFigureOut">
              <a:rPr lang="pt-BR" smtClean="0"/>
              <a:t>17/01/2013</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54DE76C7-1B02-4678-97F0-8C5207822F41}"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68C512DA-7233-407E-ADCD-C747A2947290}" type="datetimeFigureOut">
              <a:rPr lang="pt-BR" smtClean="0"/>
              <a:t>17/01/2013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4DE76C7-1B02-4678-97F0-8C5207822F41}"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68C512DA-7233-407E-ADCD-C747A2947290}" type="datetimeFigureOut">
              <a:rPr lang="pt-BR" smtClean="0"/>
              <a:t>17/01/2013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4DE76C7-1B02-4678-97F0-8C5207822F41}"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68C512DA-7233-407E-ADCD-C747A2947290}" type="datetimeFigureOut">
              <a:rPr lang="pt-BR" smtClean="0"/>
              <a:t>17/01/2013</a:t>
            </a:fld>
            <a:endParaRPr lang="pt-BR"/>
          </a:p>
        </p:txBody>
      </p:sp>
      <p:sp>
        <p:nvSpPr>
          <p:cNvPr id="7" name="Espaço Reservado para Número de Slide 6"/>
          <p:cNvSpPr>
            <a:spLocks noGrp="1"/>
          </p:cNvSpPr>
          <p:nvPr>
            <p:ph type="sldNum" sz="quarter" idx="11"/>
          </p:nvPr>
        </p:nvSpPr>
        <p:spPr/>
        <p:txBody>
          <a:bodyPr rtlCol="0"/>
          <a:lstStyle/>
          <a:p>
            <a:fld id="{54DE76C7-1B02-4678-97F0-8C5207822F41}"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8C512DA-7233-407E-ADCD-C747A2947290}" type="datetimeFigureOut">
              <a:rPr lang="pt-BR" smtClean="0"/>
              <a:t>17/01/2013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4DE76C7-1B02-4678-97F0-8C5207822F4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68C512DA-7233-407E-ADCD-C747A2947290}" type="datetimeFigureOut">
              <a:rPr lang="pt-BR" smtClean="0"/>
              <a:t>17/01/2013</a:t>
            </a:fld>
            <a:endParaRPr lang="pt-BR"/>
          </a:p>
        </p:txBody>
      </p:sp>
      <p:sp>
        <p:nvSpPr>
          <p:cNvPr id="22" name="Espaço Reservado para Número de Slide 21"/>
          <p:cNvSpPr>
            <a:spLocks noGrp="1"/>
          </p:cNvSpPr>
          <p:nvPr>
            <p:ph type="sldNum" sz="quarter" idx="15"/>
          </p:nvPr>
        </p:nvSpPr>
        <p:spPr/>
        <p:txBody>
          <a:bodyPr rtlCol="0"/>
          <a:lstStyle/>
          <a:p>
            <a:fld id="{54DE76C7-1B02-4678-97F0-8C5207822F41}"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68C512DA-7233-407E-ADCD-C747A2947290}" type="datetimeFigureOut">
              <a:rPr lang="pt-BR" smtClean="0"/>
              <a:t>17/01/2013</a:t>
            </a:fld>
            <a:endParaRPr lang="pt-BR"/>
          </a:p>
        </p:txBody>
      </p:sp>
      <p:sp>
        <p:nvSpPr>
          <p:cNvPr id="18" name="Espaço Reservado para Número de Slide 17"/>
          <p:cNvSpPr>
            <a:spLocks noGrp="1"/>
          </p:cNvSpPr>
          <p:nvPr>
            <p:ph type="sldNum" sz="quarter" idx="11"/>
          </p:nvPr>
        </p:nvSpPr>
        <p:spPr/>
        <p:txBody>
          <a:bodyPr rtlCol="0"/>
          <a:lstStyle/>
          <a:p>
            <a:fld id="{54DE76C7-1B02-4678-97F0-8C5207822F41}"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8C512DA-7233-407E-ADCD-C747A2947290}" type="datetimeFigureOut">
              <a:rPr lang="pt-BR" smtClean="0"/>
              <a:t>17/01/2013</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DE76C7-1B02-4678-97F0-8C5207822F4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dotProject.htm" TargetMode="External"/><Relationship Id="rId3" Type="http://schemas.openxmlformats.org/officeDocument/2006/relationships/hyperlink" Target="Plano%20de%20Comunicacao.pdf" TargetMode="External"/><Relationship Id="rId7" Type="http://schemas.openxmlformats.org/officeDocument/2006/relationships/hyperlink" Target="Plano%20de%20Qualidade.pdf" TargetMode="External"/><Relationship Id="rId2" Type="http://schemas.openxmlformats.org/officeDocument/2006/relationships/hyperlink" Target="Gerenciamento%20de%20escopo.pdf" TargetMode="External"/><Relationship Id="rId1" Type="http://schemas.openxmlformats.org/officeDocument/2006/relationships/slideLayout" Target="../slideLayouts/slideLayout2.xml"/><Relationship Id="rId6" Type="http://schemas.openxmlformats.org/officeDocument/2006/relationships/hyperlink" Target="Planilha%20de%20Custo.xlsx" TargetMode="External"/><Relationship Id="rId5" Type="http://schemas.openxmlformats.org/officeDocument/2006/relationships/hyperlink" Target="Plano%20de%20recursos%20humanos.pdf" TargetMode="External"/><Relationship Id="rId4" Type="http://schemas.openxmlformats.org/officeDocument/2006/relationships/hyperlink" Target="Plano%20de%20Gerenciamento%20de%20Risco.pdf"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acompanhamento%20e%20controle2.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PhpProject2/interface/index.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latin typeface="Calibri" pitchFamily="34" charset="0"/>
                <a:cs typeface="Calibri" pitchFamily="34" charset="0"/>
              </a:rPr>
              <a:t>HelpDesk - FGA</a:t>
            </a:r>
            <a:endParaRPr lang="pt-BR" dirty="0">
              <a:latin typeface="Calibri" pitchFamily="34" charset="0"/>
              <a:cs typeface="Calibri" pitchFamily="34" charset="0"/>
            </a:endParaRPr>
          </a:p>
        </p:txBody>
      </p:sp>
      <p:sp>
        <p:nvSpPr>
          <p:cNvPr id="3" name="Subtítulo 2"/>
          <p:cNvSpPr>
            <a:spLocks noGrp="1"/>
          </p:cNvSpPr>
          <p:nvPr>
            <p:ph type="subTitle" idx="1"/>
          </p:nvPr>
        </p:nvSpPr>
        <p:spPr/>
        <p:txBody>
          <a:bodyPr/>
          <a:lstStyle/>
          <a:p>
            <a:r>
              <a:rPr lang="pt-BR" dirty="0" smtClean="0">
                <a:latin typeface="Calibri" pitchFamily="34" charset="0"/>
                <a:cs typeface="Calibri" pitchFamily="34" charset="0"/>
              </a:rPr>
              <a:t>Sistema de Gerenciamento de Chamados</a:t>
            </a:r>
            <a:endParaRPr lang="pt-BR" dirty="0">
              <a:latin typeface="Calibri" pitchFamily="34" charset="0"/>
              <a:cs typeface="Calibri"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177" y="1412776"/>
            <a:ext cx="4905135" cy="1944216"/>
          </a:xfrm>
          <a:prstGeom prst="rect">
            <a:avLst/>
          </a:prstGeom>
        </p:spPr>
      </p:pic>
    </p:spTree>
    <p:extLst>
      <p:ext uri="{BB962C8B-B14F-4D97-AF65-F5344CB8AC3E}">
        <p14:creationId xmlns:p14="http://schemas.microsoft.com/office/powerpoint/2010/main" val="664425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Plano de Projeto</a:t>
            </a:r>
            <a:endParaRPr lang="pt-BR" dirty="0"/>
          </a:p>
        </p:txBody>
      </p:sp>
      <p:sp>
        <p:nvSpPr>
          <p:cNvPr id="3" name="Espaço Reservado para Conteúdo 2"/>
          <p:cNvSpPr>
            <a:spLocks noGrp="1"/>
          </p:cNvSpPr>
          <p:nvPr>
            <p:ph sz="quarter" idx="1"/>
          </p:nvPr>
        </p:nvSpPr>
        <p:spPr>
          <a:xfrm>
            <a:off x="457200" y="1600200"/>
            <a:ext cx="7467600" cy="2980928"/>
          </a:xfrm>
        </p:spPr>
        <p:txBody>
          <a:bodyPr>
            <a:normAutofit lnSpcReduction="10000"/>
          </a:bodyPr>
          <a:lstStyle/>
          <a:p>
            <a:r>
              <a:rPr lang="pt-BR" dirty="0" smtClean="0">
                <a:hlinkClick r:id="rId2" action="ppaction://hlinkfile"/>
              </a:rPr>
              <a:t>Plano de Escopo</a:t>
            </a:r>
            <a:endParaRPr lang="pt-BR" dirty="0" smtClean="0"/>
          </a:p>
          <a:p>
            <a:r>
              <a:rPr lang="pt-BR" dirty="0" smtClean="0">
                <a:hlinkClick r:id="rId3" action="ppaction://hlinkfile"/>
              </a:rPr>
              <a:t>Plano de Comunicação</a:t>
            </a:r>
            <a:endParaRPr lang="pt-BR" dirty="0" smtClean="0"/>
          </a:p>
          <a:p>
            <a:r>
              <a:rPr lang="pt-BR" dirty="0" smtClean="0">
                <a:hlinkClick r:id="rId4" action="ppaction://hlinkfile"/>
              </a:rPr>
              <a:t>Plano de Riscos</a:t>
            </a:r>
            <a:endParaRPr lang="pt-BR" dirty="0" smtClean="0"/>
          </a:p>
          <a:p>
            <a:r>
              <a:rPr lang="pt-BR" dirty="0" smtClean="0">
                <a:hlinkClick r:id="rId5" action="ppaction://hlinkfile"/>
              </a:rPr>
              <a:t>Plano de Recursos</a:t>
            </a:r>
            <a:endParaRPr lang="pt-BR" dirty="0" smtClean="0"/>
          </a:p>
          <a:p>
            <a:r>
              <a:rPr lang="pt-BR" dirty="0" smtClean="0">
                <a:hlinkClick r:id="rId6" action="ppaction://hlinkfile"/>
              </a:rPr>
              <a:t>Plano de Custos</a:t>
            </a:r>
            <a:endParaRPr lang="pt-BR" dirty="0" smtClean="0"/>
          </a:p>
          <a:p>
            <a:r>
              <a:rPr lang="pt-BR" dirty="0" smtClean="0">
                <a:hlinkClick r:id="rId7" action="ppaction://hlinkfile"/>
              </a:rPr>
              <a:t>Plano de Qualidade</a:t>
            </a:r>
            <a:endParaRPr lang="pt-BR" dirty="0" smtClean="0"/>
          </a:p>
          <a:p>
            <a:r>
              <a:rPr lang="pt-BR" dirty="0" smtClean="0">
                <a:hlinkClick r:id="rId8" action="ppaction://hlinkfile"/>
              </a:rPr>
              <a:t>Plano de Tempo</a:t>
            </a:r>
            <a:endParaRPr lang="pt-BR" dirty="0" smtClean="0"/>
          </a:p>
          <a:p>
            <a:endParaRPr lang="pt-BR" dirty="0"/>
          </a:p>
        </p:txBody>
      </p:sp>
    </p:spTree>
    <p:extLst>
      <p:ext uri="{BB962C8B-B14F-4D97-AF65-F5344CB8AC3E}">
        <p14:creationId xmlns:p14="http://schemas.microsoft.com/office/powerpoint/2010/main" val="198073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Acompanhamento e Controle</a:t>
            </a:r>
            <a:endParaRPr lang="pt-BR" dirty="0"/>
          </a:p>
        </p:txBody>
      </p:sp>
      <p:sp>
        <p:nvSpPr>
          <p:cNvPr id="3" name="Espaço Reservado para Conteúdo 2"/>
          <p:cNvSpPr>
            <a:spLocks noGrp="1"/>
          </p:cNvSpPr>
          <p:nvPr>
            <p:ph sz="quarter" idx="1"/>
          </p:nvPr>
        </p:nvSpPr>
        <p:spPr/>
        <p:txBody>
          <a:bodyPr/>
          <a:lstStyle/>
          <a:p>
            <a:r>
              <a:rPr lang="pt-BR" dirty="0" smtClean="0">
                <a:hlinkClick r:id="rId2" action="ppaction://hlinkfile"/>
              </a:rPr>
              <a:t>Planilha de Acompanhamento</a:t>
            </a:r>
            <a:endParaRPr lang="pt-BR" dirty="0"/>
          </a:p>
        </p:txBody>
      </p:sp>
    </p:spTree>
    <p:extLst>
      <p:ext uri="{BB962C8B-B14F-4D97-AF65-F5344CB8AC3E}">
        <p14:creationId xmlns:p14="http://schemas.microsoft.com/office/powerpoint/2010/main" val="31524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241" y="188640"/>
            <a:ext cx="7467600" cy="652934"/>
          </a:xfrm>
        </p:spPr>
        <p:txBody>
          <a:bodyPr/>
          <a:lstStyle/>
          <a:p>
            <a:r>
              <a:rPr lang="pt-BR" dirty="0" smtClean="0"/>
              <a:t>Arquitetura</a:t>
            </a:r>
            <a:endParaRPr lang="pt-BR" dirty="0"/>
          </a:p>
        </p:txBody>
      </p:sp>
      <p:sp>
        <p:nvSpPr>
          <p:cNvPr id="3" name="Espaço Reservado para Conteúdo 2"/>
          <p:cNvSpPr>
            <a:spLocks noGrp="1"/>
          </p:cNvSpPr>
          <p:nvPr>
            <p:ph sz="quarter" idx="1"/>
          </p:nvPr>
        </p:nvSpPr>
        <p:spPr/>
        <p:txBody>
          <a:bodyPr/>
          <a:lstStyle/>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47319"/>
            <a:ext cx="7560840" cy="5476875"/>
          </a:xfrm>
          <a:prstGeom prst="rect">
            <a:avLst/>
          </a:prstGeom>
        </p:spPr>
      </p:pic>
    </p:spTree>
    <p:extLst>
      <p:ext uri="{BB962C8B-B14F-4D97-AF65-F5344CB8AC3E}">
        <p14:creationId xmlns:p14="http://schemas.microsoft.com/office/powerpoint/2010/main" val="2018317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MVC</a:t>
            </a:r>
            <a:endParaRPr lang="pt-BR" dirty="0"/>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556792"/>
            <a:ext cx="7787208" cy="4176464"/>
          </a:xfrm>
        </p:spPr>
      </p:pic>
    </p:spTree>
    <p:extLst>
      <p:ext uri="{BB962C8B-B14F-4D97-AF65-F5344CB8AC3E}">
        <p14:creationId xmlns:p14="http://schemas.microsoft.com/office/powerpoint/2010/main" val="540252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DAO</a:t>
            </a:r>
            <a:endParaRPr lang="pt-BR" dirty="0"/>
          </a:p>
        </p:txBody>
      </p:sp>
      <p:sp>
        <p:nvSpPr>
          <p:cNvPr id="3" name="Espaço Reservado para Conteúdo 2"/>
          <p:cNvSpPr>
            <a:spLocks noGrp="1"/>
          </p:cNvSpPr>
          <p:nvPr>
            <p:ph sz="quarter" idx="1"/>
          </p:nvPr>
        </p:nvSpPr>
        <p:spPr/>
        <p:txBody>
          <a:bodyPr/>
          <a:lstStyle/>
          <a:p>
            <a:pPr algn="just"/>
            <a:r>
              <a:rPr lang="pt-BR" dirty="0" smtClean="0"/>
              <a:t>DAO </a:t>
            </a:r>
            <a:r>
              <a:rPr lang="pt-BR" dirty="0"/>
              <a:t>(Data Access </a:t>
            </a:r>
            <a:r>
              <a:rPr lang="pt-BR" dirty="0" err="1"/>
              <a:t>Object</a:t>
            </a:r>
            <a:r>
              <a:rPr lang="pt-BR" dirty="0"/>
              <a:t>) é um padrão para persistência de dados que permite separar regras de negócio das regras de acesso a banco de dados. Numa aplicação que utilize a arquitetura MVC, todas as funcionalidades de bancos de dados, tais como obter as conexões, mapear objetos para tipos de dados SQL ou executar comandos SQL, devem ser feitas por classes de DAO. </a:t>
            </a:r>
          </a:p>
        </p:txBody>
      </p:sp>
    </p:spTree>
    <p:extLst>
      <p:ext uri="{BB962C8B-B14F-4D97-AF65-F5344CB8AC3E}">
        <p14:creationId xmlns:p14="http://schemas.microsoft.com/office/powerpoint/2010/main" val="1357027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19672" y="1988840"/>
            <a:ext cx="4934929" cy="2694731"/>
          </a:xfrm>
        </p:spPr>
      </p:pic>
    </p:spTree>
    <p:extLst>
      <p:ext uri="{BB962C8B-B14F-4D97-AF65-F5344CB8AC3E}">
        <p14:creationId xmlns:p14="http://schemas.microsoft.com/office/powerpoint/2010/main" val="635694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PDO</a:t>
            </a:r>
            <a:endParaRPr lang="pt-BR" dirty="0"/>
          </a:p>
        </p:txBody>
      </p:sp>
      <p:sp>
        <p:nvSpPr>
          <p:cNvPr id="3" name="Espaço Reservado para Conteúdo 2"/>
          <p:cNvSpPr>
            <a:spLocks noGrp="1"/>
          </p:cNvSpPr>
          <p:nvPr>
            <p:ph sz="quarter" idx="1"/>
          </p:nvPr>
        </p:nvSpPr>
        <p:spPr/>
        <p:txBody>
          <a:bodyPr/>
          <a:lstStyle/>
          <a:p>
            <a:pPr algn="just"/>
            <a:r>
              <a:rPr lang="pt-BR" dirty="0"/>
              <a:t>PDO (PHP Data </a:t>
            </a:r>
            <a:r>
              <a:rPr lang="pt-BR" dirty="0" err="1"/>
              <a:t>Objects</a:t>
            </a:r>
            <a:r>
              <a:rPr lang="pt-BR" dirty="0"/>
              <a:t>) é uma extensão que fornece uma interface padronizada para </a:t>
            </a:r>
            <a:r>
              <a:rPr lang="pt-BR" dirty="0" smtClean="0"/>
              <a:t>trabalhar </a:t>
            </a:r>
            <a:r>
              <a:rPr lang="pt-BR" dirty="0"/>
              <a:t>com bancos de dados, cuja finalidade é abstrair a conexão e interações com os bancos, ou seja, independente do banco de dados que estiver sendo utilizado os métodos executados serão os mesmos, mas isso não significa que seu sistema será portável entre diversos bancos de dados, por mais que o uso do PDO facilite a portabilidade, esta interface significa apenas que você se comunicará com qualquer banco de dados através de um determinado conjunto de métodos e classes.</a:t>
            </a:r>
          </a:p>
        </p:txBody>
      </p:sp>
    </p:spTree>
    <p:extLst>
      <p:ext uri="{BB962C8B-B14F-4D97-AF65-F5344CB8AC3E}">
        <p14:creationId xmlns:p14="http://schemas.microsoft.com/office/powerpoint/2010/main" val="423928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72827" y="1600200"/>
            <a:ext cx="7236345" cy="4873625"/>
          </a:xfrm>
        </p:spPr>
      </p:pic>
    </p:spTree>
    <p:extLst>
      <p:ext uri="{BB962C8B-B14F-4D97-AF65-F5344CB8AC3E}">
        <p14:creationId xmlns:p14="http://schemas.microsoft.com/office/powerpoint/2010/main" val="3073027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Release 1</a:t>
            </a:r>
            <a:endParaRPr lang="pt-BR" dirty="0"/>
          </a:p>
        </p:txBody>
      </p:sp>
      <p:sp>
        <p:nvSpPr>
          <p:cNvPr id="3" name="Espaço Reservado para Conteúdo 2"/>
          <p:cNvSpPr>
            <a:spLocks noGrp="1"/>
          </p:cNvSpPr>
          <p:nvPr>
            <p:ph sz="quarter" idx="1"/>
          </p:nvPr>
        </p:nvSpPr>
        <p:spPr>
          <a:xfrm>
            <a:off x="457200" y="1600200"/>
            <a:ext cx="7467600" cy="604664"/>
          </a:xfrm>
        </p:spPr>
        <p:txBody>
          <a:bodyPr/>
          <a:lstStyle/>
          <a:p>
            <a:r>
              <a:rPr lang="pt-BR" dirty="0">
                <a:hlinkClick r:id="rId2"/>
              </a:rPr>
              <a:t>http://</a:t>
            </a:r>
            <a:r>
              <a:rPr lang="pt-BR" dirty="0" smtClean="0">
                <a:hlinkClick r:id="rId2"/>
              </a:rPr>
              <a:t>localhost/PhpProject2/interface/index.php</a:t>
            </a:r>
            <a:endParaRPr lang="pt-BR" dirty="0" smtClean="0"/>
          </a:p>
          <a:p>
            <a:pPr marL="0" indent="0">
              <a:buNone/>
            </a:pPr>
            <a:endParaRPr lang="pt-BR" dirty="0"/>
          </a:p>
        </p:txBody>
      </p:sp>
    </p:spTree>
    <p:extLst>
      <p:ext uri="{BB962C8B-B14F-4D97-AF65-F5344CB8AC3E}">
        <p14:creationId xmlns:p14="http://schemas.microsoft.com/office/powerpoint/2010/main" val="3826164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latin typeface="Calibri" pitchFamily="34" charset="0"/>
                <a:cs typeface="Calibri" pitchFamily="34" charset="0"/>
              </a:rPr>
              <a:t>Integrantes</a:t>
            </a:r>
            <a:endParaRPr lang="pt-BR" dirty="0">
              <a:latin typeface="Calibri" pitchFamily="34" charset="0"/>
              <a:cs typeface="Calibri" pitchFamily="34" charset="0"/>
            </a:endParaRPr>
          </a:p>
        </p:txBody>
      </p:sp>
      <p:sp>
        <p:nvSpPr>
          <p:cNvPr id="7" name="Espaço Reservado para Conteúdo 6"/>
          <p:cNvSpPr>
            <a:spLocks noGrp="1"/>
          </p:cNvSpPr>
          <p:nvPr>
            <p:ph sz="quarter" idx="1"/>
          </p:nvPr>
        </p:nvSpPr>
        <p:spPr/>
        <p:txBody>
          <a:bodyPr numCol="2"/>
          <a:lstStyle/>
          <a:p>
            <a:endParaRPr lang="pt-BR" dirty="0" smtClean="0"/>
          </a:p>
          <a:p>
            <a:pPr marL="0" indent="0">
              <a:buNone/>
            </a:pPr>
            <a:r>
              <a:rPr lang="pt-BR" dirty="0" smtClean="0">
                <a:latin typeface="Calibri" pitchFamily="34" charset="0"/>
                <a:cs typeface="Calibri" pitchFamily="34" charset="0"/>
              </a:rPr>
              <a:t>GPP</a:t>
            </a:r>
          </a:p>
          <a:p>
            <a:r>
              <a:rPr lang="pt-BR" dirty="0" smtClean="0">
                <a:latin typeface="Calibri" pitchFamily="34" charset="0"/>
                <a:cs typeface="Calibri" pitchFamily="34" charset="0"/>
              </a:rPr>
              <a:t>André Cruz</a:t>
            </a:r>
          </a:p>
          <a:p>
            <a:r>
              <a:rPr lang="pt-BR" dirty="0" smtClean="0">
                <a:latin typeface="Calibri" pitchFamily="34" charset="0"/>
                <a:cs typeface="Calibri" pitchFamily="34" charset="0"/>
              </a:rPr>
              <a:t>Luiz Fernando</a:t>
            </a:r>
          </a:p>
          <a:p>
            <a:r>
              <a:rPr lang="pt-BR" dirty="0" err="1" smtClean="0">
                <a:latin typeface="Calibri" pitchFamily="34" charset="0"/>
                <a:cs typeface="Calibri" pitchFamily="34" charset="0"/>
              </a:rPr>
              <a:t>Leyviston</a:t>
            </a:r>
            <a:r>
              <a:rPr lang="pt-BR" dirty="0" smtClean="0">
                <a:latin typeface="Calibri" pitchFamily="34" charset="0"/>
                <a:cs typeface="Calibri" pitchFamily="34" charset="0"/>
              </a:rPr>
              <a:t> </a:t>
            </a:r>
          </a:p>
          <a:p>
            <a:r>
              <a:rPr lang="pt-BR" dirty="0" smtClean="0">
                <a:latin typeface="Calibri" pitchFamily="34" charset="0"/>
                <a:cs typeface="Calibri" pitchFamily="34" charset="0"/>
              </a:rPr>
              <a:t>Pedro Chaves</a:t>
            </a:r>
          </a:p>
          <a:p>
            <a:endParaRPr lang="pt-BR" dirty="0">
              <a:latin typeface="Calibri" pitchFamily="34" charset="0"/>
              <a:cs typeface="Calibri" pitchFamily="34" charset="0"/>
            </a:endParaRPr>
          </a:p>
          <a:p>
            <a:endParaRPr lang="pt-BR" dirty="0" smtClean="0">
              <a:latin typeface="Calibri" pitchFamily="34" charset="0"/>
              <a:cs typeface="Calibri" pitchFamily="34" charset="0"/>
            </a:endParaRPr>
          </a:p>
          <a:p>
            <a:endParaRPr lang="pt-BR" dirty="0">
              <a:latin typeface="Calibri" pitchFamily="34" charset="0"/>
              <a:cs typeface="Calibri" pitchFamily="34" charset="0"/>
            </a:endParaRPr>
          </a:p>
          <a:p>
            <a:endParaRPr lang="pt-BR" dirty="0" smtClean="0">
              <a:latin typeface="Calibri" pitchFamily="34" charset="0"/>
              <a:cs typeface="Calibri" pitchFamily="34" charset="0"/>
            </a:endParaRPr>
          </a:p>
          <a:p>
            <a:endParaRPr lang="pt-BR" dirty="0">
              <a:latin typeface="Calibri" pitchFamily="34" charset="0"/>
              <a:cs typeface="Calibri" pitchFamily="34" charset="0"/>
            </a:endParaRPr>
          </a:p>
          <a:p>
            <a:pPr marL="0" indent="0">
              <a:buNone/>
            </a:pPr>
            <a:r>
              <a:rPr lang="pt-BR" dirty="0" smtClean="0">
                <a:latin typeface="Calibri" pitchFamily="34" charset="0"/>
                <a:cs typeface="Calibri" pitchFamily="34" charset="0"/>
              </a:rPr>
              <a:t>MDS</a:t>
            </a:r>
          </a:p>
          <a:p>
            <a:r>
              <a:rPr lang="pt-BR" dirty="0" smtClean="0">
                <a:latin typeface="Calibri" pitchFamily="34" charset="0"/>
                <a:cs typeface="Calibri" pitchFamily="34" charset="0"/>
              </a:rPr>
              <a:t>Vanessa </a:t>
            </a:r>
          </a:p>
          <a:p>
            <a:r>
              <a:rPr lang="pt-BR" dirty="0" smtClean="0">
                <a:latin typeface="Calibri" pitchFamily="34" charset="0"/>
                <a:cs typeface="Calibri" pitchFamily="34" charset="0"/>
              </a:rPr>
              <a:t>Filipe Borges</a:t>
            </a:r>
          </a:p>
          <a:p>
            <a:r>
              <a:rPr lang="pt-BR" dirty="0" err="1" smtClean="0">
                <a:latin typeface="Calibri" pitchFamily="34" charset="0"/>
                <a:cs typeface="Calibri" pitchFamily="34" charset="0"/>
              </a:rPr>
              <a:t>Ruyther</a:t>
            </a:r>
            <a:endParaRPr lang="pt-BR" dirty="0" smtClean="0">
              <a:latin typeface="Calibri" pitchFamily="34" charset="0"/>
              <a:cs typeface="Calibri" pitchFamily="34" charset="0"/>
            </a:endParaRPr>
          </a:p>
          <a:p>
            <a:r>
              <a:rPr lang="pt-BR" dirty="0" smtClean="0">
                <a:latin typeface="Calibri" pitchFamily="34" charset="0"/>
                <a:cs typeface="Calibri" pitchFamily="34" charset="0"/>
              </a:rPr>
              <a:t>Lucas Couto</a:t>
            </a:r>
          </a:p>
        </p:txBody>
      </p:sp>
    </p:spTree>
    <p:extLst>
      <p:ext uri="{BB962C8B-B14F-4D97-AF65-F5344CB8AC3E}">
        <p14:creationId xmlns:p14="http://schemas.microsoft.com/office/powerpoint/2010/main" val="2786047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cs typeface="Calibri" pitchFamily="34" charset="0"/>
              </a:rPr>
              <a:t>Agenda</a:t>
            </a:r>
            <a:endParaRPr lang="pt-BR" dirty="0">
              <a:latin typeface="Calibri" pitchFamily="34" charset="0"/>
              <a:cs typeface="Calibri" pitchFamily="34" charset="0"/>
            </a:endParaRPr>
          </a:p>
        </p:txBody>
      </p:sp>
      <p:sp>
        <p:nvSpPr>
          <p:cNvPr id="3" name="Espaço Reservado para Conteúdo 2"/>
          <p:cNvSpPr>
            <a:spLocks noGrp="1"/>
          </p:cNvSpPr>
          <p:nvPr>
            <p:ph sz="quarter" idx="1"/>
          </p:nvPr>
        </p:nvSpPr>
        <p:spPr>
          <a:xfrm>
            <a:off x="457200" y="1412776"/>
            <a:ext cx="7467600" cy="4873752"/>
          </a:xfrm>
        </p:spPr>
        <p:txBody>
          <a:bodyPr/>
          <a:lstStyle/>
          <a:p>
            <a:pPr marL="457200" indent="-457200">
              <a:buFont typeface="+mj-lt"/>
              <a:buAutoNum type="arabicPeriod"/>
            </a:pPr>
            <a:endParaRPr lang="pt-BR" dirty="0" smtClean="0">
              <a:latin typeface="Calibri" pitchFamily="34" charset="0"/>
              <a:cs typeface="Calibri" pitchFamily="34" charset="0"/>
            </a:endParaRPr>
          </a:p>
          <a:p>
            <a:pPr marL="514350" indent="-514350">
              <a:buFont typeface="+mj-lt"/>
              <a:buAutoNum type="romanUcPeriod"/>
            </a:pPr>
            <a:r>
              <a:rPr lang="pt-BR" dirty="0" smtClean="0">
                <a:latin typeface="Calibri" pitchFamily="34" charset="0"/>
                <a:cs typeface="Calibri" pitchFamily="34" charset="0"/>
              </a:rPr>
              <a:t>Introdução</a:t>
            </a:r>
          </a:p>
          <a:p>
            <a:pPr marL="880110" lvl="1" indent="-514350">
              <a:buFont typeface="+mj-lt"/>
              <a:buAutoNum type="romanLcPeriod"/>
            </a:pPr>
            <a:r>
              <a:rPr lang="pt-BR" dirty="0" smtClean="0">
                <a:latin typeface="Calibri" pitchFamily="34" charset="0"/>
                <a:cs typeface="Calibri" pitchFamily="34" charset="0"/>
              </a:rPr>
              <a:t>Contexto</a:t>
            </a:r>
          </a:p>
          <a:p>
            <a:pPr marL="880110" lvl="1" indent="-514350">
              <a:buFont typeface="+mj-lt"/>
              <a:buAutoNum type="romanLcPeriod"/>
            </a:pPr>
            <a:r>
              <a:rPr lang="pt-BR" dirty="0" smtClean="0">
                <a:latin typeface="Calibri" pitchFamily="34" charset="0"/>
                <a:cs typeface="Calibri" pitchFamily="34" charset="0"/>
              </a:rPr>
              <a:t>Problema</a:t>
            </a:r>
          </a:p>
          <a:p>
            <a:pPr marL="880110" lvl="1" indent="-514350">
              <a:buFont typeface="+mj-lt"/>
              <a:buAutoNum type="romanLcPeriod"/>
            </a:pPr>
            <a:r>
              <a:rPr lang="pt-BR" dirty="0" smtClean="0">
                <a:latin typeface="Calibri" pitchFamily="34" charset="0"/>
                <a:cs typeface="Calibri" pitchFamily="34" charset="0"/>
              </a:rPr>
              <a:t>Objetivo</a:t>
            </a:r>
          </a:p>
          <a:p>
            <a:pPr marL="880110" lvl="1" indent="-514350">
              <a:buFont typeface="+mj-lt"/>
              <a:buAutoNum type="romanLcPeriod"/>
            </a:pPr>
            <a:r>
              <a:rPr lang="pt-BR" dirty="0" smtClean="0">
                <a:latin typeface="Calibri" pitchFamily="34" charset="0"/>
                <a:cs typeface="Calibri" pitchFamily="34" charset="0"/>
              </a:rPr>
              <a:t>Justificativa</a:t>
            </a:r>
          </a:p>
          <a:p>
            <a:pPr marL="514350" indent="-514350">
              <a:buFont typeface="+mj-lt"/>
              <a:buAutoNum type="romanUcPeriod"/>
            </a:pPr>
            <a:r>
              <a:rPr lang="pt-BR" dirty="0" smtClean="0">
                <a:latin typeface="Calibri" pitchFamily="34" charset="0"/>
                <a:cs typeface="Calibri" pitchFamily="34" charset="0"/>
              </a:rPr>
              <a:t>Processo de Trabalho</a:t>
            </a:r>
          </a:p>
          <a:p>
            <a:pPr marL="514350" indent="-514350">
              <a:buFont typeface="+mj-lt"/>
              <a:buAutoNum type="romanUcPeriod"/>
            </a:pPr>
            <a:r>
              <a:rPr lang="pt-BR" dirty="0" smtClean="0">
                <a:latin typeface="Calibri" pitchFamily="34" charset="0"/>
                <a:cs typeface="Calibri" pitchFamily="34" charset="0"/>
              </a:rPr>
              <a:t>Plano de Projeto</a:t>
            </a:r>
          </a:p>
          <a:p>
            <a:pPr marL="514350" indent="-514350">
              <a:buFont typeface="+mj-lt"/>
              <a:buAutoNum type="romanUcPeriod"/>
            </a:pPr>
            <a:r>
              <a:rPr lang="pt-BR" dirty="0" smtClean="0">
                <a:latin typeface="Calibri" pitchFamily="34" charset="0"/>
                <a:cs typeface="Calibri" pitchFamily="34" charset="0"/>
              </a:rPr>
              <a:t>Arquitetura</a:t>
            </a:r>
          </a:p>
          <a:p>
            <a:pPr marL="514350" indent="-514350">
              <a:buFont typeface="+mj-lt"/>
              <a:buAutoNum type="romanUcPeriod"/>
            </a:pPr>
            <a:r>
              <a:rPr lang="pt-BR" dirty="0" smtClean="0">
                <a:latin typeface="Calibri" pitchFamily="34" charset="0"/>
                <a:cs typeface="Calibri" pitchFamily="34" charset="0"/>
              </a:rPr>
              <a:t>1° Release</a:t>
            </a:r>
          </a:p>
          <a:p>
            <a:pPr marL="514350" indent="-514350">
              <a:buFont typeface="+mj-lt"/>
              <a:buAutoNum type="romanUcPeriod"/>
            </a:pPr>
            <a:r>
              <a:rPr lang="pt-BR" dirty="0" smtClean="0">
                <a:latin typeface="Calibri" pitchFamily="34" charset="0"/>
                <a:cs typeface="Calibri" pitchFamily="34" charset="0"/>
              </a:rPr>
              <a:t>Acompanhamento e Monitoramento</a:t>
            </a:r>
          </a:p>
          <a:p>
            <a:pPr marL="457200" indent="-457200">
              <a:buFont typeface="+mj-lt"/>
              <a:buAutoNum type="romanUcPeriod"/>
            </a:pPr>
            <a:endParaRPr lang="pt-BR" dirty="0"/>
          </a:p>
        </p:txBody>
      </p:sp>
    </p:spTree>
    <p:extLst>
      <p:ext uri="{BB962C8B-B14F-4D97-AF65-F5344CB8AC3E}">
        <p14:creationId xmlns:p14="http://schemas.microsoft.com/office/powerpoint/2010/main" val="2260016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Contexto</a:t>
            </a:r>
            <a:endParaRPr lang="pt-BR" dirty="0"/>
          </a:p>
        </p:txBody>
      </p:sp>
      <p:sp>
        <p:nvSpPr>
          <p:cNvPr id="3" name="Espaço Reservado para Conteúdo 2"/>
          <p:cNvSpPr>
            <a:spLocks noGrp="1"/>
          </p:cNvSpPr>
          <p:nvPr>
            <p:ph sz="quarter" idx="1"/>
          </p:nvPr>
        </p:nvSpPr>
        <p:spPr/>
        <p:txBody>
          <a:bodyPr>
            <a:normAutofit fontScale="92500"/>
          </a:bodyPr>
          <a:lstStyle/>
          <a:p>
            <a:pPr algn="just"/>
            <a:r>
              <a:rPr lang="pt-BR" dirty="0"/>
              <a:t>Com o passar dos anos, o computador passou a ser a ferramenta principal </a:t>
            </a:r>
            <a:r>
              <a:rPr lang="pt-BR" dirty="0" smtClean="0"/>
              <a:t>na produção </a:t>
            </a:r>
            <a:r>
              <a:rPr lang="pt-BR" dirty="0"/>
              <a:t>de empresas, faculdades, fábricas, enfim, qualquer lugar que precise automatizar algum </a:t>
            </a:r>
            <a:r>
              <a:rPr lang="pt-BR" dirty="0" smtClean="0"/>
              <a:t>processo  </a:t>
            </a:r>
            <a:r>
              <a:rPr lang="pt-BR" dirty="0"/>
              <a:t>de  trabalho</a:t>
            </a:r>
            <a:r>
              <a:rPr lang="pt-BR" dirty="0" smtClean="0"/>
              <a:t>.</a:t>
            </a:r>
          </a:p>
          <a:p>
            <a:pPr algn="just"/>
            <a:r>
              <a:rPr lang="pt-BR" dirty="0"/>
              <a:t>Diante  disso,  é  primordial  que  este  equipamento  sempre  esteja </a:t>
            </a:r>
            <a:r>
              <a:rPr lang="pt-BR" dirty="0" smtClean="0"/>
              <a:t>em bom </a:t>
            </a:r>
            <a:r>
              <a:rPr lang="pt-BR" dirty="0"/>
              <a:t>funcionamento, para que esses processos de trabalho não parem. </a:t>
            </a:r>
            <a:endParaRPr lang="pt-BR" dirty="0" smtClean="0"/>
          </a:p>
          <a:p>
            <a:pPr algn="just"/>
            <a:r>
              <a:rPr lang="pt-BR" dirty="0"/>
              <a:t>Para solucionar este </a:t>
            </a:r>
            <a:r>
              <a:rPr lang="pt-BR" dirty="0" smtClean="0"/>
              <a:t>problema</a:t>
            </a:r>
            <a:r>
              <a:rPr lang="pt-BR" dirty="0"/>
              <a:t>, as empresas possuem equipes de suporte técnico que auxiliam seus usuários na </a:t>
            </a:r>
            <a:r>
              <a:rPr lang="pt-BR" dirty="0" smtClean="0"/>
              <a:t>resolução </a:t>
            </a:r>
            <a:r>
              <a:rPr lang="pt-BR" dirty="0"/>
              <a:t>de alguns problemas e na manutenção destas máquinas</a:t>
            </a:r>
            <a:r>
              <a:rPr lang="pt-BR" dirty="0" smtClean="0"/>
              <a:t>. No caso da UNB-FGA, o CPD é responsável pela prestação de suporte técnico.</a:t>
            </a:r>
            <a:endParaRPr lang="pt-BR" dirty="0"/>
          </a:p>
        </p:txBody>
      </p:sp>
    </p:spTree>
    <p:extLst>
      <p:ext uri="{BB962C8B-B14F-4D97-AF65-F5344CB8AC3E}">
        <p14:creationId xmlns:p14="http://schemas.microsoft.com/office/powerpoint/2010/main" val="220540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a:t>
            </a:r>
            <a:endParaRPr lang="pt-BR" dirty="0"/>
          </a:p>
        </p:txBody>
      </p:sp>
      <p:sp>
        <p:nvSpPr>
          <p:cNvPr id="3" name="Espaço Reservado para Conteúdo 2"/>
          <p:cNvSpPr>
            <a:spLocks noGrp="1"/>
          </p:cNvSpPr>
          <p:nvPr>
            <p:ph sz="quarter" idx="1"/>
          </p:nvPr>
        </p:nvSpPr>
        <p:spPr/>
        <p:txBody>
          <a:bodyPr/>
          <a:lstStyle/>
          <a:p>
            <a:pPr algn="just"/>
            <a:r>
              <a:rPr lang="pt-BR" dirty="0"/>
              <a:t>Desordem no processo de suporte a tecnologia da </a:t>
            </a:r>
            <a:r>
              <a:rPr lang="pt-BR" dirty="0" smtClean="0"/>
              <a:t>informação;</a:t>
            </a:r>
          </a:p>
          <a:p>
            <a:pPr algn="just"/>
            <a:r>
              <a:rPr lang="pt-BR" dirty="0"/>
              <a:t>Perda de tempo útil ou livre e deslocamento de alunos e </a:t>
            </a:r>
            <a:r>
              <a:rPr lang="pt-BR" dirty="0" smtClean="0"/>
              <a:t>professores </a:t>
            </a:r>
            <a:r>
              <a:rPr lang="pt-BR" dirty="0"/>
              <a:t>até o </a:t>
            </a:r>
            <a:r>
              <a:rPr lang="pt-BR" dirty="0" smtClean="0"/>
              <a:t>CPD para solicitar algum serviço;</a:t>
            </a:r>
          </a:p>
          <a:p>
            <a:pPr algn="just"/>
            <a:r>
              <a:rPr lang="pt-BR" dirty="0"/>
              <a:t>P</a:t>
            </a:r>
            <a:r>
              <a:rPr lang="pt-BR" dirty="0" smtClean="0"/>
              <a:t>erda </a:t>
            </a:r>
            <a:r>
              <a:rPr lang="pt-BR" dirty="0"/>
              <a:t>da informação, já que não há </a:t>
            </a:r>
            <a:r>
              <a:rPr lang="pt-BR" dirty="0" smtClean="0"/>
              <a:t>nenhum </a:t>
            </a:r>
            <a:r>
              <a:rPr lang="pt-BR" dirty="0"/>
              <a:t>método formal para armazenar os serviços </a:t>
            </a:r>
            <a:r>
              <a:rPr lang="pt-BR" dirty="0" smtClean="0"/>
              <a:t>solicitados, atualmente a solicitação de chamados é feita através de telefone, e-mail e pessoalmente.</a:t>
            </a:r>
            <a:endParaRPr lang="pt-BR" dirty="0"/>
          </a:p>
        </p:txBody>
      </p:sp>
    </p:spTree>
    <p:extLst>
      <p:ext uri="{BB962C8B-B14F-4D97-AF65-F5344CB8AC3E}">
        <p14:creationId xmlns:p14="http://schemas.microsoft.com/office/powerpoint/2010/main" val="1357356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a:t>
            </a:r>
            <a:endParaRPr lang="pt-BR" dirty="0"/>
          </a:p>
        </p:txBody>
      </p:sp>
      <p:sp>
        <p:nvSpPr>
          <p:cNvPr id="3" name="Espaço Reservado para Conteúdo 2"/>
          <p:cNvSpPr>
            <a:spLocks noGrp="1"/>
          </p:cNvSpPr>
          <p:nvPr>
            <p:ph sz="quarter" idx="1"/>
          </p:nvPr>
        </p:nvSpPr>
        <p:spPr>
          <a:xfrm>
            <a:off x="395536" y="1772816"/>
            <a:ext cx="7467600" cy="2188840"/>
          </a:xfrm>
        </p:spPr>
        <p:txBody>
          <a:bodyPr/>
          <a:lstStyle/>
          <a:p>
            <a:pPr algn="just"/>
            <a:r>
              <a:rPr lang="pt-BR" dirty="0" smtClean="0"/>
              <a:t>No </a:t>
            </a:r>
            <a:r>
              <a:rPr lang="pt-BR" dirty="0"/>
              <a:t>final do projeto, pretendemos entregar um sistema web HelpDesk, que visará </a:t>
            </a:r>
            <a:r>
              <a:rPr lang="pt-BR" dirty="0" smtClean="0"/>
              <a:t>auxiliar </a:t>
            </a:r>
            <a:r>
              <a:rPr lang="pt-BR" dirty="0"/>
              <a:t>a equipe de suporte técnico(CPD) da FGA, bem como os servidores, os </a:t>
            </a:r>
            <a:r>
              <a:rPr lang="pt-BR" dirty="0" smtClean="0"/>
              <a:t>alunos </a:t>
            </a:r>
            <a:r>
              <a:rPr lang="pt-BR" dirty="0"/>
              <a:t>e </a:t>
            </a:r>
            <a:r>
              <a:rPr lang="pt-BR" dirty="0" smtClean="0"/>
              <a:t>terceirizados.</a:t>
            </a:r>
          </a:p>
          <a:p>
            <a:pPr marL="365760" lvl="1" indent="0" algn="just">
              <a:buNone/>
            </a:pPr>
            <a:endParaRPr lang="pt-BR" dirty="0" smtClean="0"/>
          </a:p>
          <a:p>
            <a:pPr algn="just"/>
            <a:endParaRPr lang="pt-BR" dirty="0"/>
          </a:p>
        </p:txBody>
      </p:sp>
    </p:spTree>
    <p:extLst>
      <p:ext uri="{BB962C8B-B14F-4D97-AF65-F5344CB8AC3E}">
        <p14:creationId xmlns:p14="http://schemas.microsoft.com/office/powerpoint/2010/main" val="1302190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Justificativa</a:t>
            </a:r>
            <a:endParaRPr lang="pt-BR" dirty="0"/>
          </a:p>
        </p:txBody>
      </p:sp>
      <p:sp>
        <p:nvSpPr>
          <p:cNvPr id="3" name="Espaço Reservado para Conteúdo 2"/>
          <p:cNvSpPr>
            <a:spLocks noGrp="1"/>
          </p:cNvSpPr>
          <p:nvPr>
            <p:ph sz="quarter" idx="1"/>
          </p:nvPr>
        </p:nvSpPr>
        <p:spPr/>
        <p:txBody>
          <a:bodyPr/>
          <a:lstStyle/>
          <a:p>
            <a:pPr algn="just"/>
            <a:r>
              <a:rPr lang="pt-BR" dirty="0" smtClean="0"/>
              <a:t>O processo de trabalho </a:t>
            </a:r>
            <a:r>
              <a:rPr lang="pt-BR" dirty="0"/>
              <a:t>atual </a:t>
            </a:r>
            <a:r>
              <a:rPr lang="pt-BR" dirty="0" smtClean="0"/>
              <a:t>não  </a:t>
            </a:r>
            <a:r>
              <a:rPr lang="pt-BR" dirty="0"/>
              <a:t>é  nada  confiável,  muito  menos  ágil. </a:t>
            </a:r>
            <a:endParaRPr lang="pt-BR" dirty="0" smtClean="0"/>
          </a:p>
          <a:p>
            <a:pPr algn="just"/>
            <a:r>
              <a:rPr lang="pt-BR" dirty="0" smtClean="0"/>
              <a:t>Não  </a:t>
            </a:r>
            <a:r>
              <a:rPr lang="pt-BR" dirty="0"/>
              <a:t>tem  como  realizar  nenhum  tipo  de  auditoria. </a:t>
            </a:r>
            <a:endParaRPr lang="pt-BR" dirty="0" smtClean="0"/>
          </a:p>
          <a:p>
            <a:pPr algn="just"/>
            <a:r>
              <a:rPr lang="pt-BR" dirty="0"/>
              <a:t>N</a:t>
            </a:r>
            <a:r>
              <a:rPr lang="pt-BR" dirty="0" smtClean="0"/>
              <a:t>ão </a:t>
            </a:r>
            <a:r>
              <a:rPr lang="pt-BR" dirty="0"/>
              <a:t>tem como o </a:t>
            </a:r>
            <a:r>
              <a:rPr lang="pt-BR" dirty="0" smtClean="0"/>
              <a:t>usuário </a:t>
            </a:r>
            <a:r>
              <a:rPr lang="pt-BR" dirty="0"/>
              <a:t>saber como anda a solução do seu </a:t>
            </a:r>
            <a:r>
              <a:rPr lang="pt-BR" dirty="0" smtClean="0"/>
              <a:t>problema. </a:t>
            </a:r>
            <a:r>
              <a:rPr lang="pt-BR" dirty="0"/>
              <a:t>Pelo fato de não haver um </a:t>
            </a:r>
            <a:r>
              <a:rPr lang="pt-BR" dirty="0" smtClean="0"/>
              <a:t>sistema </a:t>
            </a:r>
            <a:r>
              <a:rPr lang="pt-BR" dirty="0"/>
              <a:t>automatizado para manter essas incidências, </a:t>
            </a:r>
            <a:r>
              <a:rPr lang="pt-BR" dirty="0" smtClean="0"/>
              <a:t>muitas </a:t>
            </a:r>
            <a:r>
              <a:rPr lang="pt-BR" dirty="0"/>
              <a:t>se perdem no tempo, </a:t>
            </a:r>
            <a:r>
              <a:rPr lang="pt-BR" dirty="0" smtClean="0"/>
              <a:t>causando </a:t>
            </a:r>
            <a:r>
              <a:rPr lang="pt-BR" dirty="0"/>
              <a:t>certo grau de insatisfação com alguns usuários. </a:t>
            </a:r>
          </a:p>
        </p:txBody>
      </p:sp>
    </p:spTree>
    <p:extLst>
      <p:ext uri="{BB962C8B-B14F-4D97-AF65-F5344CB8AC3E}">
        <p14:creationId xmlns:p14="http://schemas.microsoft.com/office/powerpoint/2010/main" val="2577123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de Trabalho </a:t>
            </a:r>
            <a:endParaRPr lang="pt-BR" dirty="0"/>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988840"/>
            <a:ext cx="8579296" cy="3240360"/>
          </a:xfrm>
        </p:spPr>
      </p:pic>
      <p:sp>
        <p:nvSpPr>
          <p:cNvPr id="3" name="Retângulo 2"/>
          <p:cNvSpPr/>
          <p:nvPr/>
        </p:nvSpPr>
        <p:spPr>
          <a:xfrm>
            <a:off x="4211960" y="4797152"/>
            <a:ext cx="129614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89059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 e Iterações</a:t>
            </a:r>
            <a:endParaRPr lang="pt-BR" dirty="0"/>
          </a:p>
        </p:txBody>
      </p:sp>
      <p:sp>
        <p:nvSpPr>
          <p:cNvPr id="3" name="Espaço Reservado para Conteúdo 2"/>
          <p:cNvSpPr>
            <a:spLocks noGrp="1"/>
          </p:cNvSpPr>
          <p:nvPr>
            <p:ph sz="quarter" idx="1"/>
          </p:nvPr>
        </p:nvSpPr>
        <p:spPr/>
        <p:txBody>
          <a:bodyPr/>
          <a:lstStyle/>
          <a:p>
            <a:r>
              <a:rPr lang="pt-BR" dirty="0" smtClean="0"/>
              <a:t>Iniciação </a:t>
            </a:r>
            <a:r>
              <a:rPr lang="pt-BR" sz="2000" dirty="0" smtClean="0"/>
              <a:t>(Iterações Curtas)</a:t>
            </a:r>
          </a:p>
          <a:p>
            <a:pPr lvl="1"/>
            <a:r>
              <a:rPr lang="pt-BR" dirty="0" smtClean="0"/>
              <a:t>Iteração 1(Visão/Termo de Abertura)</a:t>
            </a:r>
          </a:p>
          <a:p>
            <a:pPr lvl="1"/>
            <a:r>
              <a:rPr lang="pt-BR" dirty="0" smtClean="0"/>
              <a:t>Iteração 2(Processo de Desenvolvimento)</a:t>
            </a:r>
          </a:p>
          <a:p>
            <a:pPr lvl="1"/>
            <a:r>
              <a:rPr lang="pt-BR" dirty="0" smtClean="0"/>
              <a:t>Iteração 3(Arquitetura)</a:t>
            </a:r>
          </a:p>
          <a:p>
            <a:r>
              <a:rPr lang="pt-BR" dirty="0" smtClean="0"/>
              <a:t>Planejamento</a:t>
            </a:r>
          </a:p>
          <a:p>
            <a:pPr lvl="1"/>
            <a:r>
              <a:rPr lang="pt-BR" dirty="0" smtClean="0"/>
              <a:t>Iteração 4(Plano de Projeto)</a:t>
            </a:r>
          </a:p>
          <a:p>
            <a:r>
              <a:rPr lang="pt-BR" dirty="0" smtClean="0"/>
              <a:t>Execução</a:t>
            </a:r>
          </a:p>
          <a:p>
            <a:pPr lvl="1"/>
            <a:r>
              <a:rPr lang="pt-BR" dirty="0" smtClean="0"/>
              <a:t>Iteração 5(Modulo Arquitetura/CRUD)</a:t>
            </a:r>
          </a:p>
          <a:p>
            <a:pPr lvl="1"/>
            <a:r>
              <a:rPr lang="pt-BR" dirty="0" smtClean="0"/>
              <a:t>Iteração 6(Módulo de Abertura de Chamados)</a:t>
            </a:r>
          </a:p>
          <a:p>
            <a:pPr lvl="1"/>
            <a:r>
              <a:rPr lang="pt-BR" dirty="0" smtClean="0"/>
              <a:t>Iteração 7(Módulo de Gerenciamento)</a:t>
            </a:r>
          </a:p>
          <a:p>
            <a:r>
              <a:rPr lang="pt-BR" dirty="0" smtClean="0"/>
              <a:t>Encerramento</a:t>
            </a:r>
          </a:p>
          <a:p>
            <a:pPr lvl="1"/>
            <a:r>
              <a:rPr lang="pt-BR" dirty="0" smtClean="0"/>
              <a:t>Iteração 8(Manual da Aplicação)</a:t>
            </a:r>
          </a:p>
          <a:p>
            <a:endParaRPr lang="pt-BR" dirty="0"/>
          </a:p>
        </p:txBody>
      </p:sp>
    </p:spTree>
    <p:extLst>
      <p:ext uri="{BB962C8B-B14F-4D97-AF65-F5344CB8AC3E}">
        <p14:creationId xmlns:p14="http://schemas.microsoft.com/office/powerpoint/2010/main" val="34422300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307</TotalTime>
  <Words>571</Words>
  <Application>Microsoft Office PowerPoint</Application>
  <PresentationFormat>Apresentação na tela (4:3)</PresentationFormat>
  <Paragraphs>77</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Balcão Envidraçado</vt:lpstr>
      <vt:lpstr>HelpDesk - FGA</vt:lpstr>
      <vt:lpstr>Integrantes</vt:lpstr>
      <vt:lpstr>Agenda</vt:lpstr>
      <vt:lpstr>Contexto</vt:lpstr>
      <vt:lpstr>Problema</vt:lpstr>
      <vt:lpstr>Objetivo</vt:lpstr>
      <vt:lpstr>Justificativa</vt:lpstr>
      <vt:lpstr>Processo de Trabalho </vt:lpstr>
      <vt:lpstr>Fases e Iterações</vt:lpstr>
      <vt:lpstr>Plano de Projeto</vt:lpstr>
      <vt:lpstr>Acompanhamento e Controle</vt:lpstr>
      <vt:lpstr>Arquitetura</vt:lpstr>
      <vt:lpstr>MVC</vt:lpstr>
      <vt:lpstr>DAO</vt:lpstr>
      <vt:lpstr>Apresentação do PowerPoint</vt:lpstr>
      <vt:lpstr>PDO</vt:lpstr>
      <vt:lpstr>Apresentação do PowerPoint</vt:lpstr>
      <vt:lpstr>Release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HelpDesk - FGA</dc:title>
  <dc:creator>Cliente</dc:creator>
  <cp:lastModifiedBy>André Cruz</cp:lastModifiedBy>
  <cp:revision>27</cp:revision>
  <dcterms:created xsi:type="dcterms:W3CDTF">2013-01-10T11:08:32Z</dcterms:created>
  <dcterms:modified xsi:type="dcterms:W3CDTF">2013-01-17T18:50:23Z</dcterms:modified>
</cp:coreProperties>
</file>