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1"/>
  </p:sldMasterIdLst>
  <p:notesMasterIdLst>
    <p:notesMasterId r:id="rId73"/>
  </p:notesMasterIdLst>
  <p:handoutMasterIdLst>
    <p:handoutMasterId r:id="rId74"/>
  </p:handoutMasterIdLst>
  <p:sldIdLst>
    <p:sldId id="259" r:id="rId2"/>
    <p:sldId id="261" r:id="rId3"/>
    <p:sldId id="262" r:id="rId4"/>
    <p:sldId id="263" r:id="rId5"/>
    <p:sldId id="264" r:id="rId6"/>
    <p:sldId id="265" r:id="rId7"/>
    <p:sldId id="266" r:id="rId8"/>
    <p:sldId id="269" r:id="rId9"/>
    <p:sldId id="267" r:id="rId10"/>
    <p:sldId id="268" r:id="rId11"/>
    <p:sldId id="271" r:id="rId12"/>
    <p:sldId id="272" r:id="rId13"/>
    <p:sldId id="273" r:id="rId14"/>
    <p:sldId id="274" r:id="rId15"/>
    <p:sldId id="275" r:id="rId16"/>
    <p:sldId id="276" r:id="rId17"/>
    <p:sldId id="278" r:id="rId18"/>
    <p:sldId id="288" r:id="rId19"/>
    <p:sldId id="289" r:id="rId20"/>
    <p:sldId id="290" r:id="rId21"/>
    <p:sldId id="292" r:id="rId22"/>
    <p:sldId id="294" r:id="rId23"/>
    <p:sldId id="295" r:id="rId24"/>
    <p:sldId id="296" r:id="rId25"/>
    <p:sldId id="297" r:id="rId26"/>
    <p:sldId id="298" r:id="rId27"/>
    <p:sldId id="299" r:id="rId28"/>
    <p:sldId id="301" r:id="rId29"/>
    <p:sldId id="302" r:id="rId30"/>
    <p:sldId id="303" r:id="rId31"/>
    <p:sldId id="304" r:id="rId32"/>
    <p:sldId id="305" r:id="rId33"/>
    <p:sldId id="307" r:id="rId34"/>
    <p:sldId id="308" r:id="rId35"/>
    <p:sldId id="312" r:id="rId36"/>
    <p:sldId id="313" r:id="rId37"/>
    <p:sldId id="314" r:id="rId38"/>
    <p:sldId id="315" r:id="rId39"/>
    <p:sldId id="316" r:id="rId40"/>
    <p:sldId id="317" r:id="rId41"/>
    <p:sldId id="318" r:id="rId42"/>
    <p:sldId id="319" r:id="rId43"/>
    <p:sldId id="372" r:id="rId44"/>
    <p:sldId id="320" r:id="rId45"/>
    <p:sldId id="373" r:id="rId46"/>
    <p:sldId id="321" r:id="rId47"/>
    <p:sldId id="322" r:id="rId48"/>
    <p:sldId id="323" r:id="rId49"/>
    <p:sldId id="371" r:id="rId50"/>
    <p:sldId id="324" r:id="rId51"/>
    <p:sldId id="325" r:id="rId52"/>
    <p:sldId id="326" r:id="rId53"/>
    <p:sldId id="327" r:id="rId54"/>
    <p:sldId id="328" r:id="rId55"/>
    <p:sldId id="329" r:id="rId56"/>
    <p:sldId id="330" r:id="rId57"/>
    <p:sldId id="333" r:id="rId58"/>
    <p:sldId id="334" r:id="rId59"/>
    <p:sldId id="335" r:id="rId60"/>
    <p:sldId id="336" r:id="rId61"/>
    <p:sldId id="337" r:id="rId62"/>
    <p:sldId id="338" r:id="rId63"/>
    <p:sldId id="339" r:id="rId64"/>
    <p:sldId id="350" r:id="rId65"/>
    <p:sldId id="351" r:id="rId66"/>
    <p:sldId id="352" r:id="rId67"/>
    <p:sldId id="353" r:id="rId68"/>
    <p:sldId id="355" r:id="rId69"/>
    <p:sldId id="356" r:id="rId70"/>
    <p:sldId id="357" r:id="rId71"/>
    <p:sldId id="358" r:id="rId72"/>
  </p:sldIdLst>
  <p:sldSz cx="9144000" cy="5143500" type="screen16x9"/>
  <p:notesSz cx="6743700" cy="9880600"/>
  <p:defaultTextStyle>
    <a:defPPr>
      <a:defRPr lang="en-GB"/>
    </a:defPPr>
    <a:lvl1pPr algn="ctr"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ctr"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ctr"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ctr"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ctr"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12">
          <p15:clr>
            <a:srgbClr val="A4A3A4"/>
          </p15:clr>
        </p15:guide>
        <p15:guide id="2" pos="21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95BACD"/>
    <a:srgbClr val="D6E4EE"/>
    <a:srgbClr val="CCEECC"/>
    <a:srgbClr val="FFCDCD"/>
    <a:srgbClr val="FFF0A3"/>
    <a:srgbClr val="FF3399"/>
    <a:srgbClr val="9A8B7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7" autoAdjust="0"/>
    <p:restoredTop sz="72854" autoAdjust="0"/>
  </p:normalViewPr>
  <p:slideViewPr>
    <p:cSldViewPr snapToGrid="0">
      <p:cViewPr varScale="1">
        <p:scale>
          <a:sx n="109" d="100"/>
          <a:sy n="109" d="100"/>
        </p:scale>
        <p:origin x="1272" y="96"/>
      </p:cViewPr>
      <p:guideLst>
        <p:guide orient="horz" pos="1620"/>
        <p:guide pos="2880"/>
      </p:guideLst>
    </p:cSldViewPr>
  </p:slideViewPr>
  <p:outlineViewPr>
    <p:cViewPr>
      <p:scale>
        <a:sx n="33" d="100"/>
        <a:sy n="33" d="100"/>
      </p:scale>
      <p:origin x="0" y="14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Lst>
  </p:outlineViewPr>
  <p:notesTextViewPr>
    <p:cViewPr>
      <p:scale>
        <a:sx n="100" d="100"/>
        <a:sy n="100" d="100"/>
      </p:scale>
      <p:origin x="0" y="0"/>
    </p:cViewPr>
  </p:notesTextViewPr>
  <p:sorterViewPr>
    <p:cViewPr varScale="1">
      <p:scale>
        <a:sx n="100" d="100"/>
        <a:sy n="100" d="100"/>
      </p:scale>
      <p:origin x="0" y="18816"/>
    </p:cViewPr>
  </p:sorterViewPr>
  <p:notesViewPr>
    <p:cSldViewPr snapToGrid="0">
      <p:cViewPr varScale="1">
        <p:scale>
          <a:sx n="97" d="100"/>
          <a:sy n="97" d="100"/>
        </p:scale>
        <p:origin x="-3152" y="-96"/>
      </p:cViewPr>
      <p:guideLst>
        <p:guide orient="horz" pos="3112"/>
        <p:guide pos="21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3.xml"/><Relationship Id="rId68" Type="http://schemas.openxmlformats.org/officeDocument/2006/relationships/slide" Target="slides/slide68.xml"/><Relationship Id="rId7" Type="http://schemas.openxmlformats.org/officeDocument/2006/relationships/slide" Target="slides/slide7.xml"/><Relationship Id="rId71" Type="http://schemas.openxmlformats.org/officeDocument/2006/relationships/slide" Target="slides/slide71.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66" Type="http://schemas.openxmlformats.org/officeDocument/2006/relationships/slide" Target="slides/slide66.xml"/><Relationship Id="rId5" Type="http://schemas.openxmlformats.org/officeDocument/2006/relationships/slide" Target="slides/slide5.xml"/><Relationship Id="rId61" Type="http://schemas.openxmlformats.org/officeDocument/2006/relationships/slide" Target="slides/slide61.xml"/><Relationship Id="rId19" Type="http://schemas.openxmlformats.org/officeDocument/2006/relationships/slide" Target="slides/slide1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64" Type="http://schemas.openxmlformats.org/officeDocument/2006/relationships/slide" Target="slides/slide64.xml"/><Relationship Id="rId69" Type="http://schemas.openxmlformats.org/officeDocument/2006/relationships/slide" Target="slides/slide69.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3154"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pPr>
              <a:defRPr/>
            </a:pPr>
            <a:endParaRPr lang="en-US"/>
          </a:p>
        </p:txBody>
      </p:sp>
      <p:sp>
        <p:nvSpPr>
          <p:cNvPr id="433155" name="Rectangle 3"/>
          <p:cNvSpPr>
            <a:spLocks noGrp="1" noChangeArrowheads="1"/>
          </p:cNvSpPr>
          <p:nvPr>
            <p:ph type="dt" sz="quarter" idx="1"/>
          </p:nvPr>
        </p:nvSpPr>
        <p:spPr bwMode="auto">
          <a:xfrm>
            <a:off x="3819525" y="0"/>
            <a:ext cx="2922588"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p>
        </p:txBody>
      </p:sp>
      <p:sp>
        <p:nvSpPr>
          <p:cNvPr id="433156" name="Rectangle 4"/>
          <p:cNvSpPr>
            <a:spLocks noGrp="1" noChangeArrowheads="1"/>
          </p:cNvSpPr>
          <p:nvPr>
            <p:ph type="ftr" sz="quarter" idx="2"/>
          </p:nvPr>
        </p:nvSpPr>
        <p:spPr bwMode="auto">
          <a:xfrm>
            <a:off x="0" y="9385300"/>
            <a:ext cx="2922588"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pPr>
              <a:defRPr/>
            </a:pPr>
            <a:endParaRPr lang="en-US"/>
          </a:p>
        </p:txBody>
      </p:sp>
      <p:sp>
        <p:nvSpPr>
          <p:cNvPr id="433157" name="Rectangle 5"/>
          <p:cNvSpPr>
            <a:spLocks noGrp="1" noChangeArrowheads="1"/>
          </p:cNvSpPr>
          <p:nvPr>
            <p:ph type="sldNum" sz="quarter" idx="3"/>
          </p:nvPr>
        </p:nvSpPr>
        <p:spPr bwMode="auto">
          <a:xfrm>
            <a:off x="3819525" y="9385300"/>
            <a:ext cx="2922588"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pPr>
              <a:defRPr/>
            </a:pPr>
            <a:fld id="{92251483-4C7A-4324-90D3-D0B4BF1CA2C3}" type="slidenum">
              <a:rPr lang="en-GB"/>
              <a:pPr>
                <a:defRPr/>
              </a:pPr>
              <a:t>‹#›</a:t>
            </a:fld>
            <a:endParaRPr lang="en-GB"/>
          </a:p>
        </p:txBody>
      </p:sp>
    </p:spTree>
    <p:extLst>
      <p:ext uri="{BB962C8B-B14F-4D97-AF65-F5344CB8AC3E}">
        <p14:creationId xmlns:p14="http://schemas.microsoft.com/office/powerpoint/2010/main" val="3364195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Rot="1" noChangeAspect="1" noChangeArrowheads="1" noTextEdit="1"/>
          </p:cNvSpPr>
          <p:nvPr>
            <p:ph type="sldImg" idx="2"/>
          </p:nvPr>
        </p:nvSpPr>
        <p:spPr bwMode="auto">
          <a:xfrm>
            <a:off x="249149" y="741363"/>
            <a:ext cx="6245402" cy="3514168"/>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674688" y="4692650"/>
            <a:ext cx="539432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7831" name="Rectangle 7"/>
          <p:cNvSpPr>
            <a:spLocks noGrp="1" noChangeArrowheads="1"/>
          </p:cNvSpPr>
          <p:nvPr>
            <p:ph type="sldNum" sz="quarter" idx="5"/>
          </p:nvPr>
        </p:nvSpPr>
        <p:spPr bwMode="auto">
          <a:xfrm>
            <a:off x="3819525" y="9385300"/>
            <a:ext cx="2922588"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b="0">
                <a:solidFill>
                  <a:schemeClr val="tx1"/>
                </a:solidFill>
              </a:defRPr>
            </a:lvl1pPr>
          </a:lstStyle>
          <a:p>
            <a:pPr>
              <a:defRPr/>
            </a:pPr>
            <a:fld id="{04B346AC-FC04-4864-A078-9EFF419C55C7}" type="slidenum">
              <a:rPr lang="en-GB" smtClean="0"/>
              <a:pPr>
                <a:defRPr/>
              </a:pPr>
              <a:t>‹#›</a:t>
            </a:fld>
            <a:endParaRPr lang="en-GB" dirty="0"/>
          </a:p>
        </p:txBody>
      </p:sp>
      <p:sp>
        <p:nvSpPr>
          <p:cNvPr id="6" name="TextBox 5"/>
          <p:cNvSpPr txBox="1"/>
          <p:nvPr/>
        </p:nvSpPr>
        <p:spPr>
          <a:xfrm>
            <a:off x="-13511" y="13510"/>
            <a:ext cx="1715903" cy="246221"/>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000" b="0" i="1" dirty="0"/>
              <a:t>SIGGRAPH 2013</a:t>
            </a:r>
          </a:p>
        </p:txBody>
      </p:sp>
      <p:sp>
        <p:nvSpPr>
          <p:cNvPr id="7" name="TextBox 6"/>
          <p:cNvSpPr txBox="1"/>
          <p:nvPr/>
        </p:nvSpPr>
        <p:spPr>
          <a:xfrm>
            <a:off x="2918386" y="0"/>
            <a:ext cx="3825314" cy="246221"/>
          </a:xfrm>
          <a:prstGeom prst="rect">
            <a:avLst/>
          </a:prstGeom>
          <a:noFill/>
        </p:spPr>
        <p:txBody>
          <a:bodyPr wrap="square" rtlCol="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1000" b="0" i="1" dirty="0"/>
              <a:t>An Introduction to OpenGL Programming</a:t>
            </a:r>
          </a:p>
        </p:txBody>
      </p:sp>
    </p:spTree>
    <p:extLst>
      <p:ext uri="{BB962C8B-B14F-4D97-AF65-F5344CB8AC3E}">
        <p14:creationId xmlns:p14="http://schemas.microsoft.com/office/powerpoint/2010/main" val="4082259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4B346AC-FC04-4864-A078-9EFF419C55C7}" type="slidenum">
              <a:rPr lang="en-GB" smtClean="0"/>
              <a:pPr>
                <a:defRPr/>
              </a:pPr>
              <a:t>1</a:t>
            </a:fld>
            <a:endParaRPr lang="en-GB" dirty="0"/>
          </a:p>
        </p:txBody>
      </p:sp>
    </p:spTree>
    <p:extLst>
      <p:ext uri="{BB962C8B-B14F-4D97-AF65-F5344CB8AC3E}">
        <p14:creationId xmlns:p14="http://schemas.microsoft.com/office/powerpoint/2010/main" val="241978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a:t>In</a:t>
            </a:r>
            <a:r>
              <a:rPr lang="en-US" baseline="0" dirty="0"/>
              <a:t> order to make it easier for developers to choose the set of features they want to use in their application, OpenGL 3.2 also introduced </a:t>
            </a:r>
            <a:r>
              <a:rPr lang="en-US" i="1" baseline="0" dirty="0"/>
              <a:t>profiles</a:t>
            </a:r>
            <a:r>
              <a:rPr lang="en-US" i="0" baseline="0" dirty="0"/>
              <a:t> which allow further selection of OpenGL contexts.</a:t>
            </a:r>
          </a:p>
          <a:p>
            <a:endParaRPr lang="en-US" i="0" baseline="0" dirty="0"/>
          </a:p>
          <a:p>
            <a:r>
              <a:rPr lang="en-US" i="0" baseline="0" dirty="0"/>
              <a:t>The </a:t>
            </a:r>
            <a:r>
              <a:rPr lang="en-US" i="1" baseline="0" dirty="0"/>
              <a:t>core</a:t>
            </a:r>
            <a:r>
              <a:rPr lang="en-US" i="0" baseline="0" dirty="0"/>
              <a:t> profile is the modern, trimmed-down version of OpenGL that includes the latest features.  You can request a core profile for a Full or Forward-compatible profile.  Conversely, you could request a </a:t>
            </a:r>
            <a:r>
              <a:rPr lang="en-US" i="1" baseline="0" dirty="0"/>
              <a:t>compatible</a:t>
            </a:r>
            <a:r>
              <a:rPr lang="en-US" i="0" baseline="0" dirty="0"/>
              <a:t> profile, which includes all functionality (supported by the OpenGL driver on your system) in all versions of OpenGL up to, and including, the version you’ve requested.</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10</a:t>
            </a:fld>
            <a:endParaRPr lang="en-US"/>
          </a:p>
        </p:txBody>
      </p:sp>
    </p:spTree>
    <p:extLst>
      <p:ext uri="{BB962C8B-B14F-4D97-AF65-F5344CB8AC3E}">
        <p14:creationId xmlns:p14="http://schemas.microsoft.com/office/powerpoint/2010/main" val="4233731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a:t>The OpenGL 4.X pipeline added another pair of shaders (which work in tandem, so we consider it a single stage) for supporting dynamic tessellation in the GPU.  </a:t>
            </a:r>
            <a:r>
              <a:rPr lang="en-US" i="1" dirty="0"/>
              <a:t>Tessellation</a:t>
            </a:r>
            <a:r>
              <a:rPr lang="en-US" dirty="0"/>
              <a:t> </a:t>
            </a:r>
            <a:r>
              <a:rPr lang="en-US" i="1" dirty="0"/>
              <a:t>control</a:t>
            </a:r>
            <a:r>
              <a:rPr lang="en-US" dirty="0"/>
              <a:t> and </a:t>
            </a:r>
            <a:r>
              <a:rPr lang="en-US" i="1" dirty="0"/>
              <a:t>tessellation evaluation </a:t>
            </a:r>
            <a:r>
              <a:rPr lang="en-US" dirty="0"/>
              <a:t>shaders were added to OpenGL version 4.0.</a:t>
            </a:r>
          </a:p>
          <a:p>
            <a:endParaRPr lang="en-US" dirty="0"/>
          </a:p>
          <a:p>
            <a:r>
              <a:rPr lang="en-US" dirty="0"/>
              <a:t>The current version of OpenGL is 4.3, which includes some additional features over the 4.0 pipeline, but no new shading stages.</a:t>
            </a:r>
          </a:p>
        </p:txBody>
      </p:sp>
      <p:sp>
        <p:nvSpPr>
          <p:cNvPr id="4" name="Slide Number Placeholder 3"/>
          <p:cNvSpPr>
            <a:spLocks noGrp="1"/>
          </p:cNvSpPr>
          <p:nvPr>
            <p:ph type="sldNum" sz="quarter" idx="10"/>
          </p:nvPr>
        </p:nvSpPr>
        <p:spPr/>
        <p:txBody>
          <a:bodyPr/>
          <a:lstStyle/>
          <a:p>
            <a:fld id="{706F8D69-B00F-F44E-9B61-4DC184CA17F8}" type="slidenum">
              <a:rPr lang="en-US" smtClean="0"/>
              <a:pPr/>
              <a:t>11</a:t>
            </a:fld>
            <a:endParaRPr lang="en-US"/>
          </a:p>
        </p:txBody>
      </p:sp>
    </p:spTree>
    <p:extLst>
      <p:ext uri="{BB962C8B-B14F-4D97-AF65-F5344CB8AC3E}">
        <p14:creationId xmlns:p14="http://schemas.microsoft.com/office/powerpoint/2010/main" val="4033083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WebGL is becoming</a:t>
            </a:r>
            <a:r>
              <a:rPr lang="en-US" baseline="0" dirty="0"/>
              <a:t> increasingly more important </a:t>
            </a:r>
            <a:r>
              <a:rPr lang="en-US" dirty="0"/>
              <a:t>because </a:t>
            </a:r>
            <a:r>
              <a:rPr lang="en-US" baseline="0" dirty="0"/>
              <a:t>it is supported by all browsers except Internet Explorer (and even that appears</a:t>
            </a:r>
            <a:r>
              <a:rPr lang="en-US" dirty="0"/>
              <a:t> to be changing)</a:t>
            </a:r>
            <a:r>
              <a:rPr lang="en-US" baseline="0" dirty="0"/>
              <a:t>. Besides the advantage of being able to run without recompilation across platforms, it can easily be integrated with other Web applications and make use of a variety of portable packages available over the Web.</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6F8D69-B00F-F44E-9B61-4DC184CA17F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a:t>To</a:t>
            </a:r>
            <a:r>
              <a:rPr lang="en-US" baseline="0" dirty="0"/>
              <a:t> begin, let us introduce a simplified model of the OpenGL pipeline.  Generally speaking, data flows from your application through the GPU to generate an image in the </a:t>
            </a:r>
            <a:r>
              <a:rPr lang="en-US" i="1" baseline="0" dirty="0"/>
              <a:t>frame buffer</a:t>
            </a:r>
            <a:r>
              <a:rPr lang="en-US" i="0" baseline="0" dirty="0"/>
              <a:t>.  Your application will provide </a:t>
            </a:r>
            <a:r>
              <a:rPr lang="en-US" i="1" baseline="0" dirty="0"/>
              <a:t>vertices</a:t>
            </a:r>
            <a:r>
              <a:rPr lang="en-US" i="0" baseline="0" dirty="0"/>
              <a:t>, which are collections of data that are composed to form geometric objects, to the OpenGL pipeline.  The </a:t>
            </a:r>
            <a:r>
              <a:rPr lang="en-US" i="1" baseline="0" dirty="0"/>
              <a:t>vertex processing</a:t>
            </a:r>
            <a:r>
              <a:rPr lang="en-US" i="0" baseline="0" dirty="0"/>
              <a:t> stage uses a vertex shader to process each vertex, doing any computations necessary to determine where in the frame buffer each piece of geometry should go.  The other shading stages we mentioned – tessellation and geometry shading – are also used for vertex processing, but we’re trying to keep this simple.</a:t>
            </a:r>
          </a:p>
          <a:p>
            <a:endParaRPr lang="en-US" i="0" baseline="0" dirty="0"/>
          </a:p>
          <a:p>
            <a:r>
              <a:rPr lang="en-US" i="0" baseline="0" dirty="0"/>
              <a:t>After all the vertices for a piece of geometry are processed, the </a:t>
            </a:r>
            <a:r>
              <a:rPr lang="en-US" i="1" baseline="0" dirty="0"/>
              <a:t>rasterizer</a:t>
            </a:r>
            <a:r>
              <a:rPr lang="en-US" i="0" baseline="0" dirty="0"/>
              <a:t> determines which pixels in the frame buffer are affected by the geometry, and for each pixel, the </a:t>
            </a:r>
            <a:r>
              <a:rPr lang="en-US" i="1" baseline="0" dirty="0"/>
              <a:t>fragment processing</a:t>
            </a:r>
            <a:r>
              <a:rPr lang="en-US" i="0" baseline="0" dirty="0"/>
              <a:t> stage is employed, where the </a:t>
            </a:r>
            <a:r>
              <a:rPr lang="en-US" i="1" baseline="0" dirty="0"/>
              <a:t>fragment shader</a:t>
            </a:r>
            <a:r>
              <a:rPr lang="en-US" i="0" baseline="0" dirty="0"/>
              <a:t> runs to determine the final color of the pixel.</a:t>
            </a:r>
          </a:p>
          <a:p>
            <a:endParaRPr lang="en-US" i="0" baseline="0" dirty="0"/>
          </a:p>
          <a:p>
            <a:r>
              <a:rPr lang="en-US" i="0" baseline="0" dirty="0"/>
              <a:t>In your OpenGL applications, you’ll usually need to do the following tasks:</a:t>
            </a:r>
          </a:p>
          <a:p>
            <a:pPr marL="171435" indent="-171435">
              <a:buFont typeface="Arial" pitchFamily="34" charset="0"/>
              <a:buChar char="•"/>
            </a:pPr>
            <a:r>
              <a:rPr lang="en-US" i="0" baseline="0" dirty="0"/>
              <a:t>specify the vertices for your geometry</a:t>
            </a:r>
          </a:p>
          <a:p>
            <a:pPr marL="171435" indent="-171435">
              <a:buFont typeface="Arial" pitchFamily="34" charset="0"/>
              <a:buChar char="•"/>
            </a:pPr>
            <a:r>
              <a:rPr lang="en-US" i="0" baseline="0" dirty="0"/>
              <a:t>load vertex and fragment shaders (and other shaders, if you’re using them as well)</a:t>
            </a:r>
          </a:p>
          <a:p>
            <a:pPr marL="171435" indent="-171435">
              <a:buFont typeface="Arial" pitchFamily="34" charset="0"/>
              <a:buChar char="•"/>
            </a:pPr>
            <a:r>
              <a:rPr lang="en-US" i="0" baseline="0" dirty="0"/>
              <a:t>issue your geometry to engage the OpenGL pipeline for processing</a:t>
            </a:r>
          </a:p>
          <a:p>
            <a:r>
              <a:rPr lang="en-US" i="0" baseline="0" dirty="0"/>
              <a:t>Of course, OpenGL is capable of many other operations as well, many of which are outside of the scope of this introductory course.  We have included references at the end of the notes for your further research and development.</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14</a:t>
            </a:fld>
            <a:endParaRPr lang="en-US"/>
          </a:p>
        </p:txBody>
      </p:sp>
    </p:spTree>
    <p:extLst>
      <p:ext uri="{BB962C8B-B14F-4D97-AF65-F5344CB8AC3E}">
        <p14:creationId xmlns:p14="http://schemas.microsoft.com/office/powerpoint/2010/main" val="3429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You’ll find</a:t>
            </a:r>
            <a:r>
              <a:rPr lang="en-US" baseline="0" dirty="0"/>
              <a:t> that a few techniques for programming with modern OpenGL goes a long way.  In fact, most programs – in terms of OpenGL activity – are very repetitive.  Differences usually occur in how objects are rendered, and that’s mostly handled in your shaders.</a:t>
            </a:r>
          </a:p>
          <a:p>
            <a:r>
              <a:rPr lang="en-US" baseline="0" dirty="0"/>
              <a:t>There four steps you’ll use for rendering a geometric object are as follows:</a:t>
            </a:r>
          </a:p>
          <a:p>
            <a:pPr marL="228580" indent="-228580">
              <a:buFont typeface="+mj-lt"/>
              <a:buAutoNum type="arabicPeriod"/>
            </a:pPr>
            <a:r>
              <a:rPr lang="en-US" baseline="0" dirty="0"/>
              <a:t>First, you’ll load and create OpenGL </a:t>
            </a:r>
            <a:r>
              <a:rPr lang="en-US" i="1" baseline="0" dirty="0"/>
              <a:t>shader programs</a:t>
            </a:r>
            <a:r>
              <a:rPr lang="en-US" i="0" baseline="0" dirty="0"/>
              <a:t> from shader source programs you create</a:t>
            </a:r>
          </a:p>
          <a:p>
            <a:pPr marL="228580" indent="-228580">
              <a:buFont typeface="+mj-lt"/>
              <a:buAutoNum type="arabicPeriod"/>
            </a:pPr>
            <a:r>
              <a:rPr lang="en-US" i="0" baseline="0" dirty="0"/>
              <a:t>Next, you will need to load the data for your objects into OpenGL’s memory.  You do this by creating </a:t>
            </a:r>
            <a:r>
              <a:rPr lang="en-US" i="1" baseline="0" dirty="0"/>
              <a:t>buffer objects</a:t>
            </a:r>
            <a:r>
              <a:rPr lang="en-US" i="0" baseline="0" dirty="0"/>
              <a:t> and loading data into them.</a:t>
            </a:r>
          </a:p>
          <a:p>
            <a:pPr marL="228580" indent="-228580">
              <a:buFont typeface="+mj-lt"/>
              <a:buAutoNum type="arabicPeriod"/>
            </a:pPr>
            <a:r>
              <a:rPr lang="en-US" i="0" baseline="0" dirty="0"/>
              <a:t>Continuing, OpenGL needs to be told how to interpret the data in your buffer objects and associate that data with variables that you’ll use in your shaders.  We call this </a:t>
            </a:r>
            <a:r>
              <a:rPr lang="en-US" i="1" baseline="0" dirty="0"/>
              <a:t>shader plumbing</a:t>
            </a:r>
            <a:r>
              <a:rPr lang="en-US" i="0" baseline="0" dirty="0"/>
              <a:t>.</a:t>
            </a:r>
          </a:p>
          <a:p>
            <a:pPr marL="228580" indent="-228580">
              <a:buFont typeface="+mj-lt"/>
              <a:buAutoNum type="arabicPeriod"/>
            </a:pPr>
            <a:r>
              <a:rPr lang="en-US" i="0" baseline="0" dirty="0"/>
              <a:t>Finally, with your data initialized and shaders set up, you’ll render your objects</a:t>
            </a:r>
          </a:p>
          <a:p>
            <a:pPr marL="228580" indent="-228580">
              <a:buFont typeface="+mj-lt"/>
              <a:buAutoNum type="arabicPeriod"/>
            </a:pPr>
            <a:endParaRPr lang="en-US" i="0" baseline="0" dirty="0"/>
          </a:p>
          <a:p>
            <a:pPr marL="228580" indent="-228580"/>
            <a:r>
              <a:rPr lang="en-US" i="0" baseline="0" dirty="0"/>
              <a:t>We’ll expand on those steps more through the course, but you’ll find that most applications will merely iterate through those steps.</a:t>
            </a:r>
            <a:endParaRPr lang="en-US" i="1"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While OpenGL</a:t>
            </a:r>
            <a:r>
              <a:rPr lang="en-US" baseline="0" dirty="0"/>
              <a:t> will take care of filling the pixels in your application’s output window or image, it has no mechanisms for creating that </a:t>
            </a:r>
            <a:r>
              <a:rPr lang="en-US" i="1" baseline="0" dirty="0"/>
              <a:t>rendering surface</a:t>
            </a:r>
            <a:r>
              <a:rPr lang="en-US" i="0" baseline="0" dirty="0"/>
              <a:t>.  Instead, OpenGL relies on the native windowing system of your operating system to create a window, and make it available for OpenGL to render into.  For each windowing system (like Microsoft Windows, or the X Window System on Linux [and other </a:t>
            </a:r>
            <a:r>
              <a:rPr lang="en-US" i="0" baseline="0" dirty="0" err="1"/>
              <a:t>Unixes</a:t>
            </a:r>
            <a:r>
              <a:rPr lang="en-US" i="0" baseline="0" dirty="0"/>
              <a:t>]), there’s a </a:t>
            </a:r>
            <a:r>
              <a:rPr lang="en-US" i="1" baseline="0" dirty="0"/>
              <a:t>binding library</a:t>
            </a:r>
            <a:r>
              <a:rPr lang="en-US" i="0" baseline="0" dirty="0"/>
              <a:t> that lets mediates between OpenGL and the native windowing system.  </a:t>
            </a:r>
          </a:p>
          <a:p>
            <a:r>
              <a:rPr lang="en-US" i="0" baseline="0" dirty="0"/>
              <a:t>Since each windowing system has different semantics for creating windows and binding OpenGL to them, discussing each one is outside of the scope of this course.  Instead, we use an open-source library named</a:t>
            </a:r>
            <a:r>
              <a:rPr lang="en-US" b="1" i="0" baseline="0" dirty="0"/>
              <a:t> </a:t>
            </a:r>
            <a:r>
              <a:rPr lang="en-US" b="1" i="0" baseline="0" dirty="0" err="1"/>
              <a:t>freeglut</a:t>
            </a:r>
            <a:r>
              <a:rPr lang="en-US" b="0" i="0" baseline="0" dirty="0"/>
              <a:t> that abstracts each windowing system’s specifics into a simple library.  </a:t>
            </a:r>
            <a:r>
              <a:rPr lang="en-US" b="0" i="0" baseline="0" dirty="0" err="1"/>
              <a:t>freeglut</a:t>
            </a:r>
            <a:r>
              <a:rPr lang="en-US" b="0" i="0" baseline="0" dirty="0"/>
              <a:t> is a derivative of an older implementation called GLUT, and we’ll use those names interchangeably.  GLUT will help us in creating windows, dealing with user input and input devices, and other window-system activities.</a:t>
            </a:r>
          </a:p>
          <a:p>
            <a:endParaRPr lang="en-US" b="0" i="0" baseline="0" dirty="0"/>
          </a:p>
          <a:p>
            <a:r>
              <a:rPr lang="en-US" b="0" i="0" baseline="0" dirty="0"/>
              <a:t>You can find out more about freeglut at its website:</a:t>
            </a:r>
            <a:br>
              <a:rPr lang="en-US" b="0" i="0" baseline="0" dirty="0"/>
            </a:br>
            <a:r>
              <a:rPr lang="en-US" b="0" i="0" baseline="0" dirty="0"/>
              <a:t> </a:t>
            </a:r>
            <a:r>
              <a:rPr lang="en-US" b="0" i="0" baseline="0" dirty="0">
                <a:latin typeface="Consolas" pitchFamily="49" charset="0"/>
                <a:cs typeface="Consolas" pitchFamily="49" charset="0"/>
              </a:rPr>
              <a:t>http://</a:t>
            </a:r>
            <a:r>
              <a:rPr lang="en-US" b="0" i="0" baseline="0" dirty="0" err="1">
                <a:latin typeface="Consolas" pitchFamily="49" charset="0"/>
                <a:cs typeface="Consolas" pitchFamily="49" charset="0"/>
              </a:rPr>
              <a:t>freeglut.sourceforge.net</a:t>
            </a:r>
            <a:endParaRPr lang="en-US" b="0" i="0" baseline="0" dirty="0">
              <a:latin typeface="Consolas" pitchFamily="49" charset="0"/>
              <a:cs typeface="Consolas" pitchFamily="49" charset="0"/>
            </a:endParaRPr>
          </a:p>
          <a:p>
            <a:endParaRPr lang="en-US" b="0" i="0" baseline="0" dirty="0">
              <a:latin typeface="Consolas" pitchFamily="49" charset="0"/>
              <a:cs typeface="Consolas" pitchFamily="49" charset="0"/>
            </a:endParaRPr>
          </a:p>
          <a:p>
            <a:r>
              <a:rPr lang="en-US" b="0" i="0" baseline="0" dirty="0">
                <a:latin typeface="Arial"/>
                <a:cs typeface="Arial"/>
              </a:rPr>
              <a:t>Both GLUT and </a:t>
            </a:r>
            <a:r>
              <a:rPr lang="en-US" b="0" i="0" baseline="0" dirty="0" err="1">
                <a:latin typeface="Arial"/>
                <a:cs typeface="Arial"/>
              </a:rPr>
              <a:t>freeglut</a:t>
            </a:r>
            <a:r>
              <a:rPr lang="en-US" b="0" i="0" baseline="0" dirty="0">
                <a:latin typeface="Arial"/>
                <a:cs typeface="Arial"/>
              </a:rPr>
              <a:t> use deprecated functions and should not work with a core profile. One alternative is GLFW which runs on Windows, Linux and Mac OS X.</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706F8D69-B00F-F44E-9B61-4DC184CA17F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lnSpcReduction="10000"/>
          </a:bodyPr>
          <a:lstStyle/>
          <a:p>
            <a:r>
              <a:rPr lang="en-US" dirty="0"/>
              <a:t>In OpenGL,</a:t>
            </a:r>
            <a:r>
              <a:rPr lang="en-US" baseline="0" dirty="0"/>
              <a:t> as in other graphics libraries, objects in the scene are composed of </a:t>
            </a:r>
            <a:r>
              <a:rPr lang="en-US" i="1" baseline="0" dirty="0"/>
              <a:t>geometric primitives</a:t>
            </a:r>
            <a:r>
              <a:rPr lang="en-US" i="0" baseline="0" dirty="0"/>
              <a:t>, which themselves are described by </a:t>
            </a:r>
            <a:r>
              <a:rPr lang="en-US" i="1" baseline="0" dirty="0"/>
              <a:t>vertices</a:t>
            </a:r>
            <a:r>
              <a:rPr lang="en-US" i="0" baseline="0" dirty="0"/>
              <a:t>.  A vertex in modern OpenGL is a collection of data values associated with a location in space.  Those data values might include colors, reflection information for lighting, or additional coordinates for use in texture mapping. Locations can be specified on 2, 3 or 4 dimensions but are stored in 4 dimensional </a:t>
            </a:r>
            <a:r>
              <a:rPr lang="en-US" i="1" baseline="0" dirty="0"/>
              <a:t>homogeneous coordinates</a:t>
            </a:r>
            <a:r>
              <a:rPr lang="en-US" i="0" baseline="0" dirty="0"/>
              <a:t>.</a:t>
            </a:r>
          </a:p>
          <a:p>
            <a:endParaRPr lang="en-US" i="0" baseline="0" dirty="0"/>
          </a:p>
          <a:p>
            <a:r>
              <a:rPr lang="en-US" i="0" baseline="0" dirty="0"/>
              <a:t>Vertices must be organized in OpenGL server-side objects called </a:t>
            </a:r>
            <a:r>
              <a:rPr lang="en-US" i="1" baseline="0" dirty="0"/>
              <a:t>vertex buffer objects </a:t>
            </a:r>
            <a:r>
              <a:rPr lang="en-US" i="0" baseline="0" dirty="0"/>
              <a:t>(also known </a:t>
            </a:r>
            <a:r>
              <a:rPr lang="en-US" i="0" baseline="0" dirty="0" err="1"/>
              <a:t>as</a:t>
            </a:r>
            <a:r>
              <a:rPr lang="en-US" i="1" baseline="0" dirty="0" err="1"/>
              <a:t>VBOs</a:t>
            </a:r>
            <a:r>
              <a:rPr lang="en-US" i="0" baseline="0" dirty="0"/>
              <a:t>), which need to contain all of the vertex information for all of the primitives that you want to draw at one time.  VBOs can store vertex information in almost any format (i.e., an array-of-structures (</a:t>
            </a:r>
            <a:r>
              <a:rPr lang="en-US" i="0" baseline="0" dirty="0" err="1"/>
              <a:t>AoS</a:t>
            </a:r>
            <a:r>
              <a:rPr lang="en-US" i="0" baseline="0" dirty="0"/>
              <a:t>) each containing a single vertex’s information, or a structure-of-arrays (</a:t>
            </a:r>
            <a:r>
              <a:rPr lang="en-US" i="0" baseline="0" dirty="0" err="1"/>
              <a:t>SoA</a:t>
            </a:r>
            <a:r>
              <a:rPr lang="en-US" i="0" baseline="0" dirty="0"/>
              <a:t>) where all of the same “type” of data for a vertex is stored in a contiguous array, and the structure stores arrays for each attribute that a vertex can have).  The data within a VBO needs to be contiguous in memory, but doesn’t need to be tightly packed (i.e., data elements may be separated by any number of bytes, as long as the number of bytes between attributes is consistent).</a:t>
            </a:r>
          </a:p>
          <a:p>
            <a:endParaRPr lang="en-US" i="0" baseline="0" dirty="0"/>
          </a:p>
          <a:p>
            <a:r>
              <a:rPr lang="en-US" i="0" baseline="0" dirty="0"/>
              <a:t>VBOs are further required to be stored in </a:t>
            </a:r>
            <a:r>
              <a:rPr lang="en-US" i="1" baseline="0" dirty="0"/>
              <a:t>vertex array objects</a:t>
            </a:r>
            <a:r>
              <a:rPr lang="en-US" i="0" baseline="0" dirty="0"/>
              <a:t> (known as </a:t>
            </a:r>
            <a:r>
              <a:rPr lang="en-US" i="1" baseline="0" dirty="0"/>
              <a:t>VAOs</a:t>
            </a:r>
            <a:r>
              <a:rPr lang="en-US" i="0" baseline="0" dirty="0"/>
              <a:t>).  Since it may be the case that numerous VBOs are associated with a single object, VAOs simplify the management of the collection of VBOs.</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Similarly</a:t>
            </a:r>
            <a:r>
              <a:rPr lang="en-US" baseline="0" dirty="0"/>
              <a:t> to VBOs, </a:t>
            </a:r>
            <a:r>
              <a:rPr lang="en-US" i="1" baseline="0" dirty="0"/>
              <a:t>vertex array objects</a:t>
            </a:r>
            <a:r>
              <a:rPr lang="en-US" i="0" baseline="0" dirty="0"/>
              <a:t> (VAOs) encapsulate all of the VBO data for an object.  This allows much easier switching of data when rendering multiple objects (provided the data’s been set up in multiple VAOs).</a:t>
            </a:r>
          </a:p>
          <a:p>
            <a:endParaRPr lang="en-US" i="0" baseline="0" dirty="0"/>
          </a:p>
          <a:p>
            <a:r>
              <a:rPr lang="en-US" i="0" baseline="0" dirty="0"/>
              <a:t>The process for initializing a VAO is similar to that of a VBO, except a little less involved.</a:t>
            </a:r>
          </a:p>
          <a:p>
            <a:pPr marL="228580" indent="-228580">
              <a:buFont typeface="+mj-lt"/>
              <a:buAutoNum type="arabicPeriod"/>
            </a:pPr>
            <a:r>
              <a:rPr lang="en-US" i="0" baseline="0" dirty="0"/>
              <a:t>First, generate a name VAO name by calling </a:t>
            </a:r>
            <a:r>
              <a:rPr lang="en-US" i="0" baseline="0" dirty="0" err="1">
                <a:latin typeface="Consolas" pitchFamily="49" charset="0"/>
                <a:cs typeface="Consolas" pitchFamily="49" charset="0"/>
              </a:rPr>
              <a:t>glGenVertexArrays</a:t>
            </a:r>
            <a:r>
              <a:rPr lang="en-US" i="0" baseline="0" dirty="0">
                <a:latin typeface="Consolas" pitchFamily="49" charset="0"/>
                <a:cs typeface="Consolas" pitchFamily="49" charset="0"/>
              </a:rPr>
              <a:t>()</a:t>
            </a:r>
            <a:endParaRPr lang="en-US" i="0" baseline="0" dirty="0">
              <a:latin typeface="+mn-lt"/>
              <a:cs typeface="Consolas" pitchFamily="49" charset="0"/>
            </a:endParaRPr>
          </a:p>
          <a:p>
            <a:pPr marL="228580" indent="-228580">
              <a:buFont typeface="+mj-lt"/>
              <a:buAutoNum type="arabicPeriod"/>
            </a:pPr>
            <a:r>
              <a:rPr lang="en-US" i="0" baseline="0" dirty="0">
                <a:latin typeface="+mn-lt"/>
                <a:cs typeface="Consolas" pitchFamily="49" charset="0"/>
              </a:rPr>
              <a:t>Next, make the VAO “current” by calling </a:t>
            </a:r>
            <a:r>
              <a:rPr lang="en-US" i="0" baseline="0" dirty="0" err="1">
                <a:latin typeface="Consolas" pitchFamily="49" charset="0"/>
                <a:cs typeface="Consolas" pitchFamily="49" charset="0"/>
              </a:rPr>
              <a:t>glBindVertexArray</a:t>
            </a:r>
            <a:r>
              <a:rPr lang="en-US" i="0" baseline="0" dirty="0">
                <a:latin typeface="Consolas" pitchFamily="49" charset="0"/>
                <a:cs typeface="Consolas" pitchFamily="49" charset="0"/>
              </a:rPr>
              <a:t>()</a:t>
            </a:r>
            <a:r>
              <a:rPr lang="en-US" i="0" baseline="0" dirty="0">
                <a:latin typeface="+mn-lt"/>
                <a:cs typeface="Consolas" pitchFamily="49" charset="0"/>
              </a:rPr>
              <a:t>.  Similar to what was described for VBOs, you’ll call this every time you want to use or update the VBOs contained within this VAO.</a:t>
            </a:r>
            <a:endParaRPr lang="en-US" i="0" baseline="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fld id="{706F8D69-B00F-F44E-9B61-4DC184CA17F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The above</a:t>
            </a:r>
            <a:r>
              <a:rPr lang="en-US" baseline="0" dirty="0"/>
              <a:t> sequence calls shows how to create and bind a VAO.  Since all geometric data in OpenGL must be stored in VAOs, you’ll use this code idiom often.</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p:txBody>
          <a:bodyPr/>
          <a:lstStyle/>
          <a:p>
            <a:fld id="{76853749-DBEA-6F4C-A359-F603E7575D2F}" type="slidenum">
              <a:rPr lang="en-US" smtClean="0"/>
              <a:pPr/>
              <a:t>2</a:t>
            </a:fld>
            <a:endParaRPr lang="en-US" dirty="0"/>
          </a:p>
        </p:txBody>
      </p:sp>
      <p:sp>
        <p:nvSpPr>
          <p:cNvPr id="28676" name="Rectangle 3"/>
          <p:cNvSpPr>
            <a:spLocks noGrp="1" noChangeArrowheads="1"/>
          </p:cNvSpPr>
          <p:nvPr>
            <p:ph type="body" idx="1"/>
          </p:nvPr>
        </p:nvSpPr>
        <p:spPr/>
        <p:txBody>
          <a:bodyPr/>
          <a:lstStyle/>
          <a:p>
            <a:r>
              <a:rPr lang="en-US"/>
              <a:t>OpenGL is a library of function calls for doing computer graphics. With it, you can create interactive applications that render high-quality color images composed of 2D and 3D geometric objects and images.</a:t>
            </a:r>
          </a:p>
          <a:p>
            <a:endParaRPr lang="en-US"/>
          </a:p>
          <a:p>
            <a:r>
              <a:rPr lang="en-US"/>
              <a:t>Additionally, the OpenGL API is independent of all operating systems, and their associated windowing systems. That means that the part of your application that draws can be platform independent. However, in order for OpenGL to be able to render, it needs a window to draw into. Generally,  this is controlled by the windowing system on whatever platform you are working on.</a:t>
            </a:r>
          </a:p>
          <a:p>
            <a:endParaRPr lang="en-US" dirty="0"/>
          </a:p>
        </p:txBody>
      </p:sp>
      <p:sp>
        <p:nvSpPr>
          <p:cNvPr id="4" name="Slide Image Placeholder 3"/>
          <p:cNvSpPr>
            <a:spLocks noGrp="1" noRot="1" noChangeAspect="1"/>
          </p:cNvSpPr>
          <p:nvPr>
            <p:ph type="sldImg"/>
          </p:nvPr>
        </p:nvSpPr>
        <p:spPr>
          <a:xfrm>
            <a:off x="247650" y="741363"/>
            <a:ext cx="6248400" cy="35147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While</a:t>
            </a:r>
            <a:r>
              <a:rPr lang="en-US" baseline="0" dirty="0"/>
              <a:t> we’ve talked a lot about VBOs, we haven’t detailed how one goes about creating them.  Vertex buffer objects, like all (memory) objects in OpenGL (as compared to geometric objects) are created in the same way, using the same set of functions.  In fact, you’ll see that the pattern of calls we make here are similar to other sequences of calls for doing other OpenGL operations.</a:t>
            </a:r>
          </a:p>
          <a:p>
            <a:r>
              <a:rPr lang="en-US" baseline="0" dirty="0"/>
              <a:t>In the case of vertex buffer objects, you’ll do the following sequence of function calls:</a:t>
            </a:r>
          </a:p>
          <a:p>
            <a:pPr marL="228580" indent="-228580">
              <a:buFont typeface="+mj-lt"/>
              <a:buAutoNum type="arabicPeriod"/>
            </a:pPr>
            <a:r>
              <a:rPr lang="en-US" baseline="0" dirty="0"/>
              <a:t>Generate a buffer’s name by calling </a:t>
            </a:r>
            <a:r>
              <a:rPr lang="en-US" baseline="0" dirty="0" err="1">
                <a:latin typeface="Consolas" pitchFamily="49" charset="0"/>
                <a:cs typeface="Consolas" pitchFamily="49" charset="0"/>
              </a:rPr>
              <a:t>glGenBuffers</a:t>
            </a:r>
            <a:r>
              <a:rPr lang="en-US" baseline="0" dirty="0">
                <a:latin typeface="Consolas" pitchFamily="49" charset="0"/>
                <a:cs typeface="Consolas" pitchFamily="49" charset="0"/>
              </a:rPr>
              <a:t>()</a:t>
            </a:r>
          </a:p>
          <a:p>
            <a:pPr marL="228580" indent="-228580">
              <a:buFont typeface="+mj-lt"/>
              <a:buAutoNum type="arabicPeriod"/>
            </a:pPr>
            <a:r>
              <a:rPr lang="en-US" baseline="0" dirty="0"/>
              <a:t>Next, you’ll make that buffer the “current” buffer, which means it’s the selected buffer for reading or writing data values by calling </a:t>
            </a:r>
            <a:r>
              <a:rPr lang="en-US" baseline="0" dirty="0" err="1">
                <a:latin typeface="Consolas" pitchFamily="49" charset="0"/>
                <a:cs typeface="Consolas" pitchFamily="49" charset="0"/>
              </a:rPr>
              <a:t>glBindBuffer</a:t>
            </a:r>
            <a:r>
              <a:rPr lang="en-US" baseline="0" dirty="0">
                <a:latin typeface="Consolas" pitchFamily="49" charset="0"/>
                <a:cs typeface="Consolas" pitchFamily="49" charset="0"/>
              </a:rPr>
              <a:t>()</a:t>
            </a:r>
            <a:r>
              <a:rPr lang="en-US" baseline="0" dirty="0">
                <a:latin typeface="+mn-lt"/>
                <a:cs typeface="Consolas" pitchFamily="49" charset="0"/>
              </a:rPr>
              <a:t>, with a type of </a:t>
            </a:r>
            <a:r>
              <a:rPr lang="en-US" baseline="0" dirty="0">
                <a:latin typeface="Consolas" pitchFamily="49" charset="0"/>
                <a:cs typeface="Consolas" pitchFamily="49" charset="0"/>
              </a:rPr>
              <a:t>GL_ARRAY_BUFFER</a:t>
            </a:r>
            <a:r>
              <a:rPr lang="en-US" baseline="0" dirty="0">
                <a:latin typeface="+mn-lt"/>
                <a:cs typeface="Consolas" pitchFamily="49" charset="0"/>
              </a:rPr>
              <a:t>.  There are different types of buffer objects, with an array buffer being the one used for storing geometric data.</a:t>
            </a:r>
            <a:endParaRPr lang="en-US" baseline="0" dirty="0">
              <a:latin typeface="+mn-lt"/>
            </a:endParaRPr>
          </a:p>
          <a:p>
            <a:pPr marL="228580" indent="-228580">
              <a:buFont typeface="+mj-lt"/>
              <a:buAutoNum type="arabicPeriod"/>
            </a:pPr>
            <a:r>
              <a:rPr lang="en-US" baseline="0" dirty="0"/>
              <a:t>To initialize a buffer, you’ll call </a:t>
            </a:r>
            <a:r>
              <a:rPr lang="en-US" baseline="0" dirty="0" err="1">
                <a:latin typeface="Consolas" pitchFamily="49" charset="0"/>
                <a:cs typeface="Consolas" pitchFamily="49" charset="0"/>
              </a:rPr>
              <a:t>glBufferData</a:t>
            </a:r>
            <a:r>
              <a:rPr lang="en-US" baseline="0" dirty="0">
                <a:latin typeface="Consolas" pitchFamily="49" charset="0"/>
                <a:cs typeface="Consolas" pitchFamily="49" charset="0"/>
              </a:rPr>
              <a:t>()</a:t>
            </a:r>
            <a:r>
              <a:rPr lang="en-US" baseline="0" dirty="0"/>
              <a:t>, which will copy data from your application into the GPU’s memory.  You would do the same operation if you also wanted to update data in the buffer</a:t>
            </a:r>
          </a:p>
          <a:p>
            <a:pPr marL="228580" indent="-228580">
              <a:buFont typeface="+mj-lt"/>
              <a:buAutoNum type="arabicPeriod"/>
            </a:pPr>
            <a:r>
              <a:rPr lang="en-US" baseline="0" dirty="0"/>
              <a:t>Finally, when it comes time to render using the data in the buffer, you’ll once again call </a:t>
            </a:r>
            <a:r>
              <a:rPr lang="en-US" baseline="0" dirty="0" err="1">
                <a:latin typeface="Consolas" pitchFamily="49" charset="0"/>
                <a:cs typeface="Consolas" pitchFamily="49" charset="0"/>
              </a:rPr>
              <a:t>glBindVertexArray</a:t>
            </a:r>
            <a:r>
              <a:rPr lang="en-US" baseline="0" dirty="0">
                <a:latin typeface="Consolas" pitchFamily="49" charset="0"/>
                <a:cs typeface="Consolas" pitchFamily="49" charset="0"/>
              </a:rPr>
              <a:t>()</a:t>
            </a:r>
            <a:r>
              <a:rPr lang="en-US" baseline="0" dirty="0"/>
              <a:t> to make it and its VBOs current again.  In fact, if you have multiple objects, each with their own VAO, you’ll likely call </a:t>
            </a:r>
            <a:r>
              <a:rPr lang="en-US" baseline="0" dirty="0" err="1">
                <a:latin typeface="Consolas" pitchFamily="49" charset="0"/>
                <a:cs typeface="Consolas" pitchFamily="49" charset="0"/>
              </a:rPr>
              <a:t>glBindVertexArray</a:t>
            </a:r>
            <a:r>
              <a:rPr lang="en-US" baseline="0" dirty="0">
                <a:latin typeface="Consolas" pitchFamily="49" charset="0"/>
                <a:cs typeface="Consolas" pitchFamily="49" charset="0"/>
              </a:rPr>
              <a:t>()</a:t>
            </a:r>
            <a:r>
              <a:rPr lang="en-US" baseline="0" dirty="0"/>
              <a:t> once per frame for each object.</a:t>
            </a:r>
          </a:p>
          <a:p>
            <a:pPr marL="228580" indent="-228580">
              <a:buFont typeface="+mj-lt"/>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A3BE244-68F0-E548-9FDE-4303E5CCFD61}" type="slidenum">
              <a:rPr lang="en-US"/>
              <a:pPr/>
              <a:t>21</a:t>
            </a:fld>
            <a:endParaRPr lang="en-US" dirty="0"/>
          </a:p>
        </p:txBody>
      </p:sp>
      <p:sp>
        <p:nvSpPr>
          <p:cNvPr id="64515" name="Rectangle 2"/>
          <p:cNvSpPr>
            <a:spLocks noGrp="1" noRot="1" noChangeAspect="1" noChangeArrowheads="1" noTextEdit="1"/>
          </p:cNvSpPr>
          <p:nvPr>
            <p:ph type="sldImg"/>
          </p:nvPr>
        </p:nvSpPr>
        <p:spPr>
          <a:xfrm>
            <a:off x="247650" y="741363"/>
            <a:ext cx="6248400" cy="3514725"/>
          </a:xfrm>
          <a:ln/>
        </p:spPr>
      </p:sp>
      <p:sp>
        <p:nvSpPr>
          <p:cNvPr id="6451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The final step in preparing you data for processing by OpenGL (i.e., sending it down for rendering) is to specify which vertex attributes you’d</a:t>
            </a:r>
            <a:r>
              <a:rPr lang="en-US" baseline="0" dirty="0">
                <a:latin typeface="Arial" charset="0"/>
                <a:ea typeface="ＭＳ Ｐゴシック" charset="-128"/>
                <a:cs typeface="ＭＳ Ｐゴシック" charset="-128"/>
              </a:rPr>
              <a:t> like issued to the graphics pipeline.  While this might seem superfluous, it allows you to specify multiple collections of data, and choose which ones you’d like to use at any given time.</a:t>
            </a:r>
          </a:p>
          <a:p>
            <a:pPr eaLnBrk="1" hangingPunct="1"/>
            <a:r>
              <a:rPr lang="en-US" baseline="0" dirty="0">
                <a:latin typeface="Arial" charset="0"/>
                <a:ea typeface="ＭＳ Ｐゴシック" charset="-128"/>
                <a:cs typeface="ＭＳ Ｐゴシック" charset="-128"/>
              </a:rPr>
              <a:t>Each of the attributes that we enable must be associated with an “in” variable of the currently bound vertex shader.  You retrieve vertex attribute locations was retrieved from the compiled shader by calling </a:t>
            </a:r>
            <a:r>
              <a:rPr lang="en-US" baseline="0" dirty="0">
                <a:latin typeface="Consolas" pitchFamily="49" charset="0"/>
                <a:ea typeface="ＭＳ Ｐゴシック" charset="-128"/>
                <a:cs typeface="Consolas" pitchFamily="49" charset="0"/>
              </a:rPr>
              <a:t>glGetAttribLocation().  </a:t>
            </a:r>
            <a:r>
              <a:rPr lang="en-US" baseline="0" dirty="0">
                <a:latin typeface="Arial" charset="0"/>
                <a:ea typeface="ＭＳ Ｐゴシック" charset="-128"/>
                <a:cs typeface="ＭＳ Ｐゴシック" charset="-128"/>
              </a:rPr>
              <a:t>We discuss this call in the shader section.</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DC6DC69-6E62-CA4D-B49A-A89042FDDDAF}" type="slidenum">
              <a:rPr lang="en-US"/>
              <a:pPr/>
              <a:t>22</a:t>
            </a:fld>
            <a:endParaRPr lang="en-US" dirty="0"/>
          </a:p>
        </p:txBody>
      </p:sp>
      <p:sp>
        <p:nvSpPr>
          <p:cNvPr id="66563" name="Rectangle 2"/>
          <p:cNvSpPr>
            <a:spLocks noGrp="1" noRot="1" noChangeAspect="1" noChangeArrowheads="1" noTextEdit="1"/>
          </p:cNvSpPr>
          <p:nvPr>
            <p:ph type="sldImg"/>
          </p:nvPr>
        </p:nvSpPr>
        <p:spPr>
          <a:xfrm>
            <a:off x="247650" y="741363"/>
            <a:ext cx="6248400" cy="3514725"/>
          </a:xfrm>
          <a:ln/>
        </p:spPr>
      </p:sp>
      <p:sp>
        <p:nvSpPr>
          <p:cNvPr id="66564"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In order</a:t>
            </a:r>
            <a:r>
              <a:rPr lang="en-US" baseline="0" dirty="0">
                <a:latin typeface="Arial" charset="0"/>
                <a:ea typeface="ＭＳ Ｐゴシック" charset="-128"/>
                <a:cs typeface="ＭＳ Ｐゴシック" charset="-128"/>
              </a:rPr>
              <a:t> to initiate the rendering of primitives, you need to issue a drawing routine.  While there are many routines for this in OpenGL, we’ll discuss the most fundamental ones.  The simplest routine is </a:t>
            </a:r>
            <a:r>
              <a:rPr lang="en-US" baseline="0" dirty="0">
                <a:latin typeface="Consolas" pitchFamily="49" charset="0"/>
                <a:ea typeface="ＭＳ Ｐゴシック" charset="-128"/>
                <a:cs typeface="Consolas" pitchFamily="49" charset="0"/>
              </a:rPr>
              <a:t>glDrawArrays()</a:t>
            </a:r>
            <a:r>
              <a:rPr lang="en-US" baseline="0" dirty="0">
                <a:latin typeface="Arial" charset="0"/>
                <a:ea typeface="ＭＳ Ｐゴシック" charset="-128"/>
                <a:cs typeface="ＭＳ Ｐゴシック" charset="-128"/>
              </a:rPr>
              <a:t>, to which you specify what type of graphics primitive you want to draw (e.g., here we’re rending a triangle strip), which vertex in the enabled vertex</a:t>
            </a:r>
            <a:r>
              <a:rPr lang="en-US" dirty="0">
                <a:latin typeface="Arial" charset="0"/>
                <a:ea typeface="ＭＳ Ｐゴシック" charset="-128"/>
                <a:cs typeface="ＭＳ Ｐゴシック" charset="-128"/>
              </a:rPr>
              <a:t> attribute arrays </a:t>
            </a:r>
            <a:r>
              <a:rPr lang="en-US" baseline="0" dirty="0">
                <a:latin typeface="Arial" charset="0"/>
                <a:ea typeface="ＭＳ Ｐゴシック" charset="-128"/>
                <a:cs typeface="ＭＳ Ｐゴシック" charset="-128"/>
              </a:rPr>
              <a:t>to start with, and how many vertices to send.</a:t>
            </a:r>
          </a:p>
          <a:p>
            <a:pPr eaLnBrk="1" hangingPunct="1"/>
            <a:endParaRPr lang="en-US" baseline="0" dirty="0">
              <a:latin typeface="Arial" charset="0"/>
              <a:ea typeface="ＭＳ Ｐゴシック" charset="-128"/>
              <a:cs typeface="ＭＳ Ｐゴシック" charset="-128"/>
            </a:endParaRPr>
          </a:p>
          <a:p>
            <a:pPr eaLnBrk="1" hangingPunct="1"/>
            <a:r>
              <a:rPr lang="en-US" dirty="0">
                <a:latin typeface="Arial" charset="0"/>
                <a:ea typeface="ＭＳ Ｐゴシック" charset="-128"/>
                <a:cs typeface="ＭＳ Ｐゴシック" charset="-128"/>
              </a:rPr>
              <a:t>This is the simplest way of rendering geometry in OpenGL Version 3.1.  You merely need to store you vertex data in sequence, and then </a:t>
            </a:r>
            <a:r>
              <a:rPr lang="en-US" dirty="0">
                <a:latin typeface="Consolas" pitchFamily="49" charset="0"/>
                <a:ea typeface="ＭＳ Ｐゴシック" charset="-128"/>
                <a:cs typeface="Consolas" pitchFamily="49" charset="0"/>
              </a:rPr>
              <a:t>glDrawArrays()</a:t>
            </a:r>
            <a:r>
              <a:rPr lang="en-US" dirty="0">
                <a:latin typeface="Arial" charset="0"/>
                <a:ea typeface="ＭＳ Ｐゴシック" charset="-128"/>
                <a:cs typeface="ＭＳ Ｐゴシック" charset="-128"/>
              </a:rPr>
              <a:t> takes care of the rest.  However, in some cases, this won’t be the most memory efficient method of doing things.  Many geometric objects share vertices between geometric primitives, and with this method, you need to replicate the data once for each vertex.  We’ll see a more flexible, in terms of memory storage and access in the next slides.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F8D69-B00F-F44E-9B61-4DC184CA17F8}" type="slidenum">
              <a:rPr lang="en-US" smtClean="0"/>
              <a:pPr/>
              <a:t>23</a:t>
            </a:fld>
            <a:endParaRPr lang="en-US"/>
          </a:p>
        </p:txBody>
      </p:sp>
    </p:spTree>
    <p:extLst>
      <p:ext uri="{BB962C8B-B14F-4D97-AF65-F5344CB8AC3E}">
        <p14:creationId xmlns:p14="http://schemas.microsoft.com/office/powerpoint/2010/main" val="3389602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DE125609-E9B4-C04F-BF5D-4B17C9F45FD8}" type="slidenum">
              <a:rPr lang="en-US"/>
              <a:pPr/>
              <a:t>24</a:t>
            </a:fld>
            <a:endParaRPr lang="en-US"/>
          </a:p>
        </p:txBody>
      </p:sp>
      <p:sp>
        <p:nvSpPr>
          <p:cNvPr id="131075" name="Rectangle 2"/>
          <p:cNvSpPr>
            <a:spLocks noGrp="1" noRot="1" noChangeAspect="1" noChangeArrowheads="1" noTextEdit="1"/>
          </p:cNvSpPr>
          <p:nvPr>
            <p:ph type="sldImg"/>
          </p:nvPr>
        </p:nvSpPr>
        <p:spPr>
          <a:xfrm>
            <a:off x="247650" y="741363"/>
            <a:ext cx="6248400" cy="3514725"/>
          </a:xfrm>
          <a:ln/>
        </p:spPr>
      </p:sp>
      <p:sp>
        <p:nvSpPr>
          <p:cNvPr id="13107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As with any programming language, GLSL has types for variables.</a:t>
            </a:r>
            <a:r>
              <a:rPr lang="en-US" baseline="0" dirty="0">
                <a:latin typeface="Arial" charset="0"/>
                <a:ea typeface="ＭＳ Ｐゴシック" charset="-128"/>
                <a:cs typeface="ＭＳ Ｐゴシック" charset="-128"/>
              </a:rPr>
              <a:t>  However, it includes vector-, and matrix-based types to simplify the operations that occur often in computer graphics.</a:t>
            </a:r>
          </a:p>
          <a:p>
            <a:pPr eaLnBrk="1" hangingPunct="1"/>
            <a:endParaRPr lang="en-US" baseline="0" dirty="0">
              <a:latin typeface="Arial" charset="0"/>
              <a:ea typeface="ＭＳ Ｐゴシック" charset="-128"/>
              <a:cs typeface="ＭＳ Ｐゴシック" charset="-128"/>
            </a:endParaRPr>
          </a:p>
          <a:p>
            <a:pPr eaLnBrk="1" hangingPunct="1"/>
            <a:r>
              <a:rPr lang="en-US" baseline="0" dirty="0">
                <a:latin typeface="Arial" charset="0"/>
                <a:ea typeface="ＭＳ Ｐゴシック" charset="-128"/>
                <a:cs typeface="ＭＳ Ｐゴシック" charset="-128"/>
              </a:rPr>
              <a:t>In addition to numerical types, other types like </a:t>
            </a:r>
            <a:r>
              <a:rPr lang="en-US" i="1" baseline="0" dirty="0">
                <a:latin typeface="Arial" charset="0"/>
                <a:ea typeface="ＭＳ Ｐゴシック" charset="-128"/>
                <a:cs typeface="ＭＳ Ｐゴシック" charset="-128"/>
              </a:rPr>
              <a:t>texture samplers</a:t>
            </a:r>
            <a:r>
              <a:rPr lang="en-US" i="0" baseline="0" dirty="0">
                <a:latin typeface="Arial" charset="0"/>
                <a:ea typeface="ＭＳ Ｐゴシック" charset="-128"/>
                <a:cs typeface="ＭＳ Ｐゴシック" charset="-128"/>
              </a:rPr>
              <a:t> are used to enable other OpenGL operations.  We’ll discuss texture samplers in the texture mapping section.</a:t>
            </a:r>
            <a:endParaRPr lang="en-US" dirty="0">
              <a:latin typeface="Arial" charset="0"/>
              <a:ea typeface="ＭＳ Ｐゴシック" charset="-128"/>
              <a:cs typeface="ＭＳ Ｐゴシック" charset="-128"/>
            </a:endParaRPr>
          </a:p>
          <a:p>
            <a:pPr eaLnBrk="1" hangingPunct="1"/>
            <a:endParaRPr lang="en-US" dirty="0">
              <a:latin typeface="Arial" charset="0"/>
              <a:ea typeface="ＭＳ Ｐゴシック" charset="-128"/>
              <a:cs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a:t>The vector and matrix classes</a:t>
            </a:r>
            <a:r>
              <a:rPr lang="en-US" baseline="0" dirty="0"/>
              <a:t> of GLSL are first-class types, with arithmetic and logical operations well defined.  This helps simplify your code, and prevent errors.</a:t>
            </a:r>
          </a:p>
          <a:p>
            <a:endParaRPr lang="en-US" baseline="0" dirty="0"/>
          </a:p>
          <a:p>
            <a:r>
              <a:rPr lang="en-US" baseline="0" dirty="0"/>
              <a:t>Note in the above example, overloading ensures that both a*</a:t>
            </a:r>
            <a:r>
              <a:rPr lang="en-US" baseline="0" dirty="0" err="1"/>
              <a:t>m</a:t>
            </a:r>
            <a:r>
              <a:rPr lang="en-US" baseline="0" dirty="0"/>
              <a:t> and </a:t>
            </a:r>
            <a:r>
              <a:rPr lang="en-US" baseline="0" dirty="0" err="1"/>
              <a:t>m</a:t>
            </a:r>
            <a:r>
              <a:rPr lang="en-US" baseline="0" dirty="0"/>
              <a:t>*a are defined although they will not in general produce the same result.</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25</a:t>
            </a:fld>
            <a:endParaRPr lang="en-US"/>
          </a:p>
        </p:txBody>
      </p:sp>
    </p:spTree>
    <p:extLst>
      <p:ext uri="{BB962C8B-B14F-4D97-AF65-F5344CB8AC3E}">
        <p14:creationId xmlns:p14="http://schemas.microsoft.com/office/powerpoint/2010/main" val="4040987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a:t>For GLSL’s vector types, you’ll find that often you may also want to access components within</a:t>
            </a:r>
            <a:r>
              <a:rPr lang="en-US" baseline="0" dirty="0"/>
              <a:t> the vector, as well as operate on all of the vector’s components at the same time.  To support that, vectors and matrices (which are really a vector of vectors), support normal “C” vector accessing using the square-bracket notation (e.g., “[</a:t>
            </a:r>
            <a:r>
              <a:rPr lang="en-US" baseline="0" dirty="0" err="1"/>
              <a:t>i</a:t>
            </a:r>
            <a:r>
              <a:rPr lang="en-US" baseline="0" dirty="0"/>
              <a:t>]”), with zero-based indexing.  Additionally, vectors (but not matrices) support </a:t>
            </a:r>
            <a:r>
              <a:rPr lang="en-US" i="1" baseline="0" dirty="0" err="1"/>
              <a:t>swizzling</a:t>
            </a:r>
            <a:r>
              <a:rPr lang="en-US" i="0" baseline="0" dirty="0"/>
              <a:t>, which provides a very powerful method for accessing and manipulating vector components.</a:t>
            </a:r>
          </a:p>
          <a:p>
            <a:r>
              <a:rPr lang="en-US" i="1" baseline="0" dirty="0"/>
              <a:t>Swizzles</a:t>
            </a:r>
            <a:r>
              <a:rPr lang="en-US" i="0" baseline="0" dirty="0"/>
              <a:t> allow components within a vector to be accessed by name.</a:t>
            </a:r>
            <a:r>
              <a:rPr lang="en-US" i="0" dirty="0"/>
              <a:t>  </a:t>
            </a:r>
            <a:r>
              <a:rPr lang="en-US" dirty="0"/>
              <a:t>For example, the first element in a vector – element 0 – can also be referenced by the names “x”, “s”, and “r”.  Why all the names – to clarify their usage.  If you’re working with a color, for example, it may be clearer in the code to use “r” to represent the red channel, as compared to “x”, which make more sense as the x-positional coordinate</a:t>
            </a:r>
            <a:endParaRPr lang="en-US" i="1" baseline="0"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26</a:t>
            </a:fld>
            <a:endParaRPr lang="en-US"/>
          </a:p>
        </p:txBody>
      </p:sp>
    </p:spTree>
    <p:extLst>
      <p:ext uri="{BB962C8B-B14F-4D97-AF65-F5344CB8AC3E}">
        <p14:creationId xmlns:p14="http://schemas.microsoft.com/office/powerpoint/2010/main" val="3237640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a:t>In</a:t>
            </a:r>
            <a:r>
              <a:rPr lang="en-US" baseline="0" dirty="0"/>
              <a:t> addition to types, GLSL has numerous qualifiers to describe a variable usage.  The most common of those are:</a:t>
            </a:r>
          </a:p>
          <a:p>
            <a:pPr marL="171435" indent="-171435">
              <a:buFont typeface="Arial"/>
              <a:buChar char="•"/>
            </a:pPr>
            <a:r>
              <a:rPr lang="en-US" baseline="0" dirty="0">
                <a:latin typeface="Consolas"/>
                <a:cs typeface="Consolas"/>
              </a:rPr>
              <a:t>in</a:t>
            </a:r>
            <a:r>
              <a:rPr lang="en-US" baseline="0" dirty="0"/>
              <a:t> qualifiers that indicate the </a:t>
            </a:r>
            <a:r>
              <a:rPr lang="en-US" baseline="0" dirty="0" err="1"/>
              <a:t>shader</a:t>
            </a:r>
            <a:r>
              <a:rPr lang="en-US" baseline="0" dirty="0"/>
              <a:t> variable will receive data flowing into the </a:t>
            </a:r>
            <a:r>
              <a:rPr lang="en-US" baseline="0" dirty="0" err="1"/>
              <a:t>shader</a:t>
            </a:r>
            <a:r>
              <a:rPr lang="en-US" baseline="0" dirty="0"/>
              <a:t>, either from the application, or the previous </a:t>
            </a:r>
            <a:r>
              <a:rPr lang="en-US" baseline="0" dirty="0" err="1"/>
              <a:t>shader</a:t>
            </a:r>
            <a:r>
              <a:rPr lang="en-US" baseline="0" dirty="0"/>
              <a:t> stage.</a:t>
            </a:r>
          </a:p>
          <a:p>
            <a:pPr marL="171435" indent="-171435">
              <a:buFont typeface="Arial"/>
              <a:buChar char="•"/>
            </a:pPr>
            <a:r>
              <a:rPr lang="en-US" baseline="0" dirty="0">
                <a:latin typeface="Consolas"/>
                <a:cs typeface="Consolas"/>
              </a:rPr>
              <a:t>out</a:t>
            </a:r>
            <a:r>
              <a:rPr lang="en-US" baseline="0" dirty="0"/>
              <a:t> qualifier which tag a variable as data output where data will flow to the next </a:t>
            </a:r>
            <a:r>
              <a:rPr lang="en-US" baseline="0" dirty="0" err="1"/>
              <a:t>shader</a:t>
            </a:r>
            <a:r>
              <a:rPr lang="en-US" baseline="0" dirty="0"/>
              <a:t> stage, or to the </a:t>
            </a:r>
            <a:r>
              <a:rPr lang="en-US" baseline="0" dirty="0" err="1"/>
              <a:t>framebuffer</a:t>
            </a:r>
            <a:endParaRPr lang="en-US" baseline="0" dirty="0"/>
          </a:p>
          <a:p>
            <a:pPr marL="171435" indent="-171435">
              <a:buFont typeface="Arial"/>
              <a:buChar char="•"/>
            </a:pPr>
            <a:r>
              <a:rPr lang="en-US" baseline="0" dirty="0">
                <a:latin typeface="Consolas"/>
                <a:cs typeface="Consolas"/>
              </a:rPr>
              <a:t>uniform</a:t>
            </a:r>
            <a:r>
              <a:rPr lang="en-US" baseline="0" dirty="0"/>
              <a:t> qualifiers for accessing data that doesn’t change across a draw operation</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27</a:t>
            </a:fld>
            <a:endParaRPr lang="en-US"/>
          </a:p>
        </p:txBody>
      </p:sp>
    </p:spTree>
    <p:extLst>
      <p:ext uri="{BB962C8B-B14F-4D97-AF65-F5344CB8AC3E}">
        <p14:creationId xmlns:p14="http://schemas.microsoft.com/office/powerpoint/2010/main" val="550711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a:t>GLSL</a:t>
            </a:r>
            <a:r>
              <a:rPr lang="en-US" baseline="0" dirty="0"/>
              <a:t> also provides a rich library of functions supporting common operations.  While pretty much every vector- and matrix-related function available you can think of, along with the most common mathematical functions are built into GLSL, there’s no support for operations like reading files or printing values.  Shaders are really data-flow engines with data coming in, being processed, and sent on for further processing.  </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28</a:t>
            </a:fld>
            <a:endParaRPr lang="en-US"/>
          </a:p>
        </p:txBody>
      </p:sp>
    </p:spTree>
    <p:extLst>
      <p:ext uri="{BB962C8B-B14F-4D97-AF65-F5344CB8AC3E}">
        <p14:creationId xmlns:p14="http://schemas.microsoft.com/office/powerpoint/2010/main" val="2548481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a:t>Fundamental</a:t>
            </a:r>
            <a:r>
              <a:rPr lang="en-US" baseline="0" dirty="0"/>
              <a:t> to </a:t>
            </a:r>
            <a:r>
              <a:rPr lang="en-US" baseline="0" dirty="0" err="1"/>
              <a:t>shader</a:t>
            </a:r>
            <a:r>
              <a:rPr lang="en-US" baseline="0" dirty="0"/>
              <a:t> processing are a couple of built-in GLSL variable which are the terminus for operations.  In particular, vertex data, which can be processed by up to four shader stages in OpenGL, are all ended by setting a positional value into the built-in variable, </a:t>
            </a:r>
            <a:r>
              <a:rPr lang="en-US" baseline="0" dirty="0" err="1">
                <a:latin typeface="Consolas"/>
                <a:cs typeface="Consolas"/>
              </a:rPr>
              <a:t>gl_Position</a:t>
            </a:r>
            <a:r>
              <a:rPr lang="en-US" baseline="0" dirty="0"/>
              <a:t>.  </a:t>
            </a:r>
          </a:p>
          <a:p>
            <a:r>
              <a:rPr lang="en-US" baseline="0" dirty="0"/>
              <a:t>Additionally, fragment shaders provide a number of </a:t>
            </a:r>
            <a:r>
              <a:rPr lang="en-US" dirty="0"/>
              <a:t>built-in variables.  For example, </a:t>
            </a:r>
            <a:r>
              <a:rPr lang="en-US" dirty="0" err="1">
                <a:latin typeface="Consolas"/>
                <a:cs typeface="Consolas"/>
              </a:rPr>
              <a:t>gl_FragCoord</a:t>
            </a:r>
            <a:r>
              <a:rPr lang="en-US" dirty="0"/>
              <a:t> is a read-only variable, while </a:t>
            </a:r>
            <a:r>
              <a:rPr lang="en-US" dirty="0" err="1"/>
              <a:t>gl_FragDepth</a:t>
            </a:r>
            <a:r>
              <a:rPr lang="en-US" dirty="0"/>
              <a:t> is a read-write variable.  </a:t>
            </a:r>
            <a:r>
              <a:rPr lang="en-US" baseline="0" dirty="0"/>
              <a:t>Later versions of OpenGL allow fragment shaders to output to other variables of the user’s designation as well.</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29</a:t>
            </a:fld>
            <a:endParaRPr lang="en-US"/>
          </a:p>
        </p:txBody>
      </p:sp>
    </p:spTree>
    <p:extLst>
      <p:ext uri="{BB962C8B-B14F-4D97-AF65-F5344CB8AC3E}">
        <p14:creationId xmlns:p14="http://schemas.microsoft.com/office/powerpoint/2010/main" val="366493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1454717-DC8C-8643-8BD1-6F811BA52B52}" type="slidenum">
              <a:rPr lang="en-US"/>
              <a:pPr/>
              <a:t>3</a:t>
            </a:fld>
            <a:endParaRPr lang="en-US"/>
          </a:p>
        </p:txBody>
      </p:sp>
      <p:sp>
        <p:nvSpPr>
          <p:cNvPr id="30723" name="Rectangle 2"/>
          <p:cNvSpPr>
            <a:spLocks noGrp="1" noRot="1" noChangeAspect="1" noChangeArrowheads="1" noTextEdit="1"/>
          </p:cNvSpPr>
          <p:nvPr>
            <p:ph type="sldImg"/>
          </p:nvPr>
        </p:nvSpPr>
        <p:spPr>
          <a:xfrm>
            <a:off x="247650" y="741363"/>
            <a:ext cx="6248400" cy="3514725"/>
          </a:xfrm>
          <a:ln/>
        </p:spPr>
      </p:sp>
      <p:sp>
        <p:nvSpPr>
          <p:cNvPr id="30724"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While OpenGL has been</a:t>
            </a:r>
            <a:r>
              <a:rPr lang="en-US" baseline="0" dirty="0">
                <a:latin typeface="Arial" charset="0"/>
                <a:ea typeface="ＭＳ Ｐゴシック" charset="-128"/>
                <a:cs typeface="ＭＳ Ｐゴシック" charset="-128"/>
              </a:rPr>
              <a:t> around for over 20 years, a lot of changes have occurred since it was created.  This course concentrates on the latest versions of OpenGL – version 4.3, although we don’t have time to discuss all the features available.  In these modern versions of OpenGL (which we define as versions starting with version 3.1), OpenGL applications are entirely </a:t>
            </a:r>
            <a:r>
              <a:rPr lang="en-US" i="1" baseline="0" dirty="0">
                <a:latin typeface="Arial" charset="0"/>
                <a:ea typeface="ＭＳ Ｐゴシック" charset="-128"/>
                <a:cs typeface="ＭＳ Ｐゴシック" charset="-128"/>
              </a:rPr>
              <a:t>shader</a:t>
            </a:r>
            <a:r>
              <a:rPr lang="en-US" i="0" baseline="0" dirty="0">
                <a:latin typeface="Arial" charset="0"/>
                <a:ea typeface="ＭＳ Ｐゴシック" charset="-128"/>
                <a:cs typeface="ＭＳ Ｐゴシック" charset="-128"/>
              </a:rPr>
              <a:t> based.  In fact, most of this course will discuss shaders and the operations they support.</a:t>
            </a:r>
          </a:p>
          <a:p>
            <a:pPr eaLnBrk="1" hangingPunct="1"/>
            <a:endParaRPr lang="en-US" i="0" baseline="0" dirty="0">
              <a:latin typeface="Arial" charset="0"/>
              <a:ea typeface="ＭＳ Ｐゴシック" charset="-128"/>
              <a:cs typeface="ＭＳ Ｐゴシック" charset="-128"/>
            </a:endParaRPr>
          </a:p>
          <a:p>
            <a:pPr eaLnBrk="1" hangingPunct="1"/>
            <a:r>
              <a:rPr lang="en-US" i="0" baseline="0" dirty="0">
                <a:latin typeface="Arial" charset="0"/>
                <a:ea typeface="ＭＳ Ｐゴシック" charset="-128"/>
                <a:cs typeface="ＭＳ Ｐゴシック" charset="-128"/>
              </a:rPr>
              <a:t>If you’re familiar with previous versions of OpenGL, or other </a:t>
            </a:r>
            <a:r>
              <a:rPr lang="en-US" i="1" baseline="0" dirty="0">
                <a:latin typeface="Arial" charset="0"/>
                <a:ea typeface="ＭＳ Ｐゴシック" charset="-128"/>
                <a:cs typeface="ＭＳ Ｐゴシック" charset="-128"/>
              </a:rPr>
              <a:t>rasterization-based</a:t>
            </a:r>
            <a:r>
              <a:rPr lang="en-US" i="0" baseline="0" dirty="0">
                <a:latin typeface="Arial" charset="0"/>
                <a:ea typeface="ＭＳ Ｐゴシック" charset="-128"/>
                <a:cs typeface="ＭＳ Ｐゴシック" charset="-128"/>
              </a:rPr>
              <a:t> graphics pipelines in general that may have included </a:t>
            </a:r>
            <a:r>
              <a:rPr lang="en-US" i="1" baseline="0" dirty="0">
                <a:latin typeface="Arial" charset="0"/>
                <a:ea typeface="ＭＳ Ｐゴシック" charset="-128"/>
                <a:cs typeface="ＭＳ Ｐゴシック" charset="-128"/>
              </a:rPr>
              <a:t>fixed-function </a:t>
            </a:r>
            <a:r>
              <a:rPr lang="en-US" i="0" baseline="0" dirty="0">
                <a:latin typeface="Arial" charset="0"/>
                <a:ea typeface="ＭＳ Ｐゴシック" charset="-128"/>
                <a:cs typeface="ＭＳ Ｐゴシック" charset="-128"/>
              </a:rPr>
              <a:t>processing, we won’t be covering those techniques since these functions have been deprecated.  Instead, we’ll concentrate on showing how we can implement those techniques on a modern, shader-based graphics pipeline.</a:t>
            </a:r>
          </a:p>
          <a:p>
            <a:pPr eaLnBrk="1" hangingPunct="1"/>
            <a:endParaRPr lang="en-US" i="0" baseline="0" dirty="0">
              <a:latin typeface="Arial" charset="0"/>
              <a:ea typeface="ＭＳ Ｐゴシック" charset="-128"/>
              <a:cs typeface="ＭＳ Ｐゴシック" charset="-128"/>
            </a:endParaRPr>
          </a:p>
          <a:p>
            <a:pPr eaLnBrk="1" hangingPunct="1"/>
            <a:r>
              <a:rPr lang="en-US" i="0" baseline="0" dirty="0">
                <a:latin typeface="Arial" charset="0"/>
                <a:ea typeface="ＭＳ Ｐゴシック" charset="-128"/>
                <a:cs typeface="ＭＳ Ｐゴシック" charset="-128"/>
              </a:rPr>
              <a:t>In this modern world of OpenGL, all applications will need to provide shaders, and as such, providing some perspective on how the pipeline evolved and its phases will be illustrative.  We’ll discuss this next.</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1E0E845-9CC2-A043-A7AF-4D0ACF842967}" type="slidenum">
              <a:rPr lang="en-US"/>
              <a:pPr/>
              <a:t>30</a:t>
            </a:fld>
            <a:endParaRPr lang="en-US"/>
          </a:p>
        </p:txBody>
      </p:sp>
      <p:sp>
        <p:nvSpPr>
          <p:cNvPr id="43011" name="Rectangle 2"/>
          <p:cNvSpPr>
            <a:spLocks noGrp="1" noRot="1" noChangeAspect="1" noChangeArrowheads="1" noTextEdit="1"/>
          </p:cNvSpPr>
          <p:nvPr>
            <p:ph type="sldImg"/>
          </p:nvPr>
        </p:nvSpPr>
        <p:spPr>
          <a:xfrm>
            <a:off x="247650" y="741363"/>
            <a:ext cx="6248400" cy="3514725"/>
          </a:xfrm>
          <a:ln/>
        </p:spPr>
      </p:sp>
      <p:sp>
        <p:nvSpPr>
          <p:cNvPr id="43012"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Here’s the simple vertex </a:t>
            </a:r>
            <a:r>
              <a:rPr lang="en-US" dirty="0" err="1">
                <a:latin typeface="Arial" charset="0"/>
                <a:ea typeface="ＭＳ Ｐゴシック" charset="-128"/>
                <a:cs typeface="ＭＳ Ｐゴシック" charset="-128"/>
              </a:rPr>
              <a:t>shader</a:t>
            </a:r>
            <a:r>
              <a:rPr lang="en-US" dirty="0">
                <a:latin typeface="Arial" charset="0"/>
                <a:ea typeface="ＭＳ Ｐゴシック" charset="-128"/>
                <a:cs typeface="ＭＳ Ｐゴシック" charset="-128"/>
              </a:rPr>
              <a:t> we use</a:t>
            </a:r>
            <a:r>
              <a:rPr lang="en-US" baseline="0" dirty="0">
                <a:latin typeface="Arial" charset="0"/>
                <a:ea typeface="ＭＳ Ｐゴシック" charset="-128"/>
                <a:cs typeface="ＭＳ Ｐゴシック" charset="-128"/>
              </a:rPr>
              <a:t> in our cube rendering example.  It accepts two vertex attributes as input: the vertex’s position and color, and does very little processing on them; in fact, it merely copies the input into some output variables (with </a:t>
            </a:r>
            <a:r>
              <a:rPr lang="en-US" baseline="0" dirty="0" err="1">
                <a:latin typeface="Consolas"/>
                <a:ea typeface="ＭＳ Ｐゴシック" charset="-128"/>
                <a:cs typeface="Consolas"/>
              </a:rPr>
              <a:t>gl_Position</a:t>
            </a:r>
            <a:r>
              <a:rPr lang="en-US" baseline="0" dirty="0">
                <a:latin typeface="Arial" charset="0"/>
                <a:ea typeface="ＭＳ Ｐゴシック" charset="-128"/>
                <a:cs typeface="ＭＳ Ｐゴシック" charset="-128"/>
              </a:rPr>
              <a:t> being implicitly declared).  The results of each vertex </a:t>
            </a:r>
            <a:r>
              <a:rPr lang="en-US" baseline="0" dirty="0" err="1">
                <a:latin typeface="Arial" charset="0"/>
                <a:ea typeface="ＭＳ Ｐゴシック" charset="-128"/>
                <a:cs typeface="ＭＳ Ｐゴシック" charset="-128"/>
              </a:rPr>
              <a:t>shader</a:t>
            </a:r>
            <a:r>
              <a:rPr lang="en-US" baseline="0" dirty="0">
                <a:latin typeface="Arial" charset="0"/>
                <a:ea typeface="ＭＳ Ｐゴシック" charset="-128"/>
                <a:cs typeface="ＭＳ Ｐゴシック" charset="-128"/>
              </a:rPr>
              <a:t> execution are passed further down the OpenGL pipeline, and ultimately end their processing in the fragment </a:t>
            </a:r>
            <a:r>
              <a:rPr lang="en-US" baseline="0" dirty="0" err="1">
                <a:latin typeface="Arial" charset="0"/>
                <a:ea typeface="ＭＳ Ｐゴシック" charset="-128"/>
                <a:cs typeface="ＭＳ Ｐゴシック" charset="-128"/>
              </a:rPr>
              <a:t>shader</a:t>
            </a:r>
            <a:r>
              <a:rPr lang="en-US" baseline="0" dirty="0">
                <a:latin typeface="Arial" charset="0"/>
                <a:ea typeface="ＭＳ Ｐゴシック" charset="-128"/>
                <a:cs typeface="ＭＳ Ｐゴシック" charset="-128"/>
              </a:rPr>
              <a:t>.</a:t>
            </a:r>
          </a:p>
          <a:p>
            <a:pPr eaLnBrk="1" hangingPunct="1"/>
            <a:endParaRPr lang="en-US" dirty="0">
              <a:latin typeface="Arial" charset="0"/>
              <a:ea typeface="ＭＳ Ｐゴシック" charset="-128"/>
              <a:cs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5D61512-380E-1446-9341-05E1CB00BF1B}" type="slidenum">
              <a:rPr lang="en-US"/>
              <a:pPr/>
              <a:t>31</a:t>
            </a:fld>
            <a:endParaRPr lang="en-US"/>
          </a:p>
        </p:txBody>
      </p:sp>
      <p:sp>
        <p:nvSpPr>
          <p:cNvPr id="45059" name="Rectangle 2"/>
          <p:cNvSpPr>
            <a:spLocks noGrp="1" noRot="1" noChangeAspect="1" noChangeArrowheads="1" noTextEdit="1"/>
          </p:cNvSpPr>
          <p:nvPr>
            <p:ph type="sldImg"/>
          </p:nvPr>
        </p:nvSpPr>
        <p:spPr>
          <a:xfrm>
            <a:off x="247650" y="741363"/>
            <a:ext cx="6248400" cy="3514725"/>
          </a:xfrm>
          <a:ln/>
        </p:spPr>
      </p:sp>
      <p:sp>
        <p:nvSpPr>
          <p:cNvPr id="4506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Here’s the associated fragment </a:t>
            </a:r>
            <a:r>
              <a:rPr lang="en-US" dirty="0" err="1">
                <a:latin typeface="Arial" charset="0"/>
                <a:ea typeface="ＭＳ Ｐゴシック" charset="-128"/>
                <a:cs typeface="ＭＳ Ｐゴシック" charset="-128"/>
              </a:rPr>
              <a:t>shader</a:t>
            </a:r>
            <a:r>
              <a:rPr lang="en-US" dirty="0">
                <a:latin typeface="Arial" charset="0"/>
                <a:ea typeface="ＭＳ Ｐゴシック" charset="-128"/>
                <a:cs typeface="ＭＳ Ｐゴシック" charset="-128"/>
              </a:rPr>
              <a:t> that we use in our cube example.  While this</a:t>
            </a:r>
            <a:r>
              <a:rPr lang="en-US" baseline="0" dirty="0">
                <a:latin typeface="Arial" charset="0"/>
                <a:ea typeface="ＭＳ Ｐゴシック" charset="-128"/>
                <a:cs typeface="ＭＳ Ｐゴシック" charset="-128"/>
              </a:rPr>
              <a:t> </a:t>
            </a:r>
            <a:r>
              <a:rPr lang="en-US" baseline="0" dirty="0" err="1">
                <a:latin typeface="Arial" charset="0"/>
                <a:ea typeface="ＭＳ Ｐゴシック" charset="-128"/>
                <a:cs typeface="ＭＳ Ｐゴシック" charset="-128"/>
              </a:rPr>
              <a:t>shader</a:t>
            </a:r>
            <a:r>
              <a:rPr lang="en-US" baseline="0" dirty="0">
                <a:latin typeface="Arial" charset="0"/>
                <a:ea typeface="ＭＳ Ｐゴシック" charset="-128"/>
                <a:cs typeface="ＭＳ Ｐゴシック" charset="-128"/>
              </a:rPr>
              <a:t> is as simple as they come – merely setting the fragment’s color to the input color passed in, there’s been a lot of processing to this point.  In particular, every fragment that’s shaded was generated by the rasterizer, which is a built-in, non-programmable (i.e., you don’t write a shader to control its operation).  What’s magical about this process is that if the colors across the geometric primitive (for multi-vertex primitives: lines and triangles) is not the same, the rasterizer will interpolate those colors across the primitive, passing each iterated value into our </a:t>
            </a:r>
            <a:r>
              <a:rPr lang="en-US" baseline="0" dirty="0">
                <a:latin typeface="Consolas"/>
                <a:ea typeface="ＭＳ Ｐゴシック" charset="-128"/>
                <a:cs typeface="Consolas"/>
              </a:rPr>
              <a:t>color</a:t>
            </a:r>
            <a:r>
              <a:rPr lang="en-US" baseline="0" dirty="0">
                <a:latin typeface="Arial" charset="0"/>
                <a:ea typeface="ＭＳ Ｐゴシック" charset="-128"/>
                <a:cs typeface="ＭＳ Ｐゴシック" charset="-128"/>
              </a:rPr>
              <a:t> variable.</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Shaders</a:t>
            </a:r>
            <a:r>
              <a:rPr lang="en-US" baseline="0" dirty="0"/>
              <a:t> need to be compiled in order to be used in your program. As compared to C programs, the compiler and linker are implemented in the OpenGL driver, and accessible through function calls from within your program. The diagram illustrates the steps required to compile and link each type of shader into your shader program. A program can contain either a vertex shader (which replaces the fixed-function vertex processing), a fragment shader (which replaces the fragment coloring stages), or both. If a shader isn’t present for a particular stage, the fixed-function part of the pipeline is used in its place.</a:t>
            </a:r>
          </a:p>
          <a:p>
            <a:endParaRPr lang="en-US" baseline="0" dirty="0"/>
          </a:p>
          <a:p>
            <a:r>
              <a:rPr lang="en-US" baseline="0" dirty="0"/>
              <a:t>Just a with regular programs, a syntax error from the compilation stage, or a missing symbol from the linker stage could prevent the successful </a:t>
            </a:r>
            <a:r>
              <a:rPr lang="en-US" dirty="0"/>
              <a:t>generation </a:t>
            </a:r>
            <a:r>
              <a:rPr lang="en-US" baseline="0" dirty="0"/>
              <a:t>of an executable program. There are routines for verifying the results of the compilation and link stages of the compilation process, but are not shown here. Instead, we’ve provided a routine that makes this process much simpler, as demonstrated on the next slide.</a:t>
            </a:r>
            <a:endParaRPr lang="en-US" dirty="0"/>
          </a:p>
        </p:txBody>
      </p:sp>
      <p:sp>
        <p:nvSpPr>
          <p:cNvPr id="4" name="Slide Number Placeholder 3"/>
          <p:cNvSpPr>
            <a:spLocks noGrp="1"/>
          </p:cNvSpPr>
          <p:nvPr>
            <p:ph type="sldNum" sz="quarter" idx="10"/>
          </p:nvPr>
        </p:nvSpPr>
        <p:spPr/>
        <p:txBody>
          <a:bodyPr/>
          <a:lstStyle/>
          <a:p>
            <a:fld id="{DA1863BB-6147-4F5F-B60F-8DA3E10FE7C6}"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7CF5B81-1CD1-B740-BBA9-F3105EE408FC}" type="slidenum">
              <a:rPr lang="en-US"/>
              <a:pPr/>
              <a:t>33</a:t>
            </a:fld>
            <a:endParaRPr lang="en-US"/>
          </a:p>
        </p:txBody>
      </p:sp>
      <p:sp>
        <p:nvSpPr>
          <p:cNvPr id="75779" name="Rectangle 2"/>
          <p:cNvSpPr>
            <a:spLocks noGrp="1" noRot="1" noChangeAspect="1" noChangeArrowheads="1" noTextEdit="1"/>
          </p:cNvSpPr>
          <p:nvPr>
            <p:ph type="sldImg"/>
          </p:nvPr>
        </p:nvSpPr>
        <p:spPr>
          <a:xfrm>
            <a:off x="247650" y="741363"/>
            <a:ext cx="6248400" cy="3514725"/>
          </a:xfrm>
          <a:ln/>
        </p:spPr>
      </p:sp>
      <p:sp>
        <p:nvSpPr>
          <p:cNvPr id="75780" name="Rectangle 3"/>
          <p:cNvSpPr>
            <a:spLocks noGrp="1" noChangeArrowheads="1"/>
          </p:cNvSpPr>
          <p:nvPr>
            <p:ph type="body" idx="1"/>
          </p:nvPr>
        </p:nvSpPr>
        <p:spPr>
          <a:noFill/>
          <a:ln/>
        </p:spPr>
        <p:txBody>
          <a:bodyPr/>
          <a:lstStyle/>
          <a:p>
            <a:r>
              <a:rPr lang="en-US" dirty="0"/>
              <a:t>OpenGL</a:t>
            </a:r>
            <a:r>
              <a:rPr lang="en-US" baseline="0" dirty="0"/>
              <a:t> shaders, depending on which stage their associated with, process different types of data.  Some data for a shader changes for each shader invocation.  For example, each time a vertex shader executes, it’s presented with new data for a single vertex; likewise for fragment, and the other shader stages in the pipeline.  The number of executions of a particular shader rely on how much data was associated with the draw call that started the pipeline – if you call </a:t>
            </a:r>
            <a:r>
              <a:rPr lang="en-US" baseline="0" dirty="0" err="1"/>
              <a:t>glDrawArrays</a:t>
            </a:r>
            <a:r>
              <a:rPr lang="en-US" baseline="0" dirty="0"/>
              <a:t>() </a:t>
            </a:r>
            <a:r>
              <a:rPr lang="en-US" baseline="0" dirty="0" err="1"/>
              <a:t>specifiying</a:t>
            </a:r>
            <a:r>
              <a:rPr lang="en-US" baseline="0" dirty="0"/>
              <a:t> 100 vertices, your vertex shader will be called 100 times, each time with a different vertex.</a:t>
            </a:r>
          </a:p>
          <a:p>
            <a:endParaRPr lang="en-US" baseline="0" dirty="0"/>
          </a:p>
          <a:p>
            <a:r>
              <a:rPr lang="en-US" baseline="0" dirty="0"/>
              <a:t>Other data that a shader may use in processing may be constant across a draw call, or even all the drawing calls for a frame.  GLSL calls those </a:t>
            </a:r>
            <a:r>
              <a:rPr lang="en-US" i="1" baseline="0" dirty="0"/>
              <a:t>uniform</a:t>
            </a:r>
            <a:r>
              <a:rPr lang="en-US" i="0" baseline="0" dirty="0"/>
              <a:t> </a:t>
            </a:r>
            <a:r>
              <a:rPr lang="en-US" i="0" baseline="0" dirty="0" err="1"/>
              <a:t>varialbes</a:t>
            </a:r>
            <a:r>
              <a:rPr lang="en-US" i="0" baseline="0" dirty="0"/>
              <a:t>, since their value is uniform across the execution of all shaders for a single draw call.</a:t>
            </a:r>
          </a:p>
          <a:p>
            <a:endParaRPr lang="en-US" i="0" baseline="0" dirty="0"/>
          </a:p>
          <a:p>
            <a:r>
              <a:rPr lang="en-US" i="0" baseline="0" dirty="0"/>
              <a:t>Each of the </a:t>
            </a:r>
            <a:r>
              <a:rPr lang="en-US" i="0" baseline="0" dirty="0" err="1"/>
              <a:t>shader’s</a:t>
            </a:r>
            <a:r>
              <a:rPr lang="en-US" i="0" baseline="0" dirty="0"/>
              <a:t> input data variables (ins and uniforms) needs to be connected to a data source in the application.  We’ve already seen </a:t>
            </a:r>
            <a:r>
              <a:rPr lang="en-US" i="0" baseline="0" dirty="0" err="1"/>
              <a:t>glGetAttribLocation</a:t>
            </a:r>
            <a:r>
              <a:rPr lang="en-US" i="0" baseline="0" dirty="0"/>
              <a:t>() for retrieving information for connecting vertex data in a VBO to shader variable.  You will also use the same process for uniform variables, as we’ll describe shortly.</a:t>
            </a:r>
            <a:endParaRPr lang="en-US" dirty="0"/>
          </a:p>
          <a:p>
            <a:pPr eaLnBrk="1" hangingPunct="1"/>
            <a:endParaRPr lang="en-US" dirty="0">
              <a:latin typeface="Arial" charset="0"/>
              <a:ea typeface="ＭＳ Ｐゴシック" charset="-128"/>
              <a:cs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FECDC38-152B-404F-8833-0CE3B68D2415}" type="slidenum">
              <a:rPr lang="en-US"/>
              <a:pPr/>
              <a:t>34</a:t>
            </a:fld>
            <a:endParaRPr lang="en-US"/>
          </a:p>
        </p:txBody>
      </p:sp>
      <p:sp>
        <p:nvSpPr>
          <p:cNvPr id="77827" name="Rectangle 2"/>
          <p:cNvSpPr>
            <a:spLocks noGrp="1" noRot="1" noChangeAspect="1" noChangeArrowheads="1" noTextEdit="1"/>
          </p:cNvSpPr>
          <p:nvPr>
            <p:ph type="sldImg"/>
          </p:nvPr>
        </p:nvSpPr>
        <p:spPr>
          <a:xfrm>
            <a:off x="247650" y="741363"/>
            <a:ext cx="6248400" cy="3514725"/>
          </a:xfrm>
          <a:ln/>
        </p:spPr>
      </p:sp>
      <p:sp>
        <p:nvSpPr>
          <p:cNvPr id="7782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Once</a:t>
            </a:r>
            <a:r>
              <a:rPr lang="en-US" baseline="0" dirty="0">
                <a:latin typeface="Arial" charset="0"/>
                <a:ea typeface="ＭＳ Ｐゴシック" charset="-128"/>
                <a:cs typeface="ＭＳ Ｐゴシック" charset="-128"/>
              </a:rPr>
              <a:t> you know the names of variables in a shader – whether they’re attributes or uniforms – you can determine their location using one of the </a:t>
            </a:r>
            <a:r>
              <a:rPr lang="en-US" baseline="0" dirty="0" err="1">
                <a:latin typeface="Arial" charset="0"/>
                <a:ea typeface="ＭＳ Ｐゴシック" charset="-128"/>
                <a:cs typeface="ＭＳ Ｐゴシック" charset="-128"/>
              </a:rPr>
              <a:t>glGet</a:t>
            </a:r>
            <a:r>
              <a:rPr lang="en-US" baseline="0" dirty="0">
                <a:latin typeface="Arial" charset="0"/>
                <a:ea typeface="ＭＳ Ｐゴシック" charset="-128"/>
                <a:cs typeface="ＭＳ Ｐゴシック" charset="-128"/>
              </a:rPr>
              <a:t>*Location() calls.</a:t>
            </a:r>
          </a:p>
          <a:p>
            <a:pPr eaLnBrk="1" hangingPunct="1"/>
            <a:r>
              <a:rPr lang="en-US" baseline="0" dirty="0">
                <a:latin typeface="Arial" charset="0"/>
                <a:ea typeface="ＭＳ Ｐゴシック" charset="-128"/>
                <a:cs typeface="ＭＳ Ｐゴシック" charset="-128"/>
              </a:rPr>
              <a:t>If you don’t know the variables in a shader (if, for instance, you’re writing a library that accepts shaders), you can find out all of the shader variables by using the </a:t>
            </a:r>
            <a:r>
              <a:rPr lang="en-US" baseline="0" dirty="0" err="1">
                <a:latin typeface="Arial" charset="0"/>
                <a:ea typeface="ＭＳ Ｐゴシック" charset="-128"/>
                <a:cs typeface="ＭＳ Ｐゴシック" charset="-128"/>
              </a:rPr>
              <a:t>glGetActiveAttrib</a:t>
            </a:r>
            <a:r>
              <a:rPr lang="en-US" baseline="0" dirty="0">
                <a:latin typeface="Arial" charset="0"/>
                <a:ea typeface="ＭＳ Ｐゴシック" charset="-128"/>
                <a:cs typeface="ＭＳ Ｐゴシック" charset="-128"/>
              </a:rPr>
              <a:t>() function.</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We begin delving</a:t>
            </a:r>
            <a:r>
              <a:rPr lang="en-US" baseline="0" dirty="0"/>
              <a:t> into shader specifics by first taking a look at vertex shaders.  As you’ve probably arrived at, vertex shaders are used to process vertices, and have the required responsibility of specifying the vertex’s position in clip coordinates.  This process usually involves numerous vertex transformations, which we’ll discuss next.  Additionally, a vertex shader may be responsible for determine additional information about a vertex for use by the rasterizer, including specifying colors.</a:t>
            </a:r>
          </a:p>
          <a:p>
            <a:r>
              <a:rPr lang="en-US" baseline="0" dirty="0"/>
              <a:t>To begin our discussion of vertex transformations, we’ll first describe the </a:t>
            </a:r>
            <a:r>
              <a:rPr lang="en-US" i="1" baseline="0" dirty="0"/>
              <a:t>synthetic camera model</a:t>
            </a:r>
            <a:r>
              <a:rPr lang="en-US" i="0" baseline="0" dirty="0"/>
              <a:t>.</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4B346AC-FC04-4864-A078-9EFF419C55C7}" type="slidenum">
              <a:rPr lang="en-GB" smtClean="0"/>
              <a:pPr>
                <a:defRPr/>
              </a:pPr>
              <a:t>36</a:t>
            </a:fld>
            <a:endParaRPr lang="en-GB" dirty="0"/>
          </a:p>
        </p:txBody>
      </p:sp>
    </p:spTree>
    <p:extLst>
      <p:ext uri="{BB962C8B-B14F-4D97-AF65-F5344CB8AC3E}">
        <p14:creationId xmlns:p14="http://schemas.microsoft.com/office/powerpoint/2010/main" val="3529581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A8E7501-4790-A140-836B-F9B0C96C21C3}" type="slidenum">
              <a:rPr lang="en-US"/>
              <a:pPr/>
              <a:t>37</a:t>
            </a:fld>
            <a:endParaRPr lang="en-US"/>
          </a:p>
        </p:txBody>
      </p:sp>
      <p:sp>
        <p:nvSpPr>
          <p:cNvPr id="83971" name="Rectangle 2"/>
          <p:cNvSpPr>
            <a:spLocks noGrp="1" noRot="1" noChangeAspect="1" noChangeArrowheads="1" noTextEdit="1"/>
          </p:cNvSpPr>
          <p:nvPr>
            <p:ph type="sldImg"/>
          </p:nvPr>
        </p:nvSpPr>
        <p:spPr>
          <a:xfrm>
            <a:off x="79375" y="739775"/>
            <a:ext cx="6586538" cy="3705225"/>
          </a:xfrm>
          <a:ln/>
        </p:spPr>
      </p:sp>
      <p:sp>
        <p:nvSpPr>
          <p:cNvPr id="83972" name="Rectangle 3"/>
          <p:cNvSpPr>
            <a:spLocks noGrp="1" noChangeArrowheads="1"/>
          </p:cNvSpPr>
          <p:nvPr>
            <p:ph type="body" idx="1"/>
          </p:nvPr>
        </p:nvSpPr>
        <p:spPr>
          <a:xfrm>
            <a:off x="899160" y="4693285"/>
            <a:ext cx="4945380" cy="4447986"/>
          </a:xfrm>
          <a:noFill/>
          <a:ln/>
        </p:spPr>
        <p:txBody>
          <a:bodyPr lIns="91416" tIns="45708" rIns="91416" bIns="45708"/>
          <a:lstStyle/>
          <a:p>
            <a:pPr eaLnBrk="1" hangingPunct="1"/>
            <a:r>
              <a:rPr lang="en-US" dirty="0">
                <a:latin typeface="Arial" charset="0"/>
                <a:ea typeface="ＭＳ Ｐゴシック" charset="-128"/>
                <a:cs typeface="ＭＳ Ｐゴシック" charset="-128"/>
              </a:rPr>
              <a:t>This model has become know as the synthetic camera model.</a:t>
            </a:r>
          </a:p>
          <a:p>
            <a:pPr eaLnBrk="1" hangingPunct="1"/>
            <a:r>
              <a:rPr lang="en-US" dirty="0">
                <a:latin typeface="Arial" charset="0"/>
                <a:ea typeface="ＭＳ Ｐゴシック" charset="-128"/>
                <a:cs typeface="ＭＳ Ｐゴシック" charset="-128"/>
              </a:rPr>
              <a:t>Note that both the objects to be viewed and the camera are three-dimensional while the resulting image is two dimensional.</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5B74CB1-2267-3844-B7FF-8FCC81ACB9F4}" type="slidenum">
              <a:rPr lang="en-US"/>
              <a:pPr/>
              <a:t>38</a:t>
            </a:fld>
            <a:endParaRPr lang="en-US"/>
          </a:p>
        </p:txBody>
      </p:sp>
      <p:sp>
        <p:nvSpPr>
          <p:cNvPr id="86019" name="Rectangle 2"/>
          <p:cNvSpPr>
            <a:spLocks noGrp="1" noRot="1" noChangeAspect="1" noChangeArrowheads="1" noTextEdit="1"/>
          </p:cNvSpPr>
          <p:nvPr>
            <p:ph type="sldImg"/>
          </p:nvPr>
        </p:nvSpPr>
        <p:spPr>
          <a:xfrm>
            <a:off x="79375" y="741363"/>
            <a:ext cx="6586538" cy="3705225"/>
          </a:xfrm>
          <a:ln/>
        </p:spPr>
      </p:sp>
      <p:sp>
        <p:nvSpPr>
          <p:cNvPr id="86020" name="Rectangle 3"/>
          <p:cNvSpPr>
            <a:spLocks noGrp="1" noChangeArrowheads="1"/>
          </p:cNvSpPr>
          <p:nvPr>
            <p:ph type="body" idx="1"/>
          </p:nvPr>
        </p:nvSpPr>
        <p:spPr>
          <a:xfrm>
            <a:off x="674370" y="4722449"/>
            <a:ext cx="5394960" cy="4386231"/>
          </a:xfrm>
          <a:noFill/>
          <a:ln/>
        </p:spPr>
        <p:txBody>
          <a:bodyPr/>
          <a:lstStyle/>
          <a:p>
            <a:pPr eaLnBrk="1" hangingPunct="1"/>
            <a:r>
              <a:rPr lang="en-US" dirty="0">
                <a:latin typeface="Arial" charset="0"/>
                <a:ea typeface="ＭＳ Ｐゴシック" charset="-128"/>
                <a:cs typeface="ＭＳ Ｐゴシック" charset="-128"/>
              </a:rPr>
              <a:t>The processing required for converting a vertex from 3D or 4D space into a 2D window coordinate is done by the transform stage of the graphics pipeline.  The operations in that stage are illustrated above.  The purple boxes represent a matrix multiplication operation.  In graphics, all of our matrices are 4</a:t>
            </a:r>
            <a:r>
              <a:rPr lang="en-US" dirty="0">
                <a:latin typeface="Arial" charset="0"/>
                <a:ea typeface="Arial" charset="0"/>
                <a:cs typeface="Arial" charset="0"/>
              </a:rPr>
              <a:t>×4 matrices (they’re homogenous, hence the reason for homogenous coordinates).</a:t>
            </a:r>
          </a:p>
          <a:p>
            <a:pPr eaLnBrk="1" hangingPunct="1"/>
            <a:endParaRPr lang="en-US" dirty="0">
              <a:latin typeface="Arial" charset="0"/>
              <a:ea typeface="Arial" charset="0"/>
              <a:cs typeface="Arial" charset="0"/>
            </a:endParaRPr>
          </a:p>
          <a:p>
            <a:pPr eaLnBrk="1" hangingPunct="1"/>
            <a:r>
              <a:rPr lang="en-US" dirty="0">
                <a:latin typeface="Arial" charset="0"/>
                <a:ea typeface="Arial" charset="0"/>
                <a:cs typeface="Arial" charset="0"/>
              </a:rPr>
              <a:t>When we want to draw an geometric object, like a chair for instance, we first determine all of the vertices that we want to associate with the chair.  Next, we determine how those vertices should be grouped to form geometric primitives, and the order we’re going to send them to the graphics subsystem.  This process is called </a:t>
            </a:r>
            <a:r>
              <a:rPr lang="en-US" i="1" dirty="0">
                <a:latin typeface="Arial" charset="0"/>
                <a:ea typeface="Arial" charset="0"/>
                <a:cs typeface="Arial" charset="0"/>
              </a:rPr>
              <a:t>modeling</a:t>
            </a:r>
            <a:r>
              <a:rPr lang="en-US" dirty="0">
                <a:latin typeface="Arial" charset="0"/>
                <a:ea typeface="Arial" charset="0"/>
                <a:cs typeface="Arial" charset="0"/>
              </a:rPr>
              <a:t>.  Quite often, we’ll model an object in its own little 3D coordinate system.  When we want to add that object into the scene we’re developing, we need to determine its </a:t>
            </a:r>
            <a:r>
              <a:rPr lang="en-US" i="1" dirty="0">
                <a:latin typeface="Arial" charset="0"/>
                <a:ea typeface="Arial" charset="0"/>
                <a:cs typeface="Arial" charset="0"/>
              </a:rPr>
              <a:t>world coordinates.</a:t>
            </a:r>
            <a:r>
              <a:rPr lang="en-US" dirty="0">
                <a:latin typeface="Arial" charset="0"/>
                <a:ea typeface="Arial" charset="0"/>
                <a:cs typeface="Arial" charset="0"/>
              </a:rPr>
              <a:t>  We do this by specifying a </a:t>
            </a:r>
            <a:r>
              <a:rPr lang="en-US" i="1" dirty="0">
                <a:latin typeface="Arial" charset="0"/>
                <a:ea typeface="Arial" charset="0"/>
                <a:cs typeface="Arial" charset="0"/>
              </a:rPr>
              <a:t>modeling transformation</a:t>
            </a:r>
            <a:r>
              <a:rPr lang="en-US" dirty="0">
                <a:latin typeface="Arial" charset="0"/>
                <a:ea typeface="Arial" charset="0"/>
                <a:cs typeface="Arial" charset="0"/>
              </a:rPr>
              <a:t>, which tells the system how to move from one coordinate system to another. </a:t>
            </a:r>
          </a:p>
          <a:p>
            <a:pPr eaLnBrk="1" hangingPunct="1"/>
            <a:endParaRPr lang="en-US" dirty="0">
              <a:latin typeface="Arial" charset="0"/>
              <a:ea typeface="Arial" charset="0"/>
              <a:cs typeface="Arial" charset="0"/>
            </a:endParaRPr>
          </a:p>
          <a:p>
            <a:pPr eaLnBrk="1" hangingPunct="1"/>
            <a:r>
              <a:rPr lang="en-US" dirty="0">
                <a:latin typeface="Arial" charset="0"/>
                <a:ea typeface="Arial" charset="0"/>
                <a:cs typeface="Arial" charset="0"/>
              </a:rPr>
              <a:t>Modeling transformations, in combination with </a:t>
            </a:r>
            <a:r>
              <a:rPr lang="en-US" i="1" dirty="0">
                <a:latin typeface="Arial" charset="0"/>
                <a:ea typeface="Arial" charset="0"/>
                <a:cs typeface="Arial" charset="0"/>
              </a:rPr>
              <a:t>viewing</a:t>
            </a:r>
            <a:r>
              <a:rPr lang="en-US" dirty="0">
                <a:latin typeface="Arial" charset="0"/>
                <a:ea typeface="Arial" charset="0"/>
                <a:cs typeface="Arial" charset="0"/>
              </a:rPr>
              <a:t> transforms, which dictate where the viewing frustum is in world coordinates, are the first transformation that a vertex goes through.  Next, the </a:t>
            </a:r>
            <a:r>
              <a:rPr lang="en-US" i="1" dirty="0">
                <a:latin typeface="Arial" charset="0"/>
                <a:ea typeface="Arial" charset="0"/>
                <a:cs typeface="Arial" charset="0"/>
              </a:rPr>
              <a:t>projection transform</a:t>
            </a:r>
            <a:r>
              <a:rPr lang="en-US" dirty="0">
                <a:latin typeface="Arial" charset="0"/>
                <a:ea typeface="Arial" charset="0"/>
                <a:cs typeface="Arial" charset="0"/>
              </a:rPr>
              <a:t> is applied which maps the vertex into another space called </a:t>
            </a:r>
            <a:r>
              <a:rPr lang="en-US" i="1" dirty="0">
                <a:latin typeface="Arial" charset="0"/>
                <a:ea typeface="Arial" charset="0"/>
                <a:cs typeface="Arial" charset="0"/>
              </a:rPr>
              <a:t>clip coordinates,</a:t>
            </a:r>
            <a:r>
              <a:rPr lang="en-US" dirty="0">
                <a:latin typeface="Arial" charset="0"/>
                <a:ea typeface="Arial" charset="0"/>
                <a:cs typeface="Arial" charset="0"/>
              </a:rPr>
              <a:t> which is where clipping occurs.  After clipping, we divide by the </a:t>
            </a:r>
            <a:r>
              <a:rPr lang="en-US" i="1" dirty="0" err="1">
                <a:latin typeface="Arial" charset="0"/>
                <a:ea typeface="Arial" charset="0"/>
                <a:cs typeface="Arial" charset="0"/>
              </a:rPr>
              <a:t>w</a:t>
            </a:r>
            <a:r>
              <a:rPr lang="en-US" dirty="0">
                <a:latin typeface="Arial" charset="0"/>
                <a:ea typeface="Arial" charset="0"/>
                <a:cs typeface="Arial" charset="0"/>
              </a:rPr>
              <a:t> value of the vertex, which is modified by projection.  This division operation is what allows the farther-objects-being-smaller activity.  The transformed, clipped coordinates are then mapped into the window.</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C94F6B8B-06E3-6041-A488-A683031667F4}" type="slidenum">
              <a:rPr lang="en-US"/>
              <a:pPr/>
              <a:t>39</a:t>
            </a:fld>
            <a:endParaRPr lang="en-US"/>
          </a:p>
        </p:txBody>
      </p:sp>
      <p:sp>
        <p:nvSpPr>
          <p:cNvPr id="88067" name="Rectangle 2"/>
          <p:cNvSpPr>
            <a:spLocks noGrp="1" noRot="1" noChangeAspect="1" noChangeArrowheads="1" noTextEdit="1"/>
          </p:cNvSpPr>
          <p:nvPr>
            <p:ph type="sldImg"/>
          </p:nvPr>
        </p:nvSpPr>
        <p:spPr>
          <a:xfrm>
            <a:off x="79375" y="739775"/>
            <a:ext cx="6586538" cy="3705225"/>
          </a:xfrm>
          <a:ln/>
        </p:spPr>
      </p:sp>
      <p:sp>
        <p:nvSpPr>
          <p:cNvPr id="88068" name="Rectangle 3"/>
          <p:cNvSpPr>
            <a:spLocks noGrp="1" noChangeArrowheads="1"/>
          </p:cNvSpPr>
          <p:nvPr>
            <p:ph type="body" idx="1"/>
          </p:nvPr>
        </p:nvSpPr>
        <p:spPr>
          <a:xfrm>
            <a:off x="899160" y="4693285"/>
            <a:ext cx="4945380" cy="4447986"/>
          </a:xfrm>
          <a:noFill/>
          <a:ln/>
        </p:spPr>
        <p:txBody>
          <a:bodyPr lIns="91416" tIns="45708" rIns="91416" bIns="45708"/>
          <a:lstStyle/>
          <a:p>
            <a:pPr eaLnBrk="1" hangingPunct="1"/>
            <a:r>
              <a:rPr lang="en-US">
                <a:latin typeface="Arial" charset="0"/>
                <a:ea typeface="ＭＳ Ｐゴシック" charset="-128"/>
                <a:cs typeface="ＭＳ Ｐゴシック" charset="-128"/>
              </a:rPr>
              <a:t>Note that human vision and a camera lens have cone-shaped viewing volumes. OpenGL (and almost all computer graphics APIs) describe a pyramid-shaped viewing volume. Therefore, the computer will “see” differently from the natural viewpoints, especially along the edges of viewing volumes. This is particularly pronounced for wide-angle “fish-eye” camera lenses.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4B346AC-FC04-4864-A078-9EFF419C55C7}" type="slidenum">
              <a:rPr lang="en-GB" smtClean="0"/>
              <a:pPr>
                <a:defRPr/>
              </a:pPr>
              <a:t>4</a:t>
            </a:fld>
            <a:endParaRPr lang="en-GB" dirty="0"/>
          </a:p>
        </p:txBody>
      </p:sp>
    </p:spTree>
    <p:extLst>
      <p:ext uri="{BB962C8B-B14F-4D97-AF65-F5344CB8AC3E}">
        <p14:creationId xmlns:p14="http://schemas.microsoft.com/office/powerpoint/2010/main" val="37942599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78E6E47-32A2-454F-89A8-35933F7D5742}" type="slidenum">
              <a:rPr lang="en-US"/>
              <a:pPr/>
              <a:t>40</a:t>
            </a:fld>
            <a:endParaRPr lang="en-US"/>
          </a:p>
        </p:txBody>
      </p:sp>
      <p:sp>
        <p:nvSpPr>
          <p:cNvPr id="90115" name="Rectangle 2"/>
          <p:cNvSpPr>
            <a:spLocks noGrp="1" noRot="1" noChangeAspect="1" noChangeArrowheads="1" noTextEdit="1"/>
          </p:cNvSpPr>
          <p:nvPr>
            <p:ph type="sldImg"/>
          </p:nvPr>
        </p:nvSpPr>
        <p:spPr>
          <a:xfrm>
            <a:off x="79375" y="739775"/>
            <a:ext cx="6586538" cy="3705225"/>
          </a:xfrm>
          <a:ln/>
        </p:spPr>
      </p:sp>
      <p:sp>
        <p:nvSpPr>
          <p:cNvPr id="90116" name="Rectangle 3"/>
          <p:cNvSpPr>
            <a:spLocks noGrp="1" noChangeArrowheads="1"/>
          </p:cNvSpPr>
          <p:nvPr>
            <p:ph type="body" idx="1"/>
          </p:nvPr>
        </p:nvSpPr>
        <p:spPr>
          <a:xfrm>
            <a:off x="899160" y="4693285"/>
            <a:ext cx="4945380" cy="4447986"/>
          </a:xfrm>
          <a:noFill/>
          <a:ln/>
        </p:spPr>
        <p:txBody>
          <a:bodyPr lIns="91416" tIns="45708" rIns="91416" bIns="45708"/>
          <a:lstStyle/>
          <a:p>
            <a:pPr eaLnBrk="1" hangingPunct="1"/>
            <a:r>
              <a:rPr lang="en-US" dirty="0">
                <a:latin typeface="Arial" charset="0"/>
                <a:ea typeface="ＭＳ Ｐゴシック" charset="-128"/>
                <a:cs typeface="ＭＳ Ｐゴシック" charset="-128"/>
              </a:rPr>
              <a:t>By using 4</a:t>
            </a:r>
            <a:r>
              <a:rPr lang="en-US" dirty="0">
                <a:latin typeface="Arial" charset="0"/>
                <a:ea typeface="Arial" charset="0"/>
                <a:cs typeface="Arial" charset="0"/>
              </a:rPr>
              <a:t>×4 matrices, OpenGL can represent all geometric transformations using one matrix format.  </a:t>
            </a:r>
            <a:r>
              <a:rPr lang="en-US" dirty="0">
                <a:latin typeface="Arial" charset="0"/>
                <a:ea typeface="ＭＳ Ｐゴシック" charset="-128"/>
                <a:cs typeface="ＭＳ Ｐゴシック" charset="-128"/>
              </a:rPr>
              <a:t>Perspective projections and translations require the 4</a:t>
            </a:r>
            <a:r>
              <a:rPr lang="en-US" baseline="30000" dirty="0">
                <a:latin typeface="Arial" charset="0"/>
                <a:ea typeface="ＭＳ Ｐゴシック" charset="-128"/>
                <a:cs typeface="ＭＳ Ｐゴシック" charset="-128"/>
              </a:rPr>
              <a:t>th</a:t>
            </a:r>
            <a:r>
              <a:rPr lang="en-US" dirty="0">
                <a:latin typeface="Arial" charset="0"/>
                <a:ea typeface="ＭＳ Ｐゴシック" charset="-128"/>
                <a:cs typeface="ＭＳ Ｐゴシック" charset="-128"/>
              </a:rPr>
              <a:t> row and column.  Otherwise, these operations would require an vector-addition operation, in addition to the matrix multiplication.</a:t>
            </a:r>
          </a:p>
          <a:p>
            <a:pPr eaLnBrk="1" hangingPunct="1"/>
            <a:endParaRPr lang="en-US" dirty="0">
              <a:latin typeface="Arial" charset="0"/>
              <a:ea typeface="ＭＳ Ｐゴシック" charset="-128"/>
              <a:cs typeface="ＭＳ Ｐゴシック" charset="-128"/>
            </a:endParaRPr>
          </a:p>
          <a:p>
            <a:pPr eaLnBrk="1" hangingPunct="1"/>
            <a:r>
              <a:rPr lang="en-US" dirty="0">
                <a:latin typeface="Arial" charset="0"/>
                <a:ea typeface="ＭＳ Ｐゴシック" charset="-128"/>
                <a:cs typeface="ＭＳ Ｐゴシック" charset="-128"/>
              </a:rPr>
              <a:t>While OpenGL specifies matrices in column-major order, this is often confusing for “C” programmers who are used to row-major ordering for two-dimensional arrays.  OpenGL provides routines for loading both column- and row-major matrices.  However, for standard OpenGL transformations, there are functions that automatically generate the matrices for you, so you don’t generally need to be concerned about this until you start doing more advanced operations.</a:t>
            </a:r>
          </a:p>
          <a:p>
            <a:pPr eaLnBrk="1" hangingPunct="1"/>
            <a:r>
              <a:rPr lang="en-US" dirty="0">
                <a:latin typeface="Arial" charset="0"/>
                <a:ea typeface="ＭＳ Ｐゴシック" charset="-128"/>
                <a:cs typeface="ＭＳ Ｐゴシック" charset="-128"/>
              </a:rPr>
              <a:t>For operations other than perspective projection, the fourth row is always (0, 0, 0, 1) which leaves the w-coordinate unchanged..</a:t>
            </a:r>
          </a:p>
          <a:p>
            <a:pPr eaLnBrk="1" hangingPunct="1"/>
            <a:endParaRPr lang="en-US" dirty="0">
              <a:latin typeface="Arial" charset="0"/>
              <a:ea typeface="ＭＳ Ｐゴシック" charset="-128"/>
              <a:cs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598656D-11E9-4A40-92FB-65D78DD49D1F}" type="slidenum">
              <a:rPr lang="en-US"/>
              <a:pPr/>
              <a:t>41</a:t>
            </a:fld>
            <a:endParaRPr lang="en-US"/>
          </a:p>
        </p:txBody>
      </p:sp>
      <p:sp>
        <p:nvSpPr>
          <p:cNvPr id="92163" name="Rectangle 2"/>
          <p:cNvSpPr>
            <a:spLocks noGrp="1" noRot="1" noChangeAspect="1" noChangeArrowheads="1" noTextEdit="1"/>
          </p:cNvSpPr>
          <p:nvPr>
            <p:ph type="sldImg"/>
          </p:nvPr>
        </p:nvSpPr>
        <p:spPr>
          <a:xfrm>
            <a:off x="79375" y="741363"/>
            <a:ext cx="6586538" cy="3705225"/>
          </a:xfrm>
          <a:ln/>
        </p:spPr>
      </p:sp>
      <p:sp>
        <p:nvSpPr>
          <p:cNvPr id="92164" name="Rectangle 3"/>
          <p:cNvSpPr>
            <a:spLocks noGrp="1" noChangeArrowheads="1"/>
          </p:cNvSpPr>
          <p:nvPr>
            <p:ph type="body" idx="1"/>
          </p:nvPr>
        </p:nvSpPr>
        <p:spPr>
          <a:xfrm>
            <a:off x="674370" y="4785917"/>
            <a:ext cx="5394960" cy="4259294"/>
          </a:xfrm>
          <a:noFill/>
          <a:ln/>
        </p:spPr>
        <p:txBody>
          <a:bodyPr/>
          <a:lstStyle/>
          <a:p>
            <a:pPr eaLnBrk="1" hangingPunct="1">
              <a:lnSpc>
                <a:spcPct val="90000"/>
              </a:lnSpc>
            </a:pPr>
            <a:r>
              <a:rPr lang="en-US">
                <a:latin typeface="Arial" charset="0"/>
                <a:ea typeface="ＭＳ Ｐゴシック" charset="-128"/>
                <a:cs typeface="ＭＳ Ｐゴシック" charset="-128"/>
              </a:rPr>
              <a:t>Another essential part of the graphics processing is setting up how much of the world we can see.  We construct a </a:t>
            </a:r>
            <a:r>
              <a:rPr lang="en-US" i="1">
                <a:latin typeface="Arial" charset="0"/>
                <a:ea typeface="ＭＳ Ｐゴシック" charset="-128"/>
                <a:cs typeface="ＭＳ Ｐゴシック" charset="-128"/>
              </a:rPr>
              <a:t>viewing frustum</a:t>
            </a:r>
            <a:r>
              <a:rPr lang="en-US">
                <a:latin typeface="Arial" charset="0"/>
                <a:ea typeface="ＭＳ Ｐゴシック" charset="-128"/>
                <a:cs typeface="ＭＳ Ｐゴシック" charset="-128"/>
              </a:rPr>
              <a:t>, which defines the chunk of 3-space that we can see.  There are two types of views: a </a:t>
            </a:r>
            <a:r>
              <a:rPr lang="en-US" i="1">
                <a:latin typeface="Arial" charset="0"/>
                <a:ea typeface="ＭＳ Ｐゴシック" charset="-128"/>
                <a:cs typeface="ＭＳ Ｐゴシック" charset="-128"/>
              </a:rPr>
              <a:t>perspective view</a:t>
            </a:r>
            <a:r>
              <a:rPr lang="en-US">
                <a:latin typeface="Arial" charset="0"/>
                <a:ea typeface="ＭＳ Ｐゴシック" charset="-128"/>
                <a:cs typeface="ＭＳ Ｐゴシック" charset="-128"/>
              </a:rPr>
              <a:t>, which you’re familiar with as it’s how your eye works, is used to generate frames that match your view of reality</a:t>
            </a:r>
            <a:r>
              <a:rPr lang="en-US">
                <a:latin typeface="Arial" charset="0"/>
                <a:ea typeface="Arial" charset="0"/>
                <a:cs typeface="Arial" charset="0"/>
              </a:rPr>
              <a:t>–</a:t>
            </a:r>
            <a:r>
              <a:rPr lang="en-US">
                <a:latin typeface="Arial" charset="0"/>
                <a:ea typeface="ＭＳ Ｐゴシック" charset="-128"/>
                <a:cs typeface="ＭＳ Ｐゴシック" charset="-128"/>
              </a:rPr>
              <a:t>things farther from your appear smaller.  This is the type of view used for video games, simulations, and most graphics applications in general.</a:t>
            </a:r>
          </a:p>
          <a:p>
            <a:pPr eaLnBrk="1" hangingPunct="1">
              <a:lnSpc>
                <a:spcPct val="90000"/>
              </a:lnSpc>
            </a:pPr>
            <a:r>
              <a:rPr lang="en-US">
                <a:latin typeface="Arial" charset="0"/>
                <a:ea typeface="ＭＳ Ｐゴシック" charset="-128"/>
                <a:cs typeface="ＭＳ Ｐゴシック" charset="-128"/>
              </a:rPr>
              <a:t>The other view, </a:t>
            </a:r>
            <a:r>
              <a:rPr lang="en-US" i="1">
                <a:latin typeface="Arial" charset="0"/>
                <a:ea typeface="ＭＳ Ｐゴシック" charset="-128"/>
                <a:cs typeface="ＭＳ Ｐゴシック" charset="-128"/>
              </a:rPr>
              <a:t>orthographic</a:t>
            </a:r>
            <a:r>
              <a:rPr lang="en-US">
                <a:latin typeface="Arial" charset="0"/>
                <a:ea typeface="ＭＳ Ｐゴシック" charset="-128"/>
                <a:cs typeface="ＭＳ Ｐゴシック" charset="-128"/>
              </a:rPr>
              <a:t>, is used principally for engineering and design situations, where relative lengths and angles need to be preserved.</a:t>
            </a:r>
          </a:p>
          <a:p>
            <a:pPr eaLnBrk="1" hangingPunct="1">
              <a:lnSpc>
                <a:spcPct val="90000"/>
              </a:lnSpc>
            </a:pPr>
            <a:r>
              <a:rPr lang="en-US">
                <a:latin typeface="Arial" charset="0"/>
                <a:ea typeface="ＭＳ Ｐゴシック" charset="-128"/>
                <a:cs typeface="ＭＳ Ｐゴシック" charset="-128"/>
              </a:rPr>
              <a:t>For a perspective, we locate the eye at the apex of the frustum pyramid.  We can see any objects which are between the two planes perpendicular to eye (they’re called the </a:t>
            </a:r>
            <a:r>
              <a:rPr lang="en-US" i="1">
                <a:latin typeface="Arial" charset="0"/>
                <a:ea typeface="ＭＳ Ｐゴシック" charset="-128"/>
                <a:cs typeface="ＭＳ Ｐゴシック" charset="-128"/>
              </a:rPr>
              <a:t>near</a:t>
            </a:r>
            <a:r>
              <a:rPr lang="en-US">
                <a:latin typeface="Arial" charset="0"/>
                <a:ea typeface="ＭＳ Ｐゴシック" charset="-128"/>
                <a:cs typeface="ＭＳ Ｐゴシック" charset="-128"/>
              </a:rPr>
              <a:t> and </a:t>
            </a:r>
            <a:r>
              <a:rPr lang="en-US" i="1">
                <a:latin typeface="Arial" charset="0"/>
                <a:ea typeface="ＭＳ Ｐゴシック" charset="-128"/>
                <a:cs typeface="ＭＳ Ｐゴシック" charset="-128"/>
              </a:rPr>
              <a:t>far</a:t>
            </a:r>
            <a:r>
              <a:rPr lang="en-US">
                <a:latin typeface="Arial" charset="0"/>
                <a:ea typeface="ＭＳ Ｐゴシック" charset="-128"/>
                <a:cs typeface="ＭＳ Ｐゴシック" charset="-128"/>
              </a:rPr>
              <a:t> clipping planes, respectively).  Any vertices between near and far, and inside the four planes that connect them will be rendered.  Otherwise, those vertices are </a:t>
            </a:r>
            <a:r>
              <a:rPr lang="en-US" i="1">
                <a:latin typeface="Arial" charset="0"/>
                <a:ea typeface="ＭＳ Ｐゴシック" charset="-128"/>
                <a:cs typeface="ＭＳ Ｐゴシック" charset="-128"/>
              </a:rPr>
              <a:t>clipped</a:t>
            </a:r>
            <a:r>
              <a:rPr lang="en-US">
                <a:latin typeface="Arial" charset="0"/>
                <a:ea typeface="ＭＳ Ｐゴシック" charset="-128"/>
                <a:cs typeface="ＭＳ Ｐゴシック" charset="-128"/>
              </a:rPr>
              <a:t> out and discarded.  In some cases a primitive will be entirely outside of the view, and the system will discard it for that frame.  Other primitives might intersect the frustum, which we </a:t>
            </a:r>
            <a:r>
              <a:rPr lang="en-US" i="1">
                <a:latin typeface="Arial" charset="0"/>
                <a:ea typeface="ＭＳ Ｐゴシック" charset="-128"/>
                <a:cs typeface="ＭＳ Ｐゴシック" charset="-128"/>
              </a:rPr>
              <a:t>clip</a:t>
            </a:r>
            <a:r>
              <a:rPr lang="en-US">
                <a:latin typeface="Arial" charset="0"/>
                <a:ea typeface="ＭＳ Ｐゴシック" charset="-128"/>
                <a:cs typeface="ＭＳ Ｐゴシック" charset="-128"/>
              </a:rPr>
              <a:t> such that the part of them that’s outside is discarded and we create new vertices for the modified primitive.</a:t>
            </a:r>
          </a:p>
          <a:p>
            <a:pPr eaLnBrk="1" hangingPunct="1">
              <a:lnSpc>
                <a:spcPct val="90000"/>
              </a:lnSpc>
            </a:pPr>
            <a:r>
              <a:rPr lang="en-US">
                <a:latin typeface="Arial" charset="0"/>
                <a:ea typeface="ＭＳ Ｐゴシック" charset="-128"/>
                <a:cs typeface="ＭＳ Ｐゴシック" charset="-128"/>
              </a:rPr>
              <a:t>While the system can easily determine which primitive are inside the frustum, it’s wasteful of system bandwidth to have lots of primitives discarded in this manner.  We utilize a technique named </a:t>
            </a:r>
            <a:r>
              <a:rPr lang="en-US" i="1">
                <a:latin typeface="Arial" charset="0"/>
                <a:ea typeface="ＭＳ Ｐゴシック" charset="-128"/>
                <a:cs typeface="ＭＳ Ｐゴシック" charset="-128"/>
              </a:rPr>
              <a:t>culling</a:t>
            </a:r>
            <a:r>
              <a:rPr lang="en-US">
                <a:latin typeface="Arial" charset="0"/>
                <a:ea typeface="ＭＳ Ｐゴシック" charset="-128"/>
                <a:cs typeface="ＭＳ Ｐゴシック" charset="-128"/>
              </a:rPr>
              <a:t> to determine exactly which primitives need to be sent to the graphics processor, and send only those primitives to maximize its efficiency.</a:t>
            </a:r>
          </a:p>
          <a:p>
            <a:pPr eaLnBrk="1" hangingPunct="1">
              <a:lnSpc>
                <a:spcPct val="90000"/>
              </a:lnSpc>
            </a:pPr>
            <a:endParaRPr lang="en-US">
              <a:latin typeface="Arial" charset="0"/>
              <a:ea typeface="ＭＳ Ｐゴシック" charset="-128"/>
              <a:cs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AC20C7CE-DD8D-1543-9878-1820009890DF}" type="slidenum">
              <a:rPr lang="en-US"/>
              <a:pPr/>
              <a:t>42</a:t>
            </a:fld>
            <a:endParaRPr lang="en-US"/>
          </a:p>
        </p:txBody>
      </p:sp>
      <p:sp>
        <p:nvSpPr>
          <p:cNvPr id="94211" name="Rectangle 2"/>
          <p:cNvSpPr>
            <a:spLocks noGrp="1" noRot="1" noChangeAspect="1" noChangeArrowheads="1" noTextEdit="1"/>
          </p:cNvSpPr>
          <p:nvPr>
            <p:ph type="sldImg"/>
          </p:nvPr>
        </p:nvSpPr>
        <p:spPr>
          <a:xfrm>
            <a:off x="247650" y="741363"/>
            <a:ext cx="6248400" cy="3514725"/>
          </a:xfrm>
          <a:ln/>
        </p:spPr>
      </p:sp>
      <p:sp>
        <p:nvSpPr>
          <p:cNvPr id="94212"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In</a:t>
            </a:r>
            <a:r>
              <a:rPr lang="en-US" baseline="0" dirty="0">
                <a:latin typeface="Arial" charset="0"/>
                <a:ea typeface="ＭＳ Ｐゴシック" charset="-128"/>
                <a:cs typeface="ＭＳ Ｐゴシック" charset="-128"/>
              </a:rPr>
              <a:t> OpenGL, the default viewing frusta are always configured in the same manner, which defines the orientation of our clip coordinates.  Specifically, clip coordinates are defined with the “eye” located at the origin, looking down the –z axis.  From there, we define two distances: our </a:t>
            </a:r>
            <a:r>
              <a:rPr lang="en-US" i="1" baseline="0" dirty="0">
                <a:latin typeface="Arial" charset="0"/>
                <a:ea typeface="ＭＳ Ｐゴシック" charset="-128"/>
                <a:cs typeface="ＭＳ Ｐゴシック" charset="-128"/>
              </a:rPr>
              <a:t>near</a:t>
            </a:r>
            <a:r>
              <a:rPr lang="en-US" i="0" baseline="0" dirty="0">
                <a:latin typeface="Arial" charset="0"/>
                <a:ea typeface="ＭＳ Ｐゴシック" charset="-128"/>
                <a:cs typeface="ＭＳ Ｐゴシック" charset="-128"/>
              </a:rPr>
              <a:t> and </a:t>
            </a:r>
            <a:r>
              <a:rPr lang="en-US" i="1" baseline="0" dirty="0">
                <a:latin typeface="Arial" charset="0"/>
                <a:ea typeface="ＭＳ Ｐゴシック" charset="-128"/>
                <a:cs typeface="ＭＳ Ｐゴシック" charset="-128"/>
              </a:rPr>
              <a:t>far clip distances</a:t>
            </a:r>
            <a:r>
              <a:rPr lang="en-US" i="0" baseline="0" dirty="0">
                <a:latin typeface="Arial" charset="0"/>
                <a:ea typeface="ＭＳ Ｐゴシック" charset="-128"/>
                <a:cs typeface="ＭＳ Ｐゴシック" charset="-128"/>
              </a:rPr>
              <a:t>, which specify the location of our near and far clipping planes.  The viewing volume is then completely by specifying the positions of the enclosing planes that are parallel to the view direction .</a:t>
            </a:r>
          </a:p>
          <a:p>
            <a:pPr eaLnBrk="1" hangingPunct="1"/>
            <a:endParaRPr lang="en-US" dirty="0">
              <a:latin typeface="Arial" charset="0"/>
              <a:ea typeface="ＭＳ Ｐゴシック" charset="-128"/>
              <a:cs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The</a:t>
            </a:r>
            <a:r>
              <a:rPr lang="en-US" baseline="0" dirty="0"/>
              <a:t> images above show the two types of projection transformations that are commonly used in computer graphics.  The </a:t>
            </a:r>
            <a:r>
              <a:rPr lang="en-US" i="1" baseline="0" dirty="0"/>
              <a:t>orthographic view</a:t>
            </a:r>
            <a:r>
              <a:rPr lang="en-US" i="0" baseline="0" dirty="0"/>
              <a:t> preserves angles, and simulates having the viewer at an infinite distance from the scene.  This mode is commonly used in used in engineering and design where it’s important to preserve the sizes and angles of objects in relation to each other.  Alternatively, the </a:t>
            </a:r>
            <a:r>
              <a:rPr lang="en-US" i="1" baseline="0" dirty="0"/>
              <a:t>perspective view</a:t>
            </a:r>
            <a:r>
              <a:rPr lang="en-US" i="0" baseline="0" dirty="0"/>
              <a:t> mimics the operation of the eye with objects seeming to shrink in size the farther from the viewer they are.</a:t>
            </a:r>
          </a:p>
          <a:p>
            <a:r>
              <a:rPr lang="en-US" i="0" baseline="0" dirty="0"/>
              <a:t>The each projection, the matrix that you would need to specify is provided.  In those matrices, the six values for the positions of the left, right, bottom, top, near and far clipping planes are specified by the first letter of the plane’s name.  The only limitations on the values is for perspective projections, where the near and far values must be positive and non-zero, with near greater than far.</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86F233C-14D0-724C-B224-379C6A5225F1}" type="slidenum">
              <a:rPr lang="en-US"/>
              <a:pPr/>
              <a:t>44</a:t>
            </a:fld>
            <a:endParaRPr lang="en-US"/>
          </a:p>
        </p:txBody>
      </p:sp>
      <p:sp>
        <p:nvSpPr>
          <p:cNvPr id="98307" name="Rectangle 2"/>
          <p:cNvSpPr>
            <a:spLocks noGrp="1" noRot="1" noChangeAspect="1" noChangeArrowheads="1" noTextEdit="1"/>
          </p:cNvSpPr>
          <p:nvPr>
            <p:ph type="sldImg"/>
          </p:nvPr>
        </p:nvSpPr>
        <p:spPr>
          <a:xfrm>
            <a:off x="79375" y="739775"/>
            <a:ext cx="6586538" cy="3705225"/>
          </a:xfrm>
          <a:ln/>
        </p:spPr>
      </p:sp>
      <p:sp>
        <p:nvSpPr>
          <p:cNvPr id="98308" name="Rectangle 3"/>
          <p:cNvSpPr>
            <a:spLocks noGrp="1" noChangeArrowheads="1"/>
          </p:cNvSpPr>
          <p:nvPr>
            <p:ph type="body" idx="1"/>
          </p:nvPr>
        </p:nvSpPr>
        <p:spPr>
          <a:xfrm>
            <a:off x="897601" y="4695001"/>
            <a:ext cx="4948502" cy="4446270"/>
          </a:xfrm>
          <a:noFill/>
          <a:ln/>
        </p:spPr>
        <p:txBody>
          <a:bodyPr lIns="91416" tIns="45708" rIns="91416" bIns="45708"/>
          <a:lstStyle/>
          <a:p>
            <a:pPr eaLnBrk="1" hangingPunct="1"/>
            <a:r>
              <a:rPr lang="en-US" dirty="0" err="1">
                <a:latin typeface="Courier New" charset="0"/>
                <a:ea typeface="ＭＳ Ｐゴシック" charset="-128"/>
                <a:cs typeface="ＭＳ Ｐゴシック" charset="-128"/>
              </a:rPr>
              <a:t>LookAt</a:t>
            </a:r>
            <a:r>
              <a:rPr lang="en-US" dirty="0">
                <a:latin typeface="Courier New" charset="0"/>
                <a:ea typeface="ＭＳ Ｐゴシック" charset="-128"/>
                <a:cs typeface="ＭＳ Ｐゴシック" charset="-128"/>
              </a:rPr>
              <a:t>() </a:t>
            </a:r>
            <a:r>
              <a:rPr lang="en-US" dirty="0">
                <a:latin typeface="Arial" charset="0"/>
                <a:ea typeface="ＭＳ Ｐゴシック" charset="-128"/>
                <a:cs typeface="ＭＳ Ｐゴシック" charset="-128"/>
              </a:rPr>
              <a:t>generates a viewing matrix based</a:t>
            </a:r>
            <a:r>
              <a:rPr lang="en-US" baseline="0" dirty="0">
                <a:latin typeface="Arial" charset="0"/>
                <a:ea typeface="ＭＳ Ｐゴシック" charset="-128"/>
                <a:cs typeface="ＭＳ Ｐゴシック" charset="-128"/>
              </a:rPr>
              <a:t> on several points. </a:t>
            </a:r>
            <a:r>
              <a:rPr lang="en-US" dirty="0" err="1">
                <a:latin typeface="Courier New" charset="0"/>
                <a:ea typeface="ＭＳ Ｐゴシック" charset="-128"/>
                <a:cs typeface="ＭＳ Ｐゴシック" charset="-128"/>
              </a:rPr>
              <a:t>LookAt</a:t>
            </a:r>
            <a:r>
              <a:rPr lang="en-US" dirty="0">
                <a:latin typeface="Courier New" charset="0"/>
                <a:ea typeface="ＭＳ Ｐゴシック" charset="-128"/>
                <a:cs typeface="ＭＳ Ｐゴシック" charset="-128"/>
              </a:rPr>
              <a:t>() </a:t>
            </a:r>
            <a:r>
              <a:rPr lang="en-US" dirty="0">
                <a:latin typeface="Arial" charset="0"/>
                <a:ea typeface="ＭＳ Ｐゴシック" charset="-128"/>
                <a:cs typeface="ＭＳ Ｐゴシック" charset="-128"/>
              </a:rPr>
              <a:t>provides </a:t>
            </a:r>
            <a:r>
              <a:rPr lang="en-US" dirty="0" err="1">
                <a:latin typeface="Arial" charset="0"/>
                <a:ea typeface="ＭＳ Ｐゴシック" charset="-128"/>
                <a:cs typeface="ＭＳ Ｐゴシック" charset="-128"/>
              </a:rPr>
              <a:t>natrual</a:t>
            </a:r>
            <a:r>
              <a:rPr lang="en-US" dirty="0">
                <a:latin typeface="Arial" charset="0"/>
                <a:ea typeface="ＭＳ Ｐゴシック" charset="-128"/>
                <a:cs typeface="ＭＳ Ｐゴシック" charset="-128"/>
              </a:rPr>
              <a:t> semantics</a:t>
            </a:r>
            <a:r>
              <a:rPr lang="en-US" baseline="0" dirty="0">
                <a:latin typeface="Arial" charset="0"/>
                <a:ea typeface="ＭＳ Ｐゴシック" charset="-128"/>
                <a:cs typeface="ＭＳ Ｐゴシック" charset="-128"/>
              </a:rPr>
              <a:t> for modeling flight</a:t>
            </a:r>
            <a:r>
              <a:rPr lang="en-US" dirty="0">
                <a:latin typeface="Arial" charset="0"/>
                <a:ea typeface="ＭＳ Ｐゴシック" charset="-128"/>
                <a:cs typeface="ＭＳ Ｐゴシック" charset="-128"/>
              </a:rPr>
              <a:t> application,</a:t>
            </a:r>
            <a:r>
              <a:rPr lang="en-US" baseline="0" dirty="0">
                <a:latin typeface="Arial" charset="0"/>
                <a:ea typeface="ＭＳ Ｐゴシック" charset="-128"/>
                <a:cs typeface="ＭＳ Ｐゴシック" charset="-128"/>
              </a:rPr>
              <a:t> but care must be taken to avoid degenerate numerical situations, where the generated viewing matrix is undefined</a:t>
            </a:r>
            <a:r>
              <a:rPr lang="en-US" dirty="0">
                <a:latin typeface="Arial" charset="0"/>
                <a:ea typeface="ＭＳ Ｐゴシック" charset="-128"/>
                <a:cs typeface="ＭＳ Ｐゴシック" charset="-128"/>
              </a:rPr>
              <a:t>.</a:t>
            </a:r>
          </a:p>
          <a:p>
            <a:pPr eaLnBrk="1" hangingPunct="1"/>
            <a:r>
              <a:rPr lang="en-US" dirty="0">
                <a:latin typeface="Arial" charset="0"/>
                <a:ea typeface="ＭＳ Ｐゴシック" charset="-128"/>
                <a:cs typeface="ＭＳ Ｐゴシック" charset="-128"/>
              </a:rPr>
              <a:t>An alternative is to specify a sequence of rotations and translations that are concatenated with an initial identity matrix.</a:t>
            </a:r>
          </a:p>
          <a:p>
            <a:pPr eaLnBrk="1" hangingPunct="1"/>
            <a:r>
              <a:rPr lang="en-US" i="1" dirty="0">
                <a:latin typeface="Arial" charset="0"/>
                <a:ea typeface="ＭＳ Ｐゴシック" charset="-128"/>
                <a:cs typeface="ＭＳ Ｐゴシック" charset="-128"/>
              </a:rPr>
              <a:t>Note:</a:t>
            </a:r>
            <a:r>
              <a:rPr lang="en-US" dirty="0">
                <a:latin typeface="Arial" charset="0"/>
                <a:ea typeface="ＭＳ Ｐゴシック" charset="-128"/>
                <a:cs typeface="ＭＳ Ｐゴシック" charset="-128"/>
              </a:rPr>
              <a:t> that the name </a:t>
            </a:r>
            <a:r>
              <a:rPr lang="en-US" dirty="0" err="1">
                <a:latin typeface="Arial" charset="0"/>
                <a:ea typeface="ＭＳ Ｐゴシック" charset="-128"/>
                <a:cs typeface="ＭＳ Ｐゴシック" charset="-128"/>
              </a:rPr>
              <a:t>modelview</a:t>
            </a:r>
            <a:r>
              <a:rPr lang="en-US" dirty="0">
                <a:latin typeface="Arial" charset="0"/>
                <a:ea typeface="ＭＳ Ｐゴシック" charset="-128"/>
                <a:cs typeface="ＭＳ Ｐゴシック" charset="-128"/>
              </a:rPr>
              <a:t> matrix is appropriate since moving objects in the model front of the camera is equivalent to moving the camera to view a set of objects.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00E5499-B2B5-3B42-8592-CCDCACDAA049}" type="slidenum">
              <a:rPr lang="en-US"/>
              <a:pPr/>
              <a:t>45</a:t>
            </a:fld>
            <a:endParaRPr lang="en-US"/>
          </a:p>
        </p:txBody>
      </p:sp>
      <p:sp>
        <p:nvSpPr>
          <p:cNvPr id="100355" name="Rectangle 2"/>
          <p:cNvSpPr>
            <a:spLocks noGrp="1" noRot="1" noChangeAspect="1" noChangeArrowheads="1" noTextEdit="1"/>
          </p:cNvSpPr>
          <p:nvPr>
            <p:ph type="sldImg"/>
          </p:nvPr>
        </p:nvSpPr>
        <p:spPr>
          <a:xfrm>
            <a:off x="247650" y="741363"/>
            <a:ext cx="6248400" cy="3514725"/>
          </a:xfrm>
          <a:ln/>
        </p:spPr>
      </p:sp>
      <p:sp>
        <p:nvSpPr>
          <p:cNvPr id="10035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Using the values passed into the </a:t>
            </a:r>
            <a:r>
              <a:rPr lang="en-US" dirty="0" err="1">
                <a:latin typeface="Arial" charset="0"/>
                <a:ea typeface="ＭＳ Ｐゴシック" charset="-128"/>
                <a:cs typeface="ＭＳ Ｐゴシック" charset="-128"/>
              </a:rPr>
              <a:t>LookAt</a:t>
            </a:r>
            <a:r>
              <a:rPr lang="en-US" dirty="0">
                <a:latin typeface="Arial" charset="0"/>
                <a:ea typeface="ＭＳ Ｐゴシック" charset="-128"/>
                <a:cs typeface="ＭＳ Ｐゴシック" charset="-128"/>
              </a:rPr>
              <a:t>()</a:t>
            </a:r>
            <a:r>
              <a:rPr lang="en-US" baseline="0" dirty="0">
                <a:latin typeface="Arial" charset="0"/>
                <a:ea typeface="ＭＳ Ｐゴシック" charset="-128"/>
                <a:cs typeface="ＭＳ Ｐゴシック" charset="-128"/>
              </a:rPr>
              <a:t> call, the above matrix generates the corresponding viewing matrix.</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541F39A-E475-E441-B48F-0DD599A4F878}" type="slidenum">
              <a:rPr lang="en-US"/>
              <a:pPr/>
              <a:t>46</a:t>
            </a:fld>
            <a:endParaRPr lang="en-US"/>
          </a:p>
        </p:txBody>
      </p:sp>
      <p:sp>
        <p:nvSpPr>
          <p:cNvPr id="102403" name="Rectangle 2"/>
          <p:cNvSpPr>
            <a:spLocks noGrp="1" noRot="1" noChangeAspect="1" noChangeArrowheads="1" noTextEdit="1"/>
          </p:cNvSpPr>
          <p:nvPr>
            <p:ph type="sldImg"/>
          </p:nvPr>
        </p:nvSpPr>
        <p:spPr>
          <a:xfrm>
            <a:off x="247650" y="741363"/>
            <a:ext cx="6248400" cy="3514725"/>
          </a:xfrm>
          <a:ln/>
        </p:spPr>
      </p:sp>
      <p:sp>
        <p:nvSpPr>
          <p:cNvPr id="102404"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Here</a:t>
            </a:r>
            <a:r>
              <a:rPr lang="en-US" baseline="0" dirty="0">
                <a:latin typeface="Arial" charset="0"/>
                <a:ea typeface="ＭＳ Ｐゴシック" charset="-128"/>
                <a:cs typeface="ＭＳ Ｐゴシック" charset="-128"/>
              </a:rPr>
              <a:t> we show the construction of a translation matrix.  Translations really move coordinate systems, and not individual objects.  </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BE232E7D-6046-AD4D-B051-A77EB6ACBABA}" type="slidenum">
              <a:rPr lang="en-US"/>
              <a:pPr/>
              <a:t>47</a:t>
            </a:fld>
            <a:endParaRPr lang="en-US"/>
          </a:p>
        </p:txBody>
      </p:sp>
      <p:sp>
        <p:nvSpPr>
          <p:cNvPr id="104451" name="Rectangle 2"/>
          <p:cNvSpPr>
            <a:spLocks noGrp="1" noRot="1" noChangeAspect="1" noChangeArrowheads="1" noTextEdit="1"/>
          </p:cNvSpPr>
          <p:nvPr>
            <p:ph type="sldImg"/>
          </p:nvPr>
        </p:nvSpPr>
        <p:spPr>
          <a:xfrm>
            <a:off x="247650" y="741363"/>
            <a:ext cx="6248400" cy="3514725"/>
          </a:xfrm>
          <a:ln/>
        </p:spPr>
      </p:sp>
      <p:sp>
        <p:nvSpPr>
          <p:cNvPr id="104452"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Here we show the construction of a scale matrix, which is used to change the shape of space, but not move</a:t>
            </a:r>
            <a:r>
              <a:rPr lang="en-US" baseline="0" dirty="0">
                <a:latin typeface="Arial" charset="0"/>
                <a:ea typeface="ＭＳ Ｐゴシック" charset="-128"/>
                <a:cs typeface="ＭＳ Ｐゴシック" charset="-128"/>
              </a:rPr>
              <a:t> it (or more precisely, the origin).  The above illustration has a translation to show how space was modified, but a simple scale matrix will not include such a translation.</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349A5FE8-3302-ED46-B59F-54DD787276FC}" type="slidenum">
              <a:rPr lang="en-US"/>
              <a:pPr/>
              <a:t>48</a:t>
            </a:fld>
            <a:endParaRPr lang="en-US"/>
          </a:p>
        </p:txBody>
      </p:sp>
      <p:sp>
        <p:nvSpPr>
          <p:cNvPr id="106499" name="Rectangle 2"/>
          <p:cNvSpPr>
            <a:spLocks noGrp="1" noRot="1" noChangeAspect="1" noChangeArrowheads="1" noTextEdit="1"/>
          </p:cNvSpPr>
          <p:nvPr>
            <p:ph type="sldImg"/>
          </p:nvPr>
        </p:nvSpPr>
        <p:spPr>
          <a:xfrm>
            <a:off x="247650" y="741363"/>
            <a:ext cx="6248400" cy="3514725"/>
          </a:xfrm>
          <a:ln/>
        </p:spPr>
      </p:sp>
      <p:sp>
        <p:nvSpPr>
          <p:cNvPr id="10650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Here we show the effects of a rotation</a:t>
            </a:r>
            <a:r>
              <a:rPr lang="en-US" baseline="0" dirty="0">
                <a:latin typeface="Arial" charset="0"/>
                <a:ea typeface="ＭＳ Ｐゴシック" charset="-128"/>
                <a:cs typeface="ＭＳ Ｐゴシック" charset="-128"/>
              </a:rPr>
              <a:t> matrix on space.  Once again, a translation has been applied in the image to make it easier to see the rotation’s affect.</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C23FA8A-2334-1A41-B463-0DA629878A74}" type="slidenum">
              <a:rPr lang="en-US"/>
              <a:pPr/>
              <a:t>49</a:t>
            </a:fld>
            <a:endParaRPr lang="en-US"/>
          </a:p>
        </p:txBody>
      </p:sp>
      <p:sp>
        <p:nvSpPr>
          <p:cNvPr id="108547" name="Rectangle 2"/>
          <p:cNvSpPr>
            <a:spLocks noGrp="1" noRot="1" noChangeAspect="1" noChangeArrowheads="1" noTextEdit="1"/>
          </p:cNvSpPr>
          <p:nvPr>
            <p:ph type="sldImg"/>
          </p:nvPr>
        </p:nvSpPr>
        <p:spPr>
          <a:xfrm>
            <a:off x="247650" y="741363"/>
            <a:ext cx="6248400" cy="3514725"/>
          </a:xfrm>
          <a:ln/>
        </p:spPr>
      </p:sp>
      <p:sp>
        <p:nvSpPr>
          <p:cNvPr id="10854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The formula</a:t>
            </a:r>
            <a:r>
              <a:rPr lang="en-US" baseline="0" dirty="0">
                <a:latin typeface="Arial" charset="0"/>
                <a:ea typeface="ＭＳ Ｐゴシック" charset="-128"/>
                <a:cs typeface="ＭＳ Ｐゴシック" charset="-128"/>
              </a:rPr>
              <a:t> for generating a rotation matrix is a bit more complex that for scales and translations.  Naming the axis of rotation </a:t>
            </a:r>
            <a:r>
              <a:rPr lang="en-US" i="1" baseline="0" dirty="0">
                <a:latin typeface="Times New Roman" pitchFamily="18" charset="0"/>
                <a:ea typeface="ＭＳ Ｐゴシック" charset="-128"/>
                <a:cs typeface="Times New Roman" pitchFamily="18" charset="0"/>
              </a:rPr>
              <a:t>v</a:t>
            </a:r>
            <a:r>
              <a:rPr lang="en-US" i="0" baseline="0" dirty="0">
                <a:latin typeface="Arial" charset="0"/>
                <a:ea typeface="ＭＳ Ｐゴシック" charset="-128"/>
                <a:cs typeface="ＭＳ Ｐゴシック" charset="-128"/>
              </a:rPr>
              <a:t>, we begin by normalizing </a:t>
            </a:r>
            <a:r>
              <a:rPr lang="en-US" i="1" baseline="0" dirty="0">
                <a:latin typeface="Times New Roman" pitchFamily="18" charset="0"/>
                <a:ea typeface="ＭＳ Ｐゴシック" charset="-128"/>
                <a:cs typeface="Times New Roman" pitchFamily="18" charset="0"/>
              </a:rPr>
              <a:t>v</a:t>
            </a:r>
            <a:r>
              <a:rPr lang="en-US" i="0" baseline="0" dirty="0">
                <a:latin typeface="Arial" charset="0"/>
                <a:ea typeface="ＭＳ Ｐゴシック" charset="-128"/>
                <a:cs typeface="ＭＳ Ｐゴシック" charset="-128"/>
              </a:rPr>
              <a:t> and storing the result in the vector </a:t>
            </a:r>
            <a:r>
              <a:rPr lang="en-US" i="1" baseline="0" dirty="0">
                <a:latin typeface="Times New Roman" pitchFamily="18" charset="0"/>
                <a:ea typeface="ＭＳ Ｐゴシック" charset="-128"/>
                <a:cs typeface="Times New Roman" pitchFamily="18" charset="0"/>
              </a:rPr>
              <a:t>u</a:t>
            </a:r>
            <a:r>
              <a:rPr lang="en-US" i="0" baseline="0" dirty="0">
                <a:latin typeface="Arial" charset="0"/>
                <a:ea typeface="ＭＳ Ｐゴシック" charset="-128"/>
                <a:cs typeface="ＭＳ Ｐゴシック" charset="-128"/>
              </a:rPr>
              <a:t>.  From there, we create a</a:t>
            </a:r>
            <a:r>
              <a:rPr lang="en-US" i="0" dirty="0">
                <a:latin typeface="Arial" charset="0"/>
                <a:ea typeface="ＭＳ Ｐゴシック" charset="-128"/>
                <a:cs typeface="ＭＳ Ｐゴシック" charset="-128"/>
              </a:rPr>
              <a:t> 3 </a:t>
            </a:r>
            <a:r>
              <a:rPr lang="en-US" sz="800" dirty="0">
                <a:latin typeface="Arial" charset="0"/>
                <a:ea typeface="ＭＳ Ｐゴシック" charset="-128"/>
                <a:cs typeface="ＭＳ Ｐゴシック" charset="-128"/>
              </a:rPr>
              <a:t>×</a:t>
            </a:r>
            <a:r>
              <a:rPr lang="en-US" i="0" dirty="0">
                <a:latin typeface="Arial" charset="0"/>
                <a:ea typeface="ＭＳ Ｐゴシック" charset="-128"/>
                <a:cs typeface="ＭＳ Ｐゴシック" charset="-128"/>
              </a:rPr>
              <a:t> 3</a:t>
            </a:r>
            <a:r>
              <a:rPr lang="en-US" i="0" baseline="0" dirty="0">
                <a:latin typeface="Arial" charset="0"/>
                <a:ea typeface="ＭＳ Ｐゴシック" charset="-128"/>
                <a:cs typeface="ＭＳ Ｐゴシック" charset="-128"/>
              </a:rPr>
              <a:t> matrix M, which is composed of the sum of three terms.</a:t>
            </a:r>
          </a:p>
          <a:p>
            <a:pPr marL="241653" indent="-241653" eaLnBrk="1" hangingPunct="1">
              <a:buFont typeface="+mj-lt"/>
              <a:buAutoNum type="arabicPeriod"/>
            </a:pPr>
            <a:r>
              <a:rPr lang="en-US" dirty="0">
                <a:latin typeface="Arial" charset="0"/>
                <a:ea typeface="ＭＳ Ｐゴシック" charset="-128"/>
                <a:cs typeface="ＭＳ Ｐゴシック" charset="-128"/>
              </a:rPr>
              <a:t>The </a:t>
            </a:r>
            <a:r>
              <a:rPr lang="en-US" i="1" dirty="0">
                <a:latin typeface="Arial" charset="0"/>
                <a:ea typeface="ＭＳ Ｐゴシック" charset="-128"/>
                <a:cs typeface="ＭＳ Ｐゴシック" charset="-128"/>
              </a:rPr>
              <a:t>outer product</a:t>
            </a:r>
            <a:r>
              <a:rPr lang="en-US" dirty="0">
                <a:latin typeface="Arial" charset="0"/>
                <a:ea typeface="ＭＳ Ｐゴシック" charset="-128"/>
                <a:cs typeface="ＭＳ Ｐゴシック" charset="-128"/>
              </a:rPr>
              <a:t> of the vector </a:t>
            </a:r>
            <a:r>
              <a:rPr lang="en-US" i="1" dirty="0">
                <a:latin typeface="Times New Roman" pitchFamily="18" charset="0"/>
                <a:ea typeface="ＭＳ Ｐゴシック" charset="-128"/>
                <a:cs typeface="Times New Roman" pitchFamily="18" charset="0"/>
              </a:rPr>
              <a:t>u</a:t>
            </a:r>
            <a:r>
              <a:rPr lang="en-US" dirty="0">
                <a:latin typeface="Arial" charset="0"/>
                <a:ea typeface="ＭＳ Ｐゴシック" charset="-128"/>
                <a:cs typeface="ＭＳ Ｐゴシック" charset="-128"/>
              </a:rPr>
              <a:t> with its transpose </a:t>
            </a:r>
            <a:r>
              <a:rPr lang="en-US" i="1" dirty="0" err="1">
                <a:latin typeface="Times New Roman" pitchFamily="18" charset="0"/>
                <a:ea typeface="ＭＳ Ｐゴシック" charset="-128"/>
                <a:cs typeface="Times New Roman" pitchFamily="18" charset="0"/>
              </a:rPr>
              <a:t>u</a:t>
            </a:r>
            <a:r>
              <a:rPr lang="en-US" i="1" baseline="30000" dirty="0" err="1">
                <a:latin typeface="Times New Roman" pitchFamily="18" charset="0"/>
                <a:ea typeface="ＭＳ Ｐゴシック" charset="-128"/>
                <a:cs typeface="Times New Roman" pitchFamily="18" charset="0"/>
              </a:rPr>
              <a:t>t</a:t>
            </a:r>
            <a:endParaRPr lang="en-US" i="1" baseline="30000" dirty="0">
              <a:latin typeface="Times New Roman" pitchFamily="18" charset="0"/>
              <a:ea typeface="ＭＳ Ｐゴシック" charset="-128"/>
              <a:cs typeface="Times New Roman" pitchFamily="18" charset="0"/>
            </a:endParaRPr>
          </a:p>
          <a:p>
            <a:pPr marL="241653" indent="-241653" eaLnBrk="1" hangingPunct="1">
              <a:buFont typeface="+mj-lt"/>
              <a:buAutoNum type="arabicPeriod"/>
            </a:pPr>
            <a:r>
              <a:rPr lang="en-US" dirty="0">
                <a:latin typeface="Arial" charset="0"/>
                <a:ea typeface="ＭＳ Ｐゴシック" charset="-128"/>
                <a:cs typeface="ＭＳ Ｐゴシック" charset="-128"/>
              </a:rPr>
              <a:t>The difference of the identity matrix, </a:t>
            </a:r>
            <a:r>
              <a:rPr lang="en-US" i="1" dirty="0">
                <a:latin typeface="Times New Roman" pitchFamily="18" charset="0"/>
                <a:ea typeface="ＭＳ Ｐゴシック" charset="-128"/>
                <a:cs typeface="Times New Roman" pitchFamily="18" charset="0"/>
              </a:rPr>
              <a:t>I</a:t>
            </a:r>
            <a:r>
              <a:rPr lang="en-US" dirty="0">
                <a:latin typeface="Arial" charset="0"/>
                <a:ea typeface="ＭＳ Ｐゴシック" charset="-128"/>
                <a:cs typeface="ＭＳ Ｐゴシック" charset="-128"/>
              </a:rPr>
              <a:t>, with </a:t>
            </a:r>
            <a:r>
              <a:rPr lang="en-US" i="1" dirty="0" err="1">
                <a:latin typeface="Times New Roman" pitchFamily="18" charset="0"/>
                <a:ea typeface="ＭＳ Ｐゴシック" charset="-128"/>
                <a:cs typeface="Times New Roman" pitchFamily="18" charset="0"/>
              </a:rPr>
              <a:t>u</a:t>
            </a:r>
            <a:r>
              <a:rPr lang="en-US" dirty="0" err="1">
                <a:latin typeface="Arial" charset="0"/>
                <a:ea typeface="ＭＳ Ｐゴシック" charset="-128"/>
                <a:cs typeface="ＭＳ Ｐゴシック" charset="-128"/>
              </a:rPr>
              <a:t>’s</a:t>
            </a:r>
            <a:r>
              <a:rPr lang="en-US" dirty="0">
                <a:latin typeface="Arial" charset="0"/>
                <a:ea typeface="ＭＳ Ｐゴシック" charset="-128"/>
                <a:cs typeface="ＭＳ Ｐゴシック" charset="-128"/>
              </a:rPr>
              <a:t> outer product, scaled the by the cosine of the input angle </a:t>
            </a:r>
            <a:r>
              <a:rPr lang="el-GR" i="1" dirty="0">
                <a:latin typeface="Arial" charset="0"/>
                <a:ea typeface="ＭＳ Ｐゴシック" charset="-128"/>
                <a:cs typeface="ＭＳ Ｐゴシック" charset="-128"/>
              </a:rPr>
              <a:t>θ</a:t>
            </a:r>
            <a:endParaRPr lang="en-US" i="1" dirty="0">
              <a:latin typeface="Arial" charset="0"/>
              <a:ea typeface="ＭＳ Ｐゴシック" charset="-128"/>
              <a:cs typeface="ＭＳ Ｐゴシック" charset="-128"/>
            </a:endParaRPr>
          </a:p>
          <a:p>
            <a:pPr marL="241653" indent="-241653" eaLnBrk="1" hangingPunct="1">
              <a:buFont typeface="+mj-lt"/>
              <a:buAutoNum type="arabicPeriod"/>
            </a:pPr>
            <a:r>
              <a:rPr lang="en-US" dirty="0">
                <a:latin typeface="Arial" charset="0"/>
                <a:ea typeface="ＭＳ Ｐゴシック" charset="-128"/>
                <a:cs typeface="ＭＳ Ｐゴシック" charset="-128"/>
              </a:rPr>
              <a:t>Finally, we scale the matrix </a:t>
            </a:r>
            <a:r>
              <a:rPr lang="en-US" i="1" dirty="0">
                <a:latin typeface="Times New Roman" pitchFamily="18" charset="0"/>
                <a:ea typeface="ＭＳ Ｐゴシック" charset="-128"/>
                <a:cs typeface="Times New Roman" pitchFamily="18" charset="0"/>
              </a:rPr>
              <a:t>S</a:t>
            </a:r>
            <a:r>
              <a:rPr lang="en-US" dirty="0">
                <a:latin typeface="Arial" charset="0"/>
                <a:ea typeface="ＭＳ Ｐゴシック" charset="-128"/>
                <a:cs typeface="ＭＳ Ｐゴシック" charset="-128"/>
              </a:rPr>
              <a:t> which is composed of the elements of the rotation matrix.</a:t>
            </a:r>
          </a:p>
          <a:p>
            <a:pPr marL="241653" indent="-241653" eaLnBrk="1" hangingPunct="1"/>
            <a:r>
              <a:rPr lang="en-US" dirty="0">
                <a:latin typeface="Arial" charset="0"/>
                <a:ea typeface="ＭＳ Ｐゴシック" charset="-128"/>
                <a:cs typeface="ＭＳ Ｐゴシック" charset="-128"/>
              </a:rPr>
              <a:t>The complete rotation matrix is formed by composing </a:t>
            </a:r>
            <a:r>
              <a:rPr lang="en-US" i="1" dirty="0">
                <a:latin typeface="Times New Roman" pitchFamily="18" charset="0"/>
                <a:ea typeface="ＭＳ Ｐゴシック" charset="-128"/>
                <a:cs typeface="Times New Roman" pitchFamily="18" charset="0"/>
              </a:rPr>
              <a:t>M</a:t>
            </a:r>
            <a:r>
              <a:rPr lang="en-US" dirty="0">
                <a:latin typeface="Arial" charset="0"/>
                <a:ea typeface="ＭＳ Ｐゴシック" charset="-128"/>
                <a:cs typeface="ＭＳ Ｐゴシック" charset="-128"/>
              </a:rPr>
              <a:t> as the upper 3 </a:t>
            </a:r>
            <a:r>
              <a:rPr lang="en-US" sz="800" dirty="0">
                <a:latin typeface="Arial" charset="0"/>
                <a:ea typeface="ＭＳ Ｐゴシック" charset="-128"/>
                <a:cs typeface="ＭＳ Ｐゴシック" charset="-128"/>
              </a:rPr>
              <a:t>×</a:t>
            </a:r>
            <a:r>
              <a:rPr lang="en-US" dirty="0">
                <a:latin typeface="Arial" charset="0"/>
                <a:ea typeface="ＭＳ Ｐゴシック" charset="-128"/>
                <a:cs typeface="ＭＳ Ｐゴシック" charset="-128"/>
              </a:rPr>
              <a:t> 3 matrix in </a:t>
            </a:r>
            <a:r>
              <a:rPr lang="en-US" i="1" dirty="0">
                <a:latin typeface="Times New Roman" pitchFamily="18" charset="0"/>
                <a:ea typeface="ＭＳ Ｐゴシック" charset="-128"/>
                <a:cs typeface="Times New Roman" pitchFamily="18" charset="0"/>
              </a:rPr>
              <a:t>R</a:t>
            </a:r>
            <a:r>
              <a:rPr lang="en-US" dirty="0">
                <a:latin typeface="Arial" charset="0"/>
                <a:ea typeface="ＭＳ Ｐゴシック" charset="-128"/>
                <a:cs typeface="ＭＳ Ｐゴシック" charset="-128"/>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a:t>The</a:t>
            </a:r>
            <a:r>
              <a:rPr lang="en-US" baseline="0" dirty="0"/>
              <a:t> initial version of OpenGL was announced in July of 1994.  That version of OpenGL implemented what’s called a </a:t>
            </a:r>
            <a:r>
              <a:rPr lang="en-US" i="1" baseline="0" dirty="0"/>
              <a:t>fixed-function</a:t>
            </a:r>
            <a:r>
              <a:rPr lang="en-US" i="0" baseline="0" dirty="0"/>
              <a:t> </a:t>
            </a:r>
            <a:r>
              <a:rPr lang="en-US" i="1" baseline="0" dirty="0"/>
              <a:t>pipeline</a:t>
            </a:r>
            <a:r>
              <a:rPr lang="en-US" i="0" baseline="0" dirty="0"/>
              <a:t>, which means that all of the operations that OpenGL supported were fully-defined, and an application could only modify their operation by changing a set of input values (like colors or positions).  The other point of a fixed-function pipeline is that the order of operations was always the same – that is, you can’t reorder the sequence operations occur.</a:t>
            </a:r>
          </a:p>
          <a:p>
            <a:endParaRPr lang="en-US" i="0" baseline="0" dirty="0"/>
          </a:p>
          <a:p>
            <a:r>
              <a:rPr lang="en-US" i="0" baseline="0" dirty="0"/>
              <a:t>This pipeline was the basis of many versions of OpenGL and expanded in many ways, and is still available for use.  However, modern GPUs and their features have diverged from this pipeline, and support of these previous versions of OpenGL are for supporting current applications.  If you’re developing a new application, we strongly recommend using the techniques that we’ll discuss.  Those techniques can be more flexible, and will likely preform better than using one of these early versions of OpenGL since they can take advantage of the capabilities of recent Graphics Processing Units (</a:t>
            </a:r>
            <a:r>
              <a:rPr lang="en-US" i="0" baseline="0" dirty="0" err="1"/>
              <a:t>GPUs</a:t>
            </a:r>
            <a:r>
              <a:rPr lang="en-US" i="0" baseline="0" dirty="0"/>
              <a:t>).</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5</a:t>
            </a:fld>
            <a:endParaRPr lang="en-US"/>
          </a:p>
        </p:txBody>
      </p:sp>
    </p:spTree>
    <p:extLst>
      <p:ext uri="{BB962C8B-B14F-4D97-AF65-F5344CB8AC3E}">
        <p14:creationId xmlns:p14="http://schemas.microsoft.com/office/powerpoint/2010/main" val="24252343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Here’s an example vertex shader for</a:t>
            </a:r>
            <a:r>
              <a:rPr lang="en-US" baseline="0" dirty="0"/>
              <a:t> rotating our cube.  We generate the matrices in the shader (as compared to in the application), based on the input angle </a:t>
            </a:r>
            <a:r>
              <a:rPr lang="en-US" baseline="0" dirty="0">
                <a:latin typeface="Consolas" pitchFamily="49" charset="0"/>
                <a:cs typeface="Consolas" pitchFamily="49" charset="0"/>
              </a:rPr>
              <a:t>theta</a:t>
            </a:r>
            <a:r>
              <a:rPr lang="en-US" baseline="0" dirty="0"/>
              <a:t>.  It’s useful to note that we can </a:t>
            </a:r>
            <a:r>
              <a:rPr lang="en-US" baseline="0" dirty="0" err="1"/>
              <a:t>vectorize</a:t>
            </a:r>
            <a:r>
              <a:rPr lang="en-US" baseline="0" dirty="0"/>
              <a:t> numerous computations.  For example, we can generate a vectors of </a:t>
            </a:r>
            <a:r>
              <a:rPr lang="en-US" baseline="0" dirty="0" err="1"/>
              <a:t>sines</a:t>
            </a:r>
            <a:r>
              <a:rPr lang="en-US" baseline="0" dirty="0"/>
              <a:t> and cosines for the input angle, which we’ll use in further computations.</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Completing</a:t>
            </a:r>
            <a:r>
              <a:rPr lang="en-US" baseline="0" dirty="0"/>
              <a:t> our shader, we compose two of three rotation matrices (one around each axis). In generating our matrices, we use one of the many matrix constructor functions (in this case, specifying the 16 individual elements).  It’s important to note in this case, that our matrices are column-major, so we need to take care in the placement of the values in the constructor. </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We complete</a:t>
            </a:r>
            <a:r>
              <a:rPr lang="en-US" baseline="0" dirty="0"/>
              <a:t> our shader here by generating the last rotation matrix, and ) and then use the composition of those matrices to transform the input vertex position.   We also </a:t>
            </a:r>
            <a:r>
              <a:rPr lang="en-US" i="1" baseline="0" dirty="0"/>
              <a:t>pass-thru</a:t>
            </a:r>
            <a:r>
              <a:rPr lang="en-US" i="0" baseline="0" dirty="0"/>
              <a:t> the color values by assigning the input color to an output variable.</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Finally, we merely need</a:t>
            </a:r>
            <a:r>
              <a:rPr lang="en-US" baseline="0" dirty="0"/>
              <a:t> to supply the angle values into our shader through our uniform plumbing.  In this case, we track each of the axes rotation angle, and store them in a </a:t>
            </a:r>
            <a:r>
              <a:rPr lang="en-US" baseline="0" dirty="0">
                <a:latin typeface="Consolas" pitchFamily="49" charset="0"/>
                <a:cs typeface="Consolas" pitchFamily="49" charset="0"/>
              </a:rPr>
              <a:t>vec3</a:t>
            </a:r>
            <a:r>
              <a:rPr lang="en-US" baseline="0" dirty="0"/>
              <a:t> that matches the angle declaration in the shader.  We also keep track of the uniform’s location so we can easily update its value.</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p:cNvSpPr>
          <p:nvPr>
            <p:ph type="sldImg"/>
          </p:nvPr>
        </p:nvSpPr>
        <p:spPr>
          <a:xfrm>
            <a:off x="247650" y="741363"/>
            <a:ext cx="6248400" cy="3514725"/>
          </a:xfrm>
          <a:solidFill>
            <a:srgbClr val="FFFFFF"/>
          </a:solidFill>
          <a:ln/>
        </p:spPr>
      </p:sp>
      <p:sp>
        <p:nvSpPr>
          <p:cNvPr id="133123" name="Rectangle 3"/>
          <p:cNvSpPr>
            <a:spLocks noGrp="1" noChangeArrowheads="1"/>
          </p:cNvSpPr>
          <p:nvPr>
            <p:ph type="body" idx="1"/>
          </p:nvPr>
        </p:nvSpPr>
        <p:spPr>
          <a:xfrm>
            <a:off x="897601" y="4695001"/>
            <a:ext cx="4948502" cy="4446270"/>
          </a:xfrm>
          <a:noFill/>
          <a:ln/>
        </p:spPr>
        <p:txBody>
          <a:bodyPr/>
          <a:lstStyle/>
          <a:p>
            <a:r>
              <a:rPr lang="en-US" dirty="0"/>
              <a:t>Lighting is an important technique in computer graphics. Without lighting, objects tend to look like they are made out of plastic.</a:t>
            </a:r>
          </a:p>
          <a:p>
            <a:r>
              <a:rPr lang="en-US" dirty="0"/>
              <a:t>OpenGL divides lighting into three parts: material properties, light properties and global lighting parameters.</a:t>
            </a:r>
          </a:p>
          <a:p>
            <a:r>
              <a:rPr lang="en-US" dirty="0"/>
              <a:t>While</a:t>
            </a:r>
            <a:r>
              <a:rPr lang="en-US" baseline="0" dirty="0"/>
              <a:t> we’ll discuss the mathematics of lighting in terms of computing illumination in a vertex shader, the almost identical computations can be done in a fragment shader to compute the lighting effects per-pixel, which yields much better results.</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247650" y="741363"/>
            <a:ext cx="6248400" cy="3514725"/>
          </a:xfrm>
          <a:ln/>
        </p:spPr>
      </p:sp>
      <p:sp>
        <p:nvSpPr>
          <p:cNvPr id="135171" name="Rectangle 3"/>
          <p:cNvSpPr>
            <a:spLocks noGrp="1" noChangeArrowheads="1"/>
          </p:cNvSpPr>
          <p:nvPr>
            <p:ph type="body" idx="1"/>
          </p:nvPr>
        </p:nvSpPr>
        <p:spPr>
          <a:noFill/>
          <a:ln/>
        </p:spPr>
        <p:txBody>
          <a:bodyPr/>
          <a:lstStyle/>
          <a:p>
            <a:r>
              <a:rPr lang="en-US" dirty="0"/>
              <a:t>OpenGL can use the shade at one vertex to shade an entire polygon (constant shading) or interpolate the shades at the vertices across the polygon (smooth shading), the default. </a:t>
            </a:r>
          </a:p>
          <a:p>
            <a:endParaRPr lang="en-US" dirty="0"/>
          </a:p>
          <a:p>
            <a:r>
              <a:rPr lang="en-US" dirty="0"/>
              <a:t>The</a:t>
            </a:r>
            <a:r>
              <a:rPr lang="en-US" baseline="0" dirty="0"/>
              <a:t> original lighting model that was supported in hardware and OpenGL was due to </a:t>
            </a:r>
            <a:r>
              <a:rPr lang="en-US" baseline="0" dirty="0" err="1"/>
              <a:t>Phong</a:t>
            </a:r>
            <a:r>
              <a:rPr lang="en-US" baseline="0" dirty="0"/>
              <a:t> and later modified by </a:t>
            </a:r>
            <a:r>
              <a:rPr lang="en-US" baseline="0" dirty="0" err="1"/>
              <a:t>Blinn</a:t>
            </a:r>
            <a:r>
              <a:rPr lang="en-US" baseline="0" dirty="0"/>
              <a:t>. </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p:cNvSpPr>
          <p:nvPr>
            <p:ph type="sldImg"/>
          </p:nvPr>
        </p:nvSpPr>
        <p:spPr>
          <a:xfrm>
            <a:off x="247650" y="741363"/>
            <a:ext cx="6248400" cy="3514725"/>
          </a:xfrm>
          <a:solidFill>
            <a:srgbClr val="FFFFFF"/>
          </a:solidFill>
          <a:ln/>
        </p:spPr>
      </p:sp>
      <p:sp>
        <p:nvSpPr>
          <p:cNvPr id="141315" name="Rectangle 3"/>
          <p:cNvSpPr>
            <a:spLocks noGrp="1" noChangeArrowheads="1"/>
          </p:cNvSpPr>
          <p:nvPr>
            <p:ph type="body" idx="1"/>
          </p:nvPr>
        </p:nvSpPr>
        <p:spPr>
          <a:xfrm>
            <a:off x="897601" y="4695001"/>
            <a:ext cx="4948502" cy="4446270"/>
          </a:xfrm>
          <a:noFill/>
          <a:ln/>
        </p:spPr>
        <p:txBody>
          <a:bodyPr/>
          <a:lstStyle/>
          <a:p>
            <a:r>
              <a:rPr lang="en-US" dirty="0"/>
              <a:t>The lighting normal tells OpenGL how the object reflects light around a vertex. If you imagine that there is a small mirror at the vertex, the lighting normal describes how the mirror is oriented, and consequently how light is reflected.</a:t>
            </a:r>
          </a:p>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p:cNvSpPr>
          <p:nvPr>
            <p:ph type="sldImg"/>
          </p:nvPr>
        </p:nvSpPr>
        <p:spPr>
          <a:xfrm>
            <a:off x="247650" y="741363"/>
            <a:ext cx="6248400" cy="3514725"/>
          </a:xfrm>
          <a:solidFill>
            <a:srgbClr val="FFFFFF"/>
          </a:solidFill>
          <a:ln/>
        </p:spPr>
      </p:sp>
      <p:sp>
        <p:nvSpPr>
          <p:cNvPr id="143363" name="Rectangle 3"/>
          <p:cNvSpPr>
            <a:spLocks noGrp="1" noChangeArrowheads="1"/>
          </p:cNvSpPr>
          <p:nvPr>
            <p:ph type="body" idx="1"/>
          </p:nvPr>
        </p:nvSpPr>
        <p:spPr>
          <a:xfrm>
            <a:off x="897601" y="4695001"/>
            <a:ext cx="4948502" cy="4446270"/>
          </a:xfrm>
          <a:noFill/>
          <a:ln/>
        </p:spPr>
        <p:txBody>
          <a:bodyPr/>
          <a:lstStyle/>
          <a:p>
            <a:r>
              <a:rPr lang="en-US" dirty="0"/>
              <a:t>Material properties describe the color and surface properties of a material (dull, shiny, etc).</a:t>
            </a:r>
            <a:r>
              <a:rPr lang="en-US" baseline="0" dirty="0"/>
              <a:t>  The properties described above are components of the </a:t>
            </a:r>
            <a:r>
              <a:rPr lang="en-US" baseline="0" dirty="0" err="1"/>
              <a:t>Phong</a:t>
            </a:r>
            <a:r>
              <a:rPr lang="en-US" baseline="0" dirty="0"/>
              <a:t> lighting model, a simple model that yields reasonable results with little computation.  Each of the material components would be passed into a vertex shader, for example, to be used in the lighting computation along with the vertex’s position and lighting normal.</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Here we declare numerous variables that we’ll use in computing a color using a simple lighting model.  All</a:t>
            </a:r>
            <a:r>
              <a:rPr lang="en-US" baseline="0" dirty="0"/>
              <a:t> of the uniform values are passed in from the application and describe the material and light properties being rendered.</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a:t>While</a:t>
            </a:r>
            <a:r>
              <a:rPr lang="en-US" baseline="0" dirty="0"/>
              <a:t> many features and improvements were added into the fixed-function OpenGL pipeline, designs of GPUs were exposing more features than could be added into OpenGL.  To allow applications to gain access to these new GPU features, OpenGL version 2.0 officially added </a:t>
            </a:r>
            <a:r>
              <a:rPr lang="en-US" i="1" baseline="0" dirty="0"/>
              <a:t>programmable shaders</a:t>
            </a:r>
            <a:r>
              <a:rPr lang="en-US" i="0" baseline="0" dirty="0"/>
              <a:t> into the graphics pipeline.  This version of the pipeline allowed an application to create small programs, called </a:t>
            </a:r>
            <a:r>
              <a:rPr lang="en-US" i="1" baseline="0" dirty="0"/>
              <a:t>shaders</a:t>
            </a:r>
            <a:r>
              <a:rPr lang="en-US" i="0" baseline="0" dirty="0"/>
              <a:t>, that were responsible for implementing the features required by the application.  In the 2.0 version of the pipeline, two programmable stages were made available:</a:t>
            </a:r>
          </a:p>
          <a:p>
            <a:pPr marL="171435" indent="-171435">
              <a:buFont typeface="Arial" pitchFamily="34" charset="0"/>
              <a:buChar char="•"/>
            </a:pPr>
            <a:r>
              <a:rPr lang="en-US" i="1" baseline="0" dirty="0"/>
              <a:t>vertex shading</a:t>
            </a:r>
            <a:r>
              <a:rPr lang="en-US" i="0" baseline="0" dirty="0"/>
              <a:t> enabled the application full control over manipulation of the 3D geometry provided by the application</a:t>
            </a:r>
          </a:p>
          <a:p>
            <a:pPr marL="171435" indent="-171435">
              <a:buFont typeface="Arial" pitchFamily="34" charset="0"/>
              <a:buChar char="•"/>
            </a:pPr>
            <a:r>
              <a:rPr lang="en-US" i="1" baseline="0" dirty="0"/>
              <a:t>fragment shading</a:t>
            </a:r>
            <a:r>
              <a:rPr lang="en-US" i="0" baseline="0" dirty="0"/>
              <a:t> provided the application capabilities for </a:t>
            </a:r>
            <a:r>
              <a:rPr lang="en-US" i="1" baseline="0" dirty="0"/>
              <a:t>shading </a:t>
            </a:r>
            <a:r>
              <a:rPr lang="en-US" i="0" baseline="0" dirty="0"/>
              <a:t>pixels (the terms classically used for determining a pixel’s color).</a:t>
            </a:r>
          </a:p>
          <a:p>
            <a:r>
              <a:rPr lang="en-US" i="0" baseline="0" dirty="0"/>
              <a:t>OpenGL 2.0 also fully supported OpenGL 1.X’s pipeline, allowing the application to use both version of the pipeline: fixed-function, and </a:t>
            </a:r>
            <a:r>
              <a:rPr lang="en-US" i="1" baseline="0" dirty="0"/>
              <a:t>programmable</a:t>
            </a:r>
            <a:r>
              <a:rPr lang="en-US" i="0" baseline="0" dirty="0"/>
              <a:t>. </a:t>
            </a:r>
          </a:p>
          <a:p>
            <a:endParaRPr lang="en-US" i="1"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6</a:t>
            </a:fld>
            <a:endParaRPr lang="en-US"/>
          </a:p>
        </p:txBody>
      </p:sp>
    </p:spTree>
    <p:extLst>
      <p:ext uri="{BB962C8B-B14F-4D97-AF65-F5344CB8AC3E}">
        <p14:creationId xmlns:p14="http://schemas.microsoft.com/office/powerpoint/2010/main" val="26330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In the initial parts of our shader, we generate numerous vector quantities to be used in our lighting computation.</a:t>
            </a:r>
          </a:p>
          <a:p>
            <a:pPr>
              <a:buFont typeface="Arial" pitchFamily="34" charset="0"/>
              <a:buChar char="•"/>
            </a:pPr>
            <a:r>
              <a:rPr lang="en-US" baseline="0" dirty="0"/>
              <a:t> pos represents the vertex’s position in eye coordinates</a:t>
            </a:r>
          </a:p>
          <a:p>
            <a:pPr>
              <a:buFont typeface="Arial" pitchFamily="34" charset="0"/>
              <a:buChar char="•"/>
            </a:pPr>
            <a:r>
              <a:rPr lang="en-US" baseline="0" dirty="0"/>
              <a:t> L represents the vector from the vertex to the light</a:t>
            </a:r>
          </a:p>
          <a:p>
            <a:pPr>
              <a:buFont typeface="Arial" pitchFamily="34" charset="0"/>
              <a:buChar char="•"/>
            </a:pPr>
            <a:r>
              <a:rPr lang="en-US" baseline="0" dirty="0"/>
              <a:t> E represents the “eye” vector, which is the vector from the vertex’s eye-space position to the origin</a:t>
            </a:r>
          </a:p>
          <a:p>
            <a:pPr>
              <a:buFont typeface="Arial" pitchFamily="34" charset="0"/>
              <a:buChar char="•"/>
            </a:pPr>
            <a:r>
              <a:rPr lang="en-US" baseline="0" dirty="0"/>
              <a:t> H is the “half vector” which is the normalized vector half-way between the light and eye vectors</a:t>
            </a:r>
          </a:p>
          <a:p>
            <a:pPr>
              <a:buFont typeface="Arial" pitchFamily="34" charset="0"/>
              <a:buChar char="•"/>
            </a:pPr>
            <a:r>
              <a:rPr lang="en-US" baseline="0" dirty="0"/>
              <a:t> N is the transformed vertex normal</a:t>
            </a:r>
          </a:p>
          <a:p>
            <a:pPr>
              <a:buFont typeface="Arial" pitchFamily="34" charset="0"/>
              <a:buNone/>
            </a:pPr>
            <a:r>
              <a:rPr lang="en-US" baseline="0" dirty="0"/>
              <a:t>Note that all of these quantities are vec3’s, since we’re dealing with vectors, as compared to homogenous coordinates.  When we need to convert form a homogenous coordinate to a vector, we use a vector swizzle to extract the components we need.</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Here we complete</a:t>
            </a:r>
            <a:r>
              <a:rPr lang="en-US" baseline="0" dirty="0"/>
              <a:t> our lighting computation.  The </a:t>
            </a:r>
            <a:r>
              <a:rPr lang="en-US" baseline="0" dirty="0" err="1"/>
              <a:t>Phong</a:t>
            </a:r>
            <a:r>
              <a:rPr lang="en-US" baseline="0" dirty="0"/>
              <a:t> model, which this shader is based on, uses various material properties as we described before.  Likewise, each light can contribute to those same properties.  The combination of the material and light properties are represented as our “product” variables in this shader.  The products are merely the component-wise products of the light and objects same material </a:t>
            </a:r>
            <a:r>
              <a:rPr lang="en-US" baseline="0" dirty="0" err="1"/>
              <a:t>propreties</a:t>
            </a:r>
            <a:r>
              <a:rPr lang="en-US" baseline="0" dirty="0"/>
              <a:t>.  These values are computed in the application and passed into the shader.</a:t>
            </a:r>
          </a:p>
          <a:p>
            <a:r>
              <a:rPr lang="en-US" baseline="0" dirty="0"/>
              <a:t>In the </a:t>
            </a:r>
            <a:r>
              <a:rPr lang="en-US" baseline="0" dirty="0" err="1"/>
              <a:t>Phong</a:t>
            </a:r>
            <a:r>
              <a:rPr lang="en-US" baseline="0" dirty="0"/>
              <a:t> model, each material product is attenuated by the magnitude of the various vector products.  Starting with the most influential component of lighting, the diffuse color, we use the dot product of the lighting normal and light vector, clamping the value if the dot product is negative (which physically means the light’s behind the object).  We continue by computing the </a:t>
            </a:r>
            <a:r>
              <a:rPr lang="en-US" baseline="0" dirty="0" err="1"/>
              <a:t>specular</a:t>
            </a:r>
            <a:r>
              <a:rPr lang="en-US" baseline="0" dirty="0"/>
              <a:t> component, which is computed as the dot product of the normal and the half-vector raised to the shininess value.  Finally, if the light is behind the object, we correct the </a:t>
            </a:r>
            <a:r>
              <a:rPr lang="en-US" baseline="0" dirty="0" err="1"/>
              <a:t>specular</a:t>
            </a:r>
            <a:r>
              <a:rPr lang="en-US" baseline="0" dirty="0"/>
              <a:t> contribution.</a:t>
            </a:r>
          </a:p>
          <a:p>
            <a:r>
              <a:rPr lang="en-US" baseline="0" dirty="0"/>
              <a:t>Finally, we compose the final vertex color as the sum of the computed ambient, diffuse, and </a:t>
            </a:r>
            <a:r>
              <a:rPr lang="en-US" baseline="0" dirty="0" err="1"/>
              <a:t>specular</a:t>
            </a:r>
            <a:r>
              <a:rPr lang="en-US" baseline="0" dirty="0"/>
              <a:t> colors, and update the transformed vertex position.</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F8D69-B00F-F44E-9B61-4DC184CA17F8}" type="slidenum">
              <a:rPr lang="en-US" smtClean="0"/>
              <a:pPr/>
              <a:t>62</a:t>
            </a:fld>
            <a:endParaRPr lang="en-US"/>
          </a:p>
        </p:txBody>
      </p:sp>
    </p:spTree>
    <p:extLst>
      <p:ext uri="{BB962C8B-B14F-4D97-AF65-F5344CB8AC3E}">
        <p14:creationId xmlns:p14="http://schemas.microsoft.com/office/powerpoint/2010/main" val="6706106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The final shading</a:t>
            </a:r>
            <a:r>
              <a:rPr lang="en-US" baseline="0" dirty="0"/>
              <a:t> stage that OpenGL supports is </a:t>
            </a:r>
            <a:r>
              <a:rPr lang="en-US" i="1" baseline="0" dirty="0"/>
              <a:t>fragment shading</a:t>
            </a:r>
            <a:r>
              <a:rPr lang="en-US" i="0" baseline="0" dirty="0"/>
              <a:t> which allows an application per-pixel-location control over the color that may be written to that location.  Fragments, which are on their way to the </a:t>
            </a:r>
            <a:r>
              <a:rPr lang="en-US" i="0" baseline="0" dirty="0" err="1"/>
              <a:t>framebuffer</a:t>
            </a:r>
            <a:r>
              <a:rPr lang="en-US" i="0" baseline="0" dirty="0"/>
              <a:t>, but still need to do some pass some additional processing to become pixels.  However, the computational power available in shading fragments is a great asset to generating images.  In a fragment shader, you can compute lighting values – similar to what we just discussed in vertex shading – per fragment, which gives much better results, or add bump mapping, which provides the illusion of greater surface detail.  Likewise, we’ll apply texture maps, which allow us to increase the detail for our models without increasing the geometric complexity.</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F8D69-B00F-F44E-9B61-4DC184CA17F8}" type="slidenum">
              <a:rPr lang="en-US" smtClean="0"/>
              <a:pPr/>
              <a:t>64</a:t>
            </a:fld>
            <a:endParaRPr lang="en-US"/>
          </a:p>
        </p:txBody>
      </p:sp>
    </p:spTree>
    <p:extLst>
      <p:ext uri="{BB962C8B-B14F-4D97-AF65-F5344CB8AC3E}">
        <p14:creationId xmlns:p14="http://schemas.microsoft.com/office/powerpoint/2010/main" val="6706106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p:cNvSpPr>
          <p:nvPr>
            <p:ph type="sldImg"/>
          </p:nvPr>
        </p:nvSpPr>
        <p:spPr>
          <a:xfrm>
            <a:off x="247650" y="741363"/>
            <a:ext cx="6248400" cy="3514725"/>
          </a:xfrm>
          <a:solidFill>
            <a:srgbClr val="FFFFFF"/>
          </a:solidFill>
          <a:ln/>
        </p:spPr>
      </p:sp>
      <p:sp>
        <p:nvSpPr>
          <p:cNvPr id="176131" name="Rectangle 3"/>
          <p:cNvSpPr>
            <a:spLocks noGrp="1" noChangeArrowheads="1"/>
          </p:cNvSpPr>
          <p:nvPr>
            <p:ph type="body" idx="1"/>
          </p:nvPr>
        </p:nvSpPr>
        <p:spPr>
          <a:xfrm>
            <a:off x="897601" y="4695001"/>
            <a:ext cx="4948502" cy="4446270"/>
          </a:xfrm>
          <a:noFill/>
          <a:ln/>
        </p:spPr>
        <p:txBody>
          <a:bodyPr/>
          <a:lstStyle/>
          <a:p>
            <a:r>
              <a:rPr lang="en-US"/>
              <a:t>Textures are images that can be thought of as continuous and be one, two, three, or four dimensional. By convention, the coordinates of the image are </a:t>
            </a:r>
            <a:r>
              <a:rPr lang="en-US" i="1"/>
              <a:t>s</a:t>
            </a:r>
            <a:r>
              <a:rPr lang="en-US"/>
              <a:t>, </a:t>
            </a:r>
            <a:r>
              <a:rPr lang="en-US" i="1"/>
              <a:t>t</a:t>
            </a:r>
            <a:r>
              <a:rPr lang="en-US"/>
              <a:t>, </a:t>
            </a:r>
            <a:r>
              <a:rPr lang="en-US" i="1"/>
              <a:t>r</a:t>
            </a:r>
            <a:r>
              <a:rPr lang="en-US"/>
              <a:t> and </a:t>
            </a:r>
            <a:r>
              <a:rPr lang="en-US" i="1"/>
              <a:t>q</a:t>
            </a:r>
            <a:r>
              <a:rPr lang="en-US"/>
              <a:t>. Thus for the two dimensional image above, a point in the image is given by its (</a:t>
            </a:r>
            <a:r>
              <a:rPr lang="en-US" i="1"/>
              <a:t>s, t</a:t>
            </a:r>
            <a:r>
              <a:rPr lang="en-US"/>
              <a:t>) values with (</a:t>
            </a:r>
            <a:r>
              <a:rPr lang="en-US" i="1"/>
              <a:t>0, 0</a:t>
            </a:r>
            <a:r>
              <a:rPr lang="en-US"/>
              <a:t>) in the lower-left corner and (</a:t>
            </a:r>
            <a:r>
              <a:rPr lang="en-US" i="1"/>
              <a:t>1, 1</a:t>
            </a:r>
            <a:r>
              <a:rPr lang="en-US"/>
              <a:t>) in the top-right corner.</a:t>
            </a:r>
          </a:p>
          <a:p>
            <a:r>
              <a:rPr lang="en-US"/>
              <a:t>A texture map for a two-dimensional geometric object in (</a:t>
            </a:r>
            <a:r>
              <a:rPr lang="en-US" i="1"/>
              <a:t>x, y, z</a:t>
            </a:r>
            <a:r>
              <a:rPr lang="en-US"/>
              <a:t>) world coordinates maps a point in (</a:t>
            </a:r>
            <a:r>
              <a:rPr lang="en-US" i="1"/>
              <a:t>s, t</a:t>
            </a:r>
            <a:r>
              <a:rPr lang="en-US"/>
              <a:t>) space to a corresponding point on the screen.</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p:cNvSpPr>
          <p:nvPr>
            <p:ph type="sldImg"/>
          </p:nvPr>
        </p:nvSpPr>
        <p:spPr>
          <a:xfrm>
            <a:off x="247650" y="741363"/>
            <a:ext cx="6248400" cy="3514725"/>
          </a:xfrm>
          <a:solidFill>
            <a:srgbClr val="FFFFFF"/>
          </a:solidFill>
          <a:ln/>
        </p:spPr>
      </p:sp>
      <p:sp>
        <p:nvSpPr>
          <p:cNvPr id="178179" name="Rectangle 3"/>
          <p:cNvSpPr>
            <a:spLocks noGrp="1" noChangeArrowheads="1"/>
          </p:cNvSpPr>
          <p:nvPr>
            <p:ph type="body" idx="1"/>
          </p:nvPr>
        </p:nvSpPr>
        <p:spPr>
          <a:xfrm>
            <a:off x="897601" y="4695001"/>
            <a:ext cx="4948502" cy="4446270"/>
          </a:xfrm>
          <a:noFill/>
          <a:ln/>
        </p:spPr>
        <p:txBody>
          <a:bodyPr/>
          <a:lstStyle/>
          <a:p>
            <a:r>
              <a:rPr lang="en-US" dirty="0"/>
              <a:t>The advantage of texture mapping is that visual detail is in the image, not in the geometry. Thus, the complexity of an image does not affect the geometric pipeline (transformations, clipping) in OpenGL. Texture is added during rasterization where the geometric and pixel pipelines meet.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p:cNvSpPr>
          <p:nvPr>
            <p:ph type="sldImg"/>
          </p:nvPr>
        </p:nvSpPr>
        <p:spPr>
          <a:xfrm>
            <a:off x="247650" y="741363"/>
            <a:ext cx="6248400" cy="3514725"/>
          </a:xfrm>
          <a:solidFill>
            <a:srgbClr val="FFFFFF"/>
          </a:solidFill>
          <a:ln/>
        </p:spPr>
      </p:sp>
      <p:sp>
        <p:nvSpPr>
          <p:cNvPr id="182275" name="Rectangle 3"/>
          <p:cNvSpPr>
            <a:spLocks noGrp="1" noChangeArrowheads="1"/>
          </p:cNvSpPr>
          <p:nvPr>
            <p:ph type="body" idx="1"/>
          </p:nvPr>
        </p:nvSpPr>
        <p:spPr>
          <a:xfrm>
            <a:off x="897601" y="4695001"/>
            <a:ext cx="4948502" cy="4446270"/>
          </a:xfrm>
          <a:noFill/>
          <a:ln/>
        </p:spPr>
        <p:txBody>
          <a:bodyPr/>
          <a:lstStyle/>
          <a:p>
            <a:r>
              <a:rPr lang="en-US"/>
              <a:t>In the simplest approach, we must perform these three steps.</a:t>
            </a:r>
          </a:p>
          <a:p>
            <a:r>
              <a:rPr lang="en-US"/>
              <a:t>Textures reside in texture memory. When we assign an image to a texture it is copied from processor memory to texture memory where pixels are formatted differently. </a:t>
            </a:r>
          </a:p>
          <a:p>
            <a:r>
              <a:rPr lang="en-US"/>
              <a:t>Texture coordinates are actually part of the state as are other vertex attributes such as color and normals. As with colors, OpenGL interpolates texture inside geometric objects.</a:t>
            </a:r>
          </a:p>
          <a:p>
            <a:r>
              <a:rPr lang="en-US"/>
              <a:t>Because textures are really discrete and of limited extent, texture mapping is subject to aliasing errors that can be controlled through filtering.</a:t>
            </a:r>
          </a:p>
          <a:p>
            <a:r>
              <a:rPr lang="en-US"/>
              <a:t>Texture memory is a limited resource and having only  a single active texture can lead to inefficient code.</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p:cNvSpPr>
          <p:nvPr>
            <p:ph type="sldImg"/>
          </p:nvPr>
        </p:nvSpPr>
        <p:spPr>
          <a:xfrm>
            <a:off x="247650" y="741363"/>
            <a:ext cx="6248400" cy="3514725"/>
          </a:xfrm>
          <a:solidFill>
            <a:srgbClr val="FFFFFF"/>
          </a:solidFill>
          <a:ln/>
        </p:spPr>
      </p:sp>
      <p:sp>
        <p:nvSpPr>
          <p:cNvPr id="184323" name="Rectangle 3"/>
          <p:cNvSpPr>
            <a:spLocks noGrp="1" noChangeArrowheads="1"/>
          </p:cNvSpPr>
          <p:nvPr>
            <p:ph type="body" idx="1"/>
          </p:nvPr>
        </p:nvSpPr>
        <p:spPr>
          <a:xfrm>
            <a:off x="897601" y="4695001"/>
            <a:ext cx="4948502" cy="4446270"/>
          </a:xfrm>
          <a:noFill/>
          <a:ln/>
        </p:spPr>
        <p:txBody>
          <a:bodyPr/>
          <a:lstStyle/>
          <a:p>
            <a:r>
              <a:rPr lang="en-US" dirty="0"/>
              <a:t>The first step in creating texture objects is to have OpenGL reserve some indices for your objects.  </a:t>
            </a:r>
            <a:r>
              <a:rPr lang="en-US" dirty="0" err="1">
                <a:latin typeface="Courier New" charset="0"/>
              </a:rPr>
              <a:t>glGenTextures</a:t>
            </a:r>
            <a:r>
              <a:rPr lang="en-US" dirty="0">
                <a:latin typeface="Courier New" charset="0"/>
              </a:rPr>
              <a:t>()</a:t>
            </a:r>
            <a:r>
              <a:rPr lang="en-US" dirty="0"/>
              <a:t> will request </a:t>
            </a:r>
            <a:r>
              <a:rPr lang="en-US" i="1" dirty="0"/>
              <a:t>n</a:t>
            </a:r>
            <a:r>
              <a:rPr lang="en-US" dirty="0"/>
              <a:t> texture ids and return those values back to you in </a:t>
            </a:r>
            <a:r>
              <a:rPr lang="en-US" dirty="0" err="1">
                <a:latin typeface="Courier New" charset="0"/>
              </a:rPr>
              <a:t>texIds</a:t>
            </a:r>
            <a:r>
              <a:rPr lang="en-US" dirty="0"/>
              <a:t>.</a:t>
            </a:r>
          </a:p>
          <a:p>
            <a:r>
              <a:rPr lang="en-US" dirty="0"/>
              <a:t>To begin defining a texture object, you call </a:t>
            </a:r>
            <a:r>
              <a:rPr lang="en-US" dirty="0" err="1">
                <a:latin typeface="Courier New" charset="0"/>
              </a:rPr>
              <a:t>glBindTexture</a:t>
            </a:r>
            <a:r>
              <a:rPr lang="en-US" dirty="0">
                <a:latin typeface="Courier New" charset="0"/>
              </a:rPr>
              <a:t>()</a:t>
            </a:r>
            <a:r>
              <a:rPr lang="en-US" dirty="0"/>
              <a:t> with the id of the object you want to create.  The target is one of </a:t>
            </a:r>
            <a:r>
              <a:rPr lang="en-US" dirty="0">
                <a:latin typeface="Courier New" charset="0"/>
              </a:rPr>
              <a:t>GL_TEXTURE_{123}D()</a:t>
            </a:r>
            <a:r>
              <a:rPr lang="en-US" dirty="0"/>
              <a:t>.  All texturing calls become part of the object until the next </a:t>
            </a:r>
            <a:r>
              <a:rPr lang="en-US" dirty="0" err="1">
                <a:latin typeface="Courier New" charset="0"/>
              </a:rPr>
              <a:t>glBindTexture</a:t>
            </a:r>
            <a:r>
              <a:rPr lang="en-US" dirty="0">
                <a:latin typeface="Courier New" charset="0"/>
              </a:rPr>
              <a:t>()</a:t>
            </a:r>
            <a:r>
              <a:rPr lang="en-US" dirty="0"/>
              <a:t> is called.</a:t>
            </a:r>
          </a:p>
          <a:p>
            <a:r>
              <a:rPr lang="en-US" dirty="0"/>
              <a:t>To have OpenGL use a particular texture object, call </a:t>
            </a:r>
            <a:r>
              <a:rPr lang="en-US" dirty="0" err="1">
                <a:latin typeface="Courier New" charset="0"/>
              </a:rPr>
              <a:t>glBindTexture</a:t>
            </a:r>
            <a:r>
              <a:rPr lang="en-US" dirty="0">
                <a:latin typeface="Courier New" charset="0"/>
              </a:rPr>
              <a:t>()</a:t>
            </a:r>
            <a:r>
              <a:rPr lang="en-US" dirty="0"/>
              <a:t> with the target and id of the object you want to be active.</a:t>
            </a:r>
          </a:p>
          <a:p>
            <a:r>
              <a:rPr lang="en-US" dirty="0"/>
              <a:t>To delete texture objects, use </a:t>
            </a:r>
            <a:r>
              <a:rPr lang="en-US" dirty="0" err="1">
                <a:latin typeface="Courier New" charset="0"/>
              </a:rPr>
              <a:t>glDeleteTextures</a:t>
            </a:r>
            <a:r>
              <a:rPr lang="en-US" dirty="0">
                <a:latin typeface="Courier New" charset="0"/>
              </a:rPr>
              <a:t>( n, *</a:t>
            </a:r>
            <a:r>
              <a:rPr lang="en-US" dirty="0" err="1">
                <a:latin typeface="Courier New" charset="0"/>
              </a:rPr>
              <a:t>texIds</a:t>
            </a:r>
            <a:r>
              <a:rPr lang="en-US" dirty="0">
                <a:latin typeface="Courier New" charset="0"/>
              </a:rPr>
              <a:t> )</a:t>
            </a:r>
            <a:r>
              <a:rPr lang="en-US" dirty="0"/>
              <a:t>, where </a:t>
            </a:r>
            <a:r>
              <a:rPr lang="en-US" dirty="0" err="1">
                <a:latin typeface="Courier New" charset="0"/>
              </a:rPr>
              <a:t>texIds</a:t>
            </a:r>
            <a:r>
              <a:rPr lang="en-US" dirty="0">
                <a:latin typeface="Courier New" charset="0"/>
              </a:rPr>
              <a:t> </a:t>
            </a:r>
            <a:r>
              <a:rPr lang="en-US" dirty="0"/>
              <a:t>is an array of texture object identifiers to be deleted. </a:t>
            </a:r>
          </a:p>
          <a:p>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p:cNvSpPr>
          <p:nvPr>
            <p:ph type="sldImg"/>
          </p:nvPr>
        </p:nvSpPr>
        <p:spPr>
          <a:xfrm>
            <a:off x="247650" y="741363"/>
            <a:ext cx="6248400" cy="3514725"/>
          </a:xfrm>
          <a:solidFill>
            <a:srgbClr val="FFFFFF"/>
          </a:solidFill>
          <a:ln/>
        </p:spPr>
      </p:sp>
      <p:sp>
        <p:nvSpPr>
          <p:cNvPr id="186371" name="Rectangle 3"/>
          <p:cNvSpPr>
            <a:spLocks noGrp="1" noChangeArrowheads="1"/>
          </p:cNvSpPr>
          <p:nvPr>
            <p:ph type="body" idx="1"/>
          </p:nvPr>
        </p:nvSpPr>
        <p:spPr>
          <a:xfrm>
            <a:off x="897601" y="4695001"/>
            <a:ext cx="4948502" cy="4446270"/>
          </a:xfrm>
          <a:solidFill>
            <a:srgbClr val="FFFFFF"/>
          </a:solidFill>
          <a:ln/>
        </p:spPr>
        <p:txBody>
          <a:bodyPr/>
          <a:lstStyle/>
          <a:p>
            <a:r>
              <a:rPr lang="en-US" dirty="0"/>
              <a:t>After</a:t>
            </a:r>
            <a:r>
              <a:rPr lang="en-US" baseline="0" dirty="0"/>
              <a:t> creating a texture object, you’ll need to bind to it to initialize or use the texture stored in the object.  This operation is very similar to what you’ve seen when working with VAOs and VBOs.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a:t>Until</a:t>
            </a:r>
            <a:r>
              <a:rPr lang="en-US" baseline="0" dirty="0"/>
              <a:t> OpenGL 3.0, features have only been added (but never removed) from OpenGL, providing a lot of application backwards compatibility (up to the use of extensions).  OpenGL version 3.0 introduced the mechanisms for removing features from OpenGL, called the </a:t>
            </a:r>
            <a:r>
              <a:rPr lang="en-US" i="1" baseline="0" dirty="0"/>
              <a:t>deprecation model.</a:t>
            </a:r>
            <a:r>
              <a:rPr lang="en-US" i="0" baseline="0" dirty="0"/>
              <a:t>  It defines how the OpenGL design committee (the OpenGL Architecture Review Board (ARB) of the Khronos Group) will advertise of which and how functionality is removed from OpenGL.</a:t>
            </a:r>
          </a:p>
          <a:p>
            <a:endParaRPr lang="en-US" baseline="0" dirty="0"/>
          </a:p>
          <a:p>
            <a:r>
              <a:rPr lang="en-US" baseline="0" dirty="0"/>
              <a:t>You might ask: why remove features from OpenGL?  Over the 15 years to OpenGL 3.0, GPU features and capabilities expanded and some of the methods used in older versions of OpenGL were not as efficient as modern methods.  While removing them could break support for older applications, it also simplified and optimized the GPUs allowing better performance.</a:t>
            </a:r>
          </a:p>
          <a:p>
            <a:endParaRPr lang="en-US" baseline="0" dirty="0"/>
          </a:p>
          <a:p>
            <a:r>
              <a:rPr lang="en-US" baseline="0" dirty="0"/>
              <a:t>Within an OpenGL application, OpenGL uses an opaque data structure called a </a:t>
            </a:r>
            <a:r>
              <a:rPr lang="en-US" i="1" baseline="0" dirty="0"/>
              <a:t>context</a:t>
            </a:r>
            <a:r>
              <a:rPr lang="en-US" i="0" baseline="0" dirty="0"/>
              <a:t>, which OpenGL uses to store shaders and other data.  Contexts come in two flavors:</a:t>
            </a:r>
          </a:p>
          <a:p>
            <a:pPr marL="171435" indent="-171435">
              <a:buFont typeface="Arial" pitchFamily="34" charset="0"/>
              <a:buChar char="•"/>
            </a:pPr>
            <a:r>
              <a:rPr lang="en-US" i="1" baseline="0" dirty="0"/>
              <a:t>full</a:t>
            </a:r>
            <a:r>
              <a:rPr lang="en-US" i="0" baseline="0" dirty="0"/>
              <a:t> contexts expose all the features of the current version of OpenGL, including features that are marked deprecated.</a:t>
            </a:r>
          </a:p>
          <a:p>
            <a:pPr marL="171435" indent="-171435">
              <a:buFont typeface="Arial" pitchFamily="34" charset="0"/>
              <a:buChar char="•"/>
            </a:pPr>
            <a:r>
              <a:rPr lang="en-US" i="1" baseline="0" dirty="0"/>
              <a:t>forward-compatible</a:t>
            </a:r>
            <a:r>
              <a:rPr lang="en-US" i="0" baseline="0" dirty="0"/>
              <a:t> contexts enable only the features that will be available in the next version of OpenGL (i.e., deprecated features pretend to be removed), which can help developers make sure their applications work with future version of OpenGL.</a:t>
            </a:r>
          </a:p>
          <a:p>
            <a:r>
              <a:rPr lang="en-US" i="0" baseline="0" dirty="0"/>
              <a:t>Forward-compatible contexts are available in OpenGL versions from 3.1 onwards.</a:t>
            </a:r>
          </a:p>
        </p:txBody>
      </p:sp>
      <p:sp>
        <p:nvSpPr>
          <p:cNvPr id="4" name="Slide Number Placeholder 3"/>
          <p:cNvSpPr>
            <a:spLocks noGrp="1"/>
          </p:cNvSpPr>
          <p:nvPr>
            <p:ph type="sldNum" sz="quarter" idx="10"/>
          </p:nvPr>
        </p:nvSpPr>
        <p:spPr/>
        <p:txBody>
          <a:bodyPr/>
          <a:lstStyle/>
          <a:p>
            <a:fld id="{706F8D69-B00F-F44E-9B61-4DC184CA17F8}" type="slidenum">
              <a:rPr lang="en-US" smtClean="0"/>
              <a:pPr/>
              <a:t>7</a:t>
            </a:fld>
            <a:endParaRPr lang="en-US"/>
          </a:p>
        </p:txBody>
      </p:sp>
    </p:spTree>
    <p:extLst>
      <p:ext uri="{BB962C8B-B14F-4D97-AF65-F5344CB8AC3E}">
        <p14:creationId xmlns:p14="http://schemas.microsoft.com/office/powerpoint/2010/main" val="39581097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p:cNvSpPr>
          <p:nvPr>
            <p:ph type="sldImg"/>
          </p:nvPr>
        </p:nvSpPr>
        <p:spPr>
          <a:xfrm>
            <a:off x="247650" y="741363"/>
            <a:ext cx="6248400" cy="3514725"/>
          </a:xfrm>
          <a:solidFill>
            <a:srgbClr val="FFFFFF"/>
          </a:solidFill>
          <a:ln/>
        </p:spPr>
      </p:sp>
      <p:sp>
        <p:nvSpPr>
          <p:cNvPr id="188419" name="Rectangle 3"/>
          <p:cNvSpPr>
            <a:spLocks noGrp="1" noChangeArrowheads="1"/>
          </p:cNvSpPr>
          <p:nvPr>
            <p:ph type="body" idx="1"/>
          </p:nvPr>
        </p:nvSpPr>
        <p:spPr>
          <a:xfrm>
            <a:off x="897601" y="4695001"/>
            <a:ext cx="4948502" cy="4446270"/>
          </a:xfrm>
          <a:noFill/>
          <a:ln/>
        </p:spPr>
        <p:txBody>
          <a:bodyPr/>
          <a:lstStyle/>
          <a:p>
            <a:r>
              <a:rPr lang="en-US" dirty="0"/>
              <a:t>Specifying the </a:t>
            </a:r>
            <a:r>
              <a:rPr lang="en-US" dirty="0" err="1"/>
              <a:t>texels</a:t>
            </a:r>
            <a:r>
              <a:rPr lang="en-US" dirty="0"/>
              <a:t> for a texture is done using the </a:t>
            </a:r>
            <a:r>
              <a:rPr lang="en-US" dirty="0" err="1">
                <a:latin typeface="Courier New" charset="0"/>
              </a:rPr>
              <a:t>glTexImage</a:t>
            </a:r>
            <a:r>
              <a:rPr lang="en-US" dirty="0">
                <a:latin typeface="Courier New" charset="0"/>
              </a:rPr>
              <a:t>{123}D()</a:t>
            </a:r>
            <a:r>
              <a:rPr lang="en-US" dirty="0"/>
              <a:t> call.  This will transfer the </a:t>
            </a:r>
            <a:r>
              <a:rPr lang="en-US" dirty="0" err="1"/>
              <a:t>texels</a:t>
            </a:r>
            <a:r>
              <a:rPr lang="en-US" dirty="0"/>
              <a:t> in CPU memory to OpenGL, where they will be processed and converted into an internal format.</a:t>
            </a:r>
          </a:p>
          <a:p>
            <a:r>
              <a:rPr lang="en-US" dirty="0"/>
              <a:t>The level parameter is used for defining how OpenGL should use this image when mapping </a:t>
            </a:r>
            <a:r>
              <a:rPr lang="en-US" dirty="0" err="1"/>
              <a:t>texels</a:t>
            </a:r>
            <a:r>
              <a:rPr lang="en-US" dirty="0"/>
              <a:t> to pixels.  Generally, you’ll set the level to 0, unless you are using a texturing technique called </a:t>
            </a:r>
            <a:r>
              <a:rPr lang="en-US" dirty="0" err="1"/>
              <a:t>mipmapping</a:t>
            </a:r>
            <a:r>
              <a:rPr lang="en-US" dirty="0"/>
              <a:t>, which we will discuss in the next section.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p:cNvSpPr>
          <p:nvPr>
            <p:ph type="sldImg"/>
          </p:nvPr>
        </p:nvSpPr>
        <p:spPr>
          <a:xfrm>
            <a:off x="247650" y="741363"/>
            <a:ext cx="6248400" cy="3514725"/>
          </a:xfrm>
          <a:solidFill>
            <a:srgbClr val="FFFFFF"/>
          </a:solidFill>
          <a:ln/>
        </p:spPr>
      </p:sp>
      <p:sp>
        <p:nvSpPr>
          <p:cNvPr id="192515" name="Rectangle 3"/>
          <p:cNvSpPr>
            <a:spLocks noGrp="1" noChangeArrowheads="1"/>
          </p:cNvSpPr>
          <p:nvPr>
            <p:ph type="body" idx="1"/>
          </p:nvPr>
        </p:nvSpPr>
        <p:spPr>
          <a:xfrm>
            <a:off x="897601" y="4695001"/>
            <a:ext cx="4948502" cy="4446270"/>
          </a:xfrm>
          <a:noFill/>
          <a:ln/>
        </p:spPr>
        <p:txBody>
          <a:bodyPr/>
          <a:lstStyle/>
          <a:p>
            <a:r>
              <a:rPr lang="en-US" dirty="0"/>
              <a:t>When you want to map a texture onto a geometric primitive, you need to provide texture coordinates. Valid texture coordinates are between 0 and 1, for each texture dimension, </a:t>
            </a:r>
            <a:r>
              <a:rPr lang="en-US" baseline="0" dirty="0"/>
              <a:t> and usually manifest in shaders as vertex attributes.  We’ll see how to deal with texture coordinates outside the range [0, 1] in a moment.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a:t>OpenGL</a:t>
            </a:r>
            <a:r>
              <a:rPr lang="en-US" baseline="0" dirty="0"/>
              <a:t> version 3.1 was the first version to remove deprecated features, and break backwards compatibility with previous versions of OpenGL.  The features removed from included the old-style fixed-function pipeline, among other lesser features.</a:t>
            </a:r>
          </a:p>
          <a:p>
            <a:endParaRPr lang="en-US" baseline="0" dirty="0"/>
          </a:p>
          <a:p>
            <a:r>
              <a:rPr lang="en-US" baseline="0" dirty="0"/>
              <a:t>One major refinement introduced in 3.1 was requiring all data to be placed in GPU-resident </a:t>
            </a:r>
            <a:r>
              <a:rPr lang="en-US" i="1" baseline="0" dirty="0"/>
              <a:t>buffer objects</a:t>
            </a:r>
            <a:r>
              <a:rPr lang="en-US" i="0" baseline="0" dirty="0"/>
              <a:t>, which help reduce the impacts of various computer system architecture limitations related to </a:t>
            </a:r>
            <a:r>
              <a:rPr lang="en-US" i="0" baseline="0" dirty="0" err="1"/>
              <a:t>GPUs</a:t>
            </a:r>
            <a:r>
              <a:rPr lang="en-US" i="0" baseline="0" dirty="0"/>
              <a:t>.</a:t>
            </a:r>
          </a:p>
          <a:p>
            <a:endParaRPr lang="en-US" i="0" baseline="0" dirty="0"/>
          </a:p>
          <a:p>
            <a:r>
              <a:rPr lang="en-US" i="0" baseline="0" dirty="0"/>
              <a:t>While many features were removed from OpenGL 3.1, the OpenGL ARB realized that to make it easy for application developers to transition their products, they introduced an OpenGL extensions, </a:t>
            </a:r>
            <a:r>
              <a:rPr lang="en-US" i="0" baseline="0" dirty="0" err="1">
                <a:latin typeface="Consolas" pitchFamily="49" charset="0"/>
                <a:cs typeface="Consolas" pitchFamily="49" charset="0"/>
              </a:rPr>
              <a:t>GL_ARB_compatibility</a:t>
            </a:r>
            <a:r>
              <a:rPr lang="en-US" i="0" baseline="0" dirty="0"/>
              <a:t>, that allowed access to the removed features.</a:t>
            </a:r>
            <a:endParaRPr lang="en-US" i="1"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8</a:t>
            </a:fld>
            <a:endParaRPr lang="en-US"/>
          </a:p>
        </p:txBody>
      </p:sp>
    </p:spTree>
    <p:extLst>
      <p:ext uri="{BB962C8B-B14F-4D97-AF65-F5344CB8AC3E}">
        <p14:creationId xmlns:p14="http://schemas.microsoft.com/office/powerpoint/2010/main" val="824775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a:t>Until OpenGL 3.2, the number of</a:t>
            </a:r>
            <a:r>
              <a:rPr lang="en-US" baseline="0" dirty="0"/>
              <a:t> </a:t>
            </a:r>
            <a:r>
              <a:rPr lang="en-US" i="1" baseline="0" dirty="0"/>
              <a:t>shader stages</a:t>
            </a:r>
            <a:r>
              <a:rPr lang="en-US" i="0" baseline="0" dirty="0"/>
              <a:t> in the OpenGL pipeline remained the same, with only vertex and fragment shaders being supported.  OpenGL version 3.2 added a new shader stage called </a:t>
            </a:r>
            <a:r>
              <a:rPr lang="en-US" i="1" baseline="0" dirty="0"/>
              <a:t>geometry shading</a:t>
            </a:r>
            <a:r>
              <a:rPr lang="en-US" i="0" baseline="0" dirty="0"/>
              <a:t> which allows the modification (and generation) of geometry within the OpenGL pipeline.  </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9</a:t>
            </a:fld>
            <a:endParaRPr lang="en-US"/>
          </a:p>
        </p:txBody>
      </p:sp>
    </p:spTree>
    <p:extLst>
      <p:ext uri="{BB962C8B-B14F-4D97-AF65-F5344CB8AC3E}">
        <p14:creationId xmlns:p14="http://schemas.microsoft.com/office/powerpoint/2010/main" val="255715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3127" y="2524126"/>
            <a:ext cx="8590993" cy="2849594"/>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00250" y="1238253"/>
            <a:ext cx="6286500" cy="195899"/>
          </a:xfrm>
          <a:prstGeom prst="rect">
            <a:avLst/>
          </a:prstGeom>
        </p:spPr>
      </p:pic>
      <p:sp>
        <p:nvSpPr>
          <p:cNvPr id="2" name="Title 1"/>
          <p:cNvSpPr>
            <a:spLocks noGrp="1"/>
          </p:cNvSpPr>
          <p:nvPr>
            <p:ph type="ctrTitle"/>
          </p:nvPr>
        </p:nvSpPr>
        <p:spPr>
          <a:xfrm>
            <a:off x="2000250" y="695644"/>
            <a:ext cx="6191250" cy="640556"/>
          </a:xfrm>
        </p:spPr>
        <p:txBody>
          <a:bodyPr>
            <a:noAutofit/>
          </a:bodyPr>
          <a:lstStyle>
            <a:lvl1pPr algn="l">
              <a:defRPr sz="2800"/>
            </a:lvl1pPr>
          </a:lstStyle>
          <a:p>
            <a:r>
              <a:rPr lang="en-US"/>
              <a:t>Click to edit Master title style</a:t>
            </a:r>
          </a:p>
        </p:txBody>
      </p:sp>
      <p:sp>
        <p:nvSpPr>
          <p:cNvPr id="3" name="Subtitle 2"/>
          <p:cNvSpPr>
            <a:spLocks noGrp="1"/>
          </p:cNvSpPr>
          <p:nvPr>
            <p:ph type="subTitle" idx="1"/>
          </p:nvPr>
        </p:nvSpPr>
        <p:spPr>
          <a:xfrm>
            <a:off x="2047875" y="1328095"/>
            <a:ext cx="6400800" cy="473551"/>
          </a:xfrm>
        </p:spPr>
        <p:txBody>
          <a:bodyPr>
            <a:noAutofit/>
          </a:bodyPr>
          <a:lstStyle>
            <a:lvl1pPr marL="0" indent="0" algn="l">
              <a:buNone/>
              <a:defRPr sz="1800">
                <a:solidFill>
                  <a:schemeClr val="tx1">
                    <a:tint val="75000"/>
                  </a:schemeClr>
                </a:solidFill>
              </a:defRPr>
            </a:lvl1pPr>
            <a:lvl2pPr marL="408194" indent="0" algn="ctr">
              <a:buNone/>
              <a:defRPr>
                <a:solidFill>
                  <a:schemeClr val="tx1">
                    <a:tint val="75000"/>
                  </a:schemeClr>
                </a:solidFill>
              </a:defRPr>
            </a:lvl2pPr>
            <a:lvl3pPr marL="816388" indent="0" algn="ctr">
              <a:buNone/>
              <a:defRPr>
                <a:solidFill>
                  <a:schemeClr val="tx1">
                    <a:tint val="75000"/>
                  </a:schemeClr>
                </a:solidFill>
              </a:defRPr>
            </a:lvl3pPr>
            <a:lvl4pPr marL="1224582" indent="0" algn="ctr">
              <a:buNone/>
              <a:defRPr>
                <a:solidFill>
                  <a:schemeClr val="tx1">
                    <a:tint val="75000"/>
                  </a:schemeClr>
                </a:solidFill>
              </a:defRPr>
            </a:lvl4pPr>
            <a:lvl5pPr marL="1632776" indent="0" algn="ctr">
              <a:buNone/>
              <a:defRPr>
                <a:solidFill>
                  <a:schemeClr val="tx1">
                    <a:tint val="75000"/>
                  </a:schemeClr>
                </a:solidFill>
              </a:defRPr>
            </a:lvl5pPr>
            <a:lvl6pPr marL="2040969" indent="0" algn="ctr">
              <a:buNone/>
              <a:defRPr>
                <a:solidFill>
                  <a:schemeClr val="tx1">
                    <a:tint val="75000"/>
                  </a:schemeClr>
                </a:solidFill>
              </a:defRPr>
            </a:lvl6pPr>
            <a:lvl7pPr marL="2449163" indent="0" algn="ctr">
              <a:buNone/>
              <a:defRPr>
                <a:solidFill>
                  <a:schemeClr val="tx1">
                    <a:tint val="75000"/>
                  </a:schemeClr>
                </a:solidFill>
              </a:defRPr>
            </a:lvl7pPr>
            <a:lvl8pPr marL="2857357" indent="0" algn="ctr">
              <a:buNone/>
              <a:defRPr>
                <a:solidFill>
                  <a:schemeClr val="tx1">
                    <a:tint val="75000"/>
                  </a:schemeClr>
                </a:solidFill>
              </a:defRPr>
            </a:lvl8pPr>
            <a:lvl9pPr marL="326555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95433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a:t>Click to edit Master title style</a:t>
            </a:r>
          </a:p>
        </p:txBody>
      </p:sp>
      <p:sp>
        <p:nvSpPr>
          <p:cNvPr id="3" name="Content Placeholder 2"/>
          <p:cNvSpPr>
            <a:spLocks noGrp="1"/>
          </p:cNvSpPr>
          <p:nvPr>
            <p:ph idx="1"/>
          </p:nvPr>
        </p:nvSpPr>
        <p:spPr>
          <a:xfrm>
            <a:off x="457200" y="731519"/>
            <a:ext cx="8229600" cy="4030981"/>
          </a:xfrm>
        </p:spPr>
        <p:txBody>
          <a:bodyPr/>
          <a:lstStyle>
            <a:lvl1pPr>
              <a:spcBef>
                <a:spcPts val="400"/>
              </a:spcBef>
              <a:spcAft>
                <a:spcPts val="0"/>
              </a:spcAft>
              <a:defRPr sz="2400"/>
            </a:lvl1pPr>
            <a:lvl2pPr marL="640080" indent="-274320">
              <a:spcBef>
                <a:spcPts val="300"/>
              </a:spcBef>
              <a:spcAft>
                <a:spcPts val="0"/>
              </a:spcAft>
              <a:defRPr sz="2000"/>
            </a:lvl2pPr>
            <a:lvl3pPr>
              <a:spcBef>
                <a:spcPts val="0"/>
              </a:spcBef>
              <a:spcAft>
                <a:spcPts val="100"/>
              </a:spcAft>
              <a:defRPr sz="2000"/>
            </a:lvl3pPr>
            <a:lvl4pPr>
              <a:spcBef>
                <a:spcPts val="0"/>
              </a:spcBef>
              <a:defRPr sz="1600"/>
            </a:lvl4pPr>
            <a:lvl5pPr>
              <a:spcBef>
                <a:spcPts val="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0" i="1">
                <a:latin typeface="Arial" pitchFamily="34" charset="0"/>
                <a:cs typeface="Arial" pitchFamily="34" charset="0"/>
              </a:defRPr>
            </a:lvl1pPr>
          </a:lstStyle>
          <a:p>
            <a:r>
              <a:rPr lang="en-US">
                <a:solidFill>
                  <a:prstClr val="white"/>
                </a:solidFill>
              </a:rPr>
              <a:t>An Introduction to OpenGL Programming</a:t>
            </a:r>
            <a:endParaRPr lang="en-US" dirty="0">
              <a:solidFill>
                <a:prstClr val="white"/>
              </a:solidFill>
            </a:endParaRPr>
          </a:p>
        </p:txBody>
      </p:sp>
      <p:sp>
        <p:nvSpPr>
          <p:cNvPr id="6" name="Slide Number Placeholder 5"/>
          <p:cNvSpPr>
            <a:spLocks noGrp="1"/>
          </p:cNvSpPr>
          <p:nvPr>
            <p:ph type="sldNum" sz="quarter" idx="12"/>
          </p:nvPr>
        </p:nvSpPr>
        <p:spPr/>
        <p:txBody>
          <a:bodyPr/>
          <a:lstStyle/>
          <a:p>
            <a:fld id="{696E8FB5-F7ED-4E90-B5C1-958EB4BE69F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5550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defTabSz="816388" fontAlgn="auto">
              <a:spcBef>
                <a:spcPts val="0"/>
              </a:spcBef>
              <a:spcAft>
                <a:spcPts val="0"/>
              </a:spcAft>
            </a:pPr>
            <a:r>
              <a:rPr lang="en-US" b="0">
                <a:solidFill>
                  <a:prstClr val="white"/>
                </a:solidFill>
                <a:ea typeface="+mn-ea"/>
              </a:rPr>
              <a:t>An Introduction to OpenGL Programming</a:t>
            </a:r>
            <a:endParaRPr lang="en-US" b="0" dirty="0">
              <a:solidFill>
                <a:prstClr val="white"/>
              </a:solidFill>
              <a:ea typeface="+mn-ea"/>
            </a:endParaRPr>
          </a:p>
        </p:txBody>
      </p:sp>
      <p:sp>
        <p:nvSpPr>
          <p:cNvPr id="4" name="Slide Number Placeholder 3"/>
          <p:cNvSpPr>
            <a:spLocks noGrp="1"/>
          </p:cNvSpPr>
          <p:nvPr>
            <p:ph type="sldNum" sz="quarter" idx="11"/>
          </p:nvPr>
        </p:nvSpPr>
        <p:spPr/>
        <p:txBody>
          <a:bodyPr/>
          <a:lstStyle/>
          <a:p>
            <a:pPr defTabSz="816388" fontAlgn="auto">
              <a:spcBef>
                <a:spcPts val="0"/>
              </a:spcBef>
              <a:spcAft>
                <a:spcPts val="0"/>
              </a:spcAft>
            </a:pPr>
            <a:fld id="{696E8FB5-F7ED-4E90-B5C1-958EB4BE69F1}" type="slidenum">
              <a:rPr lang="en-US" b="0" smtClean="0">
                <a:solidFill>
                  <a:prstClr val="white"/>
                </a:solidFill>
                <a:ea typeface="+mn-ea"/>
              </a:rPr>
              <a:pPr defTabSz="816388" fontAlgn="auto">
                <a:spcBef>
                  <a:spcPts val="0"/>
                </a:spcBef>
                <a:spcAft>
                  <a:spcPts val="0"/>
                </a:spcAft>
              </a:pPr>
              <a:t>‹#›</a:t>
            </a:fld>
            <a:endParaRPr lang="en-US" b="0" dirty="0">
              <a:solidFill>
                <a:prstClr val="white"/>
              </a:solidFill>
              <a:ea typeface="+mn-ea"/>
            </a:endParaRPr>
          </a:p>
        </p:txBody>
      </p:sp>
    </p:spTree>
    <p:extLst>
      <p:ext uri="{BB962C8B-B14F-4D97-AF65-F5344CB8AC3E}">
        <p14:creationId xmlns:p14="http://schemas.microsoft.com/office/powerpoint/2010/main" val="164602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lIns="81633" tIns="40816" rIns="81633" bIns="40816"/>
          <a:lstStyle/>
          <a:p>
            <a:fld id="{E1220AB2-AD0C-4446-95F4-E2B62F61BFCE}" type="datetimeFigureOut">
              <a:rPr lang="en-US" smtClean="0"/>
              <a:pPr/>
              <a:t>4/18/2023</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lIns="81633" tIns="40816" rIns="81633" bIns="40816"/>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lIns="81633" tIns="40816" rIns="81633" bIns="40816"/>
          <a:lstStyle/>
          <a:p>
            <a:fld id="{8BD4EA55-AECB-4C3B-938F-127A467043E2}" type="slidenum">
              <a:rPr lang="en-US" smtClean="0"/>
              <a:pPr/>
              <a:t>‹#›</a:t>
            </a:fld>
            <a:endParaRPr lang="en-US"/>
          </a:p>
        </p:txBody>
      </p:sp>
    </p:spTree>
    <p:extLst>
      <p:ext uri="{BB962C8B-B14F-4D97-AF65-F5344CB8AC3E}">
        <p14:creationId xmlns:p14="http://schemas.microsoft.com/office/powerpoint/2010/main" val="15577588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6500" y="95250"/>
            <a:ext cx="6372225" cy="523875"/>
          </a:xfrm>
          <a:prstGeom prst="rect">
            <a:avLst/>
          </a:prstGeom>
        </p:spPr>
        <p:txBody>
          <a:bodyPr vert="horz" lIns="81639" tIns="40819" rIns="81639" bIns="40819" rtlCol="0" anchor="ctr">
            <a:noAutofit/>
          </a:bodyPr>
          <a:lstStyle/>
          <a:p>
            <a:r>
              <a:rPr lang="en-US" dirty="0"/>
              <a:t>Click to edit Master title style</a:t>
            </a:r>
          </a:p>
        </p:txBody>
      </p:sp>
      <p:sp>
        <p:nvSpPr>
          <p:cNvPr id="3" name="Text Placeholder 2"/>
          <p:cNvSpPr>
            <a:spLocks noGrp="1"/>
          </p:cNvSpPr>
          <p:nvPr>
            <p:ph type="body" idx="1"/>
          </p:nvPr>
        </p:nvSpPr>
        <p:spPr>
          <a:xfrm>
            <a:off x="457200" y="809625"/>
            <a:ext cx="8229600" cy="3952875"/>
          </a:xfrm>
          <a:prstGeom prst="rect">
            <a:avLst/>
          </a:prstGeom>
        </p:spPr>
        <p:txBody>
          <a:bodyPr vert="horz" lIns="81639" tIns="40819" rIns="81639" bIns="408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238250" y="4876799"/>
            <a:ext cx="7000875" cy="198121"/>
          </a:xfrm>
          <a:prstGeom prst="rect">
            <a:avLst/>
          </a:prstGeom>
        </p:spPr>
        <p:txBody>
          <a:bodyPr vert="horz" lIns="81639" tIns="40819" rIns="81639" bIns="40819" rtlCol="0" anchor="ctr"/>
          <a:lstStyle>
            <a:lvl1pPr algn="ctr">
              <a:defRPr sz="800">
                <a:solidFill>
                  <a:schemeClr val="bg1"/>
                </a:solidFill>
                <a:latin typeface="Arial" pitchFamily="34" charset="0"/>
                <a:cs typeface="Arial" pitchFamily="34" charset="0"/>
              </a:defRPr>
            </a:lvl1pPr>
          </a:lstStyle>
          <a:p>
            <a:pPr defTabSz="816388" fontAlgn="auto">
              <a:spcBef>
                <a:spcPts val="0"/>
              </a:spcBef>
              <a:spcAft>
                <a:spcPts val="0"/>
              </a:spcAft>
            </a:pPr>
            <a:r>
              <a:rPr lang="en-US" b="0" dirty="0">
                <a:solidFill>
                  <a:prstClr val="white"/>
                </a:solidFill>
                <a:ea typeface="+mn-ea"/>
              </a:rPr>
              <a:t>An Introduction to OpenGL Programming</a:t>
            </a:r>
          </a:p>
        </p:txBody>
      </p:sp>
      <p:sp>
        <p:nvSpPr>
          <p:cNvPr id="6" name="Slide Number Placeholder 5"/>
          <p:cNvSpPr>
            <a:spLocks noGrp="1"/>
          </p:cNvSpPr>
          <p:nvPr>
            <p:ph type="sldNum" sz="quarter" idx="4"/>
          </p:nvPr>
        </p:nvSpPr>
        <p:spPr>
          <a:xfrm>
            <a:off x="8755380" y="4887753"/>
            <a:ext cx="327660" cy="187167"/>
          </a:xfrm>
          <a:prstGeom prst="rect">
            <a:avLst/>
          </a:prstGeom>
        </p:spPr>
        <p:txBody>
          <a:bodyPr vert="horz" lIns="81639" tIns="40819" rIns="81639" bIns="40819" rtlCol="0" anchor="ctr"/>
          <a:lstStyle>
            <a:lvl1pPr algn="r">
              <a:defRPr sz="800">
                <a:solidFill>
                  <a:schemeClr val="bg1"/>
                </a:solidFill>
                <a:latin typeface="Arial" pitchFamily="34" charset="0"/>
                <a:cs typeface="Arial" pitchFamily="34" charset="0"/>
              </a:defRPr>
            </a:lvl1pPr>
          </a:lstStyle>
          <a:p>
            <a:pPr defTabSz="816388" fontAlgn="auto">
              <a:spcBef>
                <a:spcPts val="0"/>
              </a:spcBef>
              <a:spcAft>
                <a:spcPts val="0"/>
              </a:spcAft>
            </a:pPr>
            <a:fld id="{696E8FB5-F7ED-4E90-B5C1-958EB4BE69F1}" type="slidenum">
              <a:rPr lang="en-US" b="0" smtClean="0">
                <a:solidFill>
                  <a:prstClr val="white"/>
                </a:solidFill>
                <a:ea typeface="+mn-ea"/>
              </a:rPr>
              <a:pPr defTabSz="816388" fontAlgn="auto">
                <a:spcBef>
                  <a:spcPts val="0"/>
                </a:spcBef>
                <a:spcAft>
                  <a:spcPts val="0"/>
                </a:spcAft>
              </a:pPr>
              <a:t>‹#›</a:t>
            </a:fld>
            <a:endParaRPr lang="en-US" b="0" dirty="0">
              <a:solidFill>
                <a:prstClr val="white"/>
              </a:solidFill>
              <a:ea typeface="+mn-ea"/>
            </a:endParaRPr>
          </a:p>
        </p:txBody>
      </p:sp>
    </p:spTree>
    <p:extLst>
      <p:ext uri="{BB962C8B-B14F-4D97-AF65-F5344CB8AC3E}">
        <p14:creationId xmlns:p14="http://schemas.microsoft.com/office/powerpoint/2010/main" val="1832490216"/>
      </p:ext>
    </p:extLst>
  </p:cSld>
  <p:clrMap bg1="lt1" tx1="dk1" bg2="lt2" tx2="dk2" accent1="accent1" accent2="accent2" accent3="accent3" accent4="accent4" accent5="accent5" accent6="accent6" hlink="hlink" folHlink="folHlink"/>
  <p:sldLayoutIdLst>
    <p:sldLayoutId id="2147483726" r:id="rId1"/>
    <p:sldLayoutId id="2147483725" r:id="rId2"/>
    <p:sldLayoutId id="2147483727" r:id="rId3"/>
    <p:sldLayoutId id="2147483728"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816388" rtl="0" eaLnBrk="1" latinLnBrk="0" hangingPunct="1">
        <a:spcBef>
          <a:spcPct val="0"/>
        </a:spcBef>
        <a:buNone/>
        <a:defRPr sz="2600" b="1" kern="1200">
          <a:solidFill>
            <a:schemeClr val="tx1"/>
          </a:solidFill>
          <a:latin typeface="Arial" pitchFamily="34" charset="0"/>
          <a:ea typeface="+mj-ea"/>
          <a:cs typeface="Arial" pitchFamily="34" charset="0"/>
        </a:defRPr>
      </a:lvl1pPr>
    </p:titleStyle>
    <p:bodyStyle>
      <a:lvl1pPr marL="306146" indent="-306146" algn="l" defTabSz="816388" rtl="0" eaLnBrk="1" latinLnBrk="0" hangingPunct="1">
        <a:spcBef>
          <a:spcPct val="20000"/>
        </a:spcBef>
        <a:buFont typeface="Arial" pitchFamily="34" charset="0"/>
        <a:buChar char="•"/>
        <a:defRPr sz="2900" kern="1200">
          <a:solidFill>
            <a:schemeClr val="tx1"/>
          </a:solidFill>
          <a:latin typeface="Arial" pitchFamily="34" charset="0"/>
          <a:ea typeface="+mn-ea"/>
          <a:cs typeface="Arial" pitchFamily="34" charset="0"/>
        </a:defRPr>
      </a:lvl1pPr>
      <a:lvl2pPr marL="663315" indent="-255121" algn="l" defTabSz="816388"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1020485" indent="-204097" algn="l" defTabSz="816388" rtl="0" eaLnBrk="1" latinLnBrk="0" hangingPunct="1">
        <a:spcBef>
          <a:spcPct val="20000"/>
        </a:spcBef>
        <a:buFont typeface="Arial" pitchFamily="34" charset="0"/>
        <a:buChar char="•"/>
        <a:defRPr sz="2100" kern="1200">
          <a:solidFill>
            <a:schemeClr val="tx1"/>
          </a:solidFill>
          <a:latin typeface="Arial" pitchFamily="34" charset="0"/>
          <a:ea typeface="+mn-ea"/>
          <a:cs typeface="Arial" pitchFamily="34" charset="0"/>
        </a:defRPr>
      </a:lvl3pPr>
      <a:lvl4pPr marL="1428679" indent="-204097" algn="l" defTabSz="816388"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1836873" indent="-204097" algn="l" defTabSz="816388"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245066" indent="-204097" algn="l" defTabSz="816388"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3260" indent="-204097" algn="l" defTabSz="816388"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1454" indent="-204097" algn="l" defTabSz="816388"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9648" indent="-204097" algn="l" defTabSz="816388"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16388" rtl="0" eaLnBrk="1" latinLnBrk="0" hangingPunct="1">
        <a:defRPr sz="1600" kern="1200">
          <a:solidFill>
            <a:schemeClr val="tx1"/>
          </a:solidFill>
          <a:latin typeface="+mn-lt"/>
          <a:ea typeface="+mn-ea"/>
          <a:cs typeface="+mn-cs"/>
        </a:defRPr>
      </a:lvl1pPr>
      <a:lvl2pPr marL="408194" algn="l" defTabSz="816388" rtl="0" eaLnBrk="1" latinLnBrk="0" hangingPunct="1">
        <a:defRPr sz="1600" kern="1200">
          <a:solidFill>
            <a:schemeClr val="tx1"/>
          </a:solidFill>
          <a:latin typeface="+mn-lt"/>
          <a:ea typeface="+mn-ea"/>
          <a:cs typeface="+mn-cs"/>
        </a:defRPr>
      </a:lvl2pPr>
      <a:lvl3pPr marL="816388" algn="l" defTabSz="816388" rtl="0" eaLnBrk="1" latinLnBrk="0" hangingPunct="1">
        <a:defRPr sz="1600" kern="1200">
          <a:solidFill>
            <a:schemeClr val="tx1"/>
          </a:solidFill>
          <a:latin typeface="+mn-lt"/>
          <a:ea typeface="+mn-ea"/>
          <a:cs typeface="+mn-cs"/>
        </a:defRPr>
      </a:lvl3pPr>
      <a:lvl4pPr marL="1224582" algn="l" defTabSz="816388" rtl="0" eaLnBrk="1" latinLnBrk="0" hangingPunct="1">
        <a:defRPr sz="1600" kern="1200">
          <a:solidFill>
            <a:schemeClr val="tx1"/>
          </a:solidFill>
          <a:latin typeface="+mn-lt"/>
          <a:ea typeface="+mn-ea"/>
          <a:cs typeface="+mn-cs"/>
        </a:defRPr>
      </a:lvl4pPr>
      <a:lvl5pPr marL="1632776" algn="l" defTabSz="816388" rtl="0" eaLnBrk="1" latinLnBrk="0" hangingPunct="1">
        <a:defRPr sz="1600" kern="1200">
          <a:solidFill>
            <a:schemeClr val="tx1"/>
          </a:solidFill>
          <a:latin typeface="+mn-lt"/>
          <a:ea typeface="+mn-ea"/>
          <a:cs typeface="+mn-cs"/>
        </a:defRPr>
      </a:lvl5pPr>
      <a:lvl6pPr marL="2040969" algn="l" defTabSz="816388" rtl="0" eaLnBrk="1" latinLnBrk="0" hangingPunct="1">
        <a:defRPr sz="1600" kern="1200">
          <a:solidFill>
            <a:schemeClr val="tx1"/>
          </a:solidFill>
          <a:latin typeface="+mn-lt"/>
          <a:ea typeface="+mn-ea"/>
          <a:cs typeface="+mn-cs"/>
        </a:defRPr>
      </a:lvl6pPr>
      <a:lvl7pPr marL="2449163" algn="l" defTabSz="816388" rtl="0" eaLnBrk="1" latinLnBrk="0" hangingPunct="1">
        <a:defRPr sz="1600" kern="1200">
          <a:solidFill>
            <a:schemeClr val="tx1"/>
          </a:solidFill>
          <a:latin typeface="+mn-lt"/>
          <a:ea typeface="+mn-ea"/>
          <a:cs typeface="+mn-cs"/>
        </a:defRPr>
      </a:lvl7pPr>
      <a:lvl8pPr marL="2857357" algn="l" defTabSz="816388" rtl="0" eaLnBrk="1" latinLnBrk="0" hangingPunct="1">
        <a:defRPr sz="1600" kern="1200">
          <a:solidFill>
            <a:schemeClr val="tx1"/>
          </a:solidFill>
          <a:latin typeface="+mn-lt"/>
          <a:ea typeface="+mn-ea"/>
          <a:cs typeface="+mn-cs"/>
        </a:defRPr>
      </a:lvl8pPr>
      <a:lvl9pPr marL="3265551" algn="l" defTabSz="816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5.bin"/><Relationship Id="rId7" Type="http://schemas.openxmlformats.org/officeDocument/2006/relationships/oleObject" Target="../embeddings/oleObject6.bin"/><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16.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emf"/></Relationships>
</file>

<file path=ppt/slides/_rels/slide4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23.emf"/><Relationship Id="rId5" Type="http://schemas.openxmlformats.org/officeDocument/2006/relationships/oleObject" Target="../embeddings/oleObject11.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2760608"/>
            <a:ext cx="5810250" cy="2195909"/>
          </a:xfrm>
          <a:prstGeom prst="rect">
            <a:avLst/>
          </a:prstGeom>
        </p:spPr>
      </p:pic>
      <p:sp>
        <p:nvSpPr>
          <p:cNvPr id="3" name="Title 1"/>
          <p:cNvSpPr>
            <a:spLocks noGrp="1"/>
          </p:cNvSpPr>
          <p:nvPr>
            <p:ph type="ctrTitle"/>
          </p:nvPr>
        </p:nvSpPr>
        <p:spPr>
          <a:xfrm>
            <a:off x="457200" y="514350"/>
            <a:ext cx="4038600" cy="1600200"/>
          </a:xfrm>
        </p:spPr>
        <p:txBody>
          <a:bodyPr>
            <a:noAutofit/>
          </a:bodyPr>
          <a:lstStyle/>
          <a:p>
            <a:r>
              <a:rPr lang="en-US" dirty="0"/>
              <a:t>An Introduction to OpenGL Programming</a:t>
            </a:r>
          </a:p>
        </p:txBody>
      </p:sp>
      <p:sp>
        <p:nvSpPr>
          <p:cNvPr id="4" name="Subtitle 2"/>
          <p:cNvSpPr>
            <a:spLocks noGrp="1"/>
          </p:cNvSpPr>
          <p:nvPr>
            <p:ph type="subTitle" idx="1"/>
          </p:nvPr>
        </p:nvSpPr>
        <p:spPr>
          <a:xfrm>
            <a:off x="533400" y="2287057"/>
            <a:ext cx="3276600" cy="665693"/>
          </a:xfrm>
        </p:spPr>
        <p:txBody>
          <a:bodyPr>
            <a:noAutofit/>
          </a:bodyPr>
          <a:lstStyle/>
          <a:p>
            <a:r>
              <a:rPr lang="en-US" dirty="0"/>
              <a:t>Ed Angel </a:t>
            </a:r>
            <a:r>
              <a:rPr lang="en-US" sz="1100" dirty="0"/>
              <a:t>University of New Mexico</a:t>
            </a:r>
          </a:p>
          <a:p>
            <a:r>
              <a:rPr lang="en-US" dirty="0"/>
              <a:t>Dave Shreiner </a:t>
            </a:r>
            <a:r>
              <a:rPr lang="en-US" sz="1100" dirty="0"/>
              <a:t>ARM, Inc.</a:t>
            </a:r>
          </a:p>
        </p:txBody>
      </p:sp>
    </p:spTree>
    <p:extLst>
      <p:ext uri="{BB962C8B-B14F-4D97-AF65-F5344CB8AC3E}">
        <p14:creationId xmlns:p14="http://schemas.microsoft.com/office/powerpoint/2010/main" val="399147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Evolution – Context Profiles</a:t>
            </a:r>
          </a:p>
        </p:txBody>
      </p:sp>
      <p:sp>
        <p:nvSpPr>
          <p:cNvPr id="3" name="Content Placeholder 2"/>
          <p:cNvSpPr>
            <a:spLocks noGrp="1"/>
          </p:cNvSpPr>
          <p:nvPr>
            <p:ph idx="1"/>
          </p:nvPr>
        </p:nvSpPr>
        <p:spPr/>
        <p:txBody>
          <a:bodyPr/>
          <a:lstStyle/>
          <a:p>
            <a:r>
              <a:rPr lang="en-US" dirty="0"/>
              <a:t>OpenGL 3.2 also introduced </a:t>
            </a:r>
            <a:r>
              <a:rPr lang="en-US" i="1" dirty="0"/>
              <a:t>context profiles</a:t>
            </a:r>
          </a:p>
          <a:p>
            <a:pPr lvl="1"/>
            <a:r>
              <a:rPr lang="en-US" dirty="0"/>
              <a:t>profiles control which features are exposed</a:t>
            </a:r>
          </a:p>
          <a:p>
            <a:pPr lvl="2"/>
            <a:r>
              <a:rPr lang="en-US" dirty="0"/>
              <a:t>it’s like </a:t>
            </a:r>
            <a:r>
              <a:rPr lang="en-US" sz="1800" dirty="0" err="1">
                <a:solidFill>
                  <a:srgbClr val="0066FF"/>
                </a:solidFill>
                <a:latin typeface="Consolas" pitchFamily="49" charset="0"/>
                <a:cs typeface="Consolas" pitchFamily="49" charset="0"/>
              </a:rPr>
              <a:t>GL_ARB_compatibility</a:t>
            </a:r>
            <a:r>
              <a:rPr lang="en-US" dirty="0"/>
              <a:t>, only not insane </a:t>
            </a:r>
            <a:r>
              <a:rPr lang="en-US" dirty="0">
                <a:sym typeface="Wingdings" pitchFamily="2" charset="2"/>
              </a:rPr>
              <a:t></a:t>
            </a:r>
          </a:p>
          <a:p>
            <a:pPr lvl="1"/>
            <a:r>
              <a:rPr lang="en-US" dirty="0">
                <a:sym typeface="Wingdings" pitchFamily="2" charset="2"/>
              </a:rPr>
              <a:t>currently two types of profiles: </a:t>
            </a:r>
            <a:r>
              <a:rPr lang="en-US" i="1" dirty="0">
                <a:sym typeface="Wingdings" pitchFamily="2" charset="2"/>
              </a:rPr>
              <a:t>core</a:t>
            </a:r>
            <a:r>
              <a:rPr lang="en-US" dirty="0">
                <a:sym typeface="Wingdings" pitchFamily="2" charset="2"/>
              </a:rPr>
              <a:t> and </a:t>
            </a:r>
            <a:r>
              <a:rPr lang="en-US" i="1" dirty="0">
                <a:sym typeface="Wingdings" pitchFamily="2" charset="2"/>
              </a:rPr>
              <a:t>compatible</a:t>
            </a: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1444968238"/>
              </p:ext>
            </p:extLst>
          </p:nvPr>
        </p:nvGraphicFramePr>
        <p:xfrm>
          <a:off x="894908" y="2529207"/>
          <a:ext cx="7354185" cy="1682600"/>
        </p:xfrm>
        <a:graphic>
          <a:graphicData uri="http://schemas.openxmlformats.org/drawingml/2006/table">
            <a:tbl>
              <a:tblPr firstRow="1" bandRow="1">
                <a:tableStyleId>{5C22544A-7EE6-4342-B048-85BDC9FD1C3A}</a:tableStyleId>
              </a:tblPr>
              <a:tblGrid>
                <a:gridCol w="1857153">
                  <a:extLst>
                    <a:ext uri="{9D8B030D-6E8A-4147-A177-3AD203B41FA5}">
                      <a16:colId xmlns:a16="http://schemas.microsoft.com/office/drawing/2014/main" val="20000"/>
                    </a:ext>
                  </a:extLst>
                </a:gridCol>
                <a:gridCol w="1658679">
                  <a:extLst>
                    <a:ext uri="{9D8B030D-6E8A-4147-A177-3AD203B41FA5}">
                      <a16:colId xmlns:a16="http://schemas.microsoft.com/office/drawing/2014/main" val="20001"/>
                    </a:ext>
                  </a:extLst>
                </a:gridCol>
                <a:gridCol w="3838353">
                  <a:extLst>
                    <a:ext uri="{9D8B030D-6E8A-4147-A177-3AD203B41FA5}">
                      <a16:colId xmlns:a16="http://schemas.microsoft.com/office/drawing/2014/main" val="20002"/>
                    </a:ext>
                  </a:extLst>
                </a:gridCol>
              </a:tblGrid>
              <a:tr h="336520">
                <a:tc>
                  <a:txBody>
                    <a:bodyPr/>
                    <a:lstStyle/>
                    <a:p>
                      <a:r>
                        <a:rPr lang="en-US" sz="1400" dirty="0"/>
                        <a:t>Context Type</a:t>
                      </a:r>
                    </a:p>
                  </a:txBody>
                  <a:tcPr marT="34290" marB="34290"/>
                </a:tc>
                <a:tc>
                  <a:txBody>
                    <a:bodyPr/>
                    <a:lstStyle/>
                    <a:p>
                      <a:r>
                        <a:rPr lang="en-US" sz="1400" dirty="0"/>
                        <a:t>Profile</a:t>
                      </a:r>
                    </a:p>
                  </a:txBody>
                  <a:tcPr marT="34290" marB="34290"/>
                </a:tc>
                <a:tc>
                  <a:txBody>
                    <a:bodyPr/>
                    <a:lstStyle/>
                    <a:p>
                      <a:r>
                        <a:rPr lang="en-US" sz="1400" dirty="0"/>
                        <a:t>Description</a:t>
                      </a:r>
                    </a:p>
                  </a:txBody>
                  <a:tcPr marT="34290" marB="34290"/>
                </a:tc>
                <a:extLst>
                  <a:ext uri="{0D108BD9-81ED-4DB2-BD59-A6C34878D82A}">
                    <a16:rowId xmlns:a16="http://schemas.microsoft.com/office/drawing/2014/main" val="10000"/>
                  </a:ext>
                </a:extLst>
              </a:tr>
              <a:tr h="336520">
                <a:tc rowSpan="2">
                  <a:txBody>
                    <a:bodyPr/>
                    <a:lstStyle/>
                    <a:p>
                      <a:r>
                        <a:rPr lang="en-US" sz="1400" dirty="0"/>
                        <a:t>Full</a:t>
                      </a:r>
                    </a:p>
                  </a:txBody>
                  <a:tcPr marT="34290" marB="34290" anchor="ctr"/>
                </a:tc>
                <a:tc>
                  <a:txBody>
                    <a:bodyPr/>
                    <a:lstStyle/>
                    <a:p>
                      <a:r>
                        <a:rPr lang="en-US" sz="1400" dirty="0"/>
                        <a:t>core</a:t>
                      </a:r>
                    </a:p>
                  </a:txBody>
                  <a:tcPr marT="34290" marB="34290" anchor="ctr"/>
                </a:tc>
                <a:tc>
                  <a:txBody>
                    <a:bodyPr/>
                    <a:lstStyle/>
                    <a:p>
                      <a:r>
                        <a:rPr lang="en-US" sz="1400" dirty="0"/>
                        <a:t>All</a:t>
                      </a:r>
                      <a:r>
                        <a:rPr lang="en-US" sz="1400" baseline="0" dirty="0"/>
                        <a:t> features of the current release</a:t>
                      </a:r>
                      <a:endParaRPr lang="en-US" sz="1400" dirty="0"/>
                    </a:p>
                  </a:txBody>
                  <a:tcPr marT="34290" marB="34290" anchor="ctr"/>
                </a:tc>
                <a:extLst>
                  <a:ext uri="{0D108BD9-81ED-4DB2-BD59-A6C34878D82A}">
                    <a16:rowId xmlns:a16="http://schemas.microsoft.com/office/drawing/2014/main" val="10001"/>
                  </a:ext>
                </a:extLst>
              </a:tr>
              <a:tr h="336520">
                <a:tc vMerge="1">
                  <a:txBody>
                    <a:bodyPr/>
                    <a:lstStyle/>
                    <a:p>
                      <a:endParaRPr lang="en-US" dirty="0"/>
                    </a:p>
                  </a:txBody>
                  <a:tcPr/>
                </a:tc>
                <a:tc>
                  <a:txBody>
                    <a:bodyPr/>
                    <a:lstStyle/>
                    <a:p>
                      <a:r>
                        <a:rPr lang="en-US" sz="1400" dirty="0"/>
                        <a:t>compatible</a:t>
                      </a:r>
                    </a:p>
                  </a:txBody>
                  <a:tcPr marT="34290" marB="34290" anchor="ctr"/>
                </a:tc>
                <a:tc>
                  <a:txBody>
                    <a:bodyPr/>
                    <a:lstStyle/>
                    <a:p>
                      <a:r>
                        <a:rPr lang="en-US" sz="1400" dirty="0"/>
                        <a:t>All features ever in OpenGL</a:t>
                      </a:r>
                    </a:p>
                  </a:txBody>
                  <a:tcPr marT="34290" marB="34290" anchor="ctr"/>
                </a:tc>
                <a:extLst>
                  <a:ext uri="{0D108BD9-81ED-4DB2-BD59-A6C34878D82A}">
                    <a16:rowId xmlns:a16="http://schemas.microsoft.com/office/drawing/2014/main" val="10002"/>
                  </a:ext>
                </a:extLst>
              </a:tr>
              <a:tr h="336520">
                <a:tc rowSpan="2">
                  <a:txBody>
                    <a:bodyPr/>
                    <a:lstStyle/>
                    <a:p>
                      <a:r>
                        <a:rPr lang="en-US" sz="1400" dirty="0"/>
                        <a:t>Forward Compatible</a:t>
                      </a:r>
                    </a:p>
                  </a:txBody>
                  <a:tcPr marT="34290" marB="34290" anchor="ctr"/>
                </a:tc>
                <a:tc>
                  <a:txBody>
                    <a:bodyPr/>
                    <a:lstStyle/>
                    <a:p>
                      <a:r>
                        <a:rPr lang="en-US" sz="1400" dirty="0"/>
                        <a:t>core</a:t>
                      </a:r>
                    </a:p>
                  </a:txBody>
                  <a:tcPr marT="34290" marB="34290" anchor="ctr"/>
                </a:tc>
                <a:tc>
                  <a:txBody>
                    <a:bodyPr/>
                    <a:lstStyle/>
                    <a:p>
                      <a:r>
                        <a:rPr lang="en-US" sz="1400" dirty="0"/>
                        <a:t>All non-deprecated features</a:t>
                      </a:r>
                    </a:p>
                  </a:txBody>
                  <a:tcPr marT="34290" marB="34290" anchor="ctr"/>
                </a:tc>
                <a:extLst>
                  <a:ext uri="{0D108BD9-81ED-4DB2-BD59-A6C34878D82A}">
                    <a16:rowId xmlns:a16="http://schemas.microsoft.com/office/drawing/2014/main" val="10003"/>
                  </a:ext>
                </a:extLst>
              </a:tr>
              <a:tr h="336520">
                <a:tc vMerge="1">
                  <a:txBody>
                    <a:bodyPr/>
                    <a:lstStyle/>
                    <a:p>
                      <a:endParaRPr lang="en-US" dirty="0"/>
                    </a:p>
                  </a:txBody>
                  <a:tcPr/>
                </a:tc>
                <a:tc>
                  <a:txBody>
                    <a:bodyPr/>
                    <a:lstStyle/>
                    <a:p>
                      <a:r>
                        <a:rPr lang="en-US" sz="1400" dirty="0"/>
                        <a:t>compatible</a:t>
                      </a:r>
                    </a:p>
                  </a:txBody>
                  <a:tcPr marT="34290" marB="34290" anchor="ctr"/>
                </a:tc>
                <a:tc>
                  <a:txBody>
                    <a:bodyPr/>
                    <a:lstStyle/>
                    <a:p>
                      <a:r>
                        <a:rPr lang="en-US" sz="1400" dirty="0">
                          <a:solidFill>
                            <a:srgbClr val="FF0000"/>
                          </a:solidFill>
                        </a:rPr>
                        <a:t>Not supported</a:t>
                      </a:r>
                    </a:p>
                  </a:txBody>
                  <a:tcPr marT="34290" marB="3429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958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Latest Pipelines</a:t>
            </a:r>
          </a:p>
        </p:txBody>
      </p:sp>
      <p:sp>
        <p:nvSpPr>
          <p:cNvPr id="3" name="Content Placeholder 2"/>
          <p:cNvSpPr>
            <a:spLocks noGrp="1"/>
          </p:cNvSpPr>
          <p:nvPr>
            <p:ph idx="1"/>
          </p:nvPr>
        </p:nvSpPr>
        <p:spPr/>
        <p:txBody>
          <a:bodyPr/>
          <a:lstStyle/>
          <a:p>
            <a:r>
              <a:rPr lang="en-US" dirty="0"/>
              <a:t>OpenGL 4.1 (released July 25</a:t>
            </a:r>
            <a:r>
              <a:rPr lang="en-US" baseline="30000" dirty="0"/>
              <a:t>th</a:t>
            </a:r>
            <a:r>
              <a:rPr lang="en-US" dirty="0"/>
              <a:t>, 2010) included additional shading stages – </a:t>
            </a:r>
            <a:r>
              <a:rPr lang="en-US" i="1" dirty="0"/>
              <a:t>tessellation-control </a:t>
            </a:r>
            <a:r>
              <a:rPr lang="en-US" dirty="0"/>
              <a:t>and </a:t>
            </a:r>
            <a:r>
              <a:rPr lang="en-US" i="1" dirty="0"/>
              <a:t>tessellation-evaluation</a:t>
            </a:r>
            <a:r>
              <a:rPr lang="en-US" dirty="0"/>
              <a:t> shaders</a:t>
            </a:r>
          </a:p>
          <a:p>
            <a:r>
              <a:rPr lang="en-US" dirty="0"/>
              <a:t>Latest version is 4.6</a:t>
            </a:r>
          </a:p>
          <a:p>
            <a:endParaRPr lang="en-US" dirty="0"/>
          </a:p>
          <a:p>
            <a:endParaRPr lang="en-US" dirty="0"/>
          </a:p>
          <a:p>
            <a:endParaRPr lang="en-US" dirty="0"/>
          </a:p>
          <a:p>
            <a:endParaRPr lang="en-US" dirty="0"/>
          </a:p>
          <a:p>
            <a:endParaRPr lang="en-US" dirty="0"/>
          </a:p>
        </p:txBody>
      </p:sp>
      <p:grpSp>
        <p:nvGrpSpPr>
          <p:cNvPr id="4" name="Group 124"/>
          <p:cNvGrpSpPr/>
          <p:nvPr/>
        </p:nvGrpSpPr>
        <p:grpSpPr>
          <a:xfrm>
            <a:off x="308325" y="2490086"/>
            <a:ext cx="8527351" cy="2037876"/>
            <a:chOff x="286261" y="2996882"/>
            <a:chExt cx="8527351" cy="2717169"/>
          </a:xfrm>
        </p:grpSpPr>
        <p:sp>
          <p:nvSpPr>
            <p:cNvPr id="5" name="Rounded Rectangle 4"/>
            <p:cNvSpPr/>
            <p:nvPr/>
          </p:nvSpPr>
          <p:spPr>
            <a:xfrm>
              <a:off x="5273960" y="3377352"/>
              <a:ext cx="999460" cy="672051"/>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rgbClr val="FFFFFF"/>
                  </a:solidFill>
                </a:rPr>
                <a:t>Primitive</a:t>
              </a:r>
            </a:p>
            <a:p>
              <a:pPr algn="ctr"/>
              <a:r>
                <a:rPr lang="en-US" sz="900" dirty="0">
                  <a:solidFill>
                    <a:srgbClr val="FFFFFF"/>
                  </a:solidFill>
                </a:rPr>
                <a:t>Setup and Rasterization</a:t>
              </a:r>
            </a:p>
          </p:txBody>
        </p:sp>
        <p:sp>
          <p:nvSpPr>
            <p:cNvPr id="6" name="Rounded Rectangle 5"/>
            <p:cNvSpPr/>
            <p:nvPr/>
          </p:nvSpPr>
          <p:spPr>
            <a:xfrm>
              <a:off x="6533653" y="3377352"/>
              <a:ext cx="999460"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rgbClr val="FFFFFF"/>
                  </a:solidFill>
                </a:rPr>
                <a:t>Fragment</a:t>
              </a:r>
              <a:br>
                <a:rPr lang="en-US" sz="900" dirty="0">
                  <a:solidFill>
                    <a:srgbClr val="FFFFFF"/>
                  </a:solidFill>
                </a:rPr>
              </a:br>
              <a:r>
                <a:rPr lang="en-US" sz="900" dirty="0">
                  <a:solidFill>
                    <a:srgbClr val="FFFFFF"/>
                  </a:solidFill>
                </a:rPr>
                <a:t>Shader</a:t>
              </a:r>
            </a:p>
          </p:txBody>
        </p:sp>
        <p:sp>
          <p:nvSpPr>
            <p:cNvPr id="7" name="Rounded Rectangle 6"/>
            <p:cNvSpPr/>
            <p:nvPr/>
          </p:nvSpPr>
          <p:spPr>
            <a:xfrm>
              <a:off x="7777166" y="3377352"/>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Blending</a:t>
              </a:r>
            </a:p>
          </p:txBody>
        </p:sp>
        <p:pic>
          <p:nvPicPr>
            <p:cNvPr id="8" name="Picture 8" descr="T:\redtransteapot.png"/>
            <p:cNvPicPr>
              <a:picLocks noChangeAspect="1" noChangeArrowheads="1"/>
            </p:cNvPicPr>
            <p:nvPr/>
          </p:nvPicPr>
          <p:blipFill>
            <a:blip r:embed="rId3" cstate="print"/>
            <a:srcRect/>
            <a:stretch>
              <a:fillRect/>
            </a:stretch>
          </p:blipFill>
          <p:spPr bwMode="auto">
            <a:xfrm>
              <a:off x="7740181" y="4640620"/>
              <a:ext cx="1073431" cy="1073431"/>
            </a:xfrm>
            <a:prstGeom prst="rect">
              <a:avLst/>
            </a:prstGeom>
            <a:noFill/>
            <a:ln>
              <a:solidFill>
                <a:schemeClr val="tx2">
                  <a:lumMod val="40000"/>
                  <a:lumOff val="60000"/>
                </a:schemeClr>
              </a:solidFill>
            </a:ln>
          </p:spPr>
        </p:pic>
        <p:sp>
          <p:nvSpPr>
            <p:cNvPr id="9" name="Rounded Rectangle 8"/>
            <p:cNvSpPr/>
            <p:nvPr/>
          </p:nvSpPr>
          <p:spPr>
            <a:xfrm>
              <a:off x="286261" y="2996882"/>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Vertex</a:t>
              </a:r>
              <a:br>
                <a:rPr lang="en-US" sz="900" dirty="0"/>
              </a:br>
              <a:r>
                <a:rPr lang="en-US" sz="900" dirty="0"/>
                <a:t>Data</a:t>
              </a:r>
            </a:p>
          </p:txBody>
        </p:sp>
        <p:sp>
          <p:nvSpPr>
            <p:cNvPr id="10" name="Rounded Rectangle 9"/>
            <p:cNvSpPr/>
            <p:nvPr/>
          </p:nvSpPr>
          <p:spPr>
            <a:xfrm>
              <a:off x="286261" y="4968071"/>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Pixel</a:t>
              </a:r>
              <a:br>
                <a:rPr lang="en-US" sz="900" dirty="0"/>
              </a:br>
              <a:r>
                <a:rPr lang="en-US" sz="900" dirty="0"/>
                <a:t>Data</a:t>
              </a:r>
            </a:p>
          </p:txBody>
        </p:sp>
        <p:sp>
          <p:nvSpPr>
            <p:cNvPr id="11" name="Rounded Rectangle 10"/>
            <p:cNvSpPr/>
            <p:nvPr/>
          </p:nvSpPr>
          <p:spPr>
            <a:xfrm>
              <a:off x="1605319" y="2996882"/>
              <a:ext cx="999460"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rgbClr val="FFFFFF"/>
                  </a:solidFill>
                </a:rPr>
                <a:t>Vertex</a:t>
              </a:r>
              <a:br>
                <a:rPr lang="en-US" sz="900" dirty="0">
                  <a:solidFill>
                    <a:srgbClr val="FFFFFF"/>
                  </a:solidFill>
                </a:rPr>
              </a:br>
              <a:r>
                <a:rPr lang="en-US" sz="900" dirty="0">
                  <a:solidFill>
                    <a:srgbClr val="FFFFFF"/>
                  </a:solidFill>
                </a:rPr>
                <a:t>Shader</a:t>
              </a:r>
            </a:p>
          </p:txBody>
        </p:sp>
        <p:sp>
          <p:nvSpPr>
            <p:cNvPr id="12" name="Rounded Rectangle 11"/>
            <p:cNvSpPr/>
            <p:nvPr/>
          </p:nvSpPr>
          <p:spPr>
            <a:xfrm>
              <a:off x="1605319" y="4966229"/>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Texture</a:t>
              </a:r>
              <a:br>
                <a:rPr lang="en-US" sz="900" dirty="0"/>
              </a:br>
              <a:r>
                <a:rPr lang="en-US" sz="900" dirty="0"/>
                <a:t>Store</a:t>
              </a:r>
            </a:p>
          </p:txBody>
        </p:sp>
        <p:cxnSp>
          <p:nvCxnSpPr>
            <p:cNvPr id="13" name="Straight Arrow Connector 12"/>
            <p:cNvCxnSpPr>
              <a:stCxn id="9" idx="3"/>
              <a:endCxn id="11" idx="1"/>
            </p:cNvCxnSpPr>
            <p:nvPr/>
          </p:nvCxnSpPr>
          <p:spPr>
            <a:xfrm>
              <a:off x="1285721" y="3332908"/>
              <a:ext cx="319598"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1" idx="3"/>
              <a:endCxn id="5" idx="1"/>
            </p:cNvCxnSpPr>
            <p:nvPr/>
          </p:nvCxnSpPr>
          <p:spPr>
            <a:xfrm>
              <a:off x="2604779" y="3332908"/>
              <a:ext cx="2669181" cy="380470"/>
            </a:xfrm>
            <a:prstGeom prst="bentConnector3">
              <a:avLst>
                <a:gd name="adj1" fmla="val 871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3"/>
              <a:endCxn id="12" idx="1"/>
            </p:cNvCxnSpPr>
            <p:nvPr/>
          </p:nvCxnSpPr>
          <p:spPr>
            <a:xfrm flipV="1">
              <a:off x="1285721" y="5302255"/>
              <a:ext cx="319598" cy="1842"/>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6" name="Shape 15"/>
            <p:cNvCxnSpPr>
              <a:stCxn id="12" idx="3"/>
              <a:endCxn id="6" idx="2"/>
            </p:cNvCxnSpPr>
            <p:nvPr/>
          </p:nvCxnSpPr>
          <p:spPr>
            <a:xfrm flipV="1">
              <a:off x="2604779" y="4049403"/>
              <a:ext cx="4428604" cy="1252852"/>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6" idx="1"/>
            </p:cNvCxnSpPr>
            <p:nvPr/>
          </p:nvCxnSpPr>
          <p:spPr>
            <a:xfrm>
              <a:off x="6273420" y="3713378"/>
              <a:ext cx="260233"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p:cNvCxnSpPr>
            <p:nvPr/>
          </p:nvCxnSpPr>
          <p:spPr>
            <a:xfrm>
              <a:off x="7533113" y="3713378"/>
              <a:ext cx="224791"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rot="16200000" flipH="1">
              <a:off x="7981288" y="4345010"/>
              <a:ext cx="591217" cy="1"/>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976385" y="3970158"/>
              <a:ext cx="999460"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rgbClr val="FFFFFF"/>
                  </a:solidFill>
                </a:rPr>
                <a:t>Geometry</a:t>
              </a:r>
              <a:br>
                <a:rPr lang="en-US" sz="900" dirty="0">
                  <a:solidFill>
                    <a:srgbClr val="FFFFFF"/>
                  </a:solidFill>
                </a:rPr>
              </a:br>
              <a:r>
                <a:rPr lang="en-US" sz="900" dirty="0">
                  <a:solidFill>
                    <a:srgbClr val="FFFFFF"/>
                  </a:solidFill>
                </a:rPr>
                <a:t>Shader</a:t>
              </a:r>
            </a:p>
          </p:txBody>
        </p:sp>
        <p:cxnSp>
          <p:nvCxnSpPr>
            <p:cNvPr id="26" name="Elbow Connector 25"/>
            <p:cNvCxnSpPr>
              <a:stCxn id="11" idx="3"/>
              <a:endCxn id="22" idx="0"/>
            </p:cNvCxnSpPr>
            <p:nvPr/>
          </p:nvCxnSpPr>
          <p:spPr>
            <a:xfrm>
              <a:off x="2604779" y="3332908"/>
              <a:ext cx="1871336" cy="63725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5" idx="1"/>
            </p:cNvCxnSpPr>
            <p:nvPr/>
          </p:nvCxnSpPr>
          <p:spPr>
            <a:xfrm flipV="1">
              <a:off x="4975845" y="3713378"/>
              <a:ext cx="298115" cy="592806"/>
            </a:xfrm>
            <a:prstGeom prst="bentConnector3">
              <a:avLst>
                <a:gd name="adj1" fmla="val 2860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1605522" y="3970158"/>
              <a:ext cx="999460"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chemeClr val="tx1"/>
                  </a:solidFill>
                </a:rPr>
                <a:t>Tessellation</a:t>
              </a:r>
              <a:br>
                <a:rPr lang="en-US" sz="900" dirty="0">
                  <a:solidFill>
                    <a:schemeClr val="tx1"/>
                  </a:solidFill>
                </a:rPr>
              </a:br>
              <a:r>
                <a:rPr lang="en-US" sz="900" dirty="0">
                  <a:solidFill>
                    <a:schemeClr val="tx1"/>
                  </a:solidFill>
                </a:rPr>
                <a:t>Control</a:t>
              </a:r>
              <a:br>
                <a:rPr lang="en-US" sz="900" dirty="0">
                  <a:solidFill>
                    <a:schemeClr val="tx1"/>
                  </a:solidFill>
                </a:rPr>
              </a:br>
              <a:r>
                <a:rPr lang="en-US" sz="900" dirty="0">
                  <a:solidFill>
                    <a:schemeClr val="tx1"/>
                  </a:solidFill>
                </a:rPr>
                <a:t>Shader</a:t>
              </a:r>
            </a:p>
          </p:txBody>
        </p:sp>
        <p:sp>
          <p:nvSpPr>
            <p:cNvPr id="37" name="Rounded Rectangle 36"/>
            <p:cNvSpPr/>
            <p:nvPr/>
          </p:nvSpPr>
          <p:spPr>
            <a:xfrm>
              <a:off x="2790954" y="3968568"/>
              <a:ext cx="999460"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chemeClr val="tx1"/>
                  </a:solidFill>
                </a:rPr>
                <a:t>Tessellation</a:t>
              </a:r>
              <a:br>
                <a:rPr lang="en-US" sz="900" dirty="0">
                  <a:solidFill>
                    <a:schemeClr val="tx1"/>
                  </a:solidFill>
                </a:rPr>
              </a:br>
              <a:r>
                <a:rPr lang="en-US" sz="900" dirty="0">
                  <a:solidFill>
                    <a:schemeClr val="tx1"/>
                  </a:solidFill>
                </a:rPr>
                <a:t>Evaluation</a:t>
              </a:r>
              <a:br>
                <a:rPr lang="en-US" sz="900" dirty="0">
                  <a:solidFill>
                    <a:schemeClr val="tx1"/>
                  </a:solidFill>
                </a:rPr>
              </a:br>
              <a:r>
                <a:rPr lang="en-US" sz="900" dirty="0">
                  <a:solidFill>
                    <a:schemeClr val="tx1"/>
                  </a:solidFill>
                </a:rPr>
                <a:t>Shader</a:t>
              </a:r>
            </a:p>
          </p:txBody>
        </p:sp>
        <p:cxnSp>
          <p:nvCxnSpPr>
            <p:cNvPr id="52" name="Straight Arrow Connector 51"/>
            <p:cNvCxnSpPr>
              <a:stCxn id="34" idx="3"/>
              <a:endCxn id="37" idx="1"/>
            </p:cNvCxnSpPr>
            <p:nvPr/>
          </p:nvCxnSpPr>
          <p:spPr>
            <a:xfrm flipV="1">
              <a:off x="2604982" y="4304594"/>
              <a:ext cx="185972"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7" idx="3"/>
              <a:endCxn id="22" idx="1"/>
            </p:cNvCxnSpPr>
            <p:nvPr/>
          </p:nvCxnSpPr>
          <p:spPr>
            <a:xfrm>
              <a:off x="3790414" y="4304594"/>
              <a:ext cx="185971"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8" name="Elbow Connector 25"/>
            <p:cNvCxnSpPr>
              <a:endCxn id="5" idx="1"/>
            </p:cNvCxnSpPr>
            <p:nvPr/>
          </p:nvCxnSpPr>
          <p:spPr>
            <a:xfrm flipV="1">
              <a:off x="3790416" y="3713378"/>
              <a:ext cx="1483544" cy="592806"/>
            </a:xfrm>
            <a:prstGeom prst="bentConnector3">
              <a:avLst>
                <a:gd name="adj1" fmla="val 6998"/>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1" idx="3"/>
              <a:endCxn id="34" idx="0"/>
            </p:cNvCxnSpPr>
            <p:nvPr/>
          </p:nvCxnSpPr>
          <p:spPr>
            <a:xfrm flipH="1">
              <a:off x="2105252" y="3332908"/>
              <a:ext cx="499527" cy="637250"/>
            </a:xfrm>
            <a:prstGeom prst="bentConnector4">
              <a:avLst>
                <a:gd name="adj1" fmla="val -45763"/>
                <a:gd name="adj2" fmla="val 7636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1" idx="3"/>
              <a:endCxn id="37" idx="0"/>
            </p:cNvCxnSpPr>
            <p:nvPr/>
          </p:nvCxnSpPr>
          <p:spPr>
            <a:xfrm>
              <a:off x="2604778" y="3332909"/>
              <a:ext cx="685905" cy="63566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79" name="Elbow Connector 66"/>
            <p:cNvCxnSpPr>
              <a:stCxn id="12" idx="3"/>
              <a:endCxn id="37" idx="2"/>
            </p:cNvCxnSpPr>
            <p:nvPr/>
          </p:nvCxnSpPr>
          <p:spPr>
            <a:xfrm flipV="1">
              <a:off x="2604779" y="4640619"/>
              <a:ext cx="685905" cy="661636"/>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82" name="Elbow Connector 66"/>
            <p:cNvCxnSpPr>
              <a:stCxn id="12" idx="3"/>
              <a:endCxn id="22" idx="2"/>
            </p:cNvCxnSpPr>
            <p:nvPr/>
          </p:nvCxnSpPr>
          <p:spPr>
            <a:xfrm flipV="1">
              <a:off x="2604779" y="4642209"/>
              <a:ext cx="1871336" cy="660046"/>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98" name="Elbow Connector 66"/>
            <p:cNvCxnSpPr>
              <a:stCxn id="12" idx="3"/>
              <a:endCxn id="34" idx="2"/>
            </p:cNvCxnSpPr>
            <p:nvPr/>
          </p:nvCxnSpPr>
          <p:spPr>
            <a:xfrm flipH="1" flipV="1">
              <a:off x="2105252" y="4642209"/>
              <a:ext cx="499527" cy="660046"/>
            </a:xfrm>
            <a:prstGeom prst="bentConnector4">
              <a:avLst>
                <a:gd name="adj1" fmla="val -45763"/>
                <a:gd name="adj2" fmla="val 7545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16" name="Elbow Connector 66"/>
            <p:cNvCxnSpPr>
              <a:stCxn id="12" idx="3"/>
            </p:cNvCxnSpPr>
            <p:nvPr/>
          </p:nvCxnSpPr>
          <p:spPr>
            <a:xfrm flipH="1" flipV="1">
              <a:off x="2105252" y="3668933"/>
              <a:ext cx="499527" cy="1633322"/>
            </a:xfrm>
            <a:prstGeom prst="bentConnector4">
              <a:avLst>
                <a:gd name="adj1" fmla="val -9578"/>
                <a:gd name="adj2" fmla="val 960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859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OpenGL ES and WebGL</a:t>
            </a:r>
          </a:p>
        </p:txBody>
      </p:sp>
      <p:sp>
        <p:nvSpPr>
          <p:cNvPr id="5" name="Content Placeholder 4"/>
          <p:cNvSpPr>
            <a:spLocks noGrp="1"/>
          </p:cNvSpPr>
          <p:nvPr>
            <p:ph idx="1"/>
          </p:nvPr>
        </p:nvSpPr>
        <p:spPr/>
        <p:txBody>
          <a:bodyPr/>
          <a:lstStyle/>
          <a:p>
            <a:r>
              <a:rPr lang="en-US" dirty="0"/>
              <a:t>OpenGL ES 2.0</a:t>
            </a:r>
          </a:p>
          <a:p>
            <a:pPr lvl="1"/>
            <a:r>
              <a:rPr lang="en-US" dirty="0"/>
              <a:t>Designed for embedded and hand-held devices such as cell phones</a:t>
            </a:r>
          </a:p>
          <a:p>
            <a:pPr lvl="1"/>
            <a:r>
              <a:rPr lang="en-US" dirty="0"/>
              <a:t>Based on OpenGL 3.1</a:t>
            </a:r>
          </a:p>
          <a:p>
            <a:pPr lvl="1"/>
            <a:r>
              <a:rPr lang="en-US" dirty="0"/>
              <a:t>Shader based</a:t>
            </a:r>
          </a:p>
          <a:p>
            <a:r>
              <a:rPr lang="en-US" dirty="0"/>
              <a:t>WebGL </a:t>
            </a:r>
          </a:p>
          <a:p>
            <a:pPr lvl="1"/>
            <a:r>
              <a:rPr lang="en-US" dirty="0"/>
              <a:t>JavaScript implementation of ES 2.0</a:t>
            </a:r>
          </a:p>
          <a:p>
            <a:pPr lvl="1"/>
            <a:r>
              <a:rPr lang="en-US" dirty="0"/>
              <a:t>Runs on most recent browsers</a:t>
            </a:r>
          </a:p>
          <a:p>
            <a:endParaRPr lang="en-US" dirty="0"/>
          </a:p>
          <a:p>
            <a:endParaRPr lang="en-US" dirty="0"/>
          </a:p>
          <a:p>
            <a:endParaRPr lang="en-US" dirty="0"/>
          </a:p>
        </p:txBody>
      </p:sp>
    </p:spTree>
    <p:extLst>
      <p:ext uri="{BB962C8B-B14F-4D97-AF65-F5344CB8AC3E}">
        <p14:creationId xmlns:p14="http://schemas.microsoft.com/office/powerpoint/2010/main" val="175883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dirty="0"/>
              <a:t>OpenGL Application Development</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031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Simplified Pipeline Model</a:t>
            </a:r>
          </a:p>
        </p:txBody>
      </p:sp>
      <p:grpSp>
        <p:nvGrpSpPr>
          <p:cNvPr id="9" name="Group 8"/>
          <p:cNvGrpSpPr/>
          <p:nvPr/>
        </p:nvGrpSpPr>
        <p:grpSpPr>
          <a:xfrm>
            <a:off x="347561" y="1333500"/>
            <a:ext cx="8448879" cy="3333750"/>
            <a:chOff x="95251" y="1333500"/>
            <a:chExt cx="8448879" cy="3333750"/>
          </a:xfrm>
        </p:grpSpPr>
        <p:sp>
          <p:nvSpPr>
            <p:cNvPr id="3" name="Rounded Rectangle 2"/>
            <p:cNvSpPr/>
            <p:nvPr/>
          </p:nvSpPr>
          <p:spPr>
            <a:xfrm>
              <a:off x="666751" y="2516495"/>
              <a:ext cx="1471309" cy="741998"/>
            </a:xfrm>
            <a:prstGeom prst="roundRect">
              <a:avLst/>
            </a:prstGeom>
          </p:spPr>
          <p:style>
            <a:lnRef idx="1">
              <a:schemeClr val="accent6"/>
            </a:lnRef>
            <a:fillRef idx="3">
              <a:schemeClr val="accent6"/>
            </a:fillRef>
            <a:effectRef idx="2">
              <a:schemeClr val="accent6"/>
            </a:effectRef>
            <a:fontRef idx="minor">
              <a:schemeClr val="lt1"/>
            </a:fontRef>
          </p:style>
          <p:txBody>
            <a:bodyPr lIns="114300" tIns="57150" rIns="114300" bIns="57150" rtlCol="0" anchor="ctr"/>
            <a:lstStyle/>
            <a:p>
              <a:pPr algn="ctr"/>
              <a:r>
                <a:rPr lang="en-US" sz="1400" dirty="0">
                  <a:solidFill>
                    <a:srgbClr val="FFFFFF"/>
                  </a:solidFill>
                </a:rPr>
                <a:t>Vertex</a:t>
              </a:r>
              <a:br>
                <a:rPr lang="en-US" sz="1400" dirty="0">
                  <a:solidFill>
                    <a:srgbClr val="FFFFFF"/>
                  </a:solidFill>
                </a:rPr>
              </a:br>
              <a:r>
                <a:rPr lang="en-US" sz="1400" dirty="0">
                  <a:solidFill>
                    <a:srgbClr val="FFFFFF"/>
                  </a:solidFill>
                </a:rPr>
                <a:t>Processing</a:t>
              </a:r>
            </a:p>
          </p:txBody>
        </p:sp>
        <p:sp>
          <p:nvSpPr>
            <p:cNvPr id="4" name="Rounded Rectangle 3"/>
            <p:cNvSpPr/>
            <p:nvPr/>
          </p:nvSpPr>
          <p:spPr>
            <a:xfrm>
              <a:off x="2880691" y="2516495"/>
              <a:ext cx="1471309" cy="741998"/>
            </a:xfrm>
            <a:prstGeom prst="roundRect">
              <a:avLst/>
            </a:prstGeom>
          </p:spPr>
          <p:style>
            <a:lnRef idx="1">
              <a:schemeClr val="accent6"/>
            </a:lnRef>
            <a:fillRef idx="3">
              <a:schemeClr val="accent6"/>
            </a:fillRef>
            <a:effectRef idx="2">
              <a:schemeClr val="accent6"/>
            </a:effectRef>
            <a:fontRef idx="minor">
              <a:schemeClr val="lt1"/>
            </a:fontRef>
          </p:style>
          <p:txBody>
            <a:bodyPr lIns="114300" tIns="57150" rIns="114300" bIns="57150" rtlCol="0" anchor="ctr"/>
            <a:lstStyle/>
            <a:p>
              <a:pPr algn="ctr"/>
              <a:r>
                <a:rPr lang="en-US" sz="1400" dirty="0">
                  <a:solidFill>
                    <a:srgbClr val="FFFFFF"/>
                  </a:solidFill>
                </a:rPr>
                <a:t>Rasterizer</a:t>
              </a:r>
            </a:p>
          </p:txBody>
        </p:sp>
        <p:sp>
          <p:nvSpPr>
            <p:cNvPr id="5" name="Rounded Rectangle 4"/>
            <p:cNvSpPr/>
            <p:nvPr/>
          </p:nvSpPr>
          <p:spPr>
            <a:xfrm>
              <a:off x="5094631" y="2516495"/>
              <a:ext cx="1471309" cy="741998"/>
            </a:xfrm>
            <a:prstGeom prst="roundRect">
              <a:avLst/>
            </a:prstGeom>
          </p:spPr>
          <p:style>
            <a:lnRef idx="1">
              <a:schemeClr val="accent6"/>
            </a:lnRef>
            <a:fillRef idx="3">
              <a:schemeClr val="accent6"/>
            </a:fillRef>
            <a:effectRef idx="2">
              <a:schemeClr val="accent6"/>
            </a:effectRef>
            <a:fontRef idx="minor">
              <a:schemeClr val="lt1"/>
            </a:fontRef>
          </p:style>
          <p:txBody>
            <a:bodyPr lIns="114300" tIns="57150" rIns="114300" bIns="57150" rtlCol="0" anchor="ctr"/>
            <a:lstStyle/>
            <a:p>
              <a:pPr algn="ctr"/>
              <a:r>
                <a:rPr lang="en-US" sz="1400" dirty="0">
                  <a:solidFill>
                    <a:srgbClr val="FFFFFF"/>
                  </a:solidFill>
                </a:rPr>
                <a:t>Fragment Processing</a:t>
              </a:r>
            </a:p>
          </p:txBody>
        </p:sp>
        <p:pic>
          <p:nvPicPr>
            <p:cNvPr id="6" name="Picture 8" descr="T:\redtransteapot.png"/>
            <p:cNvPicPr>
              <a:picLocks noChangeAspect="1" noChangeArrowheads="1"/>
            </p:cNvPicPr>
            <p:nvPr/>
          </p:nvPicPr>
          <p:blipFill>
            <a:blip r:embed="rId3" cstate="print"/>
            <a:srcRect/>
            <a:stretch>
              <a:fillRect/>
            </a:stretch>
          </p:blipFill>
          <p:spPr bwMode="auto">
            <a:xfrm>
              <a:off x="7239001" y="2413520"/>
              <a:ext cx="1263931" cy="947948"/>
            </a:xfrm>
            <a:prstGeom prst="rect">
              <a:avLst/>
            </a:prstGeom>
            <a:noFill/>
            <a:ln>
              <a:solidFill>
                <a:schemeClr val="tx2">
                  <a:lumMod val="40000"/>
                  <a:lumOff val="60000"/>
                </a:schemeClr>
              </a:solidFill>
            </a:ln>
          </p:spPr>
        </p:pic>
        <p:sp>
          <p:nvSpPr>
            <p:cNvPr id="7" name="Flowchart: Document 6"/>
            <p:cNvSpPr/>
            <p:nvPr/>
          </p:nvSpPr>
          <p:spPr>
            <a:xfrm>
              <a:off x="783279" y="3810000"/>
              <a:ext cx="1238250" cy="857250"/>
            </a:xfrm>
            <a:prstGeom prst="flowChartDocument">
              <a:avLst/>
            </a:prstGeom>
          </p:spPr>
          <p:style>
            <a:lnRef idx="1">
              <a:schemeClr val="accent4"/>
            </a:lnRef>
            <a:fillRef idx="3">
              <a:schemeClr val="accent4"/>
            </a:fillRef>
            <a:effectRef idx="2">
              <a:schemeClr val="accent4"/>
            </a:effectRef>
            <a:fontRef idx="minor">
              <a:schemeClr val="lt1"/>
            </a:fontRef>
          </p:style>
          <p:txBody>
            <a:bodyPr lIns="114300" tIns="57150" rIns="114300" bIns="57150" rtlCol="0" anchor="ctr"/>
            <a:lstStyle/>
            <a:p>
              <a:pPr algn="ctr"/>
              <a:r>
                <a:rPr lang="en-US" sz="1400" dirty="0">
                  <a:solidFill>
                    <a:srgbClr val="483225"/>
                  </a:solidFill>
                </a:rPr>
                <a:t>Vertex</a:t>
              </a:r>
            </a:p>
            <a:p>
              <a:pPr algn="ctr"/>
              <a:r>
                <a:rPr lang="en-US" sz="1400" dirty="0">
                  <a:solidFill>
                    <a:srgbClr val="483225"/>
                  </a:solidFill>
                </a:rPr>
                <a:t>Shader</a:t>
              </a:r>
            </a:p>
          </p:txBody>
        </p:sp>
        <p:sp>
          <p:nvSpPr>
            <p:cNvPr id="8" name="Flowchart: Document 7"/>
            <p:cNvSpPr/>
            <p:nvPr/>
          </p:nvSpPr>
          <p:spPr>
            <a:xfrm>
              <a:off x="5211159" y="3810000"/>
              <a:ext cx="1238250" cy="857250"/>
            </a:xfrm>
            <a:prstGeom prst="flowChartDocument">
              <a:avLst/>
            </a:prstGeom>
          </p:spPr>
          <p:style>
            <a:lnRef idx="1">
              <a:schemeClr val="accent4"/>
            </a:lnRef>
            <a:fillRef idx="3">
              <a:schemeClr val="accent4"/>
            </a:fillRef>
            <a:effectRef idx="2">
              <a:schemeClr val="accent4"/>
            </a:effectRef>
            <a:fontRef idx="minor">
              <a:schemeClr val="lt1"/>
            </a:fontRef>
          </p:style>
          <p:txBody>
            <a:bodyPr lIns="114300" tIns="57150" rIns="114300" bIns="57150" rtlCol="0" anchor="ctr"/>
            <a:lstStyle/>
            <a:p>
              <a:pPr algn="ctr"/>
              <a:r>
                <a:rPr lang="en-US" sz="1400" dirty="0">
                  <a:solidFill>
                    <a:srgbClr val="483225"/>
                  </a:solidFill>
                </a:rPr>
                <a:t>Fragment</a:t>
              </a:r>
            </a:p>
            <a:p>
              <a:pPr algn="ctr"/>
              <a:r>
                <a:rPr lang="en-US" sz="1400" dirty="0">
                  <a:solidFill>
                    <a:srgbClr val="483225"/>
                  </a:solidFill>
                </a:rPr>
                <a:t>Shader</a:t>
              </a:r>
            </a:p>
          </p:txBody>
        </p:sp>
        <p:cxnSp>
          <p:nvCxnSpPr>
            <p:cNvPr id="11" name="Straight Arrow Connector 10"/>
            <p:cNvCxnSpPr>
              <a:stCxn id="3" idx="3"/>
              <a:endCxn id="4" idx="1"/>
            </p:cNvCxnSpPr>
            <p:nvPr/>
          </p:nvCxnSpPr>
          <p:spPr>
            <a:xfrm>
              <a:off x="2138060" y="2887494"/>
              <a:ext cx="742631" cy="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5" idx="1"/>
            </p:cNvCxnSpPr>
            <p:nvPr/>
          </p:nvCxnSpPr>
          <p:spPr>
            <a:xfrm>
              <a:off x="4352000" y="2887494"/>
              <a:ext cx="742631" cy="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6" idx="1"/>
            </p:cNvCxnSpPr>
            <p:nvPr/>
          </p:nvCxnSpPr>
          <p:spPr>
            <a:xfrm>
              <a:off x="6565940" y="2887494"/>
              <a:ext cx="673061" cy="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0"/>
              <a:endCxn id="3" idx="2"/>
            </p:cNvCxnSpPr>
            <p:nvPr/>
          </p:nvCxnSpPr>
          <p:spPr>
            <a:xfrm flipV="1">
              <a:off x="1402405" y="3258492"/>
              <a:ext cx="1" cy="55150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0"/>
              <a:endCxn id="5" idx="2"/>
            </p:cNvCxnSpPr>
            <p:nvPr/>
          </p:nvCxnSpPr>
          <p:spPr>
            <a:xfrm flipV="1">
              <a:off x="5830285" y="3258492"/>
              <a:ext cx="1" cy="55150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6" name="Right Arrow 25"/>
            <p:cNvSpPr/>
            <p:nvPr/>
          </p:nvSpPr>
          <p:spPr>
            <a:xfrm>
              <a:off x="1612637" y="1333500"/>
              <a:ext cx="5435864" cy="476250"/>
            </a:xfrm>
            <a:prstGeom prst="rightArrow">
              <a:avLst/>
            </a:prstGeom>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r>
                <a:rPr lang="en-US" sz="1500" dirty="0"/>
                <a:t>GPU Data Flow</a:t>
              </a:r>
            </a:p>
          </p:txBody>
        </p:sp>
        <p:sp>
          <p:nvSpPr>
            <p:cNvPr id="27" name="TextBox 26"/>
            <p:cNvSpPr txBox="1"/>
            <p:nvPr/>
          </p:nvSpPr>
          <p:spPr>
            <a:xfrm>
              <a:off x="285751" y="1379265"/>
              <a:ext cx="1291187" cy="392415"/>
            </a:xfrm>
            <a:prstGeom prst="rect">
              <a:avLst/>
            </a:prstGeom>
            <a:noFill/>
          </p:spPr>
          <p:txBody>
            <a:bodyPr wrap="none" lIns="114300" tIns="57150" rIns="114300" bIns="57150" rtlCol="0">
              <a:spAutoFit/>
            </a:bodyPr>
            <a:lstStyle/>
            <a:p>
              <a:r>
                <a:rPr lang="en-US" sz="1800" dirty="0"/>
                <a:t>Application</a:t>
              </a:r>
            </a:p>
          </p:txBody>
        </p:sp>
        <p:sp>
          <p:nvSpPr>
            <p:cNvPr id="28" name="TextBox 27"/>
            <p:cNvSpPr txBox="1"/>
            <p:nvPr/>
          </p:nvSpPr>
          <p:spPr>
            <a:xfrm>
              <a:off x="7149453" y="1379263"/>
              <a:ext cx="1394677" cy="392415"/>
            </a:xfrm>
            <a:prstGeom prst="rect">
              <a:avLst/>
            </a:prstGeom>
            <a:noFill/>
          </p:spPr>
          <p:txBody>
            <a:bodyPr wrap="none" lIns="114300" tIns="57150" rIns="114300" bIns="57150" rtlCol="0">
              <a:spAutoFit/>
            </a:bodyPr>
            <a:lstStyle/>
            <a:p>
              <a:r>
                <a:rPr lang="en-US" sz="1800" dirty="0" err="1"/>
                <a:t>Framebuffer</a:t>
              </a:r>
              <a:endParaRPr lang="en-US" sz="1800" dirty="0"/>
            </a:p>
          </p:txBody>
        </p:sp>
        <p:sp>
          <p:nvSpPr>
            <p:cNvPr id="29" name="TextBox 28"/>
            <p:cNvSpPr txBox="1"/>
            <p:nvPr/>
          </p:nvSpPr>
          <p:spPr>
            <a:xfrm>
              <a:off x="95251" y="2190750"/>
              <a:ext cx="802656" cy="330860"/>
            </a:xfrm>
            <a:prstGeom prst="rect">
              <a:avLst/>
            </a:prstGeom>
            <a:noFill/>
          </p:spPr>
          <p:txBody>
            <a:bodyPr wrap="none" lIns="114300" tIns="57150" rIns="114300" bIns="57150" rtlCol="0">
              <a:spAutoFit/>
            </a:bodyPr>
            <a:lstStyle/>
            <a:p>
              <a:r>
                <a:rPr lang="en-US" sz="1400" i="1" dirty="0"/>
                <a:t>Vertices</a:t>
              </a:r>
            </a:p>
          </p:txBody>
        </p:sp>
        <p:sp>
          <p:nvSpPr>
            <p:cNvPr id="31" name="TextBox 30"/>
            <p:cNvSpPr txBox="1"/>
            <p:nvPr/>
          </p:nvSpPr>
          <p:spPr>
            <a:xfrm>
              <a:off x="2084725" y="2189482"/>
              <a:ext cx="802656" cy="330860"/>
            </a:xfrm>
            <a:prstGeom prst="rect">
              <a:avLst/>
            </a:prstGeom>
            <a:noFill/>
          </p:spPr>
          <p:txBody>
            <a:bodyPr wrap="none" lIns="114300" tIns="57150" rIns="114300" bIns="57150" rtlCol="0">
              <a:spAutoFit/>
            </a:bodyPr>
            <a:lstStyle/>
            <a:p>
              <a:r>
                <a:rPr lang="en-US" sz="1400" i="1" dirty="0"/>
                <a:t>Vertices</a:t>
              </a:r>
            </a:p>
          </p:txBody>
        </p:sp>
        <p:sp>
          <p:nvSpPr>
            <p:cNvPr id="32" name="TextBox 31"/>
            <p:cNvSpPr txBox="1"/>
            <p:nvPr/>
          </p:nvSpPr>
          <p:spPr>
            <a:xfrm>
              <a:off x="4173809" y="2190750"/>
              <a:ext cx="1007392" cy="330860"/>
            </a:xfrm>
            <a:prstGeom prst="rect">
              <a:avLst/>
            </a:prstGeom>
            <a:noFill/>
          </p:spPr>
          <p:txBody>
            <a:bodyPr wrap="none" lIns="114300" tIns="57150" rIns="114300" bIns="57150" rtlCol="0">
              <a:spAutoFit/>
            </a:bodyPr>
            <a:lstStyle/>
            <a:p>
              <a:r>
                <a:rPr lang="en-US" sz="1400" i="1" dirty="0"/>
                <a:t>Fragments</a:t>
              </a:r>
            </a:p>
          </p:txBody>
        </p:sp>
        <p:sp>
          <p:nvSpPr>
            <p:cNvPr id="33" name="TextBox 32"/>
            <p:cNvSpPr txBox="1"/>
            <p:nvPr/>
          </p:nvSpPr>
          <p:spPr>
            <a:xfrm>
              <a:off x="6535282" y="2189482"/>
              <a:ext cx="637547" cy="330860"/>
            </a:xfrm>
            <a:prstGeom prst="rect">
              <a:avLst/>
            </a:prstGeom>
            <a:noFill/>
          </p:spPr>
          <p:txBody>
            <a:bodyPr wrap="none" lIns="114300" tIns="57150" rIns="114300" bIns="57150" rtlCol="0">
              <a:spAutoFit/>
            </a:bodyPr>
            <a:lstStyle/>
            <a:p>
              <a:r>
                <a:rPr lang="en-US" sz="1400" i="1" dirty="0"/>
                <a:t>Pixels</a:t>
              </a:r>
            </a:p>
          </p:txBody>
        </p:sp>
      </p:grpSp>
    </p:spTree>
    <p:extLst>
      <p:ext uri="{BB962C8B-B14F-4D97-AF65-F5344CB8AC3E}">
        <p14:creationId xmlns:p14="http://schemas.microsoft.com/office/powerpoint/2010/main" val="128096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OpenGL Programming in a Nutshell</a:t>
            </a:r>
          </a:p>
        </p:txBody>
      </p:sp>
      <p:sp>
        <p:nvSpPr>
          <p:cNvPr id="3" name="Content Placeholder 2"/>
          <p:cNvSpPr>
            <a:spLocks noGrp="1"/>
          </p:cNvSpPr>
          <p:nvPr>
            <p:ph idx="1"/>
          </p:nvPr>
        </p:nvSpPr>
        <p:spPr/>
        <p:txBody>
          <a:bodyPr/>
          <a:lstStyle/>
          <a:p>
            <a:r>
              <a:rPr lang="en-US"/>
              <a:t>Modern OpenGL programs essentially do the following steps:</a:t>
            </a:r>
          </a:p>
          <a:p>
            <a:pPr lvl="1"/>
            <a:r>
              <a:rPr lang="en-US"/>
              <a:t>Create shader programs</a:t>
            </a:r>
          </a:p>
          <a:p>
            <a:pPr lvl="1"/>
            <a:r>
              <a:rPr lang="en-US"/>
              <a:t>Create buffer objects and load data into them</a:t>
            </a:r>
          </a:p>
          <a:p>
            <a:pPr lvl="1"/>
            <a:r>
              <a:rPr lang="en-US"/>
              <a:t>“Connect” data locations with shader variables</a:t>
            </a:r>
          </a:p>
          <a:p>
            <a:pPr lvl="1"/>
            <a:r>
              <a:rPr lang="en-US"/>
              <a:t>Render</a:t>
            </a:r>
            <a:endParaRPr lang="en-US" dirty="0"/>
          </a:p>
        </p:txBody>
      </p:sp>
    </p:spTree>
    <p:extLst>
      <p:ext uri="{BB962C8B-B14F-4D97-AF65-F5344CB8AC3E}">
        <p14:creationId xmlns:p14="http://schemas.microsoft.com/office/powerpoint/2010/main" val="33528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Framework Requirements</a:t>
            </a:r>
          </a:p>
        </p:txBody>
      </p:sp>
      <p:sp>
        <p:nvSpPr>
          <p:cNvPr id="3" name="Content Placeholder 2"/>
          <p:cNvSpPr>
            <a:spLocks noGrp="1"/>
          </p:cNvSpPr>
          <p:nvPr>
            <p:ph idx="1"/>
          </p:nvPr>
        </p:nvSpPr>
        <p:spPr/>
        <p:txBody>
          <a:bodyPr/>
          <a:lstStyle/>
          <a:p>
            <a:r>
              <a:rPr lang="en-US" dirty="0"/>
              <a:t>OpenGL applications need a place to render into</a:t>
            </a:r>
          </a:p>
          <a:p>
            <a:pPr lvl="1"/>
            <a:r>
              <a:rPr lang="en-US" dirty="0"/>
              <a:t>usually an on-screen window</a:t>
            </a:r>
          </a:p>
          <a:p>
            <a:r>
              <a:rPr lang="en-US" dirty="0"/>
              <a:t>Need to communicate with native windowing system</a:t>
            </a:r>
          </a:p>
          <a:p>
            <a:r>
              <a:rPr lang="en-US" dirty="0"/>
              <a:t>Each windowing system interface is different</a:t>
            </a:r>
          </a:p>
          <a:p>
            <a:r>
              <a:rPr lang="en-US" dirty="0"/>
              <a:t>On Android, we have built-in functions that can help create a render target and a window.</a:t>
            </a:r>
          </a:p>
          <a:p>
            <a:pPr lvl="1"/>
            <a:r>
              <a:rPr lang="en-US" dirty="0" err="1"/>
              <a:t>GLSurfaceView</a:t>
            </a:r>
            <a:endParaRPr lang="en-US" dirty="0"/>
          </a:p>
          <a:p>
            <a:endParaRPr lang="en-US" dirty="0"/>
          </a:p>
        </p:txBody>
      </p:sp>
    </p:spTree>
    <p:extLst>
      <p:ext uri="{BB962C8B-B14F-4D97-AF65-F5344CB8AC3E}">
        <p14:creationId xmlns:p14="http://schemas.microsoft.com/office/powerpoint/2010/main" val="329963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Geometric Objects</a:t>
            </a:r>
          </a:p>
        </p:txBody>
      </p:sp>
      <p:sp>
        <p:nvSpPr>
          <p:cNvPr id="12" name="Content Placeholder 11"/>
          <p:cNvSpPr>
            <a:spLocks noGrp="1"/>
          </p:cNvSpPr>
          <p:nvPr>
            <p:ph idx="1"/>
          </p:nvPr>
        </p:nvSpPr>
        <p:spPr/>
        <p:txBody>
          <a:bodyPr>
            <a:normAutofit fontScale="92500"/>
          </a:bodyPr>
          <a:lstStyle/>
          <a:p>
            <a:r>
              <a:rPr lang="en-US" dirty="0"/>
              <a:t>Geometric objects are represented using </a:t>
            </a:r>
            <a:r>
              <a:rPr lang="en-US" i="1" dirty="0"/>
              <a:t>vertices</a:t>
            </a:r>
          </a:p>
          <a:p>
            <a:r>
              <a:rPr lang="en-US" dirty="0"/>
              <a:t>A vertex is a collection of generic attributes</a:t>
            </a:r>
          </a:p>
          <a:p>
            <a:pPr lvl="1"/>
            <a:r>
              <a:rPr lang="en-US" dirty="0"/>
              <a:t>positional coordinates</a:t>
            </a:r>
          </a:p>
          <a:p>
            <a:pPr lvl="1"/>
            <a:r>
              <a:rPr lang="en-US" dirty="0"/>
              <a:t>colors</a:t>
            </a:r>
          </a:p>
          <a:p>
            <a:pPr lvl="1"/>
            <a:r>
              <a:rPr lang="en-US" dirty="0"/>
              <a:t>texture coordinates</a:t>
            </a:r>
          </a:p>
          <a:p>
            <a:pPr lvl="1"/>
            <a:r>
              <a:rPr lang="en-US" dirty="0"/>
              <a:t>any other data associated with that point in space</a:t>
            </a:r>
          </a:p>
          <a:p>
            <a:r>
              <a:rPr lang="en-US" dirty="0"/>
              <a:t>Position stored in 4 dimensional homogeneous coordinates</a:t>
            </a:r>
          </a:p>
          <a:p>
            <a:pPr lvl="1"/>
            <a:r>
              <a:rPr lang="en-US" dirty="0"/>
              <a:t>Allows us to express all vertex transformations using matrix-vector multiplies</a:t>
            </a:r>
          </a:p>
          <a:p>
            <a:r>
              <a:rPr lang="en-US" dirty="0"/>
              <a:t>Vertex data must be stored in vertex buffer objects (VBOs)</a:t>
            </a:r>
          </a:p>
          <a:p>
            <a:r>
              <a:rPr lang="en-US" dirty="0"/>
              <a:t>VBOs must be stored in vertex array objects (VAOs)</a:t>
            </a:r>
          </a:p>
        </p:txBody>
      </p:sp>
      <p:grpSp>
        <p:nvGrpSpPr>
          <p:cNvPr id="4" name="Group 11"/>
          <p:cNvGrpSpPr/>
          <p:nvPr/>
        </p:nvGrpSpPr>
        <p:grpSpPr>
          <a:xfrm>
            <a:off x="6265112" y="1335829"/>
            <a:ext cx="1289050" cy="1065610"/>
            <a:chOff x="393700" y="3708400"/>
            <a:chExt cx="1289050" cy="1420813"/>
          </a:xfrm>
        </p:grpSpPr>
        <p:sp>
          <p:nvSpPr>
            <p:cNvPr id="8" name="Freeform 5"/>
            <p:cNvSpPr>
              <a:spLocks/>
            </p:cNvSpPr>
            <p:nvPr/>
          </p:nvSpPr>
          <p:spPr bwMode="auto">
            <a:xfrm>
              <a:off x="439738" y="3746500"/>
              <a:ext cx="1189037" cy="1336675"/>
            </a:xfrm>
            <a:custGeom>
              <a:avLst/>
              <a:gdLst>
                <a:gd name="T0" fmla="*/ 923644354 w 1152"/>
                <a:gd name="T1" fmla="*/ 0 h 1108"/>
                <a:gd name="T2" fmla="*/ 0 w 1152"/>
                <a:gd name="T3" fmla="*/ 1612545177 h 1108"/>
                <a:gd name="T4" fmla="*/ 1227264746 w 1152"/>
                <a:gd name="T5" fmla="*/ 1095890129 h 1108"/>
                <a:gd name="T6" fmla="*/ 923644354 w 1152"/>
                <a:gd name="T7" fmla="*/ 0 h 1108"/>
                <a:gd name="T8" fmla="*/ 0 60000 65536"/>
                <a:gd name="T9" fmla="*/ 0 60000 65536"/>
                <a:gd name="T10" fmla="*/ 0 60000 65536"/>
                <a:gd name="T11" fmla="*/ 0 60000 65536"/>
                <a:gd name="T12" fmla="*/ 0 w 1152"/>
                <a:gd name="T13" fmla="*/ 0 h 1108"/>
                <a:gd name="T14" fmla="*/ 1152 w 1152"/>
                <a:gd name="T15" fmla="*/ 1108 h 1108"/>
              </a:gdLst>
              <a:ahLst/>
              <a:cxnLst>
                <a:cxn ang="T8">
                  <a:pos x="T0" y="T1"/>
                </a:cxn>
                <a:cxn ang="T9">
                  <a:pos x="T2" y="T3"/>
                </a:cxn>
                <a:cxn ang="T10">
                  <a:pos x="T4" y="T5"/>
                </a:cxn>
                <a:cxn ang="T11">
                  <a:pos x="T6" y="T7"/>
                </a:cxn>
              </a:cxnLst>
              <a:rect l="T12" t="T13" r="T14" b="T15"/>
              <a:pathLst>
                <a:path w="1152" h="1108">
                  <a:moveTo>
                    <a:pt x="867" y="0"/>
                  </a:moveTo>
                  <a:lnTo>
                    <a:pt x="0" y="1108"/>
                  </a:lnTo>
                  <a:lnTo>
                    <a:pt x="1152" y="753"/>
                  </a:lnTo>
                  <a:lnTo>
                    <a:pt x="867" y="0"/>
                  </a:lnTo>
                  <a:close/>
                </a:path>
              </a:pathLst>
            </a:custGeom>
            <a:solidFill>
              <a:srgbClr val="AF8BF1"/>
            </a:solidFill>
            <a:ln w="9525">
              <a:noFill/>
              <a:round/>
              <a:headEnd/>
              <a:tailEnd/>
            </a:ln>
          </p:spPr>
          <p:txBody>
            <a:bodyPr>
              <a:prstTxWarp prst="textNoShape">
                <a:avLst/>
              </a:prstTxWarp>
            </a:bodyPr>
            <a:lstStyle/>
            <a:p>
              <a:endParaRPr lang="en-US" dirty="0"/>
            </a:p>
          </p:txBody>
        </p:sp>
        <p:sp>
          <p:nvSpPr>
            <p:cNvPr id="9" name="Oval 6"/>
            <p:cNvSpPr>
              <a:spLocks noChangeArrowheads="1"/>
            </p:cNvSpPr>
            <p:nvPr/>
          </p:nvSpPr>
          <p:spPr bwMode="auto">
            <a:xfrm>
              <a:off x="1268413" y="3708400"/>
              <a:ext cx="109537" cy="128588"/>
            </a:xfrm>
            <a:prstGeom prst="ellipse">
              <a:avLst/>
            </a:prstGeom>
            <a:solidFill>
              <a:srgbClr val="FF6600"/>
            </a:solidFill>
            <a:ln w="9525">
              <a:noFill/>
              <a:round/>
              <a:headEnd/>
              <a:tailEnd/>
            </a:ln>
          </p:spPr>
          <p:txBody>
            <a:bodyPr wrap="none" anchor="ctr">
              <a:prstTxWarp prst="textNoShape">
                <a:avLst/>
              </a:prstTxWarp>
            </a:bodyPr>
            <a:lstStyle/>
            <a:p>
              <a:endParaRPr lang="en-US" dirty="0"/>
            </a:p>
          </p:txBody>
        </p:sp>
        <p:sp>
          <p:nvSpPr>
            <p:cNvPr id="10" name="Oval 7"/>
            <p:cNvSpPr>
              <a:spLocks noChangeArrowheads="1"/>
            </p:cNvSpPr>
            <p:nvPr/>
          </p:nvSpPr>
          <p:spPr bwMode="auto">
            <a:xfrm>
              <a:off x="393700" y="5000625"/>
              <a:ext cx="111125" cy="128588"/>
            </a:xfrm>
            <a:prstGeom prst="ellipse">
              <a:avLst/>
            </a:prstGeom>
            <a:solidFill>
              <a:srgbClr val="FF6600"/>
            </a:solidFill>
            <a:ln w="9525">
              <a:noFill/>
              <a:round/>
              <a:headEnd/>
              <a:tailEnd/>
            </a:ln>
          </p:spPr>
          <p:txBody>
            <a:bodyPr wrap="none" anchor="ctr">
              <a:prstTxWarp prst="textNoShape">
                <a:avLst/>
              </a:prstTxWarp>
            </a:bodyPr>
            <a:lstStyle/>
            <a:p>
              <a:endParaRPr lang="en-US" dirty="0"/>
            </a:p>
          </p:txBody>
        </p:sp>
        <p:sp>
          <p:nvSpPr>
            <p:cNvPr id="11" name="Oval 8"/>
            <p:cNvSpPr>
              <a:spLocks noChangeArrowheads="1"/>
            </p:cNvSpPr>
            <p:nvPr/>
          </p:nvSpPr>
          <p:spPr bwMode="auto">
            <a:xfrm>
              <a:off x="1573213" y="4572000"/>
              <a:ext cx="109537" cy="128588"/>
            </a:xfrm>
            <a:prstGeom prst="ellipse">
              <a:avLst/>
            </a:prstGeom>
            <a:solidFill>
              <a:srgbClr val="FF6600"/>
            </a:solidFill>
            <a:ln w="9525">
              <a:noFill/>
              <a:round/>
              <a:headEnd/>
              <a:tailEnd/>
            </a:ln>
          </p:spPr>
          <p:txBody>
            <a:bodyPr wrap="none" anchor="ctr">
              <a:prstTxWarp prst="textNoShape">
                <a:avLst/>
              </a:prstTxWarp>
            </a:bodyPr>
            <a:lstStyle/>
            <a:p>
              <a:endParaRPr lang="en-US" dirty="0"/>
            </a:p>
          </p:txBody>
        </p:sp>
      </p:grpSp>
      <p:cxnSp>
        <p:nvCxnSpPr>
          <p:cNvPr id="6" name="AutoShape 10"/>
          <p:cNvCxnSpPr>
            <a:cxnSpLocks noChangeShapeType="1"/>
            <a:stCxn id="7" idx="1"/>
            <a:endCxn id="11" idx="6"/>
          </p:cNvCxnSpPr>
          <p:nvPr/>
        </p:nvCxnSpPr>
        <p:spPr bwMode="auto">
          <a:xfrm flipH="1">
            <a:off x="7554162" y="1928036"/>
            <a:ext cx="527904" cy="103714"/>
          </a:xfrm>
          <a:prstGeom prst="straightConnector1">
            <a:avLst/>
          </a:prstGeom>
          <a:noFill/>
          <a:ln w="9525">
            <a:solidFill>
              <a:schemeClr val="tx1"/>
            </a:solidFill>
            <a:round/>
            <a:headEnd/>
            <a:tailEnd type="triangle" w="med" len="med"/>
          </a:ln>
        </p:spPr>
      </p:cxnSp>
      <p:graphicFrame>
        <p:nvGraphicFramePr>
          <p:cNvPr id="7" name="Object 6"/>
          <p:cNvGraphicFramePr>
            <a:graphicFrameLocks noChangeAspect="1"/>
          </p:cNvGraphicFramePr>
          <p:nvPr/>
        </p:nvGraphicFramePr>
        <p:xfrm>
          <a:off x="8082066" y="1338197"/>
          <a:ext cx="524302" cy="1179679"/>
        </p:xfrm>
        <a:graphic>
          <a:graphicData uri="http://schemas.openxmlformats.org/presentationml/2006/ole">
            <mc:AlternateContent xmlns:mc="http://schemas.openxmlformats.org/markup-compatibility/2006">
              <mc:Choice xmlns:v="urn:schemas-microsoft-com:vml" Requires="v">
                <p:oleObj name="Equation" r:id="rId3" imgW="304800" imgH="914400" progId="">
                  <p:embed/>
                </p:oleObj>
              </mc:Choice>
              <mc:Fallback>
                <p:oleObj name="Equation" r:id="rId3" imgW="304800" imgH="914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2066" y="1338197"/>
                        <a:ext cx="524302" cy="11796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674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Array Objects (VAOs)</a:t>
            </a:r>
          </a:p>
        </p:txBody>
      </p:sp>
      <p:sp>
        <p:nvSpPr>
          <p:cNvPr id="3" name="Content Placeholder 2"/>
          <p:cNvSpPr>
            <a:spLocks noGrp="1"/>
          </p:cNvSpPr>
          <p:nvPr>
            <p:ph idx="1"/>
          </p:nvPr>
        </p:nvSpPr>
        <p:spPr/>
        <p:txBody>
          <a:bodyPr/>
          <a:lstStyle/>
          <a:p>
            <a:r>
              <a:rPr lang="en-US" dirty="0"/>
              <a:t>VAOs store the data of an geometric object</a:t>
            </a:r>
          </a:p>
          <a:p>
            <a:r>
              <a:rPr lang="en-US" dirty="0"/>
              <a:t>Steps in using a VAO</a:t>
            </a:r>
          </a:p>
          <a:p>
            <a:pPr lvl="1"/>
            <a:r>
              <a:rPr lang="en-US" dirty="0"/>
              <a:t>generate VAO names by calling </a:t>
            </a:r>
            <a:r>
              <a:rPr lang="en-US" dirty="0" err="1">
                <a:solidFill>
                  <a:srgbClr val="660066"/>
                </a:solidFill>
                <a:latin typeface="Consolas"/>
                <a:cs typeface="Consolas"/>
              </a:rPr>
              <a:t>glGenVertexArrays</a:t>
            </a:r>
            <a:r>
              <a:rPr lang="en-US" dirty="0">
                <a:solidFill>
                  <a:srgbClr val="660066"/>
                </a:solidFill>
                <a:latin typeface="Consolas"/>
                <a:cs typeface="Consolas"/>
              </a:rPr>
              <a:t>()</a:t>
            </a:r>
          </a:p>
          <a:p>
            <a:pPr lvl="1"/>
            <a:r>
              <a:rPr lang="en-US" dirty="0"/>
              <a:t>bind a specific VAO for initialization by calling </a:t>
            </a:r>
            <a:r>
              <a:rPr lang="en-US" dirty="0" err="1">
                <a:solidFill>
                  <a:srgbClr val="660066"/>
                </a:solidFill>
                <a:latin typeface="Consolas"/>
                <a:cs typeface="Consolas"/>
              </a:rPr>
              <a:t>glBindVertexArray</a:t>
            </a:r>
            <a:r>
              <a:rPr lang="en-US" dirty="0">
                <a:solidFill>
                  <a:srgbClr val="660066"/>
                </a:solidFill>
                <a:latin typeface="Consolas"/>
                <a:cs typeface="Consolas"/>
              </a:rPr>
              <a:t>()</a:t>
            </a:r>
          </a:p>
          <a:p>
            <a:pPr lvl="1"/>
            <a:r>
              <a:rPr lang="en-US" dirty="0"/>
              <a:t>update VBOs associated with this VAO</a:t>
            </a:r>
          </a:p>
          <a:p>
            <a:pPr lvl="1"/>
            <a:r>
              <a:rPr lang="en-US" dirty="0"/>
              <a:t>bind VAO for use in rendering</a:t>
            </a:r>
          </a:p>
          <a:p>
            <a:r>
              <a:rPr lang="en-US" dirty="0"/>
              <a:t>This approach allows a single function call to specify all the data for an objects</a:t>
            </a:r>
          </a:p>
          <a:p>
            <a:pPr lvl="1"/>
            <a:r>
              <a:rPr lang="en-US" dirty="0"/>
              <a:t>previously, you might have needed to make many calls to make all the data current </a:t>
            </a:r>
          </a:p>
          <a:p>
            <a:pPr lvl="1"/>
            <a:endParaRPr lang="en-US" dirty="0"/>
          </a:p>
          <a:p>
            <a:endParaRPr lang="en-US" dirty="0"/>
          </a:p>
        </p:txBody>
      </p:sp>
    </p:spTree>
    <p:extLst>
      <p:ext uri="{BB962C8B-B14F-4D97-AF65-F5344CB8AC3E}">
        <p14:creationId xmlns:p14="http://schemas.microsoft.com/office/powerpoint/2010/main" val="214477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VAOs in Code</a:t>
            </a:r>
          </a:p>
        </p:txBody>
      </p:sp>
      <p:sp>
        <p:nvSpPr>
          <p:cNvPr id="3" name="Content Placeholder 2"/>
          <p:cNvSpPr>
            <a:spLocks noGrp="1"/>
          </p:cNvSpPr>
          <p:nvPr>
            <p:ph idx="1"/>
          </p:nvPr>
        </p:nvSpPr>
        <p:spPr/>
        <p:txBody>
          <a:bodyPr/>
          <a:lstStyle/>
          <a:p>
            <a:r>
              <a:rPr lang="en-US" dirty="0"/>
              <a:t>Create a vertex array object</a:t>
            </a:r>
            <a:br>
              <a:rPr lang="en-US" dirty="0"/>
            </a:br>
            <a:endParaRPr lang="en-US" dirty="0"/>
          </a:p>
          <a:p>
            <a:pPr marL="0" indent="0">
              <a:buNone/>
            </a:pPr>
            <a:r>
              <a:rPr lang="en-US" dirty="0">
                <a:solidFill>
                  <a:srgbClr val="660066"/>
                </a:solidFill>
                <a:latin typeface="Consolas"/>
                <a:cs typeface="Consolas"/>
              </a:rPr>
              <a:t>	</a:t>
            </a:r>
            <a:r>
              <a:rPr lang="en-US" dirty="0" err="1">
                <a:solidFill>
                  <a:srgbClr val="660066"/>
                </a:solidFill>
                <a:latin typeface="Consolas"/>
                <a:cs typeface="Consolas"/>
              </a:rPr>
              <a:t>GLuint</a:t>
            </a:r>
            <a:r>
              <a:rPr lang="en-US" dirty="0">
                <a:solidFill>
                  <a:srgbClr val="660066"/>
                </a:solidFill>
                <a:latin typeface="Consolas"/>
                <a:cs typeface="Consolas"/>
              </a:rPr>
              <a:t> </a:t>
            </a:r>
            <a:r>
              <a:rPr lang="en-US" dirty="0" err="1">
                <a:solidFill>
                  <a:srgbClr val="660066"/>
                </a:solidFill>
                <a:latin typeface="Consolas"/>
                <a:cs typeface="Consolas"/>
              </a:rPr>
              <a:t>vao</a:t>
            </a:r>
            <a:r>
              <a:rPr lang="en-US" dirty="0">
                <a:solidFill>
                  <a:srgbClr val="660066"/>
                </a:solidFill>
                <a:latin typeface="Consolas"/>
                <a:cs typeface="Consolas"/>
              </a:rPr>
              <a:t>;</a:t>
            </a:r>
          </a:p>
          <a:p>
            <a:pPr marL="0" indent="0">
              <a:buNone/>
            </a:pPr>
            <a:r>
              <a:rPr lang="en-US" dirty="0">
                <a:solidFill>
                  <a:srgbClr val="660066"/>
                </a:solidFill>
                <a:latin typeface="Consolas"/>
                <a:cs typeface="Consolas"/>
              </a:rPr>
              <a:t>	</a:t>
            </a:r>
            <a:r>
              <a:rPr lang="en-US" dirty="0" err="1">
                <a:solidFill>
                  <a:srgbClr val="660066"/>
                </a:solidFill>
                <a:latin typeface="Consolas"/>
                <a:cs typeface="Consolas"/>
              </a:rPr>
              <a:t>glGenVertexArrays</a:t>
            </a:r>
            <a:r>
              <a:rPr lang="en-US" dirty="0">
                <a:solidFill>
                  <a:srgbClr val="660066"/>
                </a:solidFill>
                <a:latin typeface="Consolas"/>
                <a:cs typeface="Consolas"/>
              </a:rPr>
              <a:t>( 1, &amp;</a:t>
            </a:r>
            <a:r>
              <a:rPr lang="en-US" dirty="0" err="1">
                <a:solidFill>
                  <a:srgbClr val="660066"/>
                </a:solidFill>
                <a:latin typeface="Consolas"/>
                <a:cs typeface="Consolas"/>
              </a:rPr>
              <a:t>vao</a:t>
            </a:r>
            <a:r>
              <a:rPr lang="en-US" dirty="0">
                <a:solidFill>
                  <a:srgbClr val="660066"/>
                </a:solidFill>
                <a:latin typeface="Consolas"/>
                <a:cs typeface="Consolas"/>
              </a:rPr>
              <a:t> );</a:t>
            </a:r>
          </a:p>
          <a:p>
            <a:pPr marL="0" indent="0">
              <a:buNone/>
            </a:pPr>
            <a:r>
              <a:rPr lang="en-US" dirty="0">
                <a:solidFill>
                  <a:srgbClr val="660066"/>
                </a:solidFill>
                <a:latin typeface="Consolas"/>
                <a:cs typeface="Consolas"/>
              </a:rPr>
              <a:t>	</a:t>
            </a:r>
            <a:r>
              <a:rPr lang="en-US" dirty="0" err="1">
                <a:solidFill>
                  <a:srgbClr val="660066"/>
                </a:solidFill>
                <a:latin typeface="Consolas"/>
                <a:cs typeface="Consolas"/>
              </a:rPr>
              <a:t>glBindVertexArray</a:t>
            </a:r>
            <a:r>
              <a:rPr lang="en-US" dirty="0">
                <a:solidFill>
                  <a:srgbClr val="660066"/>
                </a:solidFill>
                <a:latin typeface="Consolas"/>
                <a:cs typeface="Consolas"/>
              </a:rPr>
              <a:t>( </a:t>
            </a:r>
            <a:r>
              <a:rPr lang="en-US" dirty="0" err="1">
                <a:solidFill>
                  <a:srgbClr val="660066"/>
                </a:solidFill>
                <a:latin typeface="Consolas"/>
                <a:cs typeface="Consolas"/>
              </a:rPr>
              <a:t>vao</a:t>
            </a:r>
            <a:r>
              <a:rPr lang="en-US" dirty="0">
                <a:solidFill>
                  <a:srgbClr val="660066"/>
                </a:solidFill>
                <a:latin typeface="Consolas"/>
                <a:cs typeface="Consolas"/>
              </a:rPr>
              <a:t> );</a:t>
            </a:r>
          </a:p>
        </p:txBody>
      </p:sp>
    </p:spTree>
    <p:extLst>
      <p:ext uri="{BB962C8B-B14F-4D97-AF65-F5344CB8AC3E}">
        <p14:creationId xmlns:p14="http://schemas.microsoft.com/office/powerpoint/2010/main" val="340173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dirty="0"/>
              <a:t>What Is OpenGL?</a:t>
            </a:r>
          </a:p>
        </p:txBody>
      </p:sp>
      <p:sp>
        <p:nvSpPr>
          <p:cNvPr id="27651" name="Rectangle 3"/>
          <p:cNvSpPr>
            <a:spLocks noGrp="1" noChangeArrowheads="1"/>
          </p:cNvSpPr>
          <p:nvPr>
            <p:ph idx="1"/>
          </p:nvPr>
        </p:nvSpPr>
        <p:spPr/>
        <p:txBody>
          <a:bodyPr/>
          <a:lstStyle/>
          <a:p>
            <a:r>
              <a:rPr lang="en-US" dirty="0"/>
              <a:t>OpenGL is a computer graphics rendering </a:t>
            </a:r>
            <a:r>
              <a:rPr lang="en-US" i="1" dirty="0"/>
              <a:t>application programming interface,</a:t>
            </a:r>
            <a:r>
              <a:rPr lang="en-US" dirty="0"/>
              <a:t> or API (for short)</a:t>
            </a:r>
          </a:p>
          <a:p>
            <a:pPr lvl="1"/>
            <a:r>
              <a:rPr lang="en-US" dirty="0"/>
              <a:t>With it, you can generate high-quality color images by rendering with geometric and image primitives</a:t>
            </a:r>
          </a:p>
          <a:p>
            <a:pPr lvl="1"/>
            <a:r>
              <a:rPr lang="en-US" dirty="0"/>
              <a:t>It forms the basis of many interactive applications that include 3D graphics </a:t>
            </a:r>
          </a:p>
          <a:p>
            <a:pPr lvl="1"/>
            <a:r>
              <a:rPr lang="en-US" dirty="0"/>
              <a:t>By using OpenGL, the graphics part of your application can be</a:t>
            </a:r>
          </a:p>
          <a:p>
            <a:pPr lvl="2"/>
            <a:r>
              <a:rPr lang="en-US" dirty="0"/>
              <a:t>operating system independent</a:t>
            </a:r>
          </a:p>
          <a:p>
            <a:pPr lvl="2"/>
            <a:r>
              <a:rPr lang="en-US" dirty="0"/>
              <a:t>window system independent</a:t>
            </a:r>
          </a:p>
        </p:txBody>
      </p:sp>
    </p:spTree>
    <p:extLst>
      <p:ext uri="{BB962C8B-B14F-4D97-AF65-F5344CB8AC3E}">
        <p14:creationId xmlns:p14="http://schemas.microsoft.com/office/powerpoint/2010/main" val="194599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Vertex Attributes</a:t>
            </a:r>
          </a:p>
        </p:txBody>
      </p:sp>
      <p:sp>
        <p:nvSpPr>
          <p:cNvPr id="3" name="Content Placeholder 2"/>
          <p:cNvSpPr>
            <a:spLocks noGrp="1"/>
          </p:cNvSpPr>
          <p:nvPr>
            <p:ph idx="1"/>
          </p:nvPr>
        </p:nvSpPr>
        <p:spPr/>
        <p:txBody>
          <a:bodyPr>
            <a:normAutofit lnSpcReduction="10000"/>
          </a:bodyPr>
          <a:lstStyle/>
          <a:p>
            <a:r>
              <a:rPr lang="en-US" dirty="0"/>
              <a:t>Vertex data must be stored in a VBO, and associated with a VAO</a:t>
            </a:r>
          </a:p>
          <a:p>
            <a:r>
              <a:rPr lang="en-US" dirty="0"/>
              <a:t>The code-flow is similar to configuring a VAO</a:t>
            </a:r>
          </a:p>
          <a:p>
            <a:pPr lvl="1"/>
            <a:r>
              <a:rPr lang="en-US" dirty="0"/>
              <a:t>generate VBO names by calling </a:t>
            </a:r>
            <a:r>
              <a:rPr lang="en-US" dirty="0" err="1">
                <a:solidFill>
                  <a:srgbClr val="660066"/>
                </a:solidFill>
                <a:latin typeface="Consolas"/>
                <a:cs typeface="Consolas"/>
              </a:rPr>
              <a:t>glGenBuffers</a:t>
            </a:r>
            <a:r>
              <a:rPr lang="en-US" dirty="0">
                <a:solidFill>
                  <a:srgbClr val="660066"/>
                </a:solidFill>
                <a:latin typeface="Consolas"/>
                <a:cs typeface="Consolas"/>
              </a:rPr>
              <a:t>()</a:t>
            </a:r>
          </a:p>
          <a:p>
            <a:pPr lvl="1"/>
            <a:r>
              <a:rPr lang="en-US" dirty="0"/>
              <a:t>bind a specific VBO for initialization by calling</a:t>
            </a:r>
            <a:br>
              <a:rPr lang="en-US" dirty="0"/>
            </a:br>
            <a:br>
              <a:rPr lang="en-US" dirty="0"/>
            </a:br>
            <a:r>
              <a:rPr lang="en-US" dirty="0"/>
              <a:t>	</a:t>
            </a:r>
            <a:r>
              <a:rPr lang="en-US" dirty="0" err="1">
                <a:solidFill>
                  <a:srgbClr val="660066"/>
                </a:solidFill>
                <a:latin typeface="Consolas"/>
                <a:cs typeface="Consolas"/>
              </a:rPr>
              <a:t>glBindBuffer</a:t>
            </a:r>
            <a:r>
              <a:rPr lang="en-US" dirty="0">
                <a:solidFill>
                  <a:srgbClr val="660066"/>
                </a:solidFill>
                <a:latin typeface="Consolas"/>
                <a:cs typeface="Consolas"/>
              </a:rPr>
              <a:t>( GL_ARRAY_BUFFER, … )</a:t>
            </a:r>
            <a:br>
              <a:rPr lang="en-US" dirty="0">
                <a:solidFill>
                  <a:srgbClr val="660066"/>
                </a:solidFill>
                <a:latin typeface="Consolas"/>
                <a:cs typeface="Consolas"/>
              </a:rPr>
            </a:br>
            <a:endParaRPr lang="en-US" dirty="0">
              <a:solidFill>
                <a:srgbClr val="660066"/>
              </a:solidFill>
              <a:latin typeface="Consolas"/>
              <a:cs typeface="Consolas"/>
            </a:endParaRPr>
          </a:p>
          <a:p>
            <a:pPr lvl="1"/>
            <a:r>
              <a:rPr lang="en-US" dirty="0"/>
              <a:t>load data into VBO using </a:t>
            </a:r>
            <a:br>
              <a:rPr lang="en-US" dirty="0"/>
            </a:br>
            <a:br>
              <a:rPr lang="en-US" dirty="0"/>
            </a:br>
            <a:r>
              <a:rPr lang="en-US" dirty="0"/>
              <a:t>	</a:t>
            </a:r>
            <a:r>
              <a:rPr lang="en-US" dirty="0" err="1">
                <a:solidFill>
                  <a:srgbClr val="660066"/>
                </a:solidFill>
                <a:latin typeface="Consolas"/>
                <a:cs typeface="Consolas"/>
              </a:rPr>
              <a:t>glBufferData</a:t>
            </a:r>
            <a:r>
              <a:rPr lang="en-US" dirty="0">
                <a:solidFill>
                  <a:srgbClr val="660066"/>
                </a:solidFill>
                <a:latin typeface="Consolas"/>
                <a:cs typeface="Consolas"/>
              </a:rPr>
              <a:t>( GL_ARRAY_BUFFER, … )</a:t>
            </a:r>
            <a:br>
              <a:rPr lang="en-US" dirty="0">
                <a:solidFill>
                  <a:srgbClr val="660066"/>
                </a:solidFill>
                <a:latin typeface="Consolas"/>
                <a:cs typeface="Consolas"/>
              </a:rPr>
            </a:br>
            <a:endParaRPr lang="en-US" dirty="0">
              <a:solidFill>
                <a:srgbClr val="660066"/>
              </a:solidFill>
              <a:latin typeface="Consolas"/>
              <a:cs typeface="Consolas"/>
            </a:endParaRPr>
          </a:p>
          <a:p>
            <a:pPr lvl="1"/>
            <a:r>
              <a:rPr lang="en-US" dirty="0"/>
              <a:t>bind VAO for use in rendering </a:t>
            </a:r>
            <a:r>
              <a:rPr lang="en-US" dirty="0" err="1">
                <a:solidFill>
                  <a:srgbClr val="660066"/>
                </a:solidFill>
                <a:latin typeface="Consolas"/>
                <a:cs typeface="Consolas"/>
              </a:rPr>
              <a:t>glBindVertexArray</a:t>
            </a:r>
            <a:r>
              <a:rPr lang="en-US" dirty="0">
                <a:solidFill>
                  <a:srgbClr val="660066"/>
                </a:solidFill>
                <a:latin typeface="Consolas"/>
                <a:cs typeface="Consolas"/>
              </a:rPr>
              <a:t>()</a:t>
            </a:r>
          </a:p>
          <a:p>
            <a:endParaRPr lang="en-US" dirty="0"/>
          </a:p>
          <a:p>
            <a:endParaRPr lang="en-US" dirty="0"/>
          </a:p>
        </p:txBody>
      </p:sp>
    </p:spTree>
    <p:extLst>
      <p:ext uri="{BB962C8B-B14F-4D97-AF65-F5344CB8AC3E}">
        <p14:creationId xmlns:p14="http://schemas.microsoft.com/office/powerpoint/2010/main" val="320930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a:t>Connecting Vertex Shaders with Geometric Data</a:t>
            </a:r>
          </a:p>
        </p:txBody>
      </p:sp>
      <p:sp>
        <p:nvSpPr>
          <p:cNvPr id="63491" name="Rectangle 3"/>
          <p:cNvSpPr>
            <a:spLocks noGrp="1" noChangeArrowheads="1"/>
          </p:cNvSpPr>
          <p:nvPr>
            <p:ph idx="1"/>
          </p:nvPr>
        </p:nvSpPr>
        <p:spPr/>
        <p:txBody>
          <a:bodyPr/>
          <a:lstStyle/>
          <a:p>
            <a:r>
              <a:rPr lang="en-US" dirty="0"/>
              <a:t>Application vertex data enters the OpenGL pipeline through the vertex shader</a:t>
            </a:r>
          </a:p>
          <a:p>
            <a:r>
              <a:rPr lang="en-US" dirty="0"/>
              <a:t>Need to connect vertex data to shader variables</a:t>
            </a:r>
          </a:p>
          <a:p>
            <a:pPr lvl="1"/>
            <a:r>
              <a:rPr lang="en-US" dirty="0"/>
              <a:t>requires knowing the attribute location</a:t>
            </a:r>
          </a:p>
          <a:p>
            <a:r>
              <a:rPr lang="en-US" dirty="0"/>
              <a:t>Attribute location can either be queried by calling </a:t>
            </a:r>
            <a:r>
              <a:rPr lang="en-US" dirty="0" err="1">
                <a:solidFill>
                  <a:srgbClr val="660066"/>
                </a:solidFill>
                <a:latin typeface="Consolas"/>
                <a:cs typeface="Consolas"/>
              </a:rPr>
              <a:t>glGetVertexAttribLocation</a:t>
            </a:r>
            <a:r>
              <a:rPr lang="en-US" dirty="0">
                <a:solidFill>
                  <a:srgbClr val="660066"/>
                </a:solidFill>
                <a:latin typeface="Consolas"/>
                <a:cs typeface="Consolas"/>
              </a:rPr>
              <a:t>()</a:t>
            </a:r>
          </a:p>
        </p:txBody>
      </p:sp>
    </p:spTree>
    <p:extLst>
      <p:ext uri="{BB962C8B-B14F-4D97-AF65-F5344CB8AC3E}">
        <p14:creationId xmlns:p14="http://schemas.microsoft.com/office/powerpoint/2010/main" val="22640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Drawing Geometric Primitives</a:t>
            </a:r>
          </a:p>
        </p:txBody>
      </p:sp>
      <p:sp>
        <p:nvSpPr>
          <p:cNvPr id="65558" name="Rectangle 22"/>
          <p:cNvSpPr>
            <a:spLocks noGrp="1" noChangeArrowheads="1"/>
          </p:cNvSpPr>
          <p:nvPr>
            <p:ph idx="1"/>
          </p:nvPr>
        </p:nvSpPr>
        <p:spPr/>
        <p:txBody>
          <a:bodyPr/>
          <a:lstStyle/>
          <a:p>
            <a:r>
              <a:rPr lang="en-US" dirty="0"/>
              <a:t>For contiguous groups of vertices</a:t>
            </a:r>
            <a:br>
              <a:rPr lang="en-US" dirty="0"/>
            </a:br>
            <a:endParaRPr lang="en-US" dirty="0"/>
          </a:p>
          <a:p>
            <a:pPr marL="0" indent="0">
              <a:buNone/>
            </a:pPr>
            <a:r>
              <a:rPr lang="en-US" dirty="0">
                <a:solidFill>
                  <a:srgbClr val="0000FF"/>
                </a:solidFill>
                <a:latin typeface="Consolas" pitchFamily="49" charset="0"/>
                <a:cs typeface="Consolas" pitchFamily="49" charset="0"/>
              </a:rPr>
              <a:t>	</a:t>
            </a:r>
            <a:r>
              <a:rPr lang="en-US" sz="2000" dirty="0" err="1">
                <a:solidFill>
                  <a:srgbClr val="660066"/>
                </a:solidFill>
                <a:latin typeface="Consolas" pitchFamily="49" charset="0"/>
                <a:cs typeface="Consolas" pitchFamily="49" charset="0"/>
              </a:rPr>
              <a:t>glDrawArrays</a:t>
            </a:r>
            <a:r>
              <a:rPr lang="en-US" sz="2000" dirty="0">
                <a:solidFill>
                  <a:srgbClr val="660066"/>
                </a:solidFill>
                <a:latin typeface="Consolas" pitchFamily="49" charset="0"/>
                <a:cs typeface="Consolas" pitchFamily="49" charset="0"/>
              </a:rPr>
              <a:t>( GL_TRIANGLES, 0, </a:t>
            </a:r>
            <a:r>
              <a:rPr lang="en-US" sz="2000" dirty="0" err="1">
                <a:solidFill>
                  <a:srgbClr val="660066"/>
                </a:solidFill>
                <a:latin typeface="Consolas" pitchFamily="49" charset="0"/>
                <a:cs typeface="Consolas" pitchFamily="49" charset="0"/>
              </a:rPr>
              <a:t>NumVertices</a:t>
            </a:r>
            <a:r>
              <a:rPr lang="en-US" sz="2000" dirty="0">
                <a:solidFill>
                  <a:srgbClr val="660066"/>
                </a:solidFill>
                <a:latin typeface="Consolas" pitchFamily="49" charset="0"/>
                <a:cs typeface="Consolas" pitchFamily="49" charset="0"/>
              </a:rPr>
              <a:t> );</a:t>
            </a:r>
          </a:p>
          <a:p>
            <a:pPr marL="0" indent="0">
              <a:buNone/>
            </a:pPr>
            <a:endParaRPr lang="en-US" dirty="0"/>
          </a:p>
          <a:p>
            <a:r>
              <a:rPr lang="en-US" dirty="0"/>
              <a:t>Usually invoked in display callback</a:t>
            </a:r>
          </a:p>
          <a:p>
            <a:r>
              <a:rPr lang="en-US" dirty="0"/>
              <a:t>Initiates vertex shader</a:t>
            </a:r>
          </a:p>
        </p:txBody>
      </p:sp>
    </p:spTree>
    <p:extLst>
      <p:ext uri="{BB962C8B-B14F-4D97-AF65-F5344CB8AC3E}">
        <p14:creationId xmlns:p14="http://schemas.microsoft.com/office/powerpoint/2010/main" val="407463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Shaders and GLSL</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989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dirty="0"/>
              <a:t>GLSL Data Types</a:t>
            </a:r>
          </a:p>
        </p:txBody>
      </p:sp>
      <p:sp>
        <p:nvSpPr>
          <p:cNvPr id="130051" name="Rectangle 3"/>
          <p:cNvSpPr>
            <a:spLocks noGrp="1" noChangeArrowheads="1"/>
          </p:cNvSpPr>
          <p:nvPr>
            <p:ph idx="1"/>
          </p:nvPr>
        </p:nvSpPr>
        <p:spPr/>
        <p:txBody>
          <a:bodyPr>
            <a:normAutofit/>
          </a:bodyPr>
          <a:lstStyle/>
          <a:p>
            <a:r>
              <a:rPr lang="en-US" dirty="0"/>
              <a:t>Scalar types:	</a:t>
            </a:r>
            <a:r>
              <a:rPr lang="en-US" dirty="0">
                <a:solidFill>
                  <a:srgbClr val="660066"/>
                </a:solidFill>
                <a:latin typeface="Consolas"/>
                <a:cs typeface="Consolas"/>
              </a:rPr>
              <a:t>float, </a:t>
            </a:r>
            <a:r>
              <a:rPr lang="en-US" dirty="0" err="1">
                <a:solidFill>
                  <a:srgbClr val="660066"/>
                </a:solidFill>
                <a:latin typeface="Consolas"/>
                <a:cs typeface="Consolas"/>
              </a:rPr>
              <a:t>int</a:t>
            </a:r>
            <a:r>
              <a:rPr lang="en-US" dirty="0">
                <a:solidFill>
                  <a:srgbClr val="660066"/>
                </a:solidFill>
                <a:latin typeface="Consolas"/>
                <a:cs typeface="Consolas"/>
              </a:rPr>
              <a:t>, </a:t>
            </a:r>
            <a:r>
              <a:rPr lang="en-US" dirty="0" err="1">
                <a:solidFill>
                  <a:srgbClr val="660066"/>
                </a:solidFill>
                <a:latin typeface="Consolas"/>
                <a:cs typeface="Consolas"/>
              </a:rPr>
              <a:t>bool</a:t>
            </a:r>
            <a:endParaRPr lang="en-US" dirty="0"/>
          </a:p>
          <a:p>
            <a:r>
              <a:rPr lang="en-US" dirty="0"/>
              <a:t>Vector types:	</a:t>
            </a:r>
            <a:r>
              <a:rPr lang="en-US" dirty="0">
                <a:solidFill>
                  <a:srgbClr val="660066"/>
                </a:solidFill>
                <a:latin typeface="Consolas"/>
                <a:cs typeface="Consolas"/>
              </a:rPr>
              <a:t>vec2, vec3, vec4</a:t>
            </a:r>
          </a:p>
          <a:p>
            <a:pPr marL="0" indent="0">
              <a:buNone/>
            </a:pPr>
            <a:r>
              <a:rPr lang="en-US" dirty="0">
                <a:solidFill>
                  <a:srgbClr val="660066"/>
                </a:solidFill>
                <a:latin typeface="Consolas"/>
                <a:cs typeface="Consolas"/>
              </a:rPr>
              <a:t>             	ivec2, ivec3, ivec4</a:t>
            </a:r>
          </a:p>
          <a:p>
            <a:pPr marL="0" indent="0">
              <a:buNone/>
            </a:pPr>
            <a:r>
              <a:rPr lang="en-US" dirty="0">
                <a:solidFill>
                  <a:srgbClr val="660066"/>
                </a:solidFill>
                <a:latin typeface="Consolas"/>
                <a:cs typeface="Consolas"/>
              </a:rPr>
              <a:t>             	bvec2, bvec3, bvec4</a:t>
            </a:r>
            <a:endParaRPr lang="en-US" dirty="0"/>
          </a:p>
          <a:p>
            <a:r>
              <a:rPr lang="en-US" dirty="0"/>
              <a:t>Matrix types: 	</a:t>
            </a:r>
            <a:r>
              <a:rPr lang="en-US" dirty="0">
                <a:solidFill>
                  <a:srgbClr val="660066"/>
                </a:solidFill>
                <a:latin typeface="Consolas"/>
                <a:cs typeface="Consolas"/>
              </a:rPr>
              <a:t>mat2, mat3, mat4</a:t>
            </a:r>
            <a:endParaRPr lang="en-US" dirty="0"/>
          </a:p>
          <a:p>
            <a:r>
              <a:rPr lang="en-US" dirty="0"/>
              <a:t>Texture sampling: </a:t>
            </a:r>
            <a:r>
              <a:rPr lang="en-US" dirty="0">
                <a:solidFill>
                  <a:srgbClr val="660066"/>
                </a:solidFill>
                <a:latin typeface="Consolas"/>
                <a:cs typeface="Consolas"/>
              </a:rPr>
              <a:t>sampler1D, sampler2D, </a:t>
            </a:r>
            <a:br>
              <a:rPr lang="en-US" dirty="0">
                <a:solidFill>
                  <a:srgbClr val="660066"/>
                </a:solidFill>
                <a:latin typeface="Consolas"/>
                <a:cs typeface="Consolas"/>
              </a:rPr>
            </a:br>
            <a:r>
              <a:rPr lang="en-US" dirty="0">
                <a:solidFill>
                  <a:srgbClr val="660066"/>
                </a:solidFill>
                <a:latin typeface="Consolas"/>
                <a:cs typeface="Consolas"/>
              </a:rPr>
              <a:t>			  sampler3D, </a:t>
            </a:r>
            <a:r>
              <a:rPr lang="en-US" dirty="0" err="1">
                <a:solidFill>
                  <a:srgbClr val="660066"/>
                </a:solidFill>
                <a:latin typeface="Consolas"/>
                <a:cs typeface="Consolas"/>
              </a:rPr>
              <a:t>samplerCube</a:t>
            </a:r>
            <a:endParaRPr lang="en-US" dirty="0">
              <a:solidFill>
                <a:srgbClr val="660066"/>
              </a:solidFill>
              <a:latin typeface="Consolas"/>
              <a:cs typeface="Consolas"/>
            </a:endParaRPr>
          </a:p>
          <a:p>
            <a:r>
              <a:rPr lang="en-US" dirty="0"/>
              <a:t>C++ </a:t>
            </a:r>
            <a:r>
              <a:rPr lang="en-US"/>
              <a:t>Style Constructors </a:t>
            </a:r>
            <a:endParaRPr lang="en-US" dirty="0"/>
          </a:p>
          <a:p>
            <a:pPr marL="365760" lvl="1" indent="0">
              <a:buNone/>
            </a:pPr>
            <a:r>
              <a:rPr lang="en-US" dirty="0">
                <a:solidFill>
                  <a:srgbClr val="660066"/>
                </a:solidFill>
                <a:latin typeface="Consolas" pitchFamily="49" charset="0"/>
                <a:cs typeface="Consolas" pitchFamily="49" charset="0"/>
              </a:rPr>
              <a:t>	vec3 a = vec3(1.0, 2.0, 3.0);</a:t>
            </a:r>
          </a:p>
          <a:p>
            <a:endParaRPr lang="en-US" dirty="0"/>
          </a:p>
          <a:p>
            <a:endParaRPr lang="en-US" dirty="0"/>
          </a:p>
          <a:p>
            <a:endParaRPr lang="en-US" dirty="0"/>
          </a:p>
        </p:txBody>
      </p:sp>
    </p:spTree>
    <p:extLst>
      <p:ext uri="{BB962C8B-B14F-4D97-AF65-F5344CB8AC3E}">
        <p14:creationId xmlns:p14="http://schemas.microsoft.com/office/powerpoint/2010/main" val="311210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lstStyle/>
          <a:p>
            <a:r>
              <a:rPr lang="en-US" dirty="0"/>
              <a:t>Standard C/C++ arithmetic and logic operators</a:t>
            </a:r>
          </a:p>
          <a:p>
            <a:r>
              <a:rPr lang="en-US" dirty="0"/>
              <a:t>Overloaded operators for matrix and vector operations</a:t>
            </a:r>
            <a:br>
              <a:rPr lang="en-US" dirty="0"/>
            </a:br>
            <a:endParaRPr lang="en-US" dirty="0"/>
          </a:p>
          <a:p>
            <a:pPr marL="714339" lvl="2" indent="0">
              <a:buNone/>
            </a:pPr>
            <a:r>
              <a:rPr lang="en-US" dirty="0">
                <a:solidFill>
                  <a:srgbClr val="660066"/>
                </a:solidFill>
                <a:latin typeface="Consolas" pitchFamily="49" charset="0"/>
                <a:cs typeface="Consolas" pitchFamily="49" charset="0"/>
              </a:rPr>
              <a:t>mat4 m;</a:t>
            </a:r>
          </a:p>
          <a:p>
            <a:pPr marL="714339" lvl="2" indent="0">
              <a:buNone/>
            </a:pPr>
            <a:r>
              <a:rPr lang="en-US" dirty="0">
                <a:solidFill>
                  <a:srgbClr val="660066"/>
                </a:solidFill>
                <a:latin typeface="Consolas" pitchFamily="49" charset="0"/>
                <a:cs typeface="Consolas" pitchFamily="49" charset="0"/>
              </a:rPr>
              <a:t>vec4 a, b, c;</a:t>
            </a:r>
          </a:p>
          <a:p>
            <a:pPr marL="714339" lvl="2" indent="0">
              <a:buNone/>
            </a:pPr>
            <a:endParaRPr lang="en-US" dirty="0">
              <a:solidFill>
                <a:srgbClr val="660066"/>
              </a:solidFill>
              <a:latin typeface="Consolas" pitchFamily="49" charset="0"/>
              <a:cs typeface="Consolas" pitchFamily="49" charset="0"/>
            </a:endParaRPr>
          </a:p>
          <a:p>
            <a:pPr marL="714339" lvl="2" indent="0">
              <a:buNone/>
            </a:pPr>
            <a:r>
              <a:rPr lang="en-US" dirty="0">
                <a:solidFill>
                  <a:srgbClr val="660066"/>
                </a:solidFill>
                <a:latin typeface="Consolas" pitchFamily="49" charset="0"/>
                <a:cs typeface="Consolas" pitchFamily="49" charset="0"/>
              </a:rPr>
              <a:t>b = a*m;</a:t>
            </a:r>
          </a:p>
          <a:p>
            <a:pPr marL="714339" lvl="2" indent="0">
              <a:buNone/>
            </a:pPr>
            <a:r>
              <a:rPr lang="en-US" dirty="0">
                <a:solidFill>
                  <a:srgbClr val="660066"/>
                </a:solidFill>
                <a:latin typeface="Consolas" pitchFamily="49" charset="0"/>
                <a:cs typeface="Consolas" pitchFamily="49" charset="0"/>
              </a:rPr>
              <a:t>c = m*a;</a:t>
            </a:r>
          </a:p>
          <a:p>
            <a:endParaRPr lang="en-US" dirty="0"/>
          </a:p>
        </p:txBody>
      </p:sp>
    </p:spTree>
    <p:extLst>
      <p:ext uri="{BB962C8B-B14F-4D97-AF65-F5344CB8AC3E}">
        <p14:creationId xmlns:p14="http://schemas.microsoft.com/office/powerpoint/2010/main" val="31366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and </a:t>
            </a:r>
            <a:r>
              <a:rPr lang="en-US" dirty="0" err="1"/>
              <a:t>Swizzling</a:t>
            </a:r>
            <a:endParaRPr lang="en-US" dirty="0"/>
          </a:p>
        </p:txBody>
      </p:sp>
      <p:sp>
        <p:nvSpPr>
          <p:cNvPr id="3" name="Content Placeholder 2"/>
          <p:cNvSpPr>
            <a:spLocks noGrp="1"/>
          </p:cNvSpPr>
          <p:nvPr>
            <p:ph idx="1"/>
          </p:nvPr>
        </p:nvSpPr>
        <p:spPr/>
        <p:txBody>
          <a:bodyPr>
            <a:normAutofit lnSpcReduction="10000"/>
          </a:bodyPr>
          <a:lstStyle/>
          <a:p>
            <a:r>
              <a:rPr lang="en-US" dirty="0"/>
              <a:t>Access vector components using either:</a:t>
            </a:r>
          </a:p>
          <a:p>
            <a:pPr lvl="1"/>
            <a:r>
              <a:rPr lang="en-US" dirty="0"/>
              <a:t> [ ] (c-style array indexing)</a:t>
            </a:r>
          </a:p>
          <a:p>
            <a:pPr lvl="1"/>
            <a:r>
              <a:rPr lang="en-US" dirty="0"/>
              <a:t> </a:t>
            </a:r>
            <a:r>
              <a:rPr lang="en-US" dirty="0" err="1">
                <a:solidFill>
                  <a:srgbClr val="660066"/>
                </a:solidFill>
                <a:latin typeface="Consolas"/>
                <a:cs typeface="Consolas"/>
              </a:rPr>
              <a:t>xyzw</a:t>
            </a:r>
            <a:r>
              <a:rPr lang="en-US" dirty="0"/>
              <a:t>, </a:t>
            </a:r>
            <a:r>
              <a:rPr lang="en-US" dirty="0" err="1">
                <a:solidFill>
                  <a:srgbClr val="660066"/>
                </a:solidFill>
                <a:latin typeface="Consolas"/>
                <a:cs typeface="Consolas"/>
              </a:rPr>
              <a:t>rgba</a:t>
            </a:r>
            <a:r>
              <a:rPr lang="en-US" dirty="0">
                <a:solidFill>
                  <a:srgbClr val="660066"/>
                </a:solidFill>
              </a:rPr>
              <a:t> </a:t>
            </a:r>
            <a:r>
              <a:rPr lang="en-US" dirty="0"/>
              <a:t>or </a:t>
            </a:r>
            <a:r>
              <a:rPr lang="en-US" dirty="0" err="1">
                <a:solidFill>
                  <a:srgbClr val="660066"/>
                </a:solidFill>
                <a:latin typeface="Consolas"/>
                <a:cs typeface="Consolas"/>
              </a:rPr>
              <a:t>strq</a:t>
            </a:r>
            <a:r>
              <a:rPr lang="en-US" dirty="0">
                <a:solidFill>
                  <a:srgbClr val="660066"/>
                </a:solidFill>
              </a:rPr>
              <a:t> </a:t>
            </a:r>
            <a:r>
              <a:rPr lang="en-US" dirty="0"/>
              <a:t>(named components)</a:t>
            </a:r>
            <a:br>
              <a:rPr lang="en-US" dirty="0"/>
            </a:br>
            <a:endParaRPr lang="en-US" dirty="0"/>
          </a:p>
          <a:p>
            <a:r>
              <a:rPr lang="en-US" dirty="0"/>
              <a:t>For example:</a:t>
            </a:r>
          </a:p>
          <a:p>
            <a:pPr marL="333934" lvl="1" indent="0">
              <a:buNone/>
            </a:pPr>
            <a:r>
              <a:rPr lang="en-US" sz="2400" dirty="0">
                <a:solidFill>
                  <a:srgbClr val="660066"/>
                </a:solidFill>
                <a:latin typeface="Consolas"/>
                <a:cs typeface="Consolas"/>
              </a:rPr>
              <a:t>	vec3 v;</a:t>
            </a:r>
            <a:br>
              <a:rPr lang="en-US" sz="2400" dirty="0">
                <a:solidFill>
                  <a:srgbClr val="660066"/>
                </a:solidFill>
                <a:latin typeface="Consolas"/>
                <a:cs typeface="Consolas"/>
              </a:rPr>
            </a:br>
            <a:r>
              <a:rPr lang="en-US" sz="2400" dirty="0">
                <a:solidFill>
                  <a:srgbClr val="660066"/>
                </a:solidFill>
                <a:latin typeface="Consolas"/>
                <a:cs typeface="Consolas"/>
              </a:rPr>
              <a:t>	v[1], </a:t>
            </a:r>
            <a:r>
              <a:rPr lang="en-US" sz="2400" dirty="0" err="1">
                <a:solidFill>
                  <a:srgbClr val="660066"/>
                </a:solidFill>
                <a:latin typeface="Consolas"/>
                <a:cs typeface="Consolas"/>
              </a:rPr>
              <a:t>v.y</a:t>
            </a:r>
            <a:r>
              <a:rPr lang="en-US" sz="2400" dirty="0">
                <a:solidFill>
                  <a:srgbClr val="660066"/>
                </a:solidFill>
                <a:latin typeface="Consolas"/>
                <a:cs typeface="Consolas"/>
              </a:rPr>
              <a:t>, </a:t>
            </a:r>
            <a:r>
              <a:rPr lang="en-US" sz="2400" dirty="0" err="1">
                <a:solidFill>
                  <a:srgbClr val="660066"/>
                </a:solidFill>
                <a:latin typeface="Consolas"/>
                <a:cs typeface="Consolas"/>
              </a:rPr>
              <a:t>v.g</a:t>
            </a:r>
            <a:r>
              <a:rPr lang="en-US" sz="2400" dirty="0">
                <a:solidFill>
                  <a:srgbClr val="660066"/>
                </a:solidFill>
                <a:latin typeface="Consolas"/>
                <a:cs typeface="Consolas"/>
              </a:rPr>
              <a:t>, </a:t>
            </a:r>
            <a:r>
              <a:rPr lang="en-US" sz="2400" dirty="0" err="1">
                <a:solidFill>
                  <a:srgbClr val="660066"/>
                </a:solidFill>
                <a:latin typeface="Consolas"/>
                <a:cs typeface="Consolas"/>
              </a:rPr>
              <a:t>v.t</a:t>
            </a:r>
            <a:r>
              <a:rPr lang="en-US" sz="2400" dirty="0"/>
              <a:t>  </a:t>
            </a:r>
            <a:r>
              <a:rPr lang="en-US" dirty="0"/>
              <a:t>- all refer to the same element</a:t>
            </a:r>
            <a:br>
              <a:rPr lang="en-US" dirty="0"/>
            </a:br>
            <a:endParaRPr lang="en-US" dirty="0"/>
          </a:p>
          <a:p>
            <a:r>
              <a:rPr lang="en-US" dirty="0"/>
              <a:t>Component </a:t>
            </a:r>
            <a:r>
              <a:rPr lang="en-US" dirty="0" err="1"/>
              <a:t>swizzling</a:t>
            </a:r>
            <a:r>
              <a:rPr lang="en-US" dirty="0"/>
              <a:t>:</a:t>
            </a:r>
            <a:br>
              <a:rPr lang="en-US" dirty="0"/>
            </a:br>
            <a:r>
              <a:rPr lang="en-US" dirty="0"/>
              <a:t>	</a:t>
            </a:r>
            <a:r>
              <a:rPr lang="en-US" dirty="0">
                <a:solidFill>
                  <a:srgbClr val="660066"/>
                </a:solidFill>
              </a:rPr>
              <a:t>vec3 a, b;</a:t>
            </a:r>
          </a:p>
          <a:p>
            <a:pPr marL="365760" lvl="1" indent="0">
              <a:buNone/>
            </a:pPr>
            <a:r>
              <a:rPr lang="en-US" sz="2000" dirty="0">
                <a:solidFill>
                  <a:srgbClr val="660066"/>
                </a:solidFill>
              </a:rPr>
              <a:t>	</a:t>
            </a:r>
            <a:r>
              <a:rPr lang="en-US" sz="2400" dirty="0" err="1">
                <a:solidFill>
                  <a:srgbClr val="660066"/>
                </a:solidFill>
              </a:rPr>
              <a:t>a.xy</a:t>
            </a:r>
            <a:r>
              <a:rPr lang="en-US" sz="2400" dirty="0">
                <a:solidFill>
                  <a:srgbClr val="660066"/>
                </a:solidFill>
              </a:rPr>
              <a:t> = </a:t>
            </a:r>
            <a:r>
              <a:rPr lang="en-US" sz="2400" dirty="0" err="1">
                <a:solidFill>
                  <a:srgbClr val="660066"/>
                </a:solidFill>
              </a:rPr>
              <a:t>b.yx</a:t>
            </a:r>
            <a:r>
              <a:rPr lang="en-US" sz="2400" dirty="0">
                <a:solidFill>
                  <a:srgbClr val="660066"/>
                </a:solidFill>
              </a:rPr>
              <a:t>;</a:t>
            </a:r>
          </a:p>
        </p:txBody>
      </p:sp>
    </p:spTree>
    <p:extLst>
      <p:ext uri="{BB962C8B-B14F-4D97-AF65-F5344CB8AC3E}">
        <p14:creationId xmlns:p14="http://schemas.microsoft.com/office/powerpoint/2010/main" val="76822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Qualifiers</a:t>
            </a:r>
          </a:p>
        </p:txBody>
      </p:sp>
      <p:sp>
        <p:nvSpPr>
          <p:cNvPr id="3" name="Content Placeholder 2"/>
          <p:cNvSpPr>
            <a:spLocks noGrp="1"/>
          </p:cNvSpPr>
          <p:nvPr>
            <p:ph idx="1"/>
          </p:nvPr>
        </p:nvSpPr>
        <p:spPr/>
        <p:txBody>
          <a:bodyPr/>
          <a:lstStyle/>
          <a:p>
            <a:r>
              <a:rPr lang="en-US" dirty="0">
                <a:solidFill>
                  <a:srgbClr val="660066"/>
                </a:solidFill>
                <a:latin typeface="Consolas"/>
                <a:cs typeface="Consolas"/>
              </a:rPr>
              <a:t>in</a:t>
            </a:r>
            <a:r>
              <a:rPr lang="en-US" dirty="0"/>
              <a:t>, </a:t>
            </a:r>
            <a:r>
              <a:rPr lang="en-US" dirty="0">
                <a:solidFill>
                  <a:srgbClr val="660066"/>
                </a:solidFill>
                <a:latin typeface="Consolas"/>
                <a:cs typeface="Consolas"/>
              </a:rPr>
              <a:t>out</a:t>
            </a:r>
          </a:p>
          <a:p>
            <a:pPr lvl="1"/>
            <a:r>
              <a:rPr lang="en-US" dirty="0"/>
              <a:t>Copy vertex attributes and other variable into and out of shaders</a:t>
            </a:r>
            <a:br>
              <a:rPr lang="en-US" dirty="0"/>
            </a:br>
            <a:endParaRPr lang="en-US" dirty="0"/>
          </a:p>
          <a:p>
            <a:pPr marL="746165" lvl="2" indent="0">
              <a:buNone/>
            </a:pPr>
            <a:r>
              <a:rPr lang="en-US" dirty="0">
                <a:solidFill>
                  <a:srgbClr val="660066"/>
                </a:solidFill>
                <a:latin typeface="Consolas"/>
                <a:cs typeface="Consolas"/>
              </a:rPr>
              <a:t>in  vec2 </a:t>
            </a:r>
            <a:r>
              <a:rPr lang="en-US" dirty="0" err="1">
                <a:solidFill>
                  <a:srgbClr val="660066"/>
                </a:solidFill>
                <a:latin typeface="Consolas"/>
                <a:cs typeface="Consolas"/>
              </a:rPr>
              <a:t>texCoord</a:t>
            </a:r>
            <a:r>
              <a:rPr lang="en-US" dirty="0">
                <a:solidFill>
                  <a:srgbClr val="660066"/>
                </a:solidFill>
                <a:latin typeface="Consolas"/>
                <a:cs typeface="Consolas"/>
              </a:rPr>
              <a:t>;</a:t>
            </a:r>
          </a:p>
          <a:p>
            <a:pPr marL="746165" lvl="2" indent="0">
              <a:buNone/>
            </a:pPr>
            <a:r>
              <a:rPr lang="en-US" dirty="0">
                <a:solidFill>
                  <a:srgbClr val="660066"/>
                </a:solidFill>
                <a:latin typeface="Consolas"/>
                <a:cs typeface="Consolas"/>
              </a:rPr>
              <a:t>out vec4 color;</a:t>
            </a:r>
            <a:br>
              <a:rPr lang="en-US" dirty="0">
                <a:solidFill>
                  <a:srgbClr val="660066"/>
                </a:solidFill>
                <a:latin typeface="Consolas"/>
                <a:cs typeface="Consolas"/>
              </a:rPr>
            </a:br>
            <a:endParaRPr lang="en-US" dirty="0">
              <a:solidFill>
                <a:srgbClr val="660066"/>
              </a:solidFill>
              <a:latin typeface="Consolas"/>
              <a:cs typeface="Consolas"/>
            </a:endParaRPr>
          </a:p>
          <a:p>
            <a:r>
              <a:rPr lang="en-US" dirty="0">
                <a:solidFill>
                  <a:srgbClr val="660066"/>
                </a:solidFill>
                <a:latin typeface="Consolas"/>
                <a:cs typeface="Consolas"/>
              </a:rPr>
              <a:t>uniform</a:t>
            </a:r>
            <a:endParaRPr lang="en-US" dirty="0"/>
          </a:p>
          <a:p>
            <a:pPr lvl="1"/>
            <a:r>
              <a:rPr lang="en-US" dirty="0"/>
              <a:t>shader-constant variable from application</a:t>
            </a:r>
            <a:br>
              <a:rPr lang="en-US" dirty="0"/>
            </a:br>
            <a:r>
              <a:rPr lang="en-US" dirty="0"/>
              <a:t> </a:t>
            </a:r>
          </a:p>
          <a:p>
            <a:pPr marL="746165" lvl="2" indent="0">
              <a:buNone/>
            </a:pPr>
            <a:r>
              <a:rPr lang="en-US" dirty="0">
                <a:solidFill>
                  <a:srgbClr val="660066"/>
                </a:solidFill>
                <a:latin typeface="Consolas"/>
                <a:cs typeface="Consolas"/>
              </a:rPr>
              <a:t>uniform float time;</a:t>
            </a:r>
          </a:p>
          <a:p>
            <a:pPr marL="746165" lvl="2" indent="0">
              <a:buNone/>
            </a:pPr>
            <a:r>
              <a:rPr lang="en-US" dirty="0">
                <a:solidFill>
                  <a:srgbClr val="660066"/>
                </a:solidFill>
                <a:latin typeface="Consolas"/>
                <a:cs typeface="Consolas"/>
              </a:rPr>
              <a:t>uniform vec4 rotation;</a:t>
            </a:r>
          </a:p>
        </p:txBody>
      </p:sp>
    </p:spTree>
    <p:extLst>
      <p:ext uri="{BB962C8B-B14F-4D97-AF65-F5344CB8AC3E}">
        <p14:creationId xmlns:p14="http://schemas.microsoft.com/office/powerpoint/2010/main" val="258558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Built in</a:t>
            </a:r>
          </a:p>
          <a:p>
            <a:pPr lvl="1"/>
            <a:r>
              <a:rPr lang="en-US" dirty="0"/>
              <a:t>Arithmetic: </a:t>
            </a:r>
            <a:r>
              <a:rPr lang="en-US" dirty="0" err="1">
                <a:solidFill>
                  <a:srgbClr val="660066"/>
                </a:solidFill>
                <a:latin typeface="Consolas"/>
                <a:cs typeface="Consolas"/>
              </a:rPr>
              <a:t>sqrt</a:t>
            </a:r>
            <a:r>
              <a:rPr lang="en-US" dirty="0"/>
              <a:t>, </a:t>
            </a:r>
            <a:r>
              <a:rPr lang="en-US" dirty="0">
                <a:solidFill>
                  <a:srgbClr val="660066"/>
                </a:solidFill>
                <a:latin typeface="Consolas"/>
                <a:ea typeface="Consolas"/>
                <a:cs typeface="Consolas"/>
              </a:rPr>
              <a:t>power</a:t>
            </a:r>
            <a:r>
              <a:rPr lang="en-US" dirty="0"/>
              <a:t>, </a:t>
            </a:r>
            <a:r>
              <a:rPr lang="en-US" dirty="0">
                <a:solidFill>
                  <a:srgbClr val="660066"/>
                </a:solidFill>
                <a:latin typeface="Consolas"/>
                <a:cs typeface="Consolas"/>
              </a:rPr>
              <a:t>abs</a:t>
            </a:r>
            <a:endParaRPr lang="en-US" dirty="0"/>
          </a:p>
          <a:p>
            <a:pPr lvl="1"/>
            <a:r>
              <a:rPr lang="en-US" dirty="0"/>
              <a:t>Trigonometric: </a:t>
            </a:r>
            <a:r>
              <a:rPr lang="en-US" dirty="0">
                <a:solidFill>
                  <a:srgbClr val="660066"/>
                </a:solidFill>
                <a:latin typeface="Consolas"/>
                <a:cs typeface="Consolas"/>
              </a:rPr>
              <a:t>sin</a:t>
            </a:r>
            <a:r>
              <a:rPr lang="en-US" dirty="0"/>
              <a:t>, </a:t>
            </a:r>
            <a:r>
              <a:rPr lang="en-US" dirty="0" err="1">
                <a:solidFill>
                  <a:srgbClr val="660066"/>
                </a:solidFill>
                <a:latin typeface="Consolas"/>
                <a:cs typeface="Consolas"/>
              </a:rPr>
              <a:t>asin</a:t>
            </a:r>
            <a:endParaRPr lang="en-US" dirty="0"/>
          </a:p>
          <a:p>
            <a:pPr lvl="1"/>
            <a:r>
              <a:rPr lang="en-US" dirty="0"/>
              <a:t>Graphical: </a:t>
            </a:r>
            <a:r>
              <a:rPr lang="en-US" dirty="0">
                <a:solidFill>
                  <a:srgbClr val="660066"/>
                </a:solidFill>
                <a:latin typeface="Consolas"/>
                <a:cs typeface="Consolas"/>
              </a:rPr>
              <a:t>length</a:t>
            </a:r>
            <a:r>
              <a:rPr lang="en-US" dirty="0"/>
              <a:t>, </a:t>
            </a:r>
            <a:r>
              <a:rPr lang="en-US" dirty="0">
                <a:solidFill>
                  <a:srgbClr val="660066"/>
                </a:solidFill>
                <a:latin typeface="Consolas"/>
                <a:cs typeface="Consolas"/>
              </a:rPr>
              <a:t>reflect</a:t>
            </a:r>
            <a:endParaRPr lang="en-US" dirty="0"/>
          </a:p>
          <a:p>
            <a:r>
              <a:rPr lang="en-US" dirty="0"/>
              <a:t>User defined</a:t>
            </a:r>
          </a:p>
        </p:txBody>
      </p:sp>
    </p:spTree>
    <p:extLst>
      <p:ext uri="{BB962C8B-B14F-4D97-AF65-F5344CB8AC3E}">
        <p14:creationId xmlns:p14="http://schemas.microsoft.com/office/powerpoint/2010/main" val="350321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Variables</a:t>
            </a:r>
          </a:p>
        </p:txBody>
      </p:sp>
      <p:sp>
        <p:nvSpPr>
          <p:cNvPr id="3" name="Content Placeholder 2"/>
          <p:cNvSpPr>
            <a:spLocks noGrp="1"/>
          </p:cNvSpPr>
          <p:nvPr>
            <p:ph idx="1"/>
          </p:nvPr>
        </p:nvSpPr>
        <p:spPr/>
        <p:txBody>
          <a:bodyPr/>
          <a:lstStyle/>
          <a:p>
            <a:r>
              <a:rPr lang="en-US" dirty="0" err="1">
                <a:solidFill>
                  <a:srgbClr val="660066"/>
                </a:solidFill>
                <a:latin typeface="Consolas"/>
                <a:cs typeface="Consolas"/>
              </a:rPr>
              <a:t>gl_Position</a:t>
            </a:r>
            <a:endParaRPr lang="en-US" dirty="0"/>
          </a:p>
          <a:p>
            <a:pPr lvl="1"/>
            <a:r>
              <a:rPr lang="en-US" dirty="0"/>
              <a:t>(required) output position from vertex shader</a:t>
            </a:r>
          </a:p>
          <a:p>
            <a:pPr lvl="1"/>
            <a:endParaRPr lang="en-US" dirty="0"/>
          </a:p>
          <a:p>
            <a:r>
              <a:rPr lang="en-US" dirty="0" err="1">
                <a:solidFill>
                  <a:srgbClr val="660066"/>
                </a:solidFill>
                <a:latin typeface="Consolas"/>
                <a:cs typeface="Consolas"/>
              </a:rPr>
              <a:t>gl_FragCoord</a:t>
            </a:r>
            <a:endParaRPr lang="en-US" dirty="0">
              <a:solidFill>
                <a:srgbClr val="660066"/>
              </a:solidFill>
              <a:latin typeface="Consolas"/>
              <a:cs typeface="Consolas"/>
            </a:endParaRPr>
          </a:p>
          <a:p>
            <a:pPr lvl="1"/>
            <a:r>
              <a:rPr lang="en-US" dirty="0"/>
              <a:t>input fragment position</a:t>
            </a:r>
          </a:p>
          <a:p>
            <a:pPr lvl="1"/>
            <a:endParaRPr lang="en-US" dirty="0">
              <a:solidFill>
                <a:srgbClr val="660066"/>
              </a:solidFill>
              <a:latin typeface="Consolas"/>
              <a:cs typeface="Consolas"/>
            </a:endParaRPr>
          </a:p>
          <a:p>
            <a:r>
              <a:rPr lang="en-US" dirty="0" err="1">
                <a:solidFill>
                  <a:srgbClr val="660066"/>
                </a:solidFill>
                <a:latin typeface="Consolas"/>
                <a:cs typeface="Consolas"/>
              </a:rPr>
              <a:t>gl_FragDepth</a:t>
            </a:r>
            <a:endParaRPr lang="en-US" dirty="0"/>
          </a:p>
          <a:p>
            <a:pPr lvl="1"/>
            <a:r>
              <a:rPr lang="en-US" dirty="0"/>
              <a:t>input depth value in fragment shader</a:t>
            </a:r>
          </a:p>
        </p:txBody>
      </p:sp>
    </p:spTree>
    <p:extLst>
      <p:ext uri="{BB962C8B-B14F-4D97-AF65-F5344CB8AC3E}">
        <p14:creationId xmlns:p14="http://schemas.microsoft.com/office/powerpoint/2010/main" val="138645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476500" y="74084"/>
            <a:ext cx="6372225" cy="523875"/>
          </a:xfrm>
        </p:spPr>
        <p:txBody>
          <a:bodyPr/>
          <a:lstStyle/>
          <a:p>
            <a:r>
              <a:rPr lang="en-US" dirty="0"/>
              <a:t>Course Ground Rules</a:t>
            </a:r>
          </a:p>
        </p:txBody>
      </p:sp>
      <p:sp>
        <p:nvSpPr>
          <p:cNvPr id="29699" name="Rectangle 3"/>
          <p:cNvSpPr>
            <a:spLocks noGrp="1" noChangeArrowheads="1"/>
          </p:cNvSpPr>
          <p:nvPr>
            <p:ph idx="1"/>
          </p:nvPr>
        </p:nvSpPr>
        <p:spPr/>
        <p:txBody>
          <a:bodyPr>
            <a:noAutofit/>
          </a:bodyPr>
          <a:lstStyle/>
          <a:p>
            <a:r>
              <a:rPr lang="en-US" dirty="0"/>
              <a:t>We’ll concentrate on newer versions of OpenGL</a:t>
            </a:r>
          </a:p>
          <a:p>
            <a:r>
              <a:rPr lang="en-US" dirty="0"/>
              <a:t>They enforce a new way to program with OpenGL</a:t>
            </a:r>
          </a:p>
          <a:p>
            <a:pPr lvl="1"/>
            <a:r>
              <a:rPr lang="en-US" dirty="0"/>
              <a:t>Allows more efficient use of GPU resources</a:t>
            </a:r>
          </a:p>
          <a:p>
            <a:r>
              <a:rPr lang="en-US" dirty="0"/>
              <a:t>Modern OpenGL doesn’t support many of the “classic” ways of doing things, such as</a:t>
            </a:r>
          </a:p>
          <a:p>
            <a:pPr lvl="1"/>
            <a:r>
              <a:rPr lang="en-US" dirty="0"/>
              <a:t>Fixed-function graphics operations, like vertex lighting and transformations</a:t>
            </a:r>
          </a:p>
          <a:p>
            <a:r>
              <a:rPr lang="en-US" dirty="0"/>
              <a:t>All applications must use </a:t>
            </a:r>
            <a:r>
              <a:rPr lang="en-US" i="1" dirty="0"/>
              <a:t>shaders</a:t>
            </a:r>
            <a:r>
              <a:rPr lang="en-US" dirty="0"/>
              <a:t> for their graphics processing</a:t>
            </a:r>
          </a:p>
          <a:p>
            <a:pPr lvl="1"/>
            <a:r>
              <a:rPr lang="en-US" dirty="0"/>
              <a:t>we only introduce a subset of OpenGL’s shader capabilities in this course</a:t>
            </a:r>
          </a:p>
        </p:txBody>
      </p:sp>
    </p:spTree>
    <p:extLst>
      <p:ext uri="{BB962C8B-B14F-4D97-AF65-F5344CB8AC3E}">
        <p14:creationId xmlns:p14="http://schemas.microsoft.com/office/powerpoint/2010/main" val="393414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dirty="0"/>
              <a:t>Simple Vertex Shader for Cube Example</a:t>
            </a:r>
          </a:p>
        </p:txBody>
      </p:sp>
      <p:sp>
        <p:nvSpPr>
          <p:cNvPr id="3" name="Content Placeholder 2"/>
          <p:cNvSpPr>
            <a:spLocks noGrp="1"/>
          </p:cNvSpPr>
          <p:nvPr>
            <p:ph idx="1"/>
          </p:nvPr>
        </p:nvSpPr>
        <p:spPr/>
        <p:txBody>
          <a:bodyPr>
            <a:normAutofit fontScale="92500" lnSpcReduction="10000"/>
          </a:bodyPr>
          <a:lstStyle/>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#version 430</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in vec4 </a:t>
            </a:r>
            <a:r>
              <a:rPr lang="en-US" dirty="0" err="1">
                <a:solidFill>
                  <a:srgbClr val="660066"/>
                </a:solidFill>
                <a:latin typeface="Consolas"/>
                <a:cs typeface="Consolas"/>
              </a:rPr>
              <a:t>vPosition</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in vec4 </a:t>
            </a:r>
            <a:r>
              <a:rPr lang="en-US" dirty="0" err="1">
                <a:solidFill>
                  <a:srgbClr val="660066"/>
                </a:solidFill>
                <a:latin typeface="Consolas"/>
                <a:cs typeface="Consolas"/>
              </a:rPr>
              <a:t>vColor</a:t>
            </a:r>
            <a:r>
              <a:rPr lang="en-US" dirty="0">
                <a:solidFill>
                  <a:srgbClr val="660066"/>
                </a:solidFill>
                <a:latin typeface="Consolas"/>
                <a:cs typeface="Consolas"/>
              </a:rPr>
              <a:t>;</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out vec4 color;</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void main()</a:t>
            </a:r>
          </a:p>
          <a:p>
            <a:pPr marL="333934" lvl="1" indent="0">
              <a:buNone/>
            </a:pP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	color = </a:t>
            </a:r>
            <a:r>
              <a:rPr lang="en-US" dirty="0" err="1">
                <a:solidFill>
                  <a:srgbClr val="660066"/>
                </a:solidFill>
                <a:latin typeface="Consolas"/>
                <a:cs typeface="Consolas"/>
              </a:rPr>
              <a:t>vColor</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	</a:t>
            </a:r>
            <a:r>
              <a:rPr lang="en-US" dirty="0" err="1">
                <a:solidFill>
                  <a:srgbClr val="660066"/>
                </a:solidFill>
                <a:latin typeface="Consolas"/>
                <a:cs typeface="Consolas"/>
              </a:rPr>
              <a:t>gl_Position</a:t>
            </a:r>
            <a:r>
              <a:rPr lang="en-US" dirty="0">
                <a:solidFill>
                  <a:srgbClr val="660066"/>
                </a:solidFill>
                <a:latin typeface="Consolas"/>
                <a:cs typeface="Consolas"/>
              </a:rPr>
              <a:t> = </a:t>
            </a:r>
            <a:r>
              <a:rPr lang="en-US" dirty="0" err="1">
                <a:solidFill>
                  <a:srgbClr val="660066"/>
                </a:solidFill>
                <a:latin typeface="Consolas"/>
                <a:cs typeface="Consolas"/>
              </a:rPr>
              <a:t>vPosition</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a:t>
            </a:r>
          </a:p>
        </p:txBody>
      </p:sp>
    </p:spTree>
    <p:extLst>
      <p:ext uri="{BB962C8B-B14F-4D97-AF65-F5344CB8AC3E}">
        <p14:creationId xmlns:p14="http://schemas.microsoft.com/office/powerpoint/2010/main" val="387640442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dirty="0"/>
              <a:t>The Simplest Fragment Shader</a:t>
            </a:r>
          </a:p>
        </p:txBody>
      </p:sp>
      <p:sp>
        <p:nvSpPr>
          <p:cNvPr id="4" name="Content Placeholder 3"/>
          <p:cNvSpPr>
            <a:spLocks noGrp="1"/>
          </p:cNvSpPr>
          <p:nvPr>
            <p:ph idx="1"/>
          </p:nvPr>
        </p:nvSpPr>
        <p:spPr/>
        <p:txBody>
          <a:bodyPr>
            <a:normAutofit/>
          </a:bodyPr>
          <a:lstStyle/>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#version 430</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in vec4 color;</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out vec4 </a:t>
            </a:r>
            <a:r>
              <a:rPr lang="en-US" dirty="0" err="1">
                <a:solidFill>
                  <a:srgbClr val="660066"/>
                </a:solidFill>
                <a:latin typeface="Consolas"/>
                <a:cs typeface="Consolas"/>
              </a:rPr>
              <a:t>fColor</a:t>
            </a:r>
            <a:r>
              <a:rPr lang="en-US" dirty="0">
                <a:solidFill>
                  <a:srgbClr val="660066"/>
                </a:solidFill>
                <a:latin typeface="Consolas"/>
                <a:cs typeface="Consolas"/>
              </a:rPr>
              <a:t>; // fragment’s final color</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void main()</a:t>
            </a:r>
          </a:p>
          <a:p>
            <a:pPr marL="333934" lvl="1" indent="0">
              <a:buNone/>
            </a:pP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	</a:t>
            </a:r>
            <a:r>
              <a:rPr lang="en-US" dirty="0" err="1">
                <a:solidFill>
                  <a:srgbClr val="660066"/>
                </a:solidFill>
                <a:latin typeface="Consolas"/>
                <a:cs typeface="Consolas"/>
              </a:rPr>
              <a:t>fColor</a:t>
            </a:r>
            <a:r>
              <a:rPr lang="en-US" dirty="0">
                <a:solidFill>
                  <a:srgbClr val="660066"/>
                </a:solidFill>
                <a:latin typeface="Consolas"/>
                <a:cs typeface="Consolas"/>
              </a:rPr>
              <a:t> = color;</a:t>
            </a:r>
          </a:p>
          <a:p>
            <a:pPr marL="333934" lvl="1" indent="0">
              <a:buNone/>
            </a:pPr>
            <a:r>
              <a:rPr lang="en-US" dirty="0">
                <a:solidFill>
                  <a:srgbClr val="660066"/>
                </a:solidFill>
                <a:latin typeface="Consolas"/>
                <a:cs typeface="Consolas"/>
              </a:rPr>
              <a:t>}</a:t>
            </a:r>
          </a:p>
          <a:p>
            <a:endParaRPr lang="en-US" dirty="0"/>
          </a:p>
        </p:txBody>
      </p:sp>
    </p:spTree>
    <p:extLst>
      <p:ext uri="{BB962C8B-B14F-4D97-AF65-F5344CB8AC3E}">
        <p14:creationId xmlns:p14="http://schemas.microsoft.com/office/powerpoint/2010/main" val="199704706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Your Shaders into OpenGL</a:t>
            </a:r>
          </a:p>
        </p:txBody>
      </p:sp>
      <p:sp>
        <p:nvSpPr>
          <p:cNvPr id="3" name="Content Placeholder 2"/>
          <p:cNvSpPr>
            <a:spLocks noGrp="1"/>
          </p:cNvSpPr>
          <p:nvPr>
            <p:ph idx="1"/>
          </p:nvPr>
        </p:nvSpPr>
        <p:spPr>
          <a:xfrm>
            <a:off x="457200" y="731519"/>
            <a:ext cx="3818467" cy="4030981"/>
          </a:xfrm>
        </p:spPr>
        <p:txBody>
          <a:bodyPr/>
          <a:lstStyle/>
          <a:p>
            <a:r>
              <a:rPr lang="en-US" dirty="0"/>
              <a:t>Shaders need to be compiled and linked to form an executable shader program</a:t>
            </a:r>
          </a:p>
          <a:p>
            <a:r>
              <a:rPr lang="en-US" dirty="0"/>
              <a:t>OpenGL provides the compiler and linker</a:t>
            </a:r>
          </a:p>
          <a:p>
            <a:r>
              <a:rPr lang="en-US" dirty="0"/>
              <a:t>A program must contain</a:t>
            </a:r>
          </a:p>
          <a:p>
            <a:pPr lvl="1"/>
            <a:r>
              <a:rPr lang="en-US" dirty="0"/>
              <a:t>vertex and fragment shaders</a:t>
            </a:r>
          </a:p>
          <a:p>
            <a:pPr lvl="1"/>
            <a:r>
              <a:rPr lang="en-US" dirty="0"/>
              <a:t>other shaders are optional</a:t>
            </a:r>
          </a:p>
          <a:p>
            <a:endParaRPr lang="en-US" dirty="0"/>
          </a:p>
        </p:txBody>
      </p:sp>
      <p:grpSp>
        <p:nvGrpSpPr>
          <p:cNvPr id="5" name="Group 4"/>
          <p:cNvGrpSpPr/>
          <p:nvPr/>
        </p:nvGrpSpPr>
        <p:grpSpPr>
          <a:xfrm>
            <a:off x="4459585" y="806325"/>
            <a:ext cx="4294641" cy="3911539"/>
            <a:chOff x="4459585" y="943904"/>
            <a:chExt cx="4294641" cy="3911539"/>
          </a:xfrm>
        </p:grpSpPr>
        <p:sp>
          <p:nvSpPr>
            <p:cNvPr id="13" name="Flowchart: Process 12"/>
            <p:cNvSpPr/>
            <p:nvPr/>
          </p:nvSpPr>
          <p:spPr bwMode="auto">
            <a:xfrm>
              <a:off x="4459585" y="1510411"/>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Autofit/>
            </a:bodyPr>
            <a:lstStyle/>
            <a:p>
              <a:pPr algn="ctr" defTabSz="816330" eaLnBrk="0" hangingPunct="0">
                <a:spcBef>
                  <a:spcPct val="50000"/>
                </a:spcBef>
              </a:pPr>
              <a:r>
                <a:rPr lang="en-US" sz="1400" dirty="0">
                  <a:solidFill>
                    <a:srgbClr val="FFFFFF"/>
                  </a:solidFill>
                </a:rPr>
                <a:t>Create</a:t>
              </a:r>
              <a:br>
                <a:rPr lang="en-US" sz="1400" dirty="0">
                  <a:solidFill>
                    <a:srgbClr val="FFFFFF"/>
                  </a:solidFill>
                </a:rPr>
              </a:br>
              <a:r>
                <a:rPr lang="en-US" sz="1400" dirty="0">
                  <a:solidFill>
                    <a:srgbClr val="FFFFFF"/>
                  </a:solidFill>
                </a:rPr>
                <a:t>Shader</a:t>
              </a:r>
            </a:p>
          </p:txBody>
        </p:sp>
        <p:sp>
          <p:nvSpPr>
            <p:cNvPr id="14" name="Flowchart: Process 13"/>
            <p:cNvSpPr/>
            <p:nvPr/>
          </p:nvSpPr>
          <p:spPr bwMode="auto">
            <a:xfrm>
              <a:off x="4459585" y="2076920"/>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rmAutofit fontScale="92500" lnSpcReduction="20000"/>
            </a:bodyPr>
            <a:lstStyle/>
            <a:p>
              <a:pPr algn="ctr" defTabSz="816330" eaLnBrk="0" hangingPunct="0">
                <a:spcBef>
                  <a:spcPct val="50000"/>
                </a:spcBef>
              </a:pPr>
              <a:r>
                <a:rPr lang="en-US" sz="1400" dirty="0">
                  <a:solidFill>
                    <a:srgbClr val="FFFFFF"/>
                  </a:solidFill>
                </a:rPr>
                <a:t>Load Shader Source</a:t>
              </a:r>
            </a:p>
          </p:txBody>
        </p:sp>
        <p:sp>
          <p:nvSpPr>
            <p:cNvPr id="15" name="Flowchart: Process 14"/>
            <p:cNvSpPr/>
            <p:nvPr/>
          </p:nvSpPr>
          <p:spPr bwMode="auto">
            <a:xfrm>
              <a:off x="4459585" y="2643427"/>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rmAutofit fontScale="92500" lnSpcReduction="20000"/>
            </a:bodyPr>
            <a:lstStyle/>
            <a:p>
              <a:pPr algn="ctr" defTabSz="816330" eaLnBrk="0" hangingPunct="0">
                <a:spcBef>
                  <a:spcPct val="50000"/>
                </a:spcBef>
              </a:pPr>
              <a:r>
                <a:rPr lang="en-US" sz="1400" dirty="0">
                  <a:solidFill>
                    <a:srgbClr val="FFFFFF"/>
                  </a:solidFill>
                </a:rPr>
                <a:t>Compile Shader</a:t>
              </a:r>
            </a:p>
          </p:txBody>
        </p:sp>
        <p:sp>
          <p:nvSpPr>
            <p:cNvPr id="17" name="Flowchart: Process 16"/>
            <p:cNvSpPr/>
            <p:nvPr/>
          </p:nvSpPr>
          <p:spPr bwMode="auto">
            <a:xfrm>
              <a:off x="4459585" y="943904"/>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rmAutofit fontScale="92500" lnSpcReduction="20000"/>
            </a:bodyPr>
            <a:lstStyle/>
            <a:p>
              <a:pPr algn="ctr" defTabSz="816330" eaLnBrk="0" hangingPunct="0">
                <a:spcBef>
                  <a:spcPct val="50000"/>
                </a:spcBef>
              </a:pPr>
              <a:r>
                <a:rPr lang="en-US" sz="1400" dirty="0">
                  <a:solidFill>
                    <a:schemeClr val="bg1"/>
                  </a:solidFill>
                </a:rPr>
                <a:t>Create Program</a:t>
              </a:r>
            </a:p>
          </p:txBody>
        </p:sp>
        <p:sp>
          <p:nvSpPr>
            <p:cNvPr id="18" name="Flowchart: Process 17"/>
            <p:cNvSpPr/>
            <p:nvPr/>
          </p:nvSpPr>
          <p:spPr bwMode="auto">
            <a:xfrm>
              <a:off x="4459585" y="3209936"/>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rmAutofit fontScale="92500" lnSpcReduction="20000"/>
            </a:bodyPr>
            <a:lstStyle/>
            <a:p>
              <a:pPr algn="ctr" defTabSz="816330" eaLnBrk="0" hangingPunct="0">
                <a:spcBef>
                  <a:spcPct val="50000"/>
                </a:spcBef>
              </a:pPr>
              <a:r>
                <a:rPr lang="en-US" sz="1400" dirty="0">
                  <a:solidFill>
                    <a:srgbClr val="FFFFFF"/>
                  </a:solidFill>
                </a:rPr>
                <a:t>Attach Shader to Program</a:t>
              </a:r>
            </a:p>
          </p:txBody>
        </p:sp>
        <p:sp>
          <p:nvSpPr>
            <p:cNvPr id="19" name="Flowchart: Process 18"/>
            <p:cNvSpPr/>
            <p:nvPr/>
          </p:nvSpPr>
          <p:spPr bwMode="auto">
            <a:xfrm>
              <a:off x="4459585" y="3776444"/>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rmAutofit/>
            </a:bodyPr>
            <a:lstStyle/>
            <a:p>
              <a:pPr algn="ctr" defTabSz="816330" eaLnBrk="0" hangingPunct="0">
                <a:spcBef>
                  <a:spcPct val="50000"/>
                </a:spcBef>
              </a:pPr>
              <a:r>
                <a:rPr lang="en-US" sz="1400" dirty="0">
                  <a:solidFill>
                    <a:srgbClr val="FFFFFF"/>
                  </a:solidFill>
                </a:rPr>
                <a:t>Link Program</a:t>
              </a:r>
            </a:p>
          </p:txBody>
        </p:sp>
        <p:sp>
          <p:nvSpPr>
            <p:cNvPr id="20" name="TextBox 19"/>
            <p:cNvSpPr txBox="1"/>
            <p:nvPr/>
          </p:nvSpPr>
          <p:spPr>
            <a:xfrm>
              <a:off x="5760778" y="1102983"/>
              <a:ext cx="1723067"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glCreateProgram</a:t>
              </a:r>
              <a:r>
                <a:rPr lang="en-US" sz="1300" dirty="0">
                  <a:solidFill>
                    <a:srgbClr val="660066"/>
                  </a:solidFill>
                  <a:latin typeface="Consolas"/>
                  <a:cs typeface="Consolas"/>
                </a:rPr>
                <a:t>()</a:t>
              </a:r>
            </a:p>
          </p:txBody>
        </p:sp>
        <p:sp>
          <p:nvSpPr>
            <p:cNvPr id="21" name="TextBox 20"/>
            <p:cNvSpPr txBox="1"/>
            <p:nvPr/>
          </p:nvSpPr>
          <p:spPr>
            <a:xfrm>
              <a:off x="5765507" y="2224211"/>
              <a:ext cx="1631408"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glShaderSource</a:t>
              </a:r>
              <a:r>
                <a:rPr lang="en-US" sz="1300" dirty="0">
                  <a:solidFill>
                    <a:srgbClr val="660066"/>
                  </a:solidFill>
                  <a:latin typeface="Consolas"/>
                  <a:cs typeface="Consolas"/>
                </a:rPr>
                <a:t>()</a:t>
              </a:r>
            </a:p>
          </p:txBody>
        </p:sp>
        <p:sp>
          <p:nvSpPr>
            <p:cNvPr id="22" name="TextBox 21"/>
            <p:cNvSpPr txBox="1"/>
            <p:nvPr/>
          </p:nvSpPr>
          <p:spPr>
            <a:xfrm>
              <a:off x="5767383" y="2787021"/>
              <a:ext cx="1723067"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glCompileShader</a:t>
              </a:r>
              <a:r>
                <a:rPr lang="en-US" sz="1300" dirty="0">
                  <a:solidFill>
                    <a:srgbClr val="660066"/>
                  </a:solidFill>
                  <a:latin typeface="Consolas"/>
                  <a:cs typeface="Consolas"/>
                </a:rPr>
                <a:t>()</a:t>
              </a:r>
            </a:p>
          </p:txBody>
        </p:sp>
        <p:sp>
          <p:nvSpPr>
            <p:cNvPr id="23" name="TextBox 22"/>
            <p:cNvSpPr txBox="1"/>
            <p:nvPr/>
          </p:nvSpPr>
          <p:spPr>
            <a:xfrm>
              <a:off x="5755952" y="1664638"/>
              <a:ext cx="1631408"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glCreateShader</a:t>
              </a:r>
              <a:r>
                <a:rPr lang="en-US" sz="1300" dirty="0">
                  <a:solidFill>
                    <a:srgbClr val="660066"/>
                  </a:solidFill>
                  <a:latin typeface="Consolas"/>
                  <a:cs typeface="Consolas"/>
                </a:rPr>
                <a:t>()</a:t>
              </a:r>
            </a:p>
          </p:txBody>
        </p:sp>
        <p:sp>
          <p:nvSpPr>
            <p:cNvPr id="24" name="TextBox 23"/>
            <p:cNvSpPr txBox="1"/>
            <p:nvPr/>
          </p:nvSpPr>
          <p:spPr>
            <a:xfrm>
              <a:off x="5753579" y="3337250"/>
              <a:ext cx="1631408"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glAttachShader</a:t>
              </a:r>
              <a:r>
                <a:rPr lang="en-US" sz="1300" dirty="0">
                  <a:solidFill>
                    <a:srgbClr val="660066"/>
                  </a:solidFill>
                  <a:latin typeface="Consolas"/>
                  <a:cs typeface="Consolas"/>
                </a:rPr>
                <a:t>()</a:t>
              </a:r>
            </a:p>
          </p:txBody>
        </p:sp>
        <p:sp>
          <p:nvSpPr>
            <p:cNvPr id="25" name="TextBox 24"/>
            <p:cNvSpPr txBox="1"/>
            <p:nvPr/>
          </p:nvSpPr>
          <p:spPr>
            <a:xfrm>
              <a:off x="5767030" y="3939291"/>
              <a:ext cx="1539748"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glLinkProgram</a:t>
              </a:r>
              <a:r>
                <a:rPr lang="en-US" sz="1300" dirty="0">
                  <a:solidFill>
                    <a:srgbClr val="660066"/>
                  </a:solidFill>
                  <a:latin typeface="Consolas"/>
                  <a:cs typeface="Consolas"/>
                </a:rPr>
                <a:t>()</a:t>
              </a:r>
            </a:p>
          </p:txBody>
        </p:sp>
        <p:sp>
          <p:nvSpPr>
            <p:cNvPr id="26" name="Flowchart: Process 25"/>
            <p:cNvSpPr/>
            <p:nvPr/>
          </p:nvSpPr>
          <p:spPr bwMode="auto">
            <a:xfrm>
              <a:off x="4459585" y="4342950"/>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rmAutofit/>
            </a:bodyPr>
            <a:lstStyle/>
            <a:p>
              <a:pPr algn="ctr" defTabSz="816330" eaLnBrk="0" hangingPunct="0">
                <a:spcBef>
                  <a:spcPct val="50000"/>
                </a:spcBef>
              </a:pPr>
              <a:r>
                <a:rPr lang="en-US" sz="1400" dirty="0">
                  <a:solidFill>
                    <a:srgbClr val="FFFFFF"/>
                  </a:solidFill>
                </a:rPr>
                <a:t>Use Program</a:t>
              </a:r>
            </a:p>
          </p:txBody>
        </p:sp>
        <p:sp>
          <p:nvSpPr>
            <p:cNvPr id="27" name="TextBox 26"/>
            <p:cNvSpPr txBox="1"/>
            <p:nvPr/>
          </p:nvSpPr>
          <p:spPr>
            <a:xfrm>
              <a:off x="5804844" y="4497563"/>
              <a:ext cx="1448089"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glUseProgram</a:t>
              </a:r>
              <a:r>
                <a:rPr lang="en-US" sz="1300" dirty="0">
                  <a:solidFill>
                    <a:srgbClr val="660066"/>
                  </a:solidFill>
                  <a:latin typeface="Consolas"/>
                  <a:cs typeface="Consolas"/>
                </a:rPr>
                <a:t>()</a:t>
              </a:r>
            </a:p>
          </p:txBody>
        </p:sp>
        <p:sp>
          <p:nvSpPr>
            <p:cNvPr id="31" name="Right Brace 30"/>
            <p:cNvSpPr/>
            <p:nvPr/>
          </p:nvSpPr>
          <p:spPr bwMode="auto">
            <a:xfrm>
              <a:off x="7339890" y="1510412"/>
              <a:ext cx="339394" cy="2219014"/>
            </a:xfrm>
            <a:prstGeom prst="rightBrace">
              <a:avLst/>
            </a:prstGeom>
            <a:noFill/>
            <a:ln w="9525" cap="flat" cmpd="sng" algn="ctr">
              <a:solidFill>
                <a:schemeClr val="tx1"/>
              </a:solidFill>
              <a:prstDash val="solid"/>
              <a:round/>
              <a:headEnd type="none" w="med" len="med"/>
              <a:tailEnd type="none" w="med" len="med"/>
            </a:ln>
            <a:effectLst/>
          </p:spPr>
          <p:txBody>
            <a:bodyPr vert="horz" wrap="none" lIns="81633" tIns="81633" rIns="81633" bIns="81633" numCol="1" rtlCol="0" anchor="ctr" anchorCtr="0" compatLnSpc="1">
              <a:prstTxWarp prst="textNoShape">
                <a:avLst/>
              </a:prstTxWarp>
              <a:noAutofit/>
            </a:bodyPr>
            <a:lstStyle/>
            <a:p>
              <a:pPr algn="ctr" defTabSz="816330" eaLnBrk="0" hangingPunct="0">
                <a:spcBef>
                  <a:spcPct val="50000"/>
                </a:spcBef>
              </a:pPr>
              <a:endParaRPr lang="en-US" sz="2100" dirty="0">
                <a:latin typeface="Times" charset="0"/>
              </a:endParaRPr>
            </a:p>
          </p:txBody>
        </p:sp>
        <p:sp>
          <p:nvSpPr>
            <p:cNvPr id="32" name="TextBox 31"/>
            <p:cNvSpPr txBox="1"/>
            <p:nvPr/>
          </p:nvSpPr>
          <p:spPr>
            <a:xfrm>
              <a:off x="7802342" y="1656600"/>
              <a:ext cx="951884" cy="1882922"/>
            </a:xfrm>
            <a:prstGeom prst="rect">
              <a:avLst/>
            </a:prstGeom>
            <a:noFill/>
            <a:ln>
              <a:noFill/>
            </a:ln>
          </p:spPr>
          <p:txBody>
            <a:bodyPr wrap="square" lIns="81633" tIns="40816" rIns="81633" bIns="40816" rtlCol="0">
              <a:spAutoFit/>
            </a:bodyPr>
            <a:lstStyle/>
            <a:p>
              <a:r>
                <a:rPr lang="en-US" sz="1300" dirty="0"/>
                <a:t>These steps need to be repeated for each type of shader in the shader program</a:t>
              </a:r>
            </a:p>
          </p:txBody>
        </p:sp>
      </p:grpSp>
    </p:spTree>
    <p:extLst>
      <p:ext uri="{BB962C8B-B14F-4D97-AF65-F5344CB8AC3E}">
        <p14:creationId xmlns:p14="http://schemas.microsoft.com/office/powerpoint/2010/main" val="287997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a:t>Associating Shader Variables and Data</a:t>
            </a:r>
          </a:p>
        </p:txBody>
      </p:sp>
      <p:sp>
        <p:nvSpPr>
          <p:cNvPr id="74755" name="Rectangle 3"/>
          <p:cNvSpPr>
            <a:spLocks noGrp="1" noChangeArrowheads="1"/>
          </p:cNvSpPr>
          <p:nvPr>
            <p:ph idx="1"/>
          </p:nvPr>
        </p:nvSpPr>
        <p:spPr/>
        <p:txBody>
          <a:bodyPr/>
          <a:lstStyle/>
          <a:p>
            <a:r>
              <a:rPr lang="en-US"/>
              <a:t>Need to associate a shader variable with an OpenGL data source</a:t>
            </a:r>
          </a:p>
          <a:p>
            <a:pPr lvl="1"/>
            <a:r>
              <a:rPr lang="en-US"/>
              <a:t>vertex shader attributes → app vertex attributes</a:t>
            </a:r>
          </a:p>
          <a:p>
            <a:pPr lvl="1"/>
            <a:r>
              <a:rPr lang="en-US"/>
              <a:t>shader uniforms → app provided uniform values</a:t>
            </a:r>
          </a:p>
          <a:p>
            <a:r>
              <a:rPr lang="en-US"/>
              <a:t>OpenGL relates shader variables to indices for the app to set</a:t>
            </a:r>
          </a:p>
          <a:p>
            <a:r>
              <a:rPr lang="en-US"/>
              <a:t>Two methods for determining variable/index association</a:t>
            </a:r>
          </a:p>
          <a:p>
            <a:pPr lvl="1"/>
            <a:r>
              <a:rPr lang="en-US"/>
              <a:t>specify association before program linkage</a:t>
            </a:r>
          </a:p>
          <a:p>
            <a:pPr lvl="1"/>
            <a:r>
              <a:rPr lang="en-US"/>
              <a:t>query association after program linkage</a:t>
            </a:r>
            <a:endParaRPr lang="en-US" dirty="0"/>
          </a:p>
        </p:txBody>
      </p:sp>
    </p:spTree>
    <p:extLst>
      <p:ext uri="{BB962C8B-B14F-4D97-AF65-F5344CB8AC3E}">
        <p14:creationId xmlns:p14="http://schemas.microsoft.com/office/powerpoint/2010/main" val="95503098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dirty="0"/>
              <a:t>Determining Locations After Linking</a:t>
            </a:r>
          </a:p>
        </p:txBody>
      </p:sp>
      <p:sp>
        <p:nvSpPr>
          <p:cNvPr id="76803" name="Rectangle 3"/>
          <p:cNvSpPr>
            <a:spLocks noGrp="1" noChangeArrowheads="1"/>
          </p:cNvSpPr>
          <p:nvPr>
            <p:ph idx="1"/>
          </p:nvPr>
        </p:nvSpPr>
        <p:spPr/>
        <p:txBody>
          <a:bodyPr/>
          <a:lstStyle/>
          <a:p>
            <a:r>
              <a:rPr lang="en-US" dirty="0"/>
              <a:t>Assumes you already know the variables’ names</a:t>
            </a:r>
            <a:br>
              <a:rPr lang="en-US" dirty="0"/>
            </a:br>
            <a:endParaRPr lang="en-US" dirty="0"/>
          </a:p>
          <a:p>
            <a:pPr marL="365760" lvl="1" indent="0">
              <a:buNone/>
            </a:pPr>
            <a:r>
              <a:rPr lang="en-US" dirty="0" err="1">
                <a:solidFill>
                  <a:srgbClr val="660066"/>
                </a:solidFill>
                <a:latin typeface="Consolas"/>
                <a:cs typeface="Consolas"/>
              </a:rPr>
              <a:t>GLint</a:t>
            </a:r>
            <a:r>
              <a:rPr lang="en-US" dirty="0">
                <a:solidFill>
                  <a:srgbClr val="660066"/>
                </a:solidFill>
                <a:latin typeface="Consolas"/>
                <a:cs typeface="Consolas"/>
              </a:rPr>
              <a:t> </a:t>
            </a:r>
            <a:r>
              <a:rPr lang="en-US" dirty="0" err="1">
                <a:solidFill>
                  <a:srgbClr val="660066"/>
                </a:solidFill>
                <a:latin typeface="Consolas"/>
                <a:cs typeface="Consolas"/>
              </a:rPr>
              <a:t>loc</a:t>
            </a:r>
            <a:r>
              <a:rPr lang="en-US" dirty="0">
                <a:solidFill>
                  <a:srgbClr val="660066"/>
                </a:solidFill>
                <a:latin typeface="Consolas"/>
                <a:cs typeface="Consolas"/>
              </a:rPr>
              <a:t> = </a:t>
            </a:r>
            <a:r>
              <a:rPr lang="en-US" dirty="0" err="1">
                <a:solidFill>
                  <a:srgbClr val="660066"/>
                </a:solidFill>
                <a:latin typeface="Consolas"/>
                <a:cs typeface="Consolas"/>
              </a:rPr>
              <a:t>glGetAttribLocation</a:t>
            </a:r>
            <a:r>
              <a:rPr lang="en-US" dirty="0">
                <a:solidFill>
                  <a:srgbClr val="660066"/>
                </a:solidFill>
                <a:latin typeface="Consolas"/>
                <a:cs typeface="Consolas"/>
              </a:rPr>
              <a:t>( program, “name” );</a:t>
            </a:r>
          </a:p>
          <a:p>
            <a:pPr marL="365760" lvl="1" indent="0">
              <a:buNone/>
            </a:pPr>
            <a:endParaRPr lang="en-US" dirty="0">
              <a:solidFill>
                <a:srgbClr val="660066"/>
              </a:solidFill>
              <a:latin typeface="Consolas"/>
              <a:cs typeface="Consolas"/>
            </a:endParaRPr>
          </a:p>
          <a:p>
            <a:pPr marL="365760" lvl="1" indent="0">
              <a:buNone/>
            </a:pPr>
            <a:r>
              <a:rPr lang="en-US" dirty="0" err="1">
                <a:solidFill>
                  <a:srgbClr val="660066"/>
                </a:solidFill>
                <a:latin typeface="Consolas"/>
                <a:cs typeface="Consolas"/>
              </a:rPr>
              <a:t>GLint</a:t>
            </a:r>
            <a:r>
              <a:rPr lang="en-US" dirty="0">
                <a:solidFill>
                  <a:srgbClr val="660066"/>
                </a:solidFill>
                <a:latin typeface="Consolas"/>
                <a:cs typeface="Consolas"/>
              </a:rPr>
              <a:t> </a:t>
            </a:r>
            <a:r>
              <a:rPr lang="en-US" dirty="0" err="1">
                <a:solidFill>
                  <a:srgbClr val="660066"/>
                </a:solidFill>
                <a:latin typeface="Consolas"/>
                <a:cs typeface="Consolas"/>
              </a:rPr>
              <a:t>loc</a:t>
            </a:r>
            <a:r>
              <a:rPr lang="en-US" dirty="0">
                <a:solidFill>
                  <a:srgbClr val="660066"/>
                </a:solidFill>
                <a:latin typeface="Consolas"/>
                <a:cs typeface="Consolas"/>
              </a:rPr>
              <a:t> = </a:t>
            </a:r>
            <a:r>
              <a:rPr lang="en-US" dirty="0" err="1">
                <a:solidFill>
                  <a:srgbClr val="660066"/>
                </a:solidFill>
                <a:latin typeface="Consolas"/>
                <a:cs typeface="Consolas"/>
              </a:rPr>
              <a:t>glGetUniformLocation</a:t>
            </a:r>
            <a:r>
              <a:rPr lang="en-US" dirty="0">
                <a:solidFill>
                  <a:srgbClr val="660066"/>
                </a:solidFill>
                <a:latin typeface="Consolas"/>
                <a:cs typeface="Consolas"/>
              </a:rPr>
              <a:t>( program, “name” );</a:t>
            </a:r>
          </a:p>
        </p:txBody>
      </p:sp>
    </p:spTree>
    <p:extLst>
      <p:ext uri="{BB962C8B-B14F-4D97-AF65-F5344CB8AC3E}">
        <p14:creationId xmlns:p14="http://schemas.microsoft.com/office/powerpoint/2010/main" val="334426991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Shader Examples</a:t>
            </a:r>
          </a:p>
        </p:txBody>
      </p:sp>
      <p:sp>
        <p:nvSpPr>
          <p:cNvPr id="3" name="Content Placeholder 2"/>
          <p:cNvSpPr>
            <a:spLocks noGrp="1"/>
          </p:cNvSpPr>
          <p:nvPr>
            <p:ph idx="1"/>
          </p:nvPr>
        </p:nvSpPr>
        <p:spPr/>
        <p:txBody>
          <a:bodyPr/>
          <a:lstStyle/>
          <a:p>
            <a:r>
              <a:rPr lang="en-US" dirty="0"/>
              <a:t>A vertex shader is initiated by each vertex output by </a:t>
            </a:r>
            <a:r>
              <a:rPr lang="en-US" dirty="0" err="1">
                <a:solidFill>
                  <a:srgbClr val="660066"/>
                </a:solidFill>
                <a:latin typeface="Consolas"/>
                <a:cs typeface="Consolas"/>
              </a:rPr>
              <a:t>glDrawArrays</a:t>
            </a:r>
            <a:r>
              <a:rPr lang="en-US" dirty="0">
                <a:solidFill>
                  <a:srgbClr val="660066"/>
                </a:solidFill>
                <a:latin typeface="Consolas"/>
                <a:cs typeface="Consolas"/>
              </a:rPr>
              <a:t>()</a:t>
            </a:r>
          </a:p>
          <a:p>
            <a:r>
              <a:rPr lang="en-US" dirty="0"/>
              <a:t>A vertex shader must output a position in clip coordinates to the rasterizer</a:t>
            </a:r>
          </a:p>
          <a:p>
            <a:r>
              <a:rPr lang="en-US" dirty="0"/>
              <a:t>Basic uses of vertex shaders</a:t>
            </a:r>
          </a:p>
          <a:p>
            <a:pPr lvl="1"/>
            <a:r>
              <a:rPr lang="en-US" dirty="0"/>
              <a:t>Transformations</a:t>
            </a:r>
          </a:p>
          <a:p>
            <a:pPr lvl="1"/>
            <a:r>
              <a:rPr lang="en-US" dirty="0"/>
              <a:t>Lighting</a:t>
            </a:r>
          </a:p>
          <a:p>
            <a:pPr lvl="1"/>
            <a:r>
              <a:rPr lang="en-US" dirty="0"/>
              <a:t>Moving vertex positions</a:t>
            </a:r>
          </a:p>
        </p:txBody>
      </p:sp>
    </p:spTree>
    <p:extLst>
      <p:ext uri="{BB962C8B-B14F-4D97-AF65-F5344CB8AC3E}">
        <p14:creationId xmlns:p14="http://schemas.microsoft.com/office/powerpoint/2010/main" val="413036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Transformations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147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en-US" dirty="0"/>
              <a:t>Camera Analogy</a:t>
            </a:r>
          </a:p>
        </p:txBody>
      </p:sp>
      <p:sp>
        <p:nvSpPr>
          <p:cNvPr id="82948" name="Rectangle 3"/>
          <p:cNvSpPr>
            <a:spLocks noGrp="1" noChangeArrowheads="1"/>
          </p:cNvSpPr>
          <p:nvPr>
            <p:ph idx="1"/>
          </p:nvPr>
        </p:nvSpPr>
        <p:spPr/>
        <p:txBody>
          <a:bodyPr/>
          <a:lstStyle/>
          <a:p>
            <a:r>
              <a:rPr lang="en-US"/>
              <a:t>3D is just like taking a photograph (lots of photographs!)</a:t>
            </a:r>
            <a:endParaRPr lang="en-US" dirty="0"/>
          </a:p>
        </p:txBody>
      </p:sp>
      <p:grpSp>
        <p:nvGrpSpPr>
          <p:cNvPr id="3" name="Group 2"/>
          <p:cNvGrpSpPr/>
          <p:nvPr/>
        </p:nvGrpSpPr>
        <p:grpSpPr>
          <a:xfrm>
            <a:off x="753269" y="1661508"/>
            <a:ext cx="7637463" cy="2391967"/>
            <a:chOff x="822325" y="2238375"/>
            <a:chExt cx="7637463" cy="2391967"/>
          </a:xfrm>
        </p:grpSpPr>
        <p:grpSp>
          <p:nvGrpSpPr>
            <p:cNvPr id="2" name="Group 4"/>
            <p:cNvGrpSpPr>
              <a:grpSpLocks/>
            </p:cNvGrpSpPr>
            <p:nvPr/>
          </p:nvGrpSpPr>
          <p:grpSpPr bwMode="auto">
            <a:xfrm>
              <a:off x="2057400" y="2971801"/>
              <a:ext cx="1754188" cy="1658541"/>
              <a:chOff x="1296" y="2496"/>
              <a:chExt cx="1105" cy="1393"/>
            </a:xfrm>
          </p:grpSpPr>
          <p:sp>
            <p:nvSpPr>
              <p:cNvPr id="82960" name="Rectangle 5"/>
              <p:cNvSpPr>
                <a:spLocks noChangeArrowheads="1"/>
              </p:cNvSpPr>
              <p:nvPr/>
            </p:nvSpPr>
            <p:spPr bwMode="auto">
              <a:xfrm>
                <a:off x="1444" y="2596"/>
                <a:ext cx="520" cy="328"/>
              </a:xfrm>
              <a:prstGeom prst="rect">
                <a:avLst/>
              </a:prstGeom>
              <a:solidFill>
                <a:srgbClr val="3366FF"/>
              </a:solidFill>
              <a:ln w="12700">
                <a:solidFill>
                  <a:schemeClr val="tx1"/>
                </a:solidFill>
                <a:miter lim="800000"/>
                <a:headEnd/>
                <a:tailEnd/>
              </a:ln>
            </p:spPr>
            <p:txBody>
              <a:bodyPr wrap="none" anchor="ctr">
                <a:prstTxWarp prst="textNoShape">
                  <a:avLst/>
                </a:prstTxWarp>
              </a:bodyPr>
              <a:lstStyle/>
              <a:p>
                <a:endParaRPr lang="en-US"/>
              </a:p>
            </p:txBody>
          </p:sp>
          <p:sp>
            <p:nvSpPr>
              <p:cNvPr id="82961" name="Freeform 6"/>
              <p:cNvSpPr>
                <a:spLocks/>
              </p:cNvSpPr>
              <p:nvPr/>
            </p:nvSpPr>
            <p:spPr bwMode="auto">
              <a:xfrm>
                <a:off x="1584" y="2496"/>
                <a:ext cx="241" cy="97"/>
              </a:xfrm>
              <a:custGeom>
                <a:avLst/>
                <a:gdLst>
                  <a:gd name="T0" fmla="*/ 0 w 241"/>
                  <a:gd name="T1" fmla="*/ 96 h 97"/>
                  <a:gd name="T2" fmla="*/ 48 w 241"/>
                  <a:gd name="T3" fmla="*/ 0 h 97"/>
                  <a:gd name="T4" fmla="*/ 192 w 241"/>
                  <a:gd name="T5" fmla="*/ 0 h 97"/>
                  <a:gd name="T6" fmla="*/ 240 w 241"/>
                  <a:gd name="T7" fmla="*/ 96 h 97"/>
                  <a:gd name="T8" fmla="*/ 0 w 241"/>
                  <a:gd name="T9" fmla="*/ 96 h 97"/>
                  <a:gd name="T10" fmla="*/ 0 60000 65536"/>
                  <a:gd name="T11" fmla="*/ 0 60000 65536"/>
                  <a:gd name="T12" fmla="*/ 0 60000 65536"/>
                  <a:gd name="T13" fmla="*/ 0 60000 65536"/>
                  <a:gd name="T14" fmla="*/ 0 60000 65536"/>
                  <a:gd name="T15" fmla="*/ 0 w 241"/>
                  <a:gd name="T16" fmla="*/ 0 h 97"/>
                  <a:gd name="T17" fmla="*/ 241 w 241"/>
                  <a:gd name="T18" fmla="*/ 97 h 97"/>
                </a:gdLst>
                <a:ahLst/>
                <a:cxnLst>
                  <a:cxn ang="T10">
                    <a:pos x="T0" y="T1"/>
                  </a:cxn>
                  <a:cxn ang="T11">
                    <a:pos x="T2" y="T3"/>
                  </a:cxn>
                  <a:cxn ang="T12">
                    <a:pos x="T4" y="T5"/>
                  </a:cxn>
                  <a:cxn ang="T13">
                    <a:pos x="T6" y="T7"/>
                  </a:cxn>
                  <a:cxn ang="T14">
                    <a:pos x="T8" y="T9"/>
                  </a:cxn>
                </a:cxnLst>
                <a:rect l="T15" t="T16" r="T17" b="T18"/>
                <a:pathLst>
                  <a:path w="241" h="97">
                    <a:moveTo>
                      <a:pt x="0" y="96"/>
                    </a:moveTo>
                    <a:lnTo>
                      <a:pt x="48" y="0"/>
                    </a:lnTo>
                    <a:lnTo>
                      <a:pt x="192" y="0"/>
                    </a:lnTo>
                    <a:lnTo>
                      <a:pt x="240" y="96"/>
                    </a:lnTo>
                    <a:lnTo>
                      <a:pt x="0" y="96"/>
                    </a:lnTo>
                  </a:path>
                </a:pathLst>
              </a:custGeom>
              <a:solidFill>
                <a:srgbClr val="3366FF"/>
              </a:solidFill>
              <a:ln w="12700" cap="rnd">
                <a:solidFill>
                  <a:schemeClr val="tx1"/>
                </a:solidFill>
                <a:round/>
                <a:headEnd/>
                <a:tailEnd/>
              </a:ln>
            </p:spPr>
            <p:txBody>
              <a:bodyPr>
                <a:prstTxWarp prst="textNoShape">
                  <a:avLst/>
                </a:prstTxWarp>
              </a:bodyPr>
              <a:lstStyle/>
              <a:p>
                <a:endParaRPr lang="en-US"/>
              </a:p>
            </p:txBody>
          </p:sp>
          <p:sp>
            <p:nvSpPr>
              <p:cNvPr id="82962" name="Rectangle 7"/>
              <p:cNvSpPr>
                <a:spLocks noChangeArrowheads="1"/>
              </p:cNvSpPr>
              <p:nvPr/>
            </p:nvSpPr>
            <p:spPr bwMode="auto">
              <a:xfrm>
                <a:off x="1684" y="2548"/>
                <a:ext cx="40" cy="4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p>
            </p:txBody>
          </p:sp>
          <p:sp>
            <p:nvSpPr>
              <p:cNvPr id="166920" name="Oval 8"/>
              <p:cNvSpPr>
                <a:spLocks noChangeArrowheads="1"/>
              </p:cNvSpPr>
              <p:nvPr/>
            </p:nvSpPr>
            <p:spPr bwMode="auto">
              <a:xfrm>
                <a:off x="1588" y="2644"/>
                <a:ext cx="232" cy="232"/>
              </a:xfrm>
              <a:prstGeom prst="ellipse">
                <a:avLst/>
              </a:prstGeom>
              <a:gradFill rotWithShape="0">
                <a:gsLst>
                  <a:gs pos="0">
                    <a:schemeClr val="accent1"/>
                  </a:gs>
                  <a:gs pos="100000">
                    <a:schemeClr val="accent1">
                      <a:gamma/>
                      <a:shade val="69804"/>
                      <a:invGamma/>
                    </a:schemeClr>
                  </a:gs>
                </a:gsLst>
                <a:lin ang="18900000" scaled="1"/>
              </a:gradFill>
              <a:ln w="12700">
                <a:solidFill>
                  <a:schemeClr val="tx1"/>
                </a:solidFill>
                <a:round/>
                <a:headEnd/>
                <a:tailEnd/>
              </a:ln>
              <a:effectLst/>
            </p:spPr>
            <p:txBody>
              <a:bodyPr wrap="none" anchor="ctr">
                <a:prstTxWarp prst="textNoShape">
                  <a:avLst/>
                </a:prstTxWarp>
              </a:bodyPr>
              <a:lstStyle/>
              <a:p>
                <a:endParaRPr lang="en-US"/>
              </a:p>
            </p:txBody>
          </p:sp>
          <p:sp>
            <p:nvSpPr>
              <p:cNvPr id="82964" name="Oval 9"/>
              <p:cNvSpPr>
                <a:spLocks noChangeArrowheads="1"/>
              </p:cNvSpPr>
              <p:nvPr/>
            </p:nvSpPr>
            <p:spPr bwMode="auto">
              <a:xfrm>
                <a:off x="1636" y="2692"/>
                <a:ext cx="136" cy="136"/>
              </a:xfrm>
              <a:prstGeom prst="ellipse">
                <a:avLst/>
              </a:prstGeom>
              <a:solidFill>
                <a:srgbClr val="FFFFFF"/>
              </a:solidFill>
              <a:ln w="12700">
                <a:solidFill>
                  <a:schemeClr val="tx1"/>
                </a:solidFill>
                <a:round/>
                <a:headEnd/>
                <a:tailEnd/>
              </a:ln>
            </p:spPr>
            <p:txBody>
              <a:bodyPr wrap="none" anchor="ctr">
                <a:prstTxWarp prst="textNoShape">
                  <a:avLst/>
                </a:prstTxWarp>
              </a:bodyPr>
              <a:lstStyle/>
              <a:p>
                <a:endParaRPr lang="en-US"/>
              </a:p>
            </p:txBody>
          </p:sp>
          <p:sp>
            <p:nvSpPr>
              <p:cNvPr id="82965" name="Rectangle 10"/>
              <p:cNvSpPr>
                <a:spLocks noChangeArrowheads="1"/>
              </p:cNvSpPr>
              <p:nvPr/>
            </p:nvSpPr>
            <p:spPr bwMode="auto">
              <a:xfrm>
                <a:off x="1492" y="2548"/>
                <a:ext cx="40" cy="4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p>
            </p:txBody>
          </p:sp>
          <p:sp>
            <p:nvSpPr>
              <p:cNvPr id="82966" name="Rectangle 11"/>
              <p:cNvSpPr>
                <a:spLocks noChangeArrowheads="1"/>
              </p:cNvSpPr>
              <p:nvPr/>
            </p:nvSpPr>
            <p:spPr bwMode="auto">
              <a:xfrm>
                <a:off x="1588" y="2932"/>
                <a:ext cx="232" cy="4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82967" name="Freeform 12"/>
              <p:cNvSpPr>
                <a:spLocks/>
              </p:cNvSpPr>
              <p:nvPr/>
            </p:nvSpPr>
            <p:spPr bwMode="auto">
              <a:xfrm>
                <a:off x="1728" y="2976"/>
                <a:ext cx="673" cy="673"/>
              </a:xfrm>
              <a:custGeom>
                <a:avLst/>
                <a:gdLst>
                  <a:gd name="T0" fmla="*/ 0 w 673"/>
                  <a:gd name="T1" fmla="*/ 0 h 673"/>
                  <a:gd name="T2" fmla="*/ 672 w 673"/>
                  <a:gd name="T3" fmla="*/ 672 h 673"/>
                  <a:gd name="T4" fmla="*/ 624 w 673"/>
                  <a:gd name="T5" fmla="*/ 672 h 673"/>
                  <a:gd name="T6" fmla="*/ 0 w 673"/>
                  <a:gd name="T7" fmla="*/ 48 h 673"/>
                  <a:gd name="T8" fmla="*/ 0 w 673"/>
                  <a:gd name="T9" fmla="*/ 0 h 673"/>
                  <a:gd name="T10" fmla="*/ 0 60000 65536"/>
                  <a:gd name="T11" fmla="*/ 0 60000 65536"/>
                  <a:gd name="T12" fmla="*/ 0 60000 65536"/>
                  <a:gd name="T13" fmla="*/ 0 60000 65536"/>
                  <a:gd name="T14" fmla="*/ 0 60000 65536"/>
                  <a:gd name="T15" fmla="*/ 0 w 673"/>
                  <a:gd name="T16" fmla="*/ 0 h 673"/>
                  <a:gd name="T17" fmla="*/ 673 w 673"/>
                  <a:gd name="T18" fmla="*/ 673 h 673"/>
                </a:gdLst>
                <a:ahLst/>
                <a:cxnLst>
                  <a:cxn ang="T10">
                    <a:pos x="T0" y="T1"/>
                  </a:cxn>
                  <a:cxn ang="T11">
                    <a:pos x="T2" y="T3"/>
                  </a:cxn>
                  <a:cxn ang="T12">
                    <a:pos x="T4" y="T5"/>
                  </a:cxn>
                  <a:cxn ang="T13">
                    <a:pos x="T6" y="T7"/>
                  </a:cxn>
                  <a:cxn ang="T14">
                    <a:pos x="T8" y="T9"/>
                  </a:cxn>
                </a:cxnLst>
                <a:rect l="T15" t="T16" r="T17" b="T18"/>
                <a:pathLst>
                  <a:path w="673" h="673">
                    <a:moveTo>
                      <a:pt x="0" y="0"/>
                    </a:moveTo>
                    <a:lnTo>
                      <a:pt x="672" y="672"/>
                    </a:lnTo>
                    <a:lnTo>
                      <a:pt x="624" y="672"/>
                    </a:lnTo>
                    <a:lnTo>
                      <a:pt x="0" y="48"/>
                    </a:lnTo>
                    <a:lnTo>
                      <a:pt x="0" y="0"/>
                    </a:lnTo>
                  </a:path>
                </a:pathLst>
              </a:custGeom>
              <a:solidFill>
                <a:schemeClr val="bg1"/>
              </a:solidFill>
              <a:ln w="12700" cap="rnd">
                <a:solidFill>
                  <a:schemeClr val="tx1"/>
                </a:solidFill>
                <a:round/>
                <a:headEnd/>
                <a:tailEnd/>
              </a:ln>
            </p:spPr>
            <p:txBody>
              <a:bodyPr>
                <a:prstTxWarp prst="textNoShape">
                  <a:avLst/>
                </a:prstTxWarp>
              </a:bodyPr>
              <a:lstStyle/>
              <a:p>
                <a:endParaRPr lang="en-US"/>
              </a:p>
            </p:txBody>
          </p:sp>
          <p:sp>
            <p:nvSpPr>
              <p:cNvPr id="82968" name="Freeform 13"/>
              <p:cNvSpPr>
                <a:spLocks/>
              </p:cNvSpPr>
              <p:nvPr/>
            </p:nvSpPr>
            <p:spPr bwMode="auto">
              <a:xfrm>
                <a:off x="1296" y="2976"/>
                <a:ext cx="433" cy="721"/>
              </a:xfrm>
              <a:custGeom>
                <a:avLst/>
                <a:gdLst>
                  <a:gd name="T0" fmla="*/ 384 w 433"/>
                  <a:gd name="T1" fmla="*/ 0 h 721"/>
                  <a:gd name="T2" fmla="*/ 0 w 433"/>
                  <a:gd name="T3" fmla="*/ 720 h 721"/>
                  <a:gd name="T4" fmla="*/ 48 w 433"/>
                  <a:gd name="T5" fmla="*/ 720 h 721"/>
                  <a:gd name="T6" fmla="*/ 432 w 433"/>
                  <a:gd name="T7" fmla="*/ 0 h 721"/>
                  <a:gd name="T8" fmla="*/ 384 w 433"/>
                  <a:gd name="T9" fmla="*/ 0 h 721"/>
                  <a:gd name="T10" fmla="*/ 0 60000 65536"/>
                  <a:gd name="T11" fmla="*/ 0 60000 65536"/>
                  <a:gd name="T12" fmla="*/ 0 60000 65536"/>
                  <a:gd name="T13" fmla="*/ 0 60000 65536"/>
                  <a:gd name="T14" fmla="*/ 0 60000 65536"/>
                  <a:gd name="T15" fmla="*/ 0 w 433"/>
                  <a:gd name="T16" fmla="*/ 0 h 721"/>
                  <a:gd name="T17" fmla="*/ 433 w 433"/>
                  <a:gd name="T18" fmla="*/ 721 h 721"/>
                </a:gdLst>
                <a:ahLst/>
                <a:cxnLst>
                  <a:cxn ang="T10">
                    <a:pos x="T0" y="T1"/>
                  </a:cxn>
                  <a:cxn ang="T11">
                    <a:pos x="T2" y="T3"/>
                  </a:cxn>
                  <a:cxn ang="T12">
                    <a:pos x="T4" y="T5"/>
                  </a:cxn>
                  <a:cxn ang="T13">
                    <a:pos x="T6" y="T7"/>
                  </a:cxn>
                  <a:cxn ang="T14">
                    <a:pos x="T8" y="T9"/>
                  </a:cxn>
                </a:cxnLst>
                <a:rect l="T15" t="T16" r="T17" b="T18"/>
                <a:pathLst>
                  <a:path w="433" h="721">
                    <a:moveTo>
                      <a:pt x="384" y="0"/>
                    </a:moveTo>
                    <a:lnTo>
                      <a:pt x="0" y="720"/>
                    </a:lnTo>
                    <a:lnTo>
                      <a:pt x="48" y="720"/>
                    </a:lnTo>
                    <a:lnTo>
                      <a:pt x="432" y="0"/>
                    </a:lnTo>
                    <a:lnTo>
                      <a:pt x="384" y="0"/>
                    </a:lnTo>
                  </a:path>
                </a:pathLst>
              </a:custGeom>
              <a:solidFill>
                <a:schemeClr val="bg1"/>
              </a:solidFill>
              <a:ln w="12700" cap="rnd">
                <a:solidFill>
                  <a:schemeClr val="tx1"/>
                </a:solidFill>
                <a:round/>
                <a:headEnd/>
                <a:tailEnd/>
              </a:ln>
            </p:spPr>
            <p:txBody>
              <a:bodyPr>
                <a:prstTxWarp prst="textNoShape">
                  <a:avLst/>
                </a:prstTxWarp>
              </a:bodyPr>
              <a:lstStyle/>
              <a:p>
                <a:endParaRPr lang="en-US"/>
              </a:p>
            </p:txBody>
          </p:sp>
          <p:sp>
            <p:nvSpPr>
              <p:cNvPr id="82969" name="Freeform 14"/>
              <p:cNvSpPr>
                <a:spLocks/>
              </p:cNvSpPr>
              <p:nvPr/>
            </p:nvSpPr>
            <p:spPr bwMode="auto">
              <a:xfrm>
                <a:off x="1680" y="2976"/>
                <a:ext cx="337" cy="913"/>
              </a:xfrm>
              <a:custGeom>
                <a:avLst/>
                <a:gdLst>
                  <a:gd name="T0" fmla="*/ 0 w 337"/>
                  <a:gd name="T1" fmla="*/ 0 h 913"/>
                  <a:gd name="T2" fmla="*/ 288 w 337"/>
                  <a:gd name="T3" fmla="*/ 912 h 913"/>
                  <a:gd name="T4" fmla="*/ 336 w 337"/>
                  <a:gd name="T5" fmla="*/ 912 h 913"/>
                  <a:gd name="T6" fmla="*/ 48 w 337"/>
                  <a:gd name="T7" fmla="*/ 0 h 913"/>
                  <a:gd name="T8" fmla="*/ 0 w 337"/>
                  <a:gd name="T9" fmla="*/ 0 h 913"/>
                  <a:gd name="T10" fmla="*/ 0 60000 65536"/>
                  <a:gd name="T11" fmla="*/ 0 60000 65536"/>
                  <a:gd name="T12" fmla="*/ 0 60000 65536"/>
                  <a:gd name="T13" fmla="*/ 0 60000 65536"/>
                  <a:gd name="T14" fmla="*/ 0 60000 65536"/>
                  <a:gd name="T15" fmla="*/ 0 w 337"/>
                  <a:gd name="T16" fmla="*/ 0 h 913"/>
                  <a:gd name="T17" fmla="*/ 337 w 337"/>
                  <a:gd name="T18" fmla="*/ 913 h 913"/>
                </a:gdLst>
                <a:ahLst/>
                <a:cxnLst>
                  <a:cxn ang="T10">
                    <a:pos x="T0" y="T1"/>
                  </a:cxn>
                  <a:cxn ang="T11">
                    <a:pos x="T2" y="T3"/>
                  </a:cxn>
                  <a:cxn ang="T12">
                    <a:pos x="T4" y="T5"/>
                  </a:cxn>
                  <a:cxn ang="T13">
                    <a:pos x="T6" y="T7"/>
                  </a:cxn>
                  <a:cxn ang="T14">
                    <a:pos x="T8" y="T9"/>
                  </a:cxn>
                </a:cxnLst>
                <a:rect l="T15" t="T16" r="T17" b="T18"/>
                <a:pathLst>
                  <a:path w="337" h="913">
                    <a:moveTo>
                      <a:pt x="0" y="0"/>
                    </a:moveTo>
                    <a:lnTo>
                      <a:pt x="288" y="912"/>
                    </a:lnTo>
                    <a:lnTo>
                      <a:pt x="336" y="912"/>
                    </a:lnTo>
                    <a:lnTo>
                      <a:pt x="48" y="0"/>
                    </a:lnTo>
                    <a:lnTo>
                      <a:pt x="0" y="0"/>
                    </a:lnTo>
                  </a:path>
                </a:pathLst>
              </a:custGeom>
              <a:solidFill>
                <a:schemeClr val="bg1"/>
              </a:solidFill>
              <a:ln w="12700" cap="rnd">
                <a:solidFill>
                  <a:schemeClr val="tx1"/>
                </a:solidFill>
                <a:round/>
                <a:headEnd/>
                <a:tailEnd/>
              </a:ln>
            </p:spPr>
            <p:txBody>
              <a:bodyPr>
                <a:prstTxWarp prst="textNoShape">
                  <a:avLst/>
                </a:prstTxWarp>
              </a:bodyPr>
              <a:lstStyle/>
              <a:p>
                <a:endParaRPr lang="en-US"/>
              </a:p>
            </p:txBody>
          </p:sp>
        </p:grpSp>
        <p:sp>
          <p:nvSpPr>
            <p:cNvPr id="82950" name="Rectangle 15"/>
            <p:cNvSpPr>
              <a:spLocks noChangeArrowheads="1"/>
            </p:cNvSpPr>
            <p:nvPr/>
          </p:nvSpPr>
          <p:spPr bwMode="auto">
            <a:xfrm>
              <a:off x="822325" y="3074194"/>
              <a:ext cx="988859" cy="406168"/>
            </a:xfrm>
            <a:prstGeom prst="rect">
              <a:avLst/>
            </a:prstGeom>
            <a:noFill/>
            <a:ln w="9525">
              <a:noFill/>
              <a:miter lim="800000"/>
              <a:headEnd/>
              <a:tailEnd/>
            </a:ln>
          </p:spPr>
          <p:txBody>
            <a:bodyPr wrap="none" lIns="82200" tIns="41100" rIns="82200" bIns="41100">
              <a:prstTxWarp prst="textNoShape">
                <a:avLst/>
              </a:prstTxWarp>
              <a:spAutoFit/>
            </a:bodyPr>
            <a:lstStyle/>
            <a:p>
              <a:pPr eaLnBrk="0" hangingPunct="0"/>
              <a:r>
                <a:rPr lang="en-US" sz="2100" b="1" dirty="0"/>
                <a:t>camera</a:t>
              </a:r>
            </a:p>
          </p:txBody>
        </p:sp>
        <p:sp>
          <p:nvSpPr>
            <p:cNvPr id="82951" name="Rectangle 16"/>
            <p:cNvSpPr>
              <a:spLocks noChangeArrowheads="1"/>
            </p:cNvSpPr>
            <p:nvPr/>
          </p:nvSpPr>
          <p:spPr bwMode="auto">
            <a:xfrm>
              <a:off x="974726" y="3931444"/>
              <a:ext cx="853694" cy="406168"/>
            </a:xfrm>
            <a:prstGeom prst="rect">
              <a:avLst/>
            </a:prstGeom>
            <a:noFill/>
            <a:ln w="9525">
              <a:noFill/>
              <a:miter lim="800000"/>
              <a:headEnd/>
              <a:tailEnd/>
            </a:ln>
          </p:spPr>
          <p:txBody>
            <a:bodyPr wrap="none" lIns="82200" tIns="41100" rIns="82200" bIns="41100">
              <a:prstTxWarp prst="textNoShape">
                <a:avLst/>
              </a:prstTxWarp>
              <a:spAutoFit/>
            </a:bodyPr>
            <a:lstStyle/>
            <a:p>
              <a:pPr eaLnBrk="0" hangingPunct="0"/>
              <a:r>
                <a:rPr lang="en-US" sz="2100" b="1" dirty="0"/>
                <a:t>tripod</a:t>
              </a:r>
            </a:p>
          </p:txBody>
        </p:sp>
        <p:sp>
          <p:nvSpPr>
            <p:cNvPr id="82952" name="Rectangle 17"/>
            <p:cNvSpPr>
              <a:spLocks noChangeArrowheads="1"/>
            </p:cNvSpPr>
            <p:nvPr/>
          </p:nvSpPr>
          <p:spPr bwMode="auto">
            <a:xfrm>
              <a:off x="5241926" y="3817144"/>
              <a:ext cx="876136" cy="406168"/>
            </a:xfrm>
            <a:prstGeom prst="rect">
              <a:avLst/>
            </a:prstGeom>
            <a:noFill/>
            <a:ln w="9525">
              <a:noFill/>
              <a:miter lim="800000"/>
              <a:headEnd/>
              <a:tailEnd/>
            </a:ln>
          </p:spPr>
          <p:txBody>
            <a:bodyPr wrap="none" lIns="82200" tIns="41100" rIns="82200" bIns="41100">
              <a:prstTxWarp prst="textNoShape">
                <a:avLst/>
              </a:prstTxWarp>
              <a:spAutoFit/>
            </a:bodyPr>
            <a:lstStyle/>
            <a:p>
              <a:pPr eaLnBrk="0" hangingPunct="0"/>
              <a:r>
                <a:rPr lang="en-US" sz="2100" b="1" dirty="0"/>
                <a:t>model</a:t>
              </a:r>
            </a:p>
          </p:txBody>
        </p:sp>
        <p:sp>
          <p:nvSpPr>
            <p:cNvPr id="82953" name="Freeform 18"/>
            <p:cNvSpPr>
              <a:spLocks/>
            </p:cNvSpPr>
            <p:nvPr/>
          </p:nvSpPr>
          <p:spPr bwMode="auto">
            <a:xfrm>
              <a:off x="3505200" y="3028951"/>
              <a:ext cx="534988" cy="629841"/>
            </a:xfrm>
            <a:custGeom>
              <a:avLst/>
              <a:gdLst>
                <a:gd name="T0" fmla="*/ 0 w 337"/>
                <a:gd name="T1" fmla="*/ 0 h 529"/>
                <a:gd name="T2" fmla="*/ 0 w 337"/>
                <a:gd name="T3" fmla="*/ 846773004 h 529"/>
                <a:gd name="T4" fmla="*/ 846773291 w 337"/>
                <a:gd name="T5" fmla="*/ 1330643292 h 529"/>
                <a:gd name="T6" fmla="*/ 846773291 w 337"/>
                <a:gd name="T7" fmla="*/ 483870288 h 529"/>
                <a:gd name="T8" fmla="*/ 0 w 337"/>
                <a:gd name="T9" fmla="*/ 0 h 529"/>
                <a:gd name="T10" fmla="*/ 0 60000 65536"/>
                <a:gd name="T11" fmla="*/ 0 60000 65536"/>
                <a:gd name="T12" fmla="*/ 0 60000 65536"/>
                <a:gd name="T13" fmla="*/ 0 60000 65536"/>
                <a:gd name="T14" fmla="*/ 0 60000 65536"/>
                <a:gd name="T15" fmla="*/ 0 w 337"/>
                <a:gd name="T16" fmla="*/ 0 h 529"/>
                <a:gd name="T17" fmla="*/ 337 w 337"/>
                <a:gd name="T18" fmla="*/ 529 h 529"/>
              </a:gdLst>
              <a:ahLst/>
              <a:cxnLst>
                <a:cxn ang="T10">
                  <a:pos x="T0" y="T1"/>
                </a:cxn>
                <a:cxn ang="T11">
                  <a:pos x="T2" y="T3"/>
                </a:cxn>
                <a:cxn ang="T12">
                  <a:pos x="T4" y="T5"/>
                </a:cxn>
                <a:cxn ang="T13">
                  <a:pos x="T6" y="T7"/>
                </a:cxn>
                <a:cxn ang="T14">
                  <a:pos x="T8" y="T9"/>
                </a:cxn>
              </a:cxnLst>
              <a:rect l="T15" t="T16" r="T17" b="T18"/>
              <a:pathLst>
                <a:path w="337" h="529">
                  <a:moveTo>
                    <a:pt x="0" y="0"/>
                  </a:moveTo>
                  <a:lnTo>
                    <a:pt x="0" y="336"/>
                  </a:lnTo>
                  <a:lnTo>
                    <a:pt x="336" y="528"/>
                  </a:lnTo>
                  <a:lnTo>
                    <a:pt x="336" y="192"/>
                  </a:lnTo>
                  <a:lnTo>
                    <a:pt x="0" y="0"/>
                  </a:lnTo>
                </a:path>
              </a:pathLst>
            </a:custGeom>
            <a:noFill/>
            <a:ln w="12700" cap="rnd">
              <a:solidFill>
                <a:schemeClr val="tx1"/>
              </a:solidFill>
              <a:round/>
              <a:headEnd/>
              <a:tailEnd/>
            </a:ln>
          </p:spPr>
          <p:txBody>
            <a:bodyPr lIns="81633" tIns="40816" rIns="81633" bIns="40816">
              <a:prstTxWarp prst="textNoShape">
                <a:avLst/>
              </a:prstTxWarp>
            </a:bodyPr>
            <a:lstStyle/>
            <a:p>
              <a:endParaRPr lang="en-US"/>
            </a:p>
          </p:txBody>
        </p:sp>
        <p:sp>
          <p:nvSpPr>
            <p:cNvPr id="82954" name="Line 19"/>
            <p:cNvSpPr>
              <a:spLocks noChangeShapeType="1"/>
            </p:cNvSpPr>
            <p:nvPr/>
          </p:nvSpPr>
          <p:spPr bwMode="auto">
            <a:xfrm flipV="1">
              <a:off x="3505200" y="2628900"/>
              <a:ext cx="3810000" cy="400050"/>
            </a:xfrm>
            <a:prstGeom prst="line">
              <a:avLst/>
            </a:prstGeom>
            <a:noFill/>
            <a:ln w="127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a:p>
          </p:txBody>
        </p:sp>
        <p:sp>
          <p:nvSpPr>
            <p:cNvPr id="82955" name="Freeform 20"/>
            <p:cNvSpPr>
              <a:spLocks/>
            </p:cNvSpPr>
            <p:nvPr/>
          </p:nvSpPr>
          <p:spPr bwMode="auto">
            <a:xfrm>
              <a:off x="7315200" y="2628901"/>
              <a:ext cx="1144588" cy="1429941"/>
            </a:xfrm>
            <a:custGeom>
              <a:avLst/>
              <a:gdLst>
                <a:gd name="T0" fmla="*/ 0 w 721"/>
                <a:gd name="T1" fmla="*/ 0 h 1201"/>
                <a:gd name="T2" fmla="*/ 1814513293 w 721"/>
                <a:gd name="T3" fmla="*/ 1088707786 h 1201"/>
                <a:gd name="T4" fmla="*/ 1814513293 w 721"/>
                <a:gd name="T5" fmla="*/ 2147483647 h 1201"/>
                <a:gd name="T6" fmla="*/ 0 w 721"/>
                <a:gd name="T7" fmla="*/ 1935480508 h 1201"/>
                <a:gd name="T8" fmla="*/ 0 w 721"/>
                <a:gd name="T9" fmla="*/ 0 h 1201"/>
                <a:gd name="T10" fmla="*/ 0 60000 65536"/>
                <a:gd name="T11" fmla="*/ 0 60000 65536"/>
                <a:gd name="T12" fmla="*/ 0 60000 65536"/>
                <a:gd name="T13" fmla="*/ 0 60000 65536"/>
                <a:gd name="T14" fmla="*/ 0 60000 65536"/>
                <a:gd name="T15" fmla="*/ 0 w 721"/>
                <a:gd name="T16" fmla="*/ 0 h 1201"/>
                <a:gd name="T17" fmla="*/ 721 w 721"/>
                <a:gd name="T18" fmla="*/ 1201 h 1201"/>
              </a:gdLst>
              <a:ahLst/>
              <a:cxnLst>
                <a:cxn ang="T10">
                  <a:pos x="T0" y="T1"/>
                </a:cxn>
                <a:cxn ang="T11">
                  <a:pos x="T2" y="T3"/>
                </a:cxn>
                <a:cxn ang="T12">
                  <a:pos x="T4" y="T5"/>
                </a:cxn>
                <a:cxn ang="T13">
                  <a:pos x="T6" y="T7"/>
                </a:cxn>
                <a:cxn ang="T14">
                  <a:pos x="T8" y="T9"/>
                </a:cxn>
              </a:cxnLst>
              <a:rect l="T15" t="T16" r="T17" b="T18"/>
              <a:pathLst>
                <a:path w="721" h="1201">
                  <a:moveTo>
                    <a:pt x="0" y="0"/>
                  </a:moveTo>
                  <a:lnTo>
                    <a:pt x="720" y="432"/>
                  </a:lnTo>
                  <a:lnTo>
                    <a:pt x="720" y="1200"/>
                  </a:lnTo>
                  <a:lnTo>
                    <a:pt x="0" y="768"/>
                  </a:lnTo>
                  <a:lnTo>
                    <a:pt x="0" y="0"/>
                  </a:lnTo>
                </a:path>
              </a:pathLst>
            </a:custGeom>
            <a:noFill/>
            <a:ln w="12700" cap="rnd">
              <a:solidFill>
                <a:schemeClr val="tx1"/>
              </a:solidFill>
              <a:round/>
              <a:headEnd/>
              <a:tailEnd/>
            </a:ln>
          </p:spPr>
          <p:txBody>
            <a:bodyPr lIns="81633" tIns="40816" rIns="81633" bIns="40816">
              <a:prstTxWarp prst="textNoShape">
                <a:avLst/>
              </a:prstTxWarp>
            </a:bodyPr>
            <a:lstStyle/>
            <a:p>
              <a:endParaRPr lang="en-US"/>
            </a:p>
          </p:txBody>
        </p:sp>
        <p:sp>
          <p:nvSpPr>
            <p:cNvPr id="82956" name="Line 21"/>
            <p:cNvSpPr>
              <a:spLocks noChangeShapeType="1"/>
            </p:cNvSpPr>
            <p:nvPr/>
          </p:nvSpPr>
          <p:spPr bwMode="auto">
            <a:xfrm flipH="1" flipV="1">
              <a:off x="3505200" y="3429000"/>
              <a:ext cx="3810000" cy="114300"/>
            </a:xfrm>
            <a:prstGeom prst="line">
              <a:avLst/>
            </a:prstGeom>
            <a:noFill/>
            <a:ln w="127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a:p>
          </p:txBody>
        </p:sp>
        <p:graphicFrame>
          <p:nvGraphicFramePr>
            <p:cNvPr id="82946" name="Object 2"/>
            <p:cNvGraphicFramePr>
              <a:graphicFrameLocks/>
            </p:cNvGraphicFramePr>
            <p:nvPr>
              <p:extLst>
                <p:ext uri="{D42A27DB-BD31-4B8C-83A1-F6EECF244321}">
                  <p14:modId xmlns:p14="http://schemas.microsoft.com/office/powerpoint/2010/main" val="248660585"/>
                </p:ext>
              </p:extLst>
            </p:nvPr>
          </p:nvGraphicFramePr>
          <p:xfrm>
            <a:off x="4489450" y="3181350"/>
            <a:ext cx="2749550" cy="533400"/>
          </p:xfrm>
          <a:graphic>
            <a:graphicData uri="http://schemas.openxmlformats.org/presentationml/2006/ole">
              <mc:AlternateContent xmlns:mc="http://schemas.openxmlformats.org/markup-compatibility/2006">
                <mc:Choice xmlns:v="urn:schemas-microsoft-com:vml" Requires="v">
                  <p:oleObj name="Clip" r:id="rId3" imgW="3657600" imgH="952500" progId="">
                    <p:embed/>
                  </p:oleObj>
                </mc:Choice>
                <mc:Fallback>
                  <p:oleObj name="Clip" r:id="rId3" imgW="3657600" imgH="95250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450" y="3181350"/>
                          <a:ext cx="2749550" cy="533400"/>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8097" dir="2700000" algn="ctr" rotWithShape="0">
                                  <a:schemeClr val="bg2">
                                    <a:alpha val="74997"/>
                                  </a:schemeClr>
                                </a:outerShdw>
                              </a:effectLst>
                            </a14:hiddenEffects>
                          </a:ext>
                        </a:extLst>
                      </p:spPr>
                    </p:pic>
                  </p:oleObj>
                </mc:Fallback>
              </mc:AlternateContent>
            </a:graphicData>
          </a:graphic>
        </p:graphicFrame>
        <p:sp>
          <p:nvSpPr>
            <p:cNvPr id="82957" name="Line 23"/>
            <p:cNvSpPr>
              <a:spLocks noChangeShapeType="1"/>
            </p:cNvSpPr>
            <p:nvPr/>
          </p:nvSpPr>
          <p:spPr bwMode="auto">
            <a:xfrm flipV="1">
              <a:off x="4038600" y="3143250"/>
              <a:ext cx="4419600" cy="114300"/>
            </a:xfrm>
            <a:prstGeom prst="line">
              <a:avLst/>
            </a:prstGeom>
            <a:noFill/>
            <a:ln w="127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a:p>
          </p:txBody>
        </p:sp>
        <p:sp>
          <p:nvSpPr>
            <p:cNvPr id="82958" name="Line 24"/>
            <p:cNvSpPr>
              <a:spLocks noChangeShapeType="1"/>
            </p:cNvSpPr>
            <p:nvPr/>
          </p:nvSpPr>
          <p:spPr bwMode="auto">
            <a:xfrm>
              <a:off x="4038600" y="3657600"/>
              <a:ext cx="4419600" cy="400050"/>
            </a:xfrm>
            <a:prstGeom prst="line">
              <a:avLst/>
            </a:prstGeom>
            <a:noFill/>
            <a:ln w="127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a:p>
          </p:txBody>
        </p:sp>
        <p:sp>
          <p:nvSpPr>
            <p:cNvPr id="82959" name="Rectangle 25"/>
            <p:cNvSpPr>
              <a:spLocks noChangeArrowheads="1"/>
            </p:cNvSpPr>
            <p:nvPr/>
          </p:nvSpPr>
          <p:spPr bwMode="auto">
            <a:xfrm>
              <a:off x="4670420" y="2238375"/>
              <a:ext cx="1031884" cy="664700"/>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lnSpc>
                  <a:spcPct val="90000"/>
                </a:lnSpc>
              </a:pPr>
              <a:r>
                <a:rPr lang="en-US" sz="2100" b="1" dirty="0"/>
                <a:t>viewing</a:t>
              </a:r>
            </a:p>
            <a:p>
              <a:pPr algn="ctr" eaLnBrk="0" hangingPunct="0">
                <a:lnSpc>
                  <a:spcPct val="90000"/>
                </a:lnSpc>
              </a:pPr>
              <a:r>
                <a:rPr lang="en-US" sz="2100" b="1" dirty="0"/>
                <a:t>volume</a:t>
              </a:r>
            </a:p>
          </p:txBody>
        </p:sp>
      </p:grpSp>
    </p:spTree>
    <p:extLst>
      <p:ext uri="{BB962C8B-B14F-4D97-AF65-F5344CB8AC3E}">
        <p14:creationId xmlns:p14="http://schemas.microsoft.com/office/powerpoint/2010/main" val="192372761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dirty="0"/>
              <a:t>Transformations</a:t>
            </a:r>
          </a:p>
        </p:txBody>
      </p:sp>
      <p:sp>
        <p:nvSpPr>
          <p:cNvPr id="84995" name="Rectangle 3"/>
          <p:cNvSpPr>
            <a:spLocks noGrp="1" noChangeArrowheads="1"/>
          </p:cNvSpPr>
          <p:nvPr>
            <p:ph idx="1"/>
          </p:nvPr>
        </p:nvSpPr>
        <p:spPr/>
        <p:txBody>
          <a:bodyPr/>
          <a:lstStyle/>
          <a:p>
            <a:r>
              <a:rPr lang="en-US"/>
              <a:t>Transformations take us from one “space” to another</a:t>
            </a:r>
          </a:p>
          <a:p>
            <a:pPr lvl="1"/>
            <a:r>
              <a:rPr lang="en-US"/>
              <a:t>All of our transforms are 4×4 matrices </a:t>
            </a:r>
            <a:endParaRPr lang="en-US" dirty="0"/>
          </a:p>
        </p:txBody>
      </p:sp>
      <p:grpSp>
        <p:nvGrpSpPr>
          <p:cNvPr id="2" name="Group 1"/>
          <p:cNvGrpSpPr/>
          <p:nvPr/>
        </p:nvGrpSpPr>
        <p:grpSpPr>
          <a:xfrm>
            <a:off x="428625" y="1864626"/>
            <a:ext cx="8286750" cy="2536046"/>
            <a:chOff x="590550" y="2405063"/>
            <a:chExt cx="8286750" cy="2536046"/>
          </a:xfrm>
        </p:grpSpPr>
        <p:sp>
          <p:nvSpPr>
            <p:cNvPr id="84999" name="Text Box 11"/>
            <p:cNvSpPr txBox="1">
              <a:spLocks noChangeArrowheads="1"/>
            </p:cNvSpPr>
            <p:nvPr/>
          </p:nvSpPr>
          <p:spPr bwMode="auto">
            <a:xfrm>
              <a:off x="1835944" y="3523059"/>
              <a:ext cx="1008063" cy="6477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114300" tIns="57150" rIns="114300" bIns="57150" anchor="ctr" anchorCtr="1">
              <a:prstTxWarp prst="textNoShape">
                <a:avLst/>
              </a:prstTxWarp>
            </a:bodyPr>
            <a:lstStyle/>
            <a:p>
              <a:pPr algn="ctr" eaLnBrk="0" hangingPunct="0"/>
              <a:r>
                <a:rPr lang="en-US" sz="1300" b="1" dirty="0">
                  <a:solidFill>
                    <a:srgbClr val="800000"/>
                  </a:solidFill>
                  <a:latin typeface="Helvetica" charset="0"/>
                </a:rPr>
                <a:t>Model-View</a:t>
              </a:r>
              <a:br>
                <a:rPr lang="en-US" sz="1300" b="1" dirty="0">
                  <a:solidFill>
                    <a:srgbClr val="800000"/>
                  </a:solidFill>
                  <a:latin typeface="Helvetica" charset="0"/>
                </a:rPr>
              </a:br>
              <a:r>
                <a:rPr lang="en-US" sz="1300" b="1" dirty="0">
                  <a:solidFill>
                    <a:srgbClr val="800000"/>
                  </a:solidFill>
                  <a:latin typeface="Helvetica" charset="0"/>
                </a:rPr>
                <a:t>Transform</a:t>
              </a:r>
            </a:p>
          </p:txBody>
        </p:sp>
        <p:sp>
          <p:nvSpPr>
            <p:cNvPr id="85000" name="Text Box 12"/>
            <p:cNvSpPr txBox="1">
              <a:spLocks noChangeArrowheads="1"/>
            </p:cNvSpPr>
            <p:nvPr/>
          </p:nvSpPr>
          <p:spPr bwMode="auto">
            <a:xfrm>
              <a:off x="3190081" y="3523059"/>
              <a:ext cx="1008063" cy="6477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114300" tIns="57150" rIns="114300" bIns="57150" anchor="ctr" anchorCtr="1">
              <a:prstTxWarp prst="textNoShape">
                <a:avLst/>
              </a:prstTxWarp>
            </a:bodyPr>
            <a:lstStyle/>
            <a:p>
              <a:pPr algn="ctr" eaLnBrk="0" hangingPunct="0"/>
              <a:r>
                <a:rPr lang="en-US" sz="1300" b="1" dirty="0">
                  <a:solidFill>
                    <a:srgbClr val="800000"/>
                  </a:solidFill>
                  <a:latin typeface="Helvetica" charset="0"/>
                </a:rPr>
                <a:t>Projection</a:t>
              </a:r>
              <a:br>
                <a:rPr lang="en-US" sz="1300" b="1" dirty="0">
                  <a:solidFill>
                    <a:srgbClr val="800000"/>
                  </a:solidFill>
                  <a:latin typeface="Helvetica" charset="0"/>
                </a:rPr>
              </a:br>
              <a:r>
                <a:rPr lang="en-US" sz="1300" b="1" dirty="0">
                  <a:solidFill>
                    <a:srgbClr val="800000"/>
                  </a:solidFill>
                  <a:latin typeface="Helvetica" charset="0"/>
                </a:rPr>
                <a:t>Transform</a:t>
              </a:r>
            </a:p>
          </p:txBody>
        </p:sp>
        <p:sp>
          <p:nvSpPr>
            <p:cNvPr id="85001" name="Text Box 13"/>
            <p:cNvSpPr txBox="1">
              <a:spLocks noChangeArrowheads="1"/>
            </p:cNvSpPr>
            <p:nvPr/>
          </p:nvSpPr>
          <p:spPr bwMode="auto">
            <a:xfrm>
              <a:off x="4544219" y="3523059"/>
              <a:ext cx="1008063" cy="6477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114300" tIns="57150" rIns="114300" bIns="57150" anchor="ctr" anchorCtr="1">
              <a:prstTxWarp prst="textNoShape">
                <a:avLst/>
              </a:prstTxWarp>
            </a:bodyPr>
            <a:lstStyle/>
            <a:p>
              <a:pPr algn="ctr" eaLnBrk="0" hangingPunct="0"/>
              <a:r>
                <a:rPr lang="en-US" sz="1300" b="1" dirty="0">
                  <a:solidFill>
                    <a:schemeClr val="bg2"/>
                  </a:solidFill>
                  <a:latin typeface="Helvetica" charset="0"/>
                </a:rPr>
                <a:t>Perspective</a:t>
              </a:r>
              <a:br>
                <a:rPr lang="en-US" sz="1300" b="1" dirty="0">
                  <a:solidFill>
                    <a:schemeClr val="bg2"/>
                  </a:solidFill>
                  <a:latin typeface="Helvetica" charset="0"/>
                </a:rPr>
              </a:br>
              <a:r>
                <a:rPr lang="en-US" sz="1300" b="1" dirty="0">
                  <a:solidFill>
                    <a:schemeClr val="bg2"/>
                  </a:solidFill>
                  <a:latin typeface="Helvetica" charset="0"/>
                </a:rPr>
                <a:t>Division</a:t>
              </a:r>
            </a:p>
            <a:p>
              <a:pPr algn="ctr" eaLnBrk="0" hangingPunct="0"/>
              <a:r>
                <a:rPr lang="en-US" sz="1300" b="1" dirty="0">
                  <a:solidFill>
                    <a:schemeClr val="bg2"/>
                  </a:solidFill>
                  <a:latin typeface="Helvetica" charset="0"/>
                </a:rPr>
                <a:t>(</a:t>
              </a:r>
              <a:r>
                <a:rPr lang="en-US" sz="1300" b="1" dirty="0" err="1">
                  <a:solidFill>
                    <a:schemeClr val="bg2"/>
                  </a:solidFill>
                  <a:latin typeface="Helvetica" charset="0"/>
                </a:rPr>
                <a:t>w</a:t>
              </a:r>
              <a:r>
                <a:rPr lang="en-US" sz="1300" b="1" dirty="0">
                  <a:solidFill>
                    <a:schemeClr val="bg2"/>
                  </a:solidFill>
                  <a:latin typeface="Helvetica" charset="0"/>
                </a:rPr>
                <a:t>)</a:t>
              </a:r>
            </a:p>
          </p:txBody>
        </p:sp>
        <p:sp>
          <p:nvSpPr>
            <p:cNvPr id="85002" name="Text Box 14"/>
            <p:cNvSpPr txBox="1">
              <a:spLocks noChangeArrowheads="1"/>
            </p:cNvSpPr>
            <p:nvPr/>
          </p:nvSpPr>
          <p:spPr bwMode="auto">
            <a:xfrm>
              <a:off x="5899944" y="3533642"/>
              <a:ext cx="1008063" cy="6477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114300" tIns="57150" rIns="114300" bIns="57150" anchor="ctr" anchorCtr="1">
              <a:prstTxWarp prst="textNoShape">
                <a:avLst/>
              </a:prstTxWarp>
            </a:bodyPr>
            <a:lstStyle/>
            <a:p>
              <a:pPr algn="ctr" eaLnBrk="0" hangingPunct="0"/>
              <a:r>
                <a:rPr lang="en-US" sz="1300" b="1" dirty="0">
                  <a:solidFill>
                    <a:srgbClr val="800000"/>
                  </a:solidFill>
                  <a:latin typeface="Helvetica" charset="0"/>
                </a:rPr>
                <a:t>Viewport</a:t>
              </a:r>
              <a:br>
                <a:rPr lang="en-US" sz="1300" b="1" dirty="0">
                  <a:solidFill>
                    <a:srgbClr val="800000"/>
                  </a:solidFill>
                  <a:latin typeface="Helvetica" charset="0"/>
                </a:rPr>
              </a:br>
              <a:r>
                <a:rPr lang="en-US" sz="1300" b="1" dirty="0">
                  <a:solidFill>
                    <a:srgbClr val="800000"/>
                  </a:solidFill>
                  <a:latin typeface="Helvetica" charset="0"/>
                </a:rPr>
                <a:t>Transform</a:t>
              </a:r>
            </a:p>
          </p:txBody>
        </p:sp>
        <p:cxnSp>
          <p:nvCxnSpPr>
            <p:cNvPr id="85003" name="AutoShape 15"/>
            <p:cNvCxnSpPr>
              <a:cxnSpLocks noChangeShapeType="1"/>
              <a:stCxn id="29" idx="3"/>
              <a:endCxn id="84999" idx="1"/>
            </p:cNvCxnSpPr>
            <p:nvPr/>
          </p:nvCxnSpPr>
          <p:spPr bwMode="auto">
            <a:xfrm flipV="1">
              <a:off x="1447801" y="3846909"/>
              <a:ext cx="388144" cy="23813"/>
            </a:xfrm>
            <a:prstGeom prst="straightConnector1">
              <a:avLst/>
            </a:prstGeom>
            <a:noFill/>
            <a:ln w="9525">
              <a:solidFill>
                <a:schemeClr val="tx1"/>
              </a:solidFill>
              <a:round/>
              <a:headEnd/>
              <a:tailEnd type="triangle" w="med" len="med"/>
            </a:ln>
          </p:spPr>
        </p:cxnSp>
        <p:cxnSp>
          <p:nvCxnSpPr>
            <p:cNvPr id="85004" name="AutoShape 16"/>
            <p:cNvCxnSpPr>
              <a:cxnSpLocks noChangeShapeType="1"/>
              <a:stCxn id="84999" idx="3"/>
              <a:endCxn id="85000" idx="1"/>
            </p:cNvCxnSpPr>
            <p:nvPr/>
          </p:nvCxnSpPr>
          <p:spPr bwMode="auto">
            <a:xfrm>
              <a:off x="2844006" y="3846909"/>
              <a:ext cx="346075" cy="0"/>
            </a:xfrm>
            <a:prstGeom prst="straightConnector1">
              <a:avLst/>
            </a:prstGeom>
            <a:noFill/>
            <a:ln w="9525">
              <a:solidFill>
                <a:schemeClr val="tx1"/>
              </a:solidFill>
              <a:round/>
              <a:headEnd/>
              <a:tailEnd type="triangle" w="med" len="med"/>
            </a:ln>
          </p:spPr>
        </p:cxnSp>
        <p:cxnSp>
          <p:nvCxnSpPr>
            <p:cNvPr id="85005" name="AutoShape 17"/>
            <p:cNvCxnSpPr>
              <a:cxnSpLocks noChangeShapeType="1"/>
              <a:stCxn id="85000" idx="3"/>
              <a:endCxn id="85001" idx="1"/>
            </p:cNvCxnSpPr>
            <p:nvPr/>
          </p:nvCxnSpPr>
          <p:spPr bwMode="auto">
            <a:xfrm>
              <a:off x="4198144" y="3846909"/>
              <a:ext cx="346075" cy="0"/>
            </a:xfrm>
            <a:prstGeom prst="straightConnector1">
              <a:avLst/>
            </a:prstGeom>
            <a:noFill/>
            <a:ln w="9525">
              <a:solidFill>
                <a:schemeClr val="tx1"/>
              </a:solidFill>
              <a:round/>
              <a:headEnd/>
              <a:tailEnd type="triangle" w="med" len="med"/>
            </a:ln>
          </p:spPr>
        </p:cxnSp>
        <p:cxnSp>
          <p:nvCxnSpPr>
            <p:cNvPr id="85006" name="AutoShape 18"/>
            <p:cNvCxnSpPr>
              <a:cxnSpLocks noChangeShapeType="1"/>
              <a:stCxn id="85001" idx="3"/>
              <a:endCxn id="85002" idx="1"/>
            </p:cNvCxnSpPr>
            <p:nvPr/>
          </p:nvCxnSpPr>
          <p:spPr bwMode="auto">
            <a:xfrm>
              <a:off x="5552282" y="3846909"/>
              <a:ext cx="347662" cy="10583"/>
            </a:xfrm>
            <a:prstGeom prst="straightConnector1">
              <a:avLst/>
            </a:prstGeom>
            <a:noFill/>
            <a:ln w="9525">
              <a:solidFill>
                <a:schemeClr val="tx1"/>
              </a:solidFill>
              <a:round/>
              <a:headEnd/>
              <a:tailEnd type="triangle" w="med" len="med"/>
            </a:ln>
          </p:spPr>
        </p:cxnSp>
        <p:cxnSp>
          <p:nvCxnSpPr>
            <p:cNvPr id="85007" name="AutoShape 19"/>
            <p:cNvCxnSpPr>
              <a:cxnSpLocks noChangeShapeType="1"/>
              <a:stCxn id="85002" idx="3"/>
            </p:cNvCxnSpPr>
            <p:nvPr/>
          </p:nvCxnSpPr>
          <p:spPr bwMode="auto">
            <a:xfrm flipV="1">
              <a:off x="6908006" y="3856599"/>
              <a:ext cx="756080" cy="893"/>
            </a:xfrm>
            <a:prstGeom prst="straightConnector1">
              <a:avLst/>
            </a:prstGeom>
            <a:noFill/>
            <a:ln w="9525">
              <a:solidFill>
                <a:schemeClr val="tx1"/>
              </a:solidFill>
              <a:round/>
              <a:headEnd/>
              <a:tailEnd type="triangle" w="med" len="med"/>
            </a:ln>
          </p:spPr>
        </p:cxnSp>
        <p:sp>
          <p:nvSpPr>
            <p:cNvPr id="85008" name="Text Box 20"/>
            <p:cNvSpPr txBox="1">
              <a:spLocks noChangeArrowheads="1"/>
            </p:cNvSpPr>
            <p:nvPr/>
          </p:nvSpPr>
          <p:spPr bwMode="auto">
            <a:xfrm>
              <a:off x="1001712" y="2405063"/>
              <a:ext cx="1008063" cy="6477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114300" tIns="57150" rIns="114300" bIns="57150" anchor="ctr" anchorCtr="1">
              <a:prstTxWarp prst="textNoShape">
                <a:avLst/>
              </a:prstTxWarp>
            </a:bodyPr>
            <a:lstStyle/>
            <a:p>
              <a:pPr algn="ctr" eaLnBrk="0" hangingPunct="0"/>
              <a:r>
                <a:rPr lang="en-US" sz="1300" b="1" dirty="0">
                  <a:solidFill>
                    <a:srgbClr val="800000"/>
                  </a:solidFill>
                  <a:latin typeface="Helvetica" charset="0"/>
                </a:rPr>
                <a:t>Modeling</a:t>
              </a:r>
              <a:br>
                <a:rPr lang="en-US" sz="1300" b="1" dirty="0">
                  <a:solidFill>
                    <a:srgbClr val="800000"/>
                  </a:solidFill>
                  <a:latin typeface="Helvetica" charset="0"/>
                </a:rPr>
              </a:br>
              <a:r>
                <a:rPr lang="en-US" sz="1300" b="1" dirty="0">
                  <a:solidFill>
                    <a:srgbClr val="800000"/>
                  </a:solidFill>
                  <a:latin typeface="Helvetica" charset="0"/>
                </a:rPr>
                <a:t>Transform</a:t>
              </a:r>
            </a:p>
          </p:txBody>
        </p:sp>
        <p:sp>
          <p:nvSpPr>
            <p:cNvPr id="85009" name="Text Box 21"/>
            <p:cNvSpPr txBox="1">
              <a:spLocks noChangeArrowheads="1"/>
            </p:cNvSpPr>
            <p:nvPr/>
          </p:nvSpPr>
          <p:spPr bwMode="auto">
            <a:xfrm>
              <a:off x="2509837" y="2405063"/>
              <a:ext cx="1008063" cy="6477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114300" tIns="57150" rIns="114300" bIns="57150" anchor="ctr" anchorCtr="1">
              <a:prstTxWarp prst="textNoShape">
                <a:avLst/>
              </a:prstTxWarp>
            </a:bodyPr>
            <a:lstStyle/>
            <a:p>
              <a:pPr algn="ctr" eaLnBrk="0" hangingPunct="0"/>
              <a:r>
                <a:rPr lang="en-US" sz="1300" b="1" dirty="0">
                  <a:solidFill>
                    <a:srgbClr val="800000"/>
                  </a:solidFill>
                  <a:latin typeface="Helvetica" charset="0"/>
                </a:rPr>
                <a:t>Modeling</a:t>
              </a:r>
              <a:br>
                <a:rPr lang="en-US" sz="1300" b="1" dirty="0">
                  <a:solidFill>
                    <a:srgbClr val="800000"/>
                  </a:solidFill>
                  <a:latin typeface="Helvetica" charset="0"/>
                </a:rPr>
              </a:br>
              <a:r>
                <a:rPr lang="en-US" sz="1300" b="1" dirty="0">
                  <a:solidFill>
                    <a:srgbClr val="800000"/>
                  </a:solidFill>
                  <a:latin typeface="Helvetica" charset="0"/>
                </a:rPr>
                <a:t>Transform</a:t>
              </a:r>
            </a:p>
          </p:txBody>
        </p:sp>
        <p:cxnSp>
          <p:nvCxnSpPr>
            <p:cNvPr id="85010" name="AutoShape 22"/>
            <p:cNvCxnSpPr>
              <a:cxnSpLocks noChangeShapeType="1"/>
              <a:endCxn id="84999" idx="0"/>
            </p:cNvCxnSpPr>
            <p:nvPr/>
          </p:nvCxnSpPr>
          <p:spPr bwMode="auto">
            <a:xfrm>
              <a:off x="1489869" y="3075384"/>
              <a:ext cx="850900" cy="447675"/>
            </a:xfrm>
            <a:prstGeom prst="straightConnector1">
              <a:avLst/>
            </a:prstGeom>
            <a:noFill/>
            <a:ln w="9525">
              <a:solidFill>
                <a:schemeClr val="tx1"/>
              </a:solidFill>
              <a:round/>
              <a:headEnd/>
              <a:tailEnd type="triangle" w="med" len="med"/>
            </a:ln>
          </p:spPr>
        </p:cxnSp>
        <p:cxnSp>
          <p:nvCxnSpPr>
            <p:cNvPr id="85011" name="AutoShape 23"/>
            <p:cNvCxnSpPr>
              <a:cxnSpLocks noChangeShapeType="1"/>
              <a:endCxn id="84999" idx="0"/>
            </p:cNvCxnSpPr>
            <p:nvPr/>
          </p:nvCxnSpPr>
          <p:spPr bwMode="auto">
            <a:xfrm flipH="1">
              <a:off x="2340769" y="3075384"/>
              <a:ext cx="657225" cy="447675"/>
            </a:xfrm>
            <a:prstGeom prst="straightConnector1">
              <a:avLst/>
            </a:prstGeom>
            <a:noFill/>
            <a:ln w="9525">
              <a:solidFill>
                <a:schemeClr val="tx1"/>
              </a:solidFill>
              <a:round/>
              <a:headEnd/>
              <a:tailEnd type="triangle" w="med" len="med"/>
            </a:ln>
          </p:spPr>
        </p:cxnSp>
        <p:sp>
          <p:nvSpPr>
            <p:cNvPr id="85012" name="Text Box 24"/>
            <p:cNvSpPr txBox="1">
              <a:spLocks noChangeArrowheads="1"/>
            </p:cNvSpPr>
            <p:nvPr/>
          </p:nvSpPr>
          <p:spPr bwMode="auto">
            <a:xfrm>
              <a:off x="1591469" y="3193257"/>
              <a:ext cx="1469954" cy="315471"/>
            </a:xfrm>
            <a:prstGeom prst="rect">
              <a:avLst/>
            </a:prstGeom>
            <a:noFill/>
            <a:ln w="9525">
              <a:noFill/>
              <a:miter lim="800000"/>
              <a:headEnd/>
              <a:tailEnd/>
            </a:ln>
          </p:spPr>
          <p:txBody>
            <a:bodyPr wrap="none" lIns="114300" tIns="57150" rIns="114300" bIns="57150">
              <a:prstTxWarp prst="textNoShape">
                <a:avLst/>
              </a:prstTxWarp>
              <a:spAutoFit/>
            </a:bodyPr>
            <a:lstStyle/>
            <a:p>
              <a:pPr eaLnBrk="0" hangingPunct="0"/>
              <a:r>
                <a:rPr lang="en-US" sz="1300" b="1" dirty="0">
                  <a:solidFill>
                    <a:schemeClr val="accent2"/>
                  </a:solidFill>
                  <a:latin typeface="Comic Sans MS" charset="0"/>
                </a:rPr>
                <a:t>Object </a:t>
              </a:r>
              <a:r>
                <a:rPr lang="en-US" sz="1300" b="1" dirty="0" err="1">
                  <a:solidFill>
                    <a:schemeClr val="accent2"/>
                  </a:solidFill>
                  <a:latin typeface="Comic Sans MS" charset="0"/>
                </a:rPr>
                <a:t>Coords</a:t>
              </a:r>
              <a:r>
                <a:rPr lang="en-US" sz="1300" b="1" dirty="0">
                  <a:solidFill>
                    <a:schemeClr val="accent2"/>
                  </a:solidFill>
                  <a:latin typeface="Comic Sans MS" charset="0"/>
                </a:rPr>
                <a:t>.</a:t>
              </a:r>
            </a:p>
          </p:txBody>
        </p:sp>
        <p:sp>
          <p:nvSpPr>
            <p:cNvPr id="85013" name="Text Box 25"/>
            <p:cNvSpPr txBox="1">
              <a:spLocks noChangeArrowheads="1"/>
            </p:cNvSpPr>
            <p:nvPr/>
          </p:nvSpPr>
          <p:spPr bwMode="auto">
            <a:xfrm>
              <a:off x="986631" y="4352926"/>
              <a:ext cx="1397819" cy="315471"/>
            </a:xfrm>
            <a:prstGeom prst="rect">
              <a:avLst/>
            </a:prstGeom>
            <a:noFill/>
            <a:ln w="9525">
              <a:noFill/>
              <a:miter lim="800000"/>
              <a:headEnd/>
              <a:tailEnd/>
            </a:ln>
          </p:spPr>
          <p:txBody>
            <a:bodyPr wrap="none" lIns="114300" tIns="57150" rIns="114300" bIns="57150">
              <a:prstTxWarp prst="textNoShape">
                <a:avLst/>
              </a:prstTxWarp>
              <a:spAutoFit/>
            </a:bodyPr>
            <a:lstStyle/>
            <a:p>
              <a:pPr eaLnBrk="0" hangingPunct="0"/>
              <a:r>
                <a:rPr lang="en-US" sz="1300" b="1" dirty="0">
                  <a:solidFill>
                    <a:schemeClr val="accent2"/>
                  </a:solidFill>
                  <a:latin typeface="Comic Sans MS" charset="0"/>
                </a:rPr>
                <a:t>World </a:t>
              </a:r>
              <a:r>
                <a:rPr lang="en-US" sz="1300" b="1" dirty="0" err="1">
                  <a:solidFill>
                    <a:schemeClr val="accent2"/>
                  </a:solidFill>
                  <a:latin typeface="Comic Sans MS" charset="0"/>
                </a:rPr>
                <a:t>Coords</a:t>
              </a:r>
              <a:r>
                <a:rPr lang="en-US" sz="1300" b="1" dirty="0">
                  <a:solidFill>
                    <a:schemeClr val="accent2"/>
                  </a:solidFill>
                  <a:latin typeface="Comic Sans MS" charset="0"/>
                </a:rPr>
                <a:t>.</a:t>
              </a:r>
            </a:p>
          </p:txBody>
        </p:sp>
        <p:sp>
          <p:nvSpPr>
            <p:cNvPr id="85014" name="Text Box 26"/>
            <p:cNvSpPr txBox="1">
              <a:spLocks noChangeArrowheads="1"/>
            </p:cNvSpPr>
            <p:nvPr/>
          </p:nvSpPr>
          <p:spPr bwMode="auto">
            <a:xfrm>
              <a:off x="2469356" y="4352926"/>
              <a:ext cx="1202252" cy="315471"/>
            </a:xfrm>
            <a:prstGeom prst="rect">
              <a:avLst/>
            </a:prstGeom>
            <a:noFill/>
            <a:ln w="9525">
              <a:noFill/>
              <a:miter lim="800000"/>
              <a:headEnd/>
              <a:tailEnd/>
            </a:ln>
          </p:spPr>
          <p:txBody>
            <a:bodyPr wrap="none" lIns="114300" tIns="57150" rIns="114300" bIns="57150">
              <a:prstTxWarp prst="textNoShape">
                <a:avLst/>
              </a:prstTxWarp>
              <a:spAutoFit/>
            </a:bodyPr>
            <a:lstStyle/>
            <a:p>
              <a:pPr eaLnBrk="0" hangingPunct="0"/>
              <a:r>
                <a:rPr lang="en-US" sz="1300" b="1" dirty="0">
                  <a:solidFill>
                    <a:schemeClr val="accent2"/>
                  </a:solidFill>
                  <a:latin typeface="Comic Sans MS" charset="0"/>
                </a:rPr>
                <a:t>Eye </a:t>
              </a:r>
              <a:r>
                <a:rPr lang="en-US" sz="1300" b="1" dirty="0" err="1">
                  <a:solidFill>
                    <a:schemeClr val="accent2"/>
                  </a:solidFill>
                  <a:latin typeface="Comic Sans MS" charset="0"/>
                </a:rPr>
                <a:t>Coords</a:t>
              </a:r>
              <a:r>
                <a:rPr lang="en-US" sz="1300" b="1" dirty="0">
                  <a:solidFill>
                    <a:schemeClr val="accent2"/>
                  </a:solidFill>
                  <a:latin typeface="Comic Sans MS" charset="0"/>
                </a:rPr>
                <a:t>.</a:t>
              </a:r>
            </a:p>
          </p:txBody>
        </p:sp>
        <p:sp>
          <p:nvSpPr>
            <p:cNvPr id="85015" name="Text Box 27"/>
            <p:cNvSpPr txBox="1">
              <a:spLocks noChangeArrowheads="1"/>
            </p:cNvSpPr>
            <p:nvPr/>
          </p:nvSpPr>
          <p:spPr bwMode="auto">
            <a:xfrm>
              <a:off x="3956844" y="4352926"/>
              <a:ext cx="1197444" cy="315471"/>
            </a:xfrm>
            <a:prstGeom prst="rect">
              <a:avLst/>
            </a:prstGeom>
            <a:noFill/>
            <a:ln w="9525">
              <a:noFill/>
              <a:miter lim="800000"/>
              <a:headEnd/>
              <a:tailEnd/>
            </a:ln>
          </p:spPr>
          <p:txBody>
            <a:bodyPr wrap="none" lIns="114300" tIns="57150" rIns="114300" bIns="57150">
              <a:prstTxWarp prst="textNoShape">
                <a:avLst/>
              </a:prstTxWarp>
              <a:spAutoFit/>
            </a:bodyPr>
            <a:lstStyle/>
            <a:p>
              <a:pPr eaLnBrk="0" hangingPunct="0"/>
              <a:r>
                <a:rPr lang="en-US" sz="1300" b="1" dirty="0">
                  <a:solidFill>
                    <a:schemeClr val="accent2"/>
                  </a:solidFill>
                  <a:latin typeface="Comic Sans MS" charset="0"/>
                </a:rPr>
                <a:t>Clip </a:t>
              </a:r>
              <a:r>
                <a:rPr lang="en-US" sz="1300" b="1" dirty="0" err="1">
                  <a:solidFill>
                    <a:schemeClr val="accent2"/>
                  </a:solidFill>
                  <a:latin typeface="Comic Sans MS" charset="0"/>
                </a:rPr>
                <a:t>Coords</a:t>
              </a:r>
              <a:r>
                <a:rPr lang="en-US" sz="1300" b="1" dirty="0">
                  <a:solidFill>
                    <a:schemeClr val="accent2"/>
                  </a:solidFill>
                  <a:latin typeface="Comic Sans MS" charset="0"/>
                </a:rPr>
                <a:t>.</a:t>
              </a:r>
            </a:p>
          </p:txBody>
        </p:sp>
        <p:sp>
          <p:nvSpPr>
            <p:cNvPr id="85016" name="Text Box 28"/>
            <p:cNvSpPr txBox="1">
              <a:spLocks noChangeArrowheads="1"/>
            </p:cNvSpPr>
            <p:nvPr/>
          </p:nvSpPr>
          <p:spPr bwMode="auto">
            <a:xfrm>
              <a:off x="5080885" y="4225528"/>
              <a:ext cx="1130118" cy="715581"/>
            </a:xfrm>
            <a:prstGeom prst="rect">
              <a:avLst/>
            </a:prstGeom>
            <a:noFill/>
            <a:ln w="9525">
              <a:noFill/>
              <a:miter lim="800000"/>
              <a:headEnd/>
              <a:tailEnd/>
            </a:ln>
          </p:spPr>
          <p:txBody>
            <a:bodyPr wrap="none" lIns="114300" tIns="57150" rIns="114300" bIns="57150">
              <a:prstTxWarp prst="textNoShape">
                <a:avLst/>
              </a:prstTxWarp>
              <a:spAutoFit/>
            </a:bodyPr>
            <a:lstStyle/>
            <a:p>
              <a:pPr algn="ctr" eaLnBrk="0" hangingPunct="0"/>
              <a:r>
                <a:rPr lang="en-US" sz="1300" b="1" dirty="0">
                  <a:solidFill>
                    <a:schemeClr val="accent2"/>
                  </a:solidFill>
                  <a:latin typeface="Comic Sans MS" charset="0"/>
                </a:rPr>
                <a:t>Normalized</a:t>
              </a:r>
              <a:br>
                <a:rPr lang="en-US" sz="1300" b="1" dirty="0">
                  <a:solidFill>
                    <a:schemeClr val="accent2"/>
                  </a:solidFill>
                  <a:latin typeface="Comic Sans MS" charset="0"/>
                </a:rPr>
              </a:br>
              <a:r>
                <a:rPr lang="en-US" sz="1300" b="1" dirty="0">
                  <a:solidFill>
                    <a:schemeClr val="accent2"/>
                  </a:solidFill>
                  <a:latin typeface="Comic Sans MS" charset="0"/>
                </a:rPr>
                <a:t>Device</a:t>
              </a:r>
            </a:p>
            <a:p>
              <a:pPr algn="ctr" eaLnBrk="0" hangingPunct="0"/>
              <a:r>
                <a:rPr lang="en-US" sz="1300" b="1" dirty="0" err="1">
                  <a:solidFill>
                    <a:schemeClr val="accent2"/>
                  </a:solidFill>
                  <a:latin typeface="Comic Sans MS" charset="0"/>
                </a:rPr>
                <a:t>Coords</a:t>
              </a:r>
              <a:r>
                <a:rPr lang="en-US" sz="1300" b="1" dirty="0">
                  <a:solidFill>
                    <a:schemeClr val="accent2"/>
                  </a:solidFill>
                  <a:latin typeface="Comic Sans MS" charset="0"/>
                </a:rPr>
                <a:t>.</a:t>
              </a:r>
            </a:p>
          </p:txBody>
        </p:sp>
        <p:sp>
          <p:nvSpPr>
            <p:cNvPr id="29" name="Rectangle 28"/>
            <p:cNvSpPr/>
            <p:nvPr/>
          </p:nvSpPr>
          <p:spPr>
            <a:xfrm>
              <a:off x="590550" y="3584971"/>
              <a:ext cx="857250" cy="571500"/>
            </a:xfrm>
            <a:prstGeom prst="rect">
              <a:avLst/>
            </a:prstGeom>
          </p:spPr>
          <p:style>
            <a:lnRef idx="1">
              <a:schemeClr val="dk1"/>
            </a:lnRef>
            <a:fillRef idx="2">
              <a:schemeClr val="dk1"/>
            </a:fillRef>
            <a:effectRef idx="1">
              <a:schemeClr val="dk1"/>
            </a:effectRef>
            <a:fontRef idx="minor">
              <a:schemeClr val="dk1"/>
            </a:fontRef>
          </p:style>
          <p:txBody>
            <a:bodyPr lIns="114300" tIns="57150" rIns="114300" bIns="57150" rtlCol="0" anchor="ctr"/>
            <a:lstStyle/>
            <a:p>
              <a:pPr algn="ctr"/>
              <a:r>
                <a:rPr lang="en-US" sz="1300" b="1" dirty="0"/>
                <a:t>Vertex Data</a:t>
              </a:r>
            </a:p>
          </p:txBody>
        </p:sp>
        <p:sp>
          <p:nvSpPr>
            <p:cNvPr id="31" name="Rectangle 30"/>
            <p:cNvSpPr/>
            <p:nvPr/>
          </p:nvSpPr>
          <p:spPr>
            <a:xfrm>
              <a:off x="7639050" y="3489721"/>
              <a:ext cx="1238250" cy="762000"/>
            </a:xfrm>
            <a:prstGeom prst="rect">
              <a:avLst/>
            </a:prstGeom>
          </p:spPr>
          <p:style>
            <a:lnRef idx="1">
              <a:schemeClr val="dk1"/>
            </a:lnRef>
            <a:fillRef idx="2">
              <a:schemeClr val="dk1"/>
            </a:fillRef>
            <a:effectRef idx="1">
              <a:schemeClr val="dk1"/>
            </a:effectRef>
            <a:fontRef idx="minor">
              <a:schemeClr val="dk1"/>
            </a:fontRef>
          </p:style>
          <p:txBody>
            <a:bodyPr lIns="114300" tIns="57150" rIns="114300" bIns="57150" rtlCol="0" anchor="ctr"/>
            <a:lstStyle/>
            <a:p>
              <a:pPr algn="ctr"/>
              <a:r>
                <a:rPr lang="en-US" sz="1300" dirty="0"/>
                <a:t>2D Window</a:t>
              </a:r>
              <a:br>
                <a:rPr lang="en-US" sz="1300" dirty="0"/>
              </a:br>
              <a:r>
                <a:rPr lang="en-US" sz="1300" dirty="0"/>
                <a:t>Coordinates</a:t>
              </a:r>
            </a:p>
          </p:txBody>
        </p:sp>
      </p:grpSp>
    </p:spTree>
    <p:extLst>
      <p:ext uri="{BB962C8B-B14F-4D97-AF65-F5344CB8AC3E}">
        <p14:creationId xmlns:p14="http://schemas.microsoft.com/office/powerpoint/2010/main" val="9076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Camera Analogy and Transformations</a:t>
            </a:r>
          </a:p>
        </p:txBody>
      </p:sp>
      <p:sp>
        <p:nvSpPr>
          <p:cNvPr id="87043" name="Rectangle 3"/>
          <p:cNvSpPr>
            <a:spLocks noGrp="1" noChangeArrowheads="1"/>
          </p:cNvSpPr>
          <p:nvPr>
            <p:ph idx="1"/>
          </p:nvPr>
        </p:nvSpPr>
        <p:spPr/>
        <p:txBody>
          <a:bodyPr/>
          <a:lstStyle/>
          <a:p>
            <a:r>
              <a:rPr lang="en-US"/>
              <a:t>Projection transformations</a:t>
            </a:r>
          </a:p>
          <a:p>
            <a:pPr lvl="1"/>
            <a:r>
              <a:rPr lang="en-US"/>
              <a:t>adjust the lens of the camera</a:t>
            </a:r>
          </a:p>
          <a:p>
            <a:r>
              <a:rPr lang="en-US"/>
              <a:t>Viewing transformations</a:t>
            </a:r>
          </a:p>
          <a:p>
            <a:pPr lvl="1"/>
            <a:r>
              <a:rPr lang="en-US"/>
              <a:t>tripod–define position and orientation of the viewing volume in the world</a:t>
            </a:r>
          </a:p>
          <a:p>
            <a:r>
              <a:rPr lang="en-US"/>
              <a:t>Modeling transformations</a:t>
            </a:r>
          </a:p>
          <a:p>
            <a:pPr lvl="1"/>
            <a:r>
              <a:rPr lang="en-US"/>
              <a:t>moving the model</a:t>
            </a:r>
          </a:p>
          <a:p>
            <a:r>
              <a:rPr lang="en-US"/>
              <a:t>Viewport transformations</a:t>
            </a:r>
          </a:p>
          <a:p>
            <a:pPr lvl="1"/>
            <a:r>
              <a:rPr lang="en-US"/>
              <a:t>enlarge or reduce the physical photograph</a:t>
            </a:r>
            <a:endParaRPr lang="en-US" dirty="0"/>
          </a:p>
        </p:txBody>
      </p:sp>
    </p:spTree>
    <p:extLst>
      <p:ext uri="{BB962C8B-B14F-4D97-AF65-F5344CB8AC3E}">
        <p14:creationId xmlns:p14="http://schemas.microsoft.com/office/powerpoint/2010/main" val="23749611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a:t>Evolution of the OpenGL Pipeline</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84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2"/>
          <p:cNvGraphicFramePr>
            <a:graphicFrameLocks noChangeAspect="1"/>
          </p:cNvGraphicFramePr>
          <p:nvPr>
            <p:extLst>
              <p:ext uri="{D42A27DB-BD31-4B8C-83A1-F6EECF244321}">
                <p14:modId xmlns:p14="http://schemas.microsoft.com/office/powerpoint/2010/main" val="13189118"/>
              </p:ext>
            </p:extLst>
          </p:nvPr>
        </p:nvGraphicFramePr>
        <p:xfrm>
          <a:off x="4671794" y="2757717"/>
          <a:ext cx="3895329" cy="1855390"/>
        </p:xfrm>
        <a:graphic>
          <a:graphicData uri="http://schemas.openxmlformats.org/presentationml/2006/ole">
            <mc:AlternateContent xmlns:mc="http://schemas.openxmlformats.org/markup-compatibility/2006">
              <mc:Choice xmlns:v="urn:schemas-microsoft-com:vml" Requires="v">
                <p:oleObj name="Equation" r:id="rId3" imgW="1663560" imgH="939600" progId="Equation.3">
                  <p:embed/>
                </p:oleObj>
              </mc:Choice>
              <mc:Fallback>
                <p:oleObj name="Equation" r:id="rId3" imgW="1663560" imgH="93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1794" y="2757717"/>
                        <a:ext cx="3895329" cy="185539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0900" name="Rectangle 3"/>
          <p:cNvSpPr>
            <a:spLocks noGrp="1" noChangeArrowheads="1"/>
          </p:cNvSpPr>
          <p:nvPr>
            <p:ph type="title"/>
          </p:nvPr>
        </p:nvSpPr>
        <p:spPr/>
        <p:txBody>
          <a:bodyPr/>
          <a:lstStyle/>
          <a:p>
            <a:r>
              <a:rPr lang="en-US" dirty="0"/>
              <a:t>3D Transformations</a:t>
            </a:r>
          </a:p>
        </p:txBody>
      </p:sp>
      <p:sp>
        <p:nvSpPr>
          <p:cNvPr id="8" name="Content Placeholder 7"/>
          <p:cNvSpPr>
            <a:spLocks noGrp="1"/>
          </p:cNvSpPr>
          <p:nvPr>
            <p:ph idx="1"/>
          </p:nvPr>
        </p:nvSpPr>
        <p:spPr/>
        <p:txBody>
          <a:bodyPr/>
          <a:lstStyle/>
          <a:p>
            <a:r>
              <a:rPr lang="en-US" dirty="0"/>
              <a:t>A vertex is transformed by 4×4 matrices</a:t>
            </a:r>
          </a:p>
          <a:p>
            <a:pPr lvl="1"/>
            <a:r>
              <a:rPr lang="en-US" dirty="0"/>
              <a:t>all affine operations are matrix multiplications</a:t>
            </a:r>
          </a:p>
          <a:p>
            <a:pPr lvl="1"/>
            <a:endParaRPr lang="en-US" dirty="0"/>
          </a:p>
          <a:p>
            <a:r>
              <a:rPr lang="en-US" dirty="0"/>
              <a:t>All matrices are stored column-major in OpenGL</a:t>
            </a:r>
          </a:p>
          <a:p>
            <a:pPr lvl="1"/>
            <a:r>
              <a:rPr lang="en-US" dirty="0"/>
              <a:t>this is opposite of what “C” programmers expect</a:t>
            </a:r>
          </a:p>
          <a:p>
            <a:pPr lvl="1"/>
            <a:endParaRPr lang="en-US" dirty="0"/>
          </a:p>
          <a:p>
            <a:r>
              <a:rPr lang="en-US" dirty="0"/>
              <a:t>Product of matrix and </a:t>
            </a:r>
            <a:br>
              <a:rPr lang="en-US" dirty="0"/>
            </a:br>
            <a:r>
              <a:rPr lang="en-US" dirty="0"/>
              <a:t>vector is </a:t>
            </a:r>
          </a:p>
          <a:p>
            <a:endParaRPr lang="en-US" dirty="0"/>
          </a:p>
        </p:txBody>
      </p:sp>
      <p:graphicFrame>
        <p:nvGraphicFramePr>
          <p:cNvPr id="89091" name="Object 3"/>
          <p:cNvGraphicFramePr>
            <a:graphicFrameLocks noChangeAspect="1"/>
          </p:cNvGraphicFramePr>
          <p:nvPr>
            <p:extLst>
              <p:ext uri="{D42A27DB-BD31-4B8C-83A1-F6EECF244321}">
                <p14:modId xmlns:p14="http://schemas.microsoft.com/office/powerpoint/2010/main" val="4221423126"/>
              </p:ext>
            </p:extLst>
          </p:nvPr>
        </p:nvGraphicFramePr>
        <p:xfrm>
          <a:off x="2086240" y="3354002"/>
          <a:ext cx="636588" cy="411956"/>
        </p:xfrm>
        <a:graphic>
          <a:graphicData uri="http://schemas.openxmlformats.org/presentationml/2006/ole">
            <mc:AlternateContent xmlns:mc="http://schemas.openxmlformats.org/markup-compatibility/2006">
              <mc:Choice xmlns:v="urn:schemas-microsoft-com:vml" Requires="v">
                <p:oleObj name="Equation" r:id="rId5" imgW="266700" imgH="177800" progId="Equation.3">
                  <p:embed/>
                </p:oleObj>
              </mc:Choice>
              <mc:Fallback>
                <p:oleObj name="Equation" r:id="rId5" imgW="2667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6240" y="3354002"/>
                        <a:ext cx="636588" cy="41195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16850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Specifying What You Can See</a:t>
            </a:r>
          </a:p>
        </p:txBody>
      </p:sp>
      <p:sp>
        <p:nvSpPr>
          <p:cNvPr id="91139" name="Rectangle 3"/>
          <p:cNvSpPr>
            <a:spLocks noGrp="1" noChangeArrowheads="1"/>
          </p:cNvSpPr>
          <p:nvPr>
            <p:ph idx="1"/>
          </p:nvPr>
        </p:nvSpPr>
        <p:spPr/>
        <p:txBody>
          <a:bodyPr/>
          <a:lstStyle/>
          <a:p>
            <a:r>
              <a:rPr lang="en-US"/>
              <a:t>Set up a viewing frustum to specify how much of the world we can see</a:t>
            </a:r>
          </a:p>
          <a:p>
            <a:r>
              <a:rPr lang="en-US"/>
              <a:t>Done in two steps</a:t>
            </a:r>
          </a:p>
          <a:p>
            <a:pPr lvl="1"/>
            <a:r>
              <a:rPr lang="en-US"/>
              <a:t>specify the size of the frustum (projection transform)</a:t>
            </a:r>
          </a:p>
          <a:p>
            <a:pPr lvl="1"/>
            <a:r>
              <a:rPr lang="en-US"/>
              <a:t>specify its location in space (model-view transform)</a:t>
            </a:r>
          </a:p>
          <a:p>
            <a:r>
              <a:rPr lang="en-US"/>
              <a:t>Anything outside of the viewing frustum is clipped</a:t>
            </a:r>
          </a:p>
          <a:p>
            <a:pPr lvl="1"/>
            <a:r>
              <a:rPr lang="en-US"/>
              <a:t>primitive is either modified or discarded (if entirely outside frustum)</a:t>
            </a:r>
            <a:endParaRPr lang="en-US" dirty="0"/>
          </a:p>
        </p:txBody>
      </p:sp>
    </p:spTree>
    <p:extLst>
      <p:ext uri="{BB962C8B-B14F-4D97-AF65-F5344CB8AC3E}">
        <p14:creationId xmlns:p14="http://schemas.microsoft.com/office/powerpoint/2010/main" val="17425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dirty="0"/>
              <a:t>Specifying What You Can See (cont’d)</a:t>
            </a:r>
          </a:p>
        </p:txBody>
      </p:sp>
      <p:sp>
        <p:nvSpPr>
          <p:cNvPr id="93187" name="Rectangle 3"/>
          <p:cNvSpPr>
            <a:spLocks noGrp="1" noChangeArrowheads="1"/>
          </p:cNvSpPr>
          <p:nvPr>
            <p:ph idx="1"/>
          </p:nvPr>
        </p:nvSpPr>
        <p:spPr/>
        <p:txBody>
          <a:bodyPr/>
          <a:lstStyle/>
          <a:p>
            <a:r>
              <a:rPr lang="en-US"/>
              <a:t>OpenGL projection model uses eye coordinates</a:t>
            </a:r>
          </a:p>
          <a:p>
            <a:pPr lvl="1"/>
            <a:r>
              <a:rPr lang="en-US"/>
              <a:t>the “eye” is located at the origin</a:t>
            </a:r>
          </a:p>
          <a:p>
            <a:pPr lvl="1"/>
            <a:r>
              <a:rPr lang="en-US"/>
              <a:t>looking down the -z axis</a:t>
            </a:r>
          </a:p>
          <a:p>
            <a:r>
              <a:rPr lang="en-US"/>
              <a:t>Projection matrices use a six-plane model:</a:t>
            </a:r>
          </a:p>
          <a:p>
            <a:pPr lvl="1"/>
            <a:r>
              <a:rPr lang="en-US"/>
              <a:t>near (image) plane and far (infinite) plane</a:t>
            </a:r>
          </a:p>
          <a:p>
            <a:pPr lvl="2"/>
            <a:r>
              <a:rPr lang="en-US"/>
              <a:t>both are distances from the eye (positive values)</a:t>
            </a:r>
          </a:p>
          <a:p>
            <a:pPr lvl="1"/>
            <a:r>
              <a:rPr lang="en-US"/>
              <a:t>enclosing planes</a:t>
            </a:r>
          </a:p>
          <a:p>
            <a:pPr lvl="2"/>
            <a:r>
              <a:rPr lang="en-US"/>
              <a:t>top &amp; bottom, left &amp; right</a:t>
            </a:r>
            <a:endParaRPr lang="en-US" dirty="0"/>
          </a:p>
        </p:txBody>
      </p:sp>
    </p:spTree>
    <p:extLst>
      <p:ext uri="{BB962C8B-B14F-4D97-AF65-F5344CB8AC3E}">
        <p14:creationId xmlns:p14="http://schemas.microsoft.com/office/powerpoint/2010/main" val="130795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effectLst/>
                <a:ea typeface="ＭＳ Ｐゴシック" charset="-128"/>
                <a:cs typeface="ＭＳ Ｐゴシック" charset="-128"/>
              </a:rPr>
              <a:t>Specifying What You Can See (cont’d)</a:t>
            </a:r>
            <a:endParaRPr lang="en-US" dirty="0">
              <a:effectLst/>
            </a:endParaRPr>
          </a:p>
        </p:txBody>
      </p:sp>
      <p:grpSp>
        <p:nvGrpSpPr>
          <p:cNvPr id="26" name="Group 25"/>
          <p:cNvGrpSpPr/>
          <p:nvPr/>
        </p:nvGrpSpPr>
        <p:grpSpPr>
          <a:xfrm>
            <a:off x="1420473" y="826660"/>
            <a:ext cx="6303055" cy="3689919"/>
            <a:chOff x="1285876" y="847588"/>
            <a:chExt cx="5042444" cy="2951935"/>
          </a:xfrm>
        </p:grpSpPr>
        <p:grpSp>
          <p:nvGrpSpPr>
            <p:cNvPr id="24" name="Group 23"/>
            <p:cNvGrpSpPr/>
            <p:nvPr/>
          </p:nvGrpSpPr>
          <p:grpSpPr>
            <a:xfrm>
              <a:off x="1285876" y="847588"/>
              <a:ext cx="2151380" cy="2951935"/>
              <a:chOff x="1285876" y="847588"/>
              <a:chExt cx="2151380" cy="2951935"/>
            </a:xfrm>
          </p:grpSpPr>
          <p:graphicFrame>
            <p:nvGraphicFramePr>
              <p:cNvPr id="11" name="Object 5"/>
              <p:cNvGraphicFramePr>
                <a:graphicFrameLocks noChangeAspect="1"/>
              </p:cNvGraphicFramePr>
              <p:nvPr/>
            </p:nvGraphicFramePr>
            <p:xfrm>
              <a:off x="1285876" y="2818448"/>
              <a:ext cx="2151380" cy="981075"/>
            </p:xfrm>
            <a:graphic>
              <a:graphicData uri="http://schemas.openxmlformats.org/presentationml/2006/ole">
                <mc:AlternateContent xmlns:mc="http://schemas.openxmlformats.org/markup-compatibility/2006">
                  <mc:Choice xmlns:v="urn:schemas-microsoft-com:vml" Requires="v">
                    <p:oleObj name="Equation" r:id="rId3" imgW="1587500" imgH="965200" progId="">
                      <p:embed/>
                    </p:oleObj>
                  </mc:Choice>
                  <mc:Fallback>
                    <p:oleObj name="Equation" r:id="rId3" imgW="1587500" imgH="965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6" y="2818448"/>
                            <a:ext cx="2151380" cy="98107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8097" dir="2700000" algn="ctr" rotWithShape="0">
                                    <a:srgbClr val="808080">
                                      <a:alpha val="74997"/>
                                    </a:srgbClr>
                                  </a:outerShdw>
                                </a:effectLst>
                              </a14:hiddenEffects>
                            </a:ext>
                          </a:extLst>
                        </p:spPr>
                      </p:pic>
                    </p:oleObj>
                  </mc:Fallback>
                </mc:AlternateContent>
              </a:graphicData>
            </a:graphic>
          </p:graphicFrame>
          <p:grpSp>
            <p:nvGrpSpPr>
              <p:cNvPr id="22" name="Group 21"/>
              <p:cNvGrpSpPr/>
              <p:nvPr/>
            </p:nvGrpSpPr>
            <p:grpSpPr>
              <a:xfrm>
                <a:off x="1409066" y="847588"/>
                <a:ext cx="1905000" cy="1727021"/>
                <a:chOff x="618491" y="893308"/>
                <a:chExt cx="1905000" cy="1727021"/>
              </a:xfrm>
            </p:grpSpPr>
            <p:pic>
              <p:nvPicPr>
                <p:cNvPr id="20" name="Picture 8" descr="ortho"/>
                <p:cNvPicPr>
                  <a:picLocks noChangeAspect="1" noChangeArrowheads="1"/>
                </p:cNvPicPr>
                <p:nvPr/>
              </p:nvPicPr>
              <p:blipFill>
                <a:blip r:embed="rId5"/>
                <a:srcRect/>
                <a:stretch>
                  <a:fillRect/>
                </a:stretch>
              </p:blipFill>
              <p:spPr bwMode="auto">
                <a:xfrm>
                  <a:off x="618491" y="1215391"/>
                  <a:ext cx="1905000" cy="1404938"/>
                </a:xfrm>
                <a:prstGeom prst="rect">
                  <a:avLst/>
                </a:prstGeom>
                <a:noFill/>
                <a:ln w="9525">
                  <a:noFill/>
                  <a:miter lim="800000"/>
                  <a:headEnd/>
                  <a:tailEnd/>
                </a:ln>
              </p:spPr>
            </p:pic>
            <p:sp>
              <p:nvSpPr>
                <p:cNvPr id="21" name="Text Box 9"/>
                <p:cNvSpPr txBox="1">
                  <a:spLocks noChangeArrowheads="1"/>
                </p:cNvSpPr>
                <p:nvPr/>
              </p:nvSpPr>
              <p:spPr bwMode="auto">
                <a:xfrm>
                  <a:off x="834633" y="893308"/>
                  <a:ext cx="1472715" cy="295466"/>
                </a:xfrm>
                <a:prstGeom prst="rect">
                  <a:avLst/>
                </a:prstGeom>
                <a:noFill/>
                <a:ln w="9525">
                  <a:noFill/>
                  <a:miter lim="800000"/>
                  <a:headEnd/>
                  <a:tailEnd/>
                </a:ln>
              </p:spPr>
              <p:txBody>
                <a:bodyPr wrap="none">
                  <a:prstTxWarp prst="textNoShape">
                    <a:avLst/>
                  </a:prstTxWarp>
                  <a:spAutoFit/>
                </a:bodyPr>
                <a:lstStyle/>
                <a:p>
                  <a:pPr eaLnBrk="0" hangingPunct="0"/>
                  <a:r>
                    <a:rPr lang="en-US" i="1" dirty="0">
                      <a:latin typeface="Helvetica" charset="0"/>
                    </a:rPr>
                    <a:t>Orthographic</a:t>
                  </a:r>
                  <a:r>
                    <a:rPr lang="en-US" sz="1800" i="1" dirty="0">
                      <a:latin typeface="Helvetica" charset="0"/>
                    </a:rPr>
                    <a:t> </a:t>
                  </a:r>
                  <a:r>
                    <a:rPr lang="en-US" i="1" dirty="0">
                      <a:latin typeface="Helvetica" charset="0"/>
                    </a:rPr>
                    <a:t>View</a:t>
                  </a:r>
                </a:p>
              </p:txBody>
            </p:sp>
          </p:grpSp>
        </p:grpSp>
        <p:grpSp>
          <p:nvGrpSpPr>
            <p:cNvPr id="25" name="Group 24"/>
            <p:cNvGrpSpPr/>
            <p:nvPr/>
          </p:nvGrpSpPr>
          <p:grpSpPr>
            <a:xfrm>
              <a:off x="4005490" y="874258"/>
              <a:ext cx="2322830" cy="2898595"/>
              <a:chOff x="4005490" y="893308"/>
              <a:chExt cx="2322830" cy="2898595"/>
            </a:xfrm>
          </p:grpSpPr>
          <p:grpSp>
            <p:nvGrpSpPr>
              <p:cNvPr id="23" name="Group 22"/>
              <p:cNvGrpSpPr/>
              <p:nvPr/>
            </p:nvGrpSpPr>
            <p:grpSpPr>
              <a:xfrm>
                <a:off x="4214405" y="893308"/>
                <a:ext cx="1905000" cy="1681301"/>
                <a:chOff x="2542540" y="939028"/>
                <a:chExt cx="1905000" cy="1681301"/>
              </a:xfrm>
            </p:grpSpPr>
            <p:pic>
              <p:nvPicPr>
                <p:cNvPr id="18" name="Picture 13" descr="persp"/>
                <p:cNvPicPr>
                  <a:picLocks noChangeAspect="1" noChangeArrowheads="1"/>
                </p:cNvPicPr>
                <p:nvPr/>
              </p:nvPicPr>
              <p:blipFill>
                <a:blip r:embed="rId6"/>
                <a:srcRect/>
                <a:stretch>
                  <a:fillRect/>
                </a:stretch>
              </p:blipFill>
              <p:spPr bwMode="auto">
                <a:xfrm>
                  <a:off x="2542540" y="1208724"/>
                  <a:ext cx="1905000" cy="1411605"/>
                </a:xfrm>
                <a:prstGeom prst="rect">
                  <a:avLst/>
                </a:prstGeom>
                <a:noFill/>
                <a:ln w="9525">
                  <a:noFill/>
                  <a:miter lim="800000"/>
                  <a:headEnd/>
                  <a:tailEnd/>
                </a:ln>
              </p:spPr>
            </p:pic>
            <p:sp>
              <p:nvSpPr>
                <p:cNvPr id="19" name="Text Box 14"/>
                <p:cNvSpPr txBox="1">
                  <a:spLocks noChangeArrowheads="1"/>
                </p:cNvSpPr>
                <p:nvPr/>
              </p:nvSpPr>
              <p:spPr bwMode="auto">
                <a:xfrm>
                  <a:off x="2807522" y="939028"/>
                  <a:ext cx="1349364" cy="246222"/>
                </a:xfrm>
                <a:prstGeom prst="rect">
                  <a:avLst/>
                </a:prstGeom>
                <a:noFill/>
                <a:ln w="9525">
                  <a:noFill/>
                  <a:miter lim="800000"/>
                  <a:headEnd/>
                  <a:tailEnd/>
                </a:ln>
              </p:spPr>
              <p:txBody>
                <a:bodyPr wrap="none">
                  <a:prstTxWarp prst="textNoShape">
                    <a:avLst/>
                  </a:prstTxWarp>
                  <a:spAutoFit/>
                </a:bodyPr>
                <a:lstStyle/>
                <a:p>
                  <a:pPr eaLnBrk="0" hangingPunct="0"/>
                  <a:r>
                    <a:rPr lang="en-US" i="1" dirty="0">
                      <a:latin typeface="Helvetica" charset="0"/>
                    </a:rPr>
                    <a:t>Perspective View</a:t>
                  </a:r>
                </a:p>
              </p:txBody>
            </p:sp>
          </p:grpSp>
          <p:graphicFrame>
            <p:nvGraphicFramePr>
              <p:cNvPr id="17" name="Object 3"/>
              <p:cNvGraphicFramePr>
                <a:graphicFrameLocks noChangeAspect="1"/>
              </p:cNvGraphicFramePr>
              <p:nvPr/>
            </p:nvGraphicFramePr>
            <p:xfrm>
              <a:off x="4005490" y="2818448"/>
              <a:ext cx="2322830" cy="973455"/>
            </p:xfrm>
            <a:graphic>
              <a:graphicData uri="http://schemas.openxmlformats.org/presentationml/2006/ole">
                <mc:AlternateContent xmlns:mc="http://schemas.openxmlformats.org/markup-compatibility/2006">
                  <mc:Choice xmlns:v="urn:schemas-microsoft-com:vml" Requires="v">
                    <p:oleObj name="Equation" r:id="rId7" imgW="1727200" imgH="965200" progId="Equation.3">
                      <p:embed/>
                    </p:oleObj>
                  </mc:Choice>
                  <mc:Fallback>
                    <p:oleObj name="Equation" r:id="rId7" imgW="1727200" imgH="965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5490" y="2818448"/>
                            <a:ext cx="2322830" cy="97345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8097" dir="2700000" algn="ctr" rotWithShape="0">
                                    <a:srgbClr val="808080">
                                      <a:alpha val="74997"/>
                                    </a:srgbClr>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980173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Viewing Transformations</a:t>
            </a:r>
          </a:p>
        </p:txBody>
      </p:sp>
      <p:sp>
        <p:nvSpPr>
          <p:cNvPr id="97283" name="Rectangle 3"/>
          <p:cNvSpPr>
            <a:spLocks noGrp="1" noChangeArrowheads="1"/>
          </p:cNvSpPr>
          <p:nvPr>
            <p:ph idx="1"/>
          </p:nvPr>
        </p:nvSpPr>
        <p:spPr/>
        <p:txBody>
          <a:bodyPr/>
          <a:lstStyle/>
          <a:p>
            <a:r>
              <a:rPr lang="en-US" dirty="0"/>
              <a:t>Position the camera/eye in the scene</a:t>
            </a:r>
          </a:p>
          <a:p>
            <a:pPr lvl="1"/>
            <a:r>
              <a:rPr lang="en-US" dirty="0"/>
              <a:t>place the tripod down; aim camera</a:t>
            </a:r>
          </a:p>
          <a:p>
            <a:r>
              <a:rPr lang="en-US" dirty="0"/>
              <a:t>To “fly through” a scene</a:t>
            </a:r>
          </a:p>
          <a:p>
            <a:pPr lvl="1"/>
            <a:r>
              <a:rPr lang="en-US" dirty="0"/>
              <a:t>change viewing transformation and</a:t>
            </a:r>
            <a:br>
              <a:rPr lang="en-US" dirty="0"/>
            </a:br>
            <a:r>
              <a:rPr lang="en-US" dirty="0"/>
              <a:t>redraw scene</a:t>
            </a:r>
          </a:p>
          <a:p>
            <a:r>
              <a:rPr lang="en-US" dirty="0" err="1">
                <a:solidFill>
                  <a:srgbClr val="660066"/>
                </a:solidFill>
                <a:latin typeface="Consolas"/>
                <a:cs typeface="Consolas"/>
              </a:rPr>
              <a:t>LookAt</a:t>
            </a:r>
            <a:r>
              <a:rPr lang="en-US" dirty="0">
                <a:solidFill>
                  <a:srgbClr val="660066"/>
                </a:solidFill>
                <a:latin typeface="Consolas"/>
                <a:cs typeface="Consolas"/>
              </a:rPr>
              <a:t>( </a:t>
            </a:r>
            <a:r>
              <a:rPr lang="en-US" dirty="0" err="1">
                <a:solidFill>
                  <a:srgbClr val="660066"/>
                </a:solidFill>
                <a:latin typeface="Consolas"/>
                <a:cs typeface="Consolas"/>
              </a:rPr>
              <a:t>eyex</a:t>
            </a:r>
            <a:r>
              <a:rPr lang="en-US" dirty="0">
                <a:solidFill>
                  <a:srgbClr val="660066"/>
                </a:solidFill>
                <a:latin typeface="Consolas"/>
                <a:cs typeface="Consolas"/>
              </a:rPr>
              <a:t>, </a:t>
            </a:r>
            <a:r>
              <a:rPr lang="en-US" dirty="0" err="1">
                <a:solidFill>
                  <a:srgbClr val="660066"/>
                </a:solidFill>
                <a:latin typeface="Consolas"/>
                <a:cs typeface="Consolas"/>
              </a:rPr>
              <a:t>eyey</a:t>
            </a:r>
            <a:r>
              <a:rPr lang="en-US" dirty="0">
                <a:solidFill>
                  <a:srgbClr val="660066"/>
                </a:solidFill>
                <a:latin typeface="Consolas"/>
                <a:cs typeface="Consolas"/>
              </a:rPr>
              <a:t>, </a:t>
            </a:r>
            <a:r>
              <a:rPr lang="en-US" dirty="0" err="1">
                <a:solidFill>
                  <a:srgbClr val="660066"/>
                </a:solidFill>
                <a:latin typeface="Consolas"/>
                <a:cs typeface="Consolas"/>
              </a:rPr>
              <a:t>eyez</a:t>
            </a:r>
            <a:r>
              <a:rPr lang="en-US" dirty="0">
                <a:solidFill>
                  <a:srgbClr val="660066"/>
                </a:solidFill>
                <a:latin typeface="Consolas"/>
                <a:cs typeface="Consolas"/>
              </a:rPr>
              <a:t>,</a:t>
            </a:r>
            <a:br>
              <a:rPr lang="en-US" dirty="0">
                <a:solidFill>
                  <a:srgbClr val="660066"/>
                </a:solidFill>
                <a:latin typeface="Consolas"/>
                <a:cs typeface="Consolas"/>
              </a:rPr>
            </a:br>
            <a:r>
              <a:rPr lang="en-US" dirty="0">
                <a:solidFill>
                  <a:srgbClr val="660066"/>
                </a:solidFill>
                <a:latin typeface="Consolas"/>
                <a:cs typeface="Consolas"/>
              </a:rPr>
              <a:t>        </a:t>
            </a:r>
            <a:r>
              <a:rPr lang="en-US" dirty="0" err="1">
                <a:solidFill>
                  <a:srgbClr val="660066"/>
                </a:solidFill>
                <a:latin typeface="Consolas"/>
                <a:cs typeface="Consolas"/>
              </a:rPr>
              <a:t>lookx</a:t>
            </a:r>
            <a:r>
              <a:rPr lang="en-US" dirty="0">
                <a:solidFill>
                  <a:srgbClr val="660066"/>
                </a:solidFill>
                <a:latin typeface="Consolas"/>
                <a:cs typeface="Consolas"/>
              </a:rPr>
              <a:t>, </a:t>
            </a:r>
            <a:r>
              <a:rPr lang="en-US" dirty="0" err="1">
                <a:solidFill>
                  <a:srgbClr val="660066"/>
                </a:solidFill>
                <a:latin typeface="Consolas"/>
                <a:cs typeface="Consolas"/>
              </a:rPr>
              <a:t>looky</a:t>
            </a:r>
            <a:r>
              <a:rPr lang="en-US" dirty="0">
                <a:solidFill>
                  <a:srgbClr val="660066"/>
                </a:solidFill>
                <a:latin typeface="Consolas"/>
                <a:cs typeface="Consolas"/>
              </a:rPr>
              <a:t>, </a:t>
            </a:r>
            <a:r>
              <a:rPr lang="en-US" dirty="0" err="1">
                <a:solidFill>
                  <a:srgbClr val="660066"/>
                </a:solidFill>
                <a:latin typeface="Consolas"/>
                <a:cs typeface="Consolas"/>
              </a:rPr>
              <a:t>lookz</a:t>
            </a:r>
            <a:r>
              <a:rPr lang="en-US" dirty="0">
                <a:solidFill>
                  <a:srgbClr val="660066"/>
                </a:solidFill>
                <a:latin typeface="Consolas"/>
                <a:cs typeface="Consolas"/>
              </a:rPr>
              <a:t>,</a:t>
            </a:r>
            <a:br>
              <a:rPr lang="en-US" dirty="0">
                <a:solidFill>
                  <a:srgbClr val="660066"/>
                </a:solidFill>
                <a:latin typeface="Consolas"/>
                <a:cs typeface="Consolas"/>
              </a:rPr>
            </a:br>
            <a:r>
              <a:rPr lang="en-US" dirty="0">
                <a:solidFill>
                  <a:srgbClr val="660066"/>
                </a:solidFill>
                <a:latin typeface="Consolas"/>
                <a:cs typeface="Consolas"/>
              </a:rPr>
              <a:t>        </a:t>
            </a:r>
            <a:r>
              <a:rPr lang="en-US" dirty="0" err="1">
                <a:solidFill>
                  <a:srgbClr val="660066"/>
                </a:solidFill>
                <a:latin typeface="Consolas"/>
                <a:cs typeface="Consolas"/>
              </a:rPr>
              <a:t>upx</a:t>
            </a:r>
            <a:r>
              <a:rPr lang="en-US" dirty="0">
                <a:solidFill>
                  <a:srgbClr val="660066"/>
                </a:solidFill>
                <a:latin typeface="Consolas"/>
                <a:cs typeface="Consolas"/>
              </a:rPr>
              <a:t>, </a:t>
            </a:r>
            <a:r>
              <a:rPr lang="en-US" dirty="0" err="1">
                <a:solidFill>
                  <a:srgbClr val="660066"/>
                </a:solidFill>
                <a:latin typeface="Consolas"/>
                <a:cs typeface="Consolas"/>
              </a:rPr>
              <a:t>upy</a:t>
            </a:r>
            <a:r>
              <a:rPr lang="en-US" dirty="0">
                <a:solidFill>
                  <a:srgbClr val="660066"/>
                </a:solidFill>
                <a:latin typeface="Consolas"/>
                <a:cs typeface="Consolas"/>
              </a:rPr>
              <a:t>, </a:t>
            </a:r>
            <a:r>
              <a:rPr lang="en-US" dirty="0" err="1">
                <a:solidFill>
                  <a:srgbClr val="660066"/>
                </a:solidFill>
                <a:latin typeface="Consolas"/>
                <a:cs typeface="Consolas"/>
              </a:rPr>
              <a:t>upz</a:t>
            </a:r>
            <a:r>
              <a:rPr lang="en-US" dirty="0">
                <a:solidFill>
                  <a:srgbClr val="660066"/>
                </a:solidFill>
                <a:latin typeface="Consolas"/>
                <a:cs typeface="Consolas"/>
              </a:rPr>
              <a:t> )</a:t>
            </a:r>
          </a:p>
          <a:p>
            <a:pPr lvl="1"/>
            <a:r>
              <a:rPr lang="en-US" dirty="0"/>
              <a:t>up vector determines unique orientation</a:t>
            </a:r>
          </a:p>
          <a:p>
            <a:pPr lvl="1"/>
            <a:r>
              <a:rPr lang="en-US" dirty="0"/>
              <a:t>careful of degenerate positions</a:t>
            </a:r>
          </a:p>
        </p:txBody>
      </p:sp>
      <p:grpSp>
        <p:nvGrpSpPr>
          <p:cNvPr id="2" name="Group 4"/>
          <p:cNvGrpSpPr>
            <a:grpSpLocks/>
          </p:cNvGrpSpPr>
          <p:nvPr/>
        </p:nvGrpSpPr>
        <p:grpSpPr bwMode="auto">
          <a:xfrm>
            <a:off x="6620421" y="1885951"/>
            <a:ext cx="1754188" cy="2115741"/>
            <a:chOff x="4512" y="1584"/>
            <a:chExt cx="1105" cy="1777"/>
          </a:xfrm>
        </p:grpSpPr>
        <p:grpSp>
          <p:nvGrpSpPr>
            <p:cNvPr id="3" name="Group 5"/>
            <p:cNvGrpSpPr>
              <a:grpSpLocks/>
            </p:cNvGrpSpPr>
            <p:nvPr/>
          </p:nvGrpSpPr>
          <p:grpSpPr bwMode="auto">
            <a:xfrm>
              <a:off x="4512" y="1968"/>
              <a:ext cx="1105" cy="1393"/>
              <a:chOff x="4367" y="2544"/>
              <a:chExt cx="1105" cy="1393"/>
            </a:xfrm>
          </p:grpSpPr>
          <p:sp>
            <p:nvSpPr>
              <p:cNvPr id="97287" name="Rectangle 6"/>
              <p:cNvSpPr>
                <a:spLocks noChangeArrowheads="1"/>
              </p:cNvSpPr>
              <p:nvPr/>
            </p:nvSpPr>
            <p:spPr bwMode="auto">
              <a:xfrm>
                <a:off x="4515" y="2644"/>
                <a:ext cx="520" cy="328"/>
              </a:xfrm>
              <a:prstGeom prst="rect">
                <a:avLst/>
              </a:prstGeom>
              <a:solidFill>
                <a:srgbClr val="3366FF"/>
              </a:solidFill>
              <a:ln w="12700">
                <a:solidFill>
                  <a:schemeClr val="tx1"/>
                </a:solidFill>
                <a:miter lim="800000"/>
                <a:headEnd/>
                <a:tailEnd/>
              </a:ln>
            </p:spPr>
            <p:txBody>
              <a:bodyPr wrap="none" anchor="ctr">
                <a:prstTxWarp prst="textNoShape">
                  <a:avLst/>
                </a:prstTxWarp>
              </a:bodyPr>
              <a:lstStyle/>
              <a:p>
                <a:endParaRPr lang="en-US"/>
              </a:p>
            </p:txBody>
          </p:sp>
          <p:sp>
            <p:nvSpPr>
              <p:cNvPr id="97288" name="Freeform 7"/>
              <p:cNvSpPr>
                <a:spLocks/>
              </p:cNvSpPr>
              <p:nvPr/>
            </p:nvSpPr>
            <p:spPr bwMode="auto">
              <a:xfrm>
                <a:off x="4655" y="2544"/>
                <a:ext cx="241" cy="97"/>
              </a:xfrm>
              <a:custGeom>
                <a:avLst/>
                <a:gdLst>
                  <a:gd name="T0" fmla="*/ 0 w 241"/>
                  <a:gd name="T1" fmla="*/ 96 h 97"/>
                  <a:gd name="T2" fmla="*/ 48 w 241"/>
                  <a:gd name="T3" fmla="*/ 0 h 97"/>
                  <a:gd name="T4" fmla="*/ 192 w 241"/>
                  <a:gd name="T5" fmla="*/ 0 h 97"/>
                  <a:gd name="T6" fmla="*/ 240 w 241"/>
                  <a:gd name="T7" fmla="*/ 96 h 97"/>
                  <a:gd name="T8" fmla="*/ 0 w 241"/>
                  <a:gd name="T9" fmla="*/ 96 h 97"/>
                  <a:gd name="T10" fmla="*/ 0 60000 65536"/>
                  <a:gd name="T11" fmla="*/ 0 60000 65536"/>
                  <a:gd name="T12" fmla="*/ 0 60000 65536"/>
                  <a:gd name="T13" fmla="*/ 0 60000 65536"/>
                  <a:gd name="T14" fmla="*/ 0 60000 65536"/>
                  <a:gd name="T15" fmla="*/ 0 w 241"/>
                  <a:gd name="T16" fmla="*/ 0 h 97"/>
                  <a:gd name="T17" fmla="*/ 241 w 241"/>
                  <a:gd name="T18" fmla="*/ 97 h 97"/>
                </a:gdLst>
                <a:ahLst/>
                <a:cxnLst>
                  <a:cxn ang="T10">
                    <a:pos x="T0" y="T1"/>
                  </a:cxn>
                  <a:cxn ang="T11">
                    <a:pos x="T2" y="T3"/>
                  </a:cxn>
                  <a:cxn ang="T12">
                    <a:pos x="T4" y="T5"/>
                  </a:cxn>
                  <a:cxn ang="T13">
                    <a:pos x="T6" y="T7"/>
                  </a:cxn>
                  <a:cxn ang="T14">
                    <a:pos x="T8" y="T9"/>
                  </a:cxn>
                </a:cxnLst>
                <a:rect l="T15" t="T16" r="T17" b="T18"/>
                <a:pathLst>
                  <a:path w="241" h="97">
                    <a:moveTo>
                      <a:pt x="0" y="96"/>
                    </a:moveTo>
                    <a:lnTo>
                      <a:pt x="48" y="0"/>
                    </a:lnTo>
                    <a:lnTo>
                      <a:pt x="192" y="0"/>
                    </a:lnTo>
                    <a:lnTo>
                      <a:pt x="240" y="96"/>
                    </a:lnTo>
                    <a:lnTo>
                      <a:pt x="0" y="96"/>
                    </a:lnTo>
                  </a:path>
                </a:pathLst>
              </a:custGeom>
              <a:solidFill>
                <a:srgbClr val="3366FF"/>
              </a:solidFill>
              <a:ln w="12700" cap="rnd">
                <a:solidFill>
                  <a:schemeClr val="tx1"/>
                </a:solidFill>
                <a:round/>
                <a:headEnd/>
                <a:tailEnd/>
              </a:ln>
            </p:spPr>
            <p:txBody>
              <a:bodyPr>
                <a:prstTxWarp prst="textNoShape">
                  <a:avLst/>
                </a:prstTxWarp>
              </a:bodyPr>
              <a:lstStyle/>
              <a:p>
                <a:endParaRPr lang="en-US"/>
              </a:p>
            </p:txBody>
          </p:sp>
          <p:sp>
            <p:nvSpPr>
              <p:cNvPr id="97289" name="Rectangle 8"/>
              <p:cNvSpPr>
                <a:spLocks noChangeArrowheads="1"/>
              </p:cNvSpPr>
              <p:nvPr/>
            </p:nvSpPr>
            <p:spPr bwMode="auto">
              <a:xfrm>
                <a:off x="4755" y="2596"/>
                <a:ext cx="40" cy="4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p>
            </p:txBody>
          </p:sp>
          <p:sp>
            <p:nvSpPr>
              <p:cNvPr id="189449" name="Oval 9"/>
              <p:cNvSpPr>
                <a:spLocks noChangeArrowheads="1"/>
              </p:cNvSpPr>
              <p:nvPr/>
            </p:nvSpPr>
            <p:spPr bwMode="auto">
              <a:xfrm>
                <a:off x="4659" y="2692"/>
                <a:ext cx="232" cy="232"/>
              </a:xfrm>
              <a:prstGeom prst="ellipse">
                <a:avLst/>
              </a:prstGeom>
              <a:gradFill rotWithShape="0">
                <a:gsLst>
                  <a:gs pos="0">
                    <a:schemeClr val="accent1"/>
                  </a:gs>
                  <a:gs pos="100000">
                    <a:schemeClr val="accent1">
                      <a:gamma/>
                      <a:shade val="69804"/>
                      <a:invGamma/>
                    </a:schemeClr>
                  </a:gs>
                </a:gsLst>
                <a:lin ang="18900000" scaled="1"/>
              </a:gradFill>
              <a:ln w="12700">
                <a:solidFill>
                  <a:schemeClr val="tx1"/>
                </a:solidFill>
                <a:round/>
                <a:headEnd/>
                <a:tailEnd/>
              </a:ln>
              <a:effectLst/>
            </p:spPr>
            <p:txBody>
              <a:bodyPr wrap="none" anchor="ctr">
                <a:prstTxWarp prst="textNoShape">
                  <a:avLst/>
                </a:prstTxWarp>
              </a:bodyPr>
              <a:lstStyle/>
              <a:p>
                <a:endParaRPr lang="en-US"/>
              </a:p>
            </p:txBody>
          </p:sp>
          <p:sp>
            <p:nvSpPr>
              <p:cNvPr id="97291" name="Oval 10"/>
              <p:cNvSpPr>
                <a:spLocks noChangeArrowheads="1"/>
              </p:cNvSpPr>
              <p:nvPr/>
            </p:nvSpPr>
            <p:spPr bwMode="auto">
              <a:xfrm>
                <a:off x="4707" y="2740"/>
                <a:ext cx="136" cy="136"/>
              </a:xfrm>
              <a:prstGeom prst="ellipse">
                <a:avLst/>
              </a:prstGeom>
              <a:solidFill>
                <a:srgbClr val="FFFFFF"/>
              </a:solidFill>
              <a:ln w="12700">
                <a:solidFill>
                  <a:schemeClr val="tx1"/>
                </a:solidFill>
                <a:round/>
                <a:headEnd/>
                <a:tailEnd/>
              </a:ln>
            </p:spPr>
            <p:txBody>
              <a:bodyPr wrap="none" anchor="ctr">
                <a:prstTxWarp prst="textNoShape">
                  <a:avLst/>
                </a:prstTxWarp>
              </a:bodyPr>
              <a:lstStyle/>
              <a:p>
                <a:endParaRPr lang="en-US"/>
              </a:p>
            </p:txBody>
          </p:sp>
          <p:sp>
            <p:nvSpPr>
              <p:cNvPr id="97292" name="Rectangle 11"/>
              <p:cNvSpPr>
                <a:spLocks noChangeArrowheads="1"/>
              </p:cNvSpPr>
              <p:nvPr/>
            </p:nvSpPr>
            <p:spPr bwMode="auto">
              <a:xfrm>
                <a:off x="4563" y="2596"/>
                <a:ext cx="40" cy="4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p>
            </p:txBody>
          </p:sp>
          <p:sp>
            <p:nvSpPr>
              <p:cNvPr id="97293" name="Rectangle 12"/>
              <p:cNvSpPr>
                <a:spLocks noChangeArrowheads="1"/>
              </p:cNvSpPr>
              <p:nvPr/>
            </p:nvSpPr>
            <p:spPr bwMode="auto">
              <a:xfrm>
                <a:off x="4659" y="2980"/>
                <a:ext cx="232" cy="4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97294" name="Freeform 13"/>
              <p:cNvSpPr>
                <a:spLocks/>
              </p:cNvSpPr>
              <p:nvPr/>
            </p:nvSpPr>
            <p:spPr bwMode="auto">
              <a:xfrm>
                <a:off x="4799" y="3024"/>
                <a:ext cx="673" cy="673"/>
              </a:xfrm>
              <a:custGeom>
                <a:avLst/>
                <a:gdLst>
                  <a:gd name="T0" fmla="*/ 0 w 673"/>
                  <a:gd name="T1" fmla="*/ 0 h 673"/>
                  <a:gd name="T2" fmla="*/ 672 w 673"/>
                  <a:gd name="T3" fmla="*/ 672 h 673"/>
                  <a:gd name="T4" fmla="*/ 624 w 673"/>
                  <a:gd name="T5" fmla="*/ 672 h 673"/>
                  <a:gd name="T6" fmla="*/ 0 w 673"/>
                  <a:gd name="T7" fmla="*/ 48 h 673"/>
                  <a:gd name="T8" fmla="*/ 0 w 673"/>
                  <a:gd name="T9" fmla="*/ 0 h 673"/>
                  <a:gd name="T10" fmla="*/ 0 60000 65536"/>
                  <a:gd name="T11" fmla="*/ 0 60000 65536"/>
                  <a:gd name="T12" fmla="*/ 0 60000 65536"/>
                  <a:gd name="T13" fmla="*/ 0 60000 65536"/>
                  <a:gd name="T14" fmla="*/ 0 60000 65536"/>
                  <a:gd name="T15" fmla="*/ 0 w 673"/>
                  <a:gd name="T16" fmla="*/ 0 h 673"/>
                  <a:gd name="T17" fmla="*/ 673 w 673"/>
                  <a:gd name="T18" fmla="*/ 673 h 673"/>
                </a:gdLst>
                <a:ahLst/>
                <a:cxnLst>
                  <a:cxn ang="T10">
                    <a:pos x="T0" y="T1"/>
                  </a:cxn>
                  <a:cxn ang="T11">
                    <a:pos x="T2" y="T3"/>
                  </a:cxn>
                  <a:cxn ang="T12">
                    <a:pos x="T4" y="T5"/>
                  </a:cxn>
                  <a:cxn ang="T13">
                    <a:pos x="T6" y="T7"/>
                  </a:cxn>
                  <a:cxn ang="T14">
                    <a:pos x="T8" y="T9"/>
                  </a:cxn>
                </a:cxnLst>
                <a:rect l="T15" t="T16" r="T17" b="T18"/>
                <a:pathLst>
                  <a:path w="673" h="673">
                    <a:moveTo>
                      <a:pt x="0" y="0"/>
                    </a:moveTo>
                    <a:lnTo>
                      <a:pt x="672" y="672"/>
                    </a:lnTo>
                    <a:lnTo>
                      <a:pt x="624" y="672"/>
                    </a:lnTo>
                    <a:lnTo>
                      <a:pt x="0" y="48"/>
                    </a:lnTo>
                    <a:lnTo>
                      <a:pt x="0" y="0"/>
                    </a:lnTo>
                  </a:path>
                </a:pathLst>
              </a:custGeom>
              <a:solidFill>
                <a:schemeClr val="bg1"/>
              </a:solidFill>
              <a:ln w="12700" cap="rnd">
                <a:solidFill>
                  <a:schemeClr val="tx1"/>
                </a:solidFill>
                <a:round/>
                <a:headEnd/>
                <a:tailEnd/>
              </a:ln>
            </p:spPr>
            <p:txBody>
              <a:bodyPr>
                <a:prstTxWarp prst="textNoShape">
                  <a:avLst/>
                </a:prstTxWarp>
              </a:bodyPr>
              <a:lstStyle/>
              <a:p>
                <a:endParaRPr lang="en-US"/>
              </a:p>
            </p:txBody>
          </p:sp>
          <p:sp>
            <p:nvSpPr>
              <p:cNvPr id="97295" name="Freeform 14"/>
              <p:cNvSpPr>
                <a:spLocks/>
              </p:cNvSpPr>
              <p:nvPr/>
            </p:nvSpPr>
            <p:spPr bwMode="auto">
              <a:xfrm>
                <a:off x="4367" y="3024"/>
                <a:ext cx="433" cy="721"/>
              </a:xfrm>
              <a:custGeom>
                <a:avLst/>
                <a:gdLst>
                  <a:gd name="T0" fmla="*/ 384 w 433"/>
                  <a:gd name="T1" fmla="*/ 0 h 721"/>
                  <a:gd name="T2" fmla="*/ 0 w 433"/>
                  <a:gd name="T3" fmla="*/ 720 h 721"/>
                  <a:gd name="T4" fmla="*/ 48 w 433"/>
                  <a:gd name="T5" fmla="*/ 720 h 721"/>
                  <a:gd name="T6" fmla="*/ 432 w 433"/>
                  <a:gd name="T7" fmla="*/ 0 h 721"/>
                  <a:gd name="T8" fmla="*/ 384 w 433"/>
                  <a:gd name="T9" fmla="*/ 0 h 721"/>
                  <a:gd name="T10" fmla="*/ 0 60000 65536"/>
                  <a:gd name="T11" fmla="*/ 0 60000 65536"/>
                  <a:gd name="T12" fmla="*/ 0 60000 65536"/>
                  <a:gd name="T13" fmla="*/ 0 60000 65536"/>
                  <a:gd name="T14" fmla="*/ 0 60000 65536"/>
                  <a:gd name="T15" fmla="*/ 0 w 433"/>
                  <a:gd name="T16" fmla="*/ 0 h 721"/>
                  <a:gd name="T17" fmla="*/ 433 w 433"/>
                  <a:gd name="T18" fmla="*/ 721 h 721"/>
                </a:gdLst>
                <a:ahLst/>
                <a:cxnLst>
                  <a:cxn ang="T10">
                    <a:pos x="T0" y="T1"/>
                  </a:cxn>
                  <a:cxn ang="T11">
                    <a:pos x="T2" y="T3"/>
                  </a:cxn>
                  <a:cxn ang="T12">
                    <a:pos x="T4" y="T5"/>
                  </a:cxn>
                  <a:cxn ang="T13">
                    <a:pos x="T6" y="T7"/>
                  </a:cxn>
                  <a:cxn ang="T14">
                    <a:pos x="T8" y="T9"/>
                  </a:cxn>
                </a:cxnLst>
                <a:rect l="T15" t="T16" r="T17" b="T18"/>
                <a:pathLst>
                  <a:path w="433" h="721">
                    <a:moveTo>
                      <a:pt x="384" y="0"/>
                    </a:moveTo>
                    <a:lnTo>
                      <a:pt x="0" y="720"/>
                    </a:lnTo>
                    <a:lnTo>
                      <a:pt x="48" y="720"/>
                    </a:lnTo>
                    <a:lnTo>
                      <a:pt x="432" y="0"/>
                    </a:lnTo>
                    <a:lnTo>
                      <a:pt x="384" y="0"/>
                    </a:lnTo>
                  </a:path>
                </a:pathLst>
              </a:custGeom>
              <a:solidFill>
                <a:schemeClr val="bg1"/>
              </a:solidFill>
              <a:ln w="12700" cap="rnd">
                <a:solidFill>
                  <a:schemeClr val="tx1"/>
                </a:solidFill>
                <a:round/>
                <a:headEnd/>
                <a:tailEnd/>
              </a:ln>
            </p:spPr>
            <p:txBody>
              <a:bodyPr>
                <a:prstTxWarp prst="textNoShape">
                  <a:avLst/>
                </a:prstTxWarp>
              </a:bodyPr>
              <a:lstStyle/>
              <a:p>
                <a:endParaRPr lang="en-US"/>
              </a:p>
            </p:txBody>
          </p:sp>
          <p:sp>
            <p:nvSpPr>
              <p:cNvPr id="97296" name="Freeform 15"/>
              <p:cNvSpPr>
                <a:spLocks/>
              </p:cNvSpPr>
              <p:nvPr/>
            </p:nvSpPr>
            <p:spPr bwMode="auto">
              <a:xfrm>
                <a:off x="4751" y="3024"/>
                <a:ext cx="337" cy="913"/>
              </a:xfrm>
              <a:custGeom>
                <a:avLst/>
                <a:gdLst>
                  <a:gd name="T0" fmla="*/ 0 w 337"/>
                  <a:gd name="T1" fmla="*/ 0 h 913"/>
                  <a:gd name="T2" fmla="*/ 288 w 337"/>
                  <a:gd name="T3" fmla="*/ 912 h 913"/>
                  <a:gd name="T4" fmla="*/ 336 w 337"/>
                  <a:gd name="T5" fmla="*/ 912 h 913"/>
                  <a:gd name="T6" fmla="*/ 48 w 337"/>
                  <a:gd name="T7" fmla="*/ 0 h 913"/>
                  <a:gd name="T8" fmla="*/ 0 w 337"/>
                  <a:gd name="T9" fmla="*/ 0 h 913"/>
                  <a:gd name="T10" fmla="*/ 0 60000 65536"/>
                  <a:gd name="T11" fmla="*/ 0 60000 65536"/>
                  <a:gd name="T12" fmla="*/ 0 60000 65536"/>
                  <a:gd name="T13" fmla="*/ 0 60000 65536"/>
                  <a:gd name="T14" fmla="*/ 0 60000 65536"/>
                  <a:gd name="T15" fmla="*/ 0 w 337"/>
                  <a:gd name="T16" fmla="*/ 0 h 913"/>
                  <a:gd name="T17" fmla="*/ 337 w 337"/>
                  <a:gd name="T18" fmla="*/ 913 h 913"/>
                </a:gdLst>
                <a:ahLst/>
                <a:cxnLst>
                  <a:cxn ang="T10">
                    <a:pos x="T0" y="T1"/>
                  </a:cxn>
                  <a:cxn ang="T11">
                    <a:pos x="T2" y="T3"/>
                  </a:cxn>
                  <a:cxn ang="T12">
                    <a:pos x="T4" y="T5"/>
                  </a:cxn>
                  <a:cxn ang="T13">
                    <a:pos x="T6" y="T7"/>
                  </a:cxn>
                  <a:cxn ang="T14">
                    <a:pos x="T8" y="T9"/>
                  </a:cxn>
                </a:cxnLst>
                <a:rect l="T15" t="T16" r="T17" b="T18"/>
                <a:pathLst>
                  <a:path w="337" h="913">
                    <a:moveTo>
                      <a:pt x="0" y="0"/>
                    </a:moveTo>
                    <a:lnTo>
                      <a:pt x="288" y="912"/>
                    </a:lnTo>
                    <a:lnTo>
                      <a:pt x="336" y="912"/>
                    </a:lnTo>
                    <a:lnTo>
                      <a:pt x="48" y="0"/>
                    </a:lnTo>
                    <a:lnTo>
                      <a:pt x="0" y="0"/>
                    </a:lnTo>
                  </a:path>
                </a:pathLst>
              </a:custGeom>
              <a:solidFill>
                <a:schemeClr val="bg1"/>
              </a:solidFill>
              <a:ln w="12700" cap="rnd">
                <a:solidFill>
                  <a:schemeClr val="tx1"/>
                </a:solidFill>
                <a:round/>
                <a:headEnd/>
                <a:tailEnd/>
              </a:ln>
            </p:spPr>
            <p:txBody>
              <a:bodyPr>
                <a:prstTxWarp prst="textNoShape">
                  <a:avLst/>
                </a:prstTxWarp>
              </a:bodyPr>
              <a:lstStyle/>
              <a:p>
                <a:endParaRPr lang="en-US"/>
              </a:p>
            </p:txBody>
          </p:sp>
        </p:grpSp>
        <p:sp>
          <p:nvSpPr>
            <p:cNvPr id="97286" name="Rectangle 16"/>
            <p:cNvSpPr>
              <a:spLocks noChangeArrowheads="1"/>
            </p:cNvSpPr>
            <p:nvPr/>
          </p:nvSpPr>
          <p:spPr bwMode="auto">
            <a:xfrm>
              <a:off x="4735" y="1584"/>
              <a:ext cx="550" cy="350"/>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2100" b="1" dirty="0"/>
                <a:t>tripod</a:t>
              </a:r>
            </a:p>
          </p:txBody>
        </p:sp>
      </p:grpSp>
    </p:spTree>
    <p:extLst>
      <p:ext uri="{BB962C8B-B14F-4D97-AF65-F5344CB8AC3E}">
        <p14:creationId xmlns:p14="http://schemas.microsoft.com/office/powerpoint/2010/main" val="200624255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dirty="0">
                <a:effectLst/>
              </a:rPr>
              <a:t>Creating the </a:t>
            </a:r>
            <a:r>
              <a:rPr lang="en-US" dirty="0" err="1">
                <a:effectLst/>
              </a:rPr>
              <a:t>LookAt</a:t>
            </a:r>
            <a:r>
              <a:rPr lang="en-US" dirty="0">
                <a:effectLst/>
              </a:rPr>
              <a:t> Matrix</a:t>
            </a:r>
          </a:p>
        </p:txBody>
      </p:sp>
      <p:graphicFrame>
        <p:nvGraphicFramePr>
          <p:cNvPr id="99330" name="Object 2"/>
          <p:cNvGraphicFramePr>
            <a:graphicFrameLocks noChangeAspect="1"/>
          </p:cNvGraphicFramePr>
          <p:nvPr>
            <p:extLst>
              <p:ext uri="{D42A27DB-BD31-4B8C-83A1-F6EECF244321}">
                <p14:modId xmlns:p14="http://schemas.microsoft.com/office/powerpoint/2010/main" val="627271114"/>
              </p:ext>
            </p:extLst>
          </p:nvPr>
        </p:nvGraphicFramePr>
        <p:xfrm>
          <a:off x="616744" y="1117600"/>
          <a:ext cx="7910512" cy="2566783"/>
        </p:xfrm>
        <a:graphic>
          <a:graphicData uri="http://schemas.openxmlformats.org/presentationml/2006/ole">
            <mc:AlternateContent xmlns:mc="http://schemas.openxmlformats.org/markup-compatibility/2006">
              <mc:Choice xmlns:v="urn:schemas-microsoft-com:vml" Requires="v">
                <p:oleObj name="Equation" r:id="rId3" imgW="2933700" imgH="1066800" progId="Equation.3">
                  <p:embed/>
                </p:oleObj>
              </mc:Choice>
              <mc:Fallback>
                <p:oleObj name="Equation" r:id="rId3" imgW="2933700" imgH="1066800" progId="Equation.3">
                  <p:embed/>
                  <p:pic>
                    <p:nvPicPr>
                      <p:cNvPr id="0" name=""/>
                      <p:cNvPicPr>
                        <a:picLocks noChangeAspect="1" noChangeArrowheads="1"/>
                      </p:cNvPicPr>
                      <p:nvPr/>
                    </p:nvPicPr>
                    <p:blipFill>
                      <a:blip r:embed="rId4"/>
                      <a:srcRect/>
                      <a:stretch>
                        <a:fillRect/>
                      </a:stretch>
                    </p:blipFill>
                    <p:spPr bwMode="auto">
                      <a:xfrm>
                        <a:off x="616744" y="1117600"/>
                        <a:ext cx="7910512" cy="2566783"/>
                      </a:xfrm>
                      <a:prstGeom prst="rect">
                        <a:avLst/>
                      </a:prstGeom>
                      <a:noFill/>
                    </p:spPr>
                  </p:pic>
                </p:oleObj>
              </mc:Fallback>
            </mc:AlternateContent>
          </a:graphicData>
        </a:graphic>
      </p:graphicFrame>
    </p:spTree>
    <p:extLst>
      <p:ext uri="{BB962C8B-B14F-4D97-AF65-F5344CB8AC3E}">
        <p14:creationId xmlns:p14="http://schemas.microsoft.com/office/powerpoint/2010/main" val="4289089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Translation</a:t>
            </a:r>
          </a:p>
        </p:txBody>
      </p:sp>
      <p:graphicFrame>
        <p:nvGraphicFramePr>
          <p:cNvPr id="101378" name="Object 2"/>
          <p:cNvGraphicFramePr>
            <a:graphicFrameLocks noGrp="1" noChangeAspect="1"/>
          </p:cNvGraphicFramePr>
          <p:nvPr>
            <p:ph idx="1"/>
            <p:extLst>
              <p:ext uri="{D42A27DB-BD31-4B8C-83A1-F6EECF244321}">
                <p14:modId xmlns:p14="http://schemas.microsoft.com/office/powerpoint/2010/main" val="1306401852"/>
              </p:ext>
            </p:extLst>
          </p:nvPr>
        </p:nvGraphicFramePr>
        <p:xfrm>
          <a:off x="1490663" y="1963738"/>
          <a:ext cx="2838450" cy="1865312"/>
        </p:xfrm>
        <a:graphic>
          <a:graphicData uri="http://schemas.openxmlformats.org/presentationml/2006/ole">
            <mc:AlternateContent xmlns:mc="http://schemas.openxmlformats.org/markup-compatibility/2006">
              <mc:Choice xmlns:v="urn:schemas-microsoft-com:vml" Requires="v">
                <p:oleObj name="Equation" r:id="rId3" imgW="1739900" imgH="1143000" progId="Equation.3">
                  <p:embed/>
                </p:oleObj>
              </mc:Choice>
              <mc:Fallback>
                <p:oleObj name="Equation" r:id="rId3" imgW="1739900" imgH="11430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663" y="1963738"/>
                        <a:ext cx="2838450" cy="1865312"/>
                      </a:xfrm>
                      <a:prstGeom prst="rect">
                        <a:avLst/>
                      </a:prstGeom>
                      <a:noFill/>
                      <a:effectLst/>
                    </p:spPr>
                  </p:pic>
                </p:oleObj>
              </mc:Fallback>
            </mc:AlternateContent>
          </a:graphicData>
        </a:graphic>
      </p:graphicFrame>
      <p:sp>
        <p:nvSpPr>
          <p:cNvPr id="101380" name="Rectangle 3"/>
          <p:cNvSpPr>
            <a:spLocks noGrp="1" noChangeArrowheads="1"/>
          </p:cNvSpPr>
          <p:nvPr>
            <p:ph type="body" sz="half" idx="4294967295"/>
          </p:nvPr>
        </p:nvSpPr>
        <p:spPr>
          <a:xfrm>
            <a:off x="0" y="809625"/>
            <a:ext cx="4129088" cy="3622675"/>
          </a:xfrm>
        </p:spPr>
        <p:txBody>
          <a:bodyPr/>
          <a:lstStyle/>
          <a:p>
            <a:r>
              <a:rPr lang="en-US" sz="2400" dirty="0">
                <a:ea typeface="ＭＳ Ｐゴシック" charset="-128"/>
                <a:cs typeface="ＭＳ Ｐゴシック" charset="-128"/>
              </a:rPr>
              <a:t>Move the origin to a new location</a:t>
            </a:r>
          </a:p>
        </p:txBody>
      </p:sp>
      <p:pic>
        <p:nvPicPr>
          <p:cNvPr id="101381" name="Picture 4" descr="Translation"/>
          <p:cNvPicPr>
            <a:picLocks noChangeAspect="1" noChangeArrowheads="1"/>
          </p:cNvPicPr>
          <p:nvPr/>
        </p:nvPicPr>
        <p:blipFill>
          <a:blip r:embed="rId5">
            <a:lum bright="18000" contrast="6000"/>
          </a:blip>
          <a:srcRect/>
          <a:stretch>
            <a:fillRect/>
          </a:stretch>
        </p:blipFill>
        <p:spPr bwMode="auto">
          <a:xfrm>
            <a:off x="5372100" y="997744"/>
            <a:ext cx="3162300" cy="2886075"/>
          </a:xfrm>
          <a:prstGeom prst="rect">
            <a:avLst/>
          </a:prstGeom>
          <a:noFill/>
          <a:ln w="9525">
            <a:solidFill>
              <a:srgbClr val="CCCCFF"/>
            </a:solidFill>
            <a:miter lim="800000"/>
            <a:headEnd/>
            <a:tailEnd/>
          </a:ln>
        </p:spPr>
      </p:pic>
    </p:spTree>
    <p:extLst>
      <p:ext uri="{BB962C8B-B14F-4D97-AF65-F5344CB8AC3E}">
        <p14:creationId xmlns:p14="http://schemas.microsoft.com/office/powerpoint/2010/main" val="220844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Scale</a:t>
            </a:r>
          </a:p>
        </p:txBody>
      </p:sp>
      <p:graphicFrame>
        <p:nvGraphicFramePr>
          <p:cNvPr id="103426" name="Object 2"/>
          <p:cNvGraphicFramePr>
            <a:graphicFrameLocks noGrp="1" noChangeAspect="1"/>
          </p:cNvGraphicFramePr>
          <p:nvPr>
            <p:ph idx="1"/>
            <p:extLst>
              <p:ext uri="{D42A27DB-BD31-4B8C-83A1-F6EECF244321}">
                <p14:modId xmlns:p14="http://schemas.microsoft.com/office/powerpoint/2010/main" val="2551543941"/>
              </p:ext>
            </p:extLst>
          </p:nvPr>
        </p:nvGraphicFramePr>
        <p:xfrm>
          <a:off x="1122363" y="1890713"/>
          <a:ext cx="3005137" cy="1803400"/>
        </p:xfrm>
        <a:graphic>
          <a:graphicData uri="http://schemas.openxmlformats.org/presentationml/2006/ole">
            <mc:AlternateContent xmlns:mc="http://schemas.openxmlformats.org/markup-compatibility/2006">
              <mc:Choice xmlns:v="urn:schemas-microsoft-com:vml" Requires="v">
                <p:oleObj name="Equation" r:id="rId3" imgW="1905000" imgH="1143000" progId="Equation.3">
                  <p:embed/>
                </p:oleObj>
              </mc:Choice>
              <mc:Fallback>
                <p:oleObj name="Equation" r:id="rId3" imgW="1905000" imgH="11430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363" y="1890713"/>
                        <a:ext cx="3005137" cy="1803400"/>
                      </a:xfrm>
                      <a:prstGeom prst="rect">
                        <a:avLst/>
                      </a:prstGeom>
                      <a:noFill/>
                      <a:effectLst/>
                    </p:spPr>
                  </p:pic>
                </p:oleObj>
              </mc:Fallback>
            </mc:AlternateContent>
          </a:graphicData>
        </a:graphic>
      </p:graphicFrame>
      <p:sp>
        <p:nvSpPr>
          <p:cNvPr id="103428" name="Rectangle 3"/>
          <p:cNvSpPr>
            <a:spLocks noGrp="1" noChangeArrowheads="1"/>
          </p:cNvSpPr>
          <p:nvPr>
            <p:ph type="body" sz="half" idx="4294967295"/>
          </p:nvPr>
        </p:nvSpPr>
        <p:spPr>
          <a:xfrm>
            <a:off x="0" y="725488"/>
            <a:ext cx="4129088" cy="3622675"/>
          </a:xfrm>
        </p:spPr>
        <p:txBody>
          <a:bodyPr/>
          <a:lstStyle/>
          <a:p>
            <a:r>
              <a:rPr lang="en-US" sz="2400" dirty="0">
                <a:ea typeface="ＭＳ Ｐゴシック" charset="-128"/>
                <a:cs typeface="ＭＳ Ｐゴシック" charset="-128"/>
              </a:rPr>
              <a:t>Stretch, mirror or decimate a coordinate direction</a:t>
            </a:r>
          </a:p>
        </p:txBody>
      </p:sp>
      <p:pic>
        <p:nvPicPr>
          <p:cNvPr id="103429" name="Picture 4" descr="Scale"/>
          <p:cNvPicPr>
            <a:picLocks noChangeAspect="1" noChangeArrowheads="1"/>
          </p:cNvPicPr>
          <p:nvPr/>
        </p:nvPicPr>
        <p:blipFill>
          <a:blip r:embed="rId5">
            <a:lum bright="24000" contrast="-12000"/>
          </a:blip>
          <a:srcRect/>
          <a:stretch>
            <a:fillRect/>
          </a:stretch>
        </p:blipFill>
        <p:spPr bwMode="auto">
          <a:xfrm>
            <a:off x="4864100" y="1821657"/>
            <a:ext cx="3609975" cy="1978819"/>
          </a:xfrm>
          <a:prstGeom prst="rect">
            <a:avLst/>
          </a:prstGeom>
          <a:noFill/>
          <a:ln w="9525">
            <a:solidFill>
              <a:srgbClr val="CCCCFF"/>
            </a:solidFill>
            <a:miter lim="800000"/>
            <a:headEnd/>
            <a:tailEnd/>
          </a:ln>
        </p:spPr>
      </p:pic>
      <p:sp>
        <p:nvSpPr>
          <p:cNvPr id="103430" name="Text Box 5"/>
          <p:cNvSpPr txBox="1">
            <a:spLocks noChangeArrowheads="1"/>
          </p:cNvSpPr>
          <p:nvPr/>
        </p:nvSpPr>
        <p:spPr bwMode="auto">
          <a:xfrm>
            <a:off x="5211763" y="3900488"/>
            <a:ext cx="3073400" cy="396939"/>
          </a:xfrm>
          <a:prstGeom prst="rect">
            <a:avLst/>
          </a:prstGeom>
          <a:noFill/>
          <a:ln w="9525">
            <a:noFill/>
            <a:miter lim="800000"/>
            <a:headEnd/>
            <a:tailEnd/>
          </a:ln>
        </p:spPr>
        <p:txBody>
          <a:bodyPr lIns="81633" tIns="40816" rIns="81633" bIns="40816">
            <a:prstTxWarp prst="textNoShape">
              <a:avLst/>
            </a:prstTxWarp>
            <a:spAutoFit/>
          </a:bodyPr>
          <a:lstStyle/>
          <a:p>
            <a:pPr eaLnBrk="0" hangingPunct="0">
              <a:lnSpc>
                <a:spcPct val="90000"/>
              </a:lnSpc>
              <a:spcBef>
                <a:spcPct val="20000"/>
              </a:spcBef>
              <a:buSzPct val="60000"/>
              <a:buFont typeface="ZapfDingbats" pitchFamily="82" charset="2"/>
              <a:buNone/>
            </a:pPr>
            <a:r>
              <a:rPr lang="en-US" sz="1100" dirty="0"/>
              <a:t>Note, there’s a translation applied here to make things easier to see</a:t>
            </a:r>
          </a:p>
        </p:txBody>
      </p:sp>
    </p:spTree>
    <p:extLst>
      <p:ext uri="{BB962C8B-B14F-4D97-AF65-F5344CB8AC3E}">
        <p14:creationId xmlns:p14="http://schemas.microsoft.com/office/powerpoint/2010/main" val="55961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Rotation</a:t>
            </a:r>
          </a:p>
        </p:txBody>
      </p:sp>
      <p:sp>
        <p:nvSpPr>
          <p:cNvPr id="105475" name="Rectangle 3"/>
          <p:cNvSpPr>
            <a:spLocks noGrp="1" noChangeArrowheads="1"/>
          </p:cNvSpPr>
          <p:nvPr>
            <p:ph idx="1"/>
          </p:nvPr>
        </p:nvSpPr>
        <p:spPr/>
        <p:txBody>
          <a:bodyPr/>
          <a:lstStyle/>
          <a:p>
            <a:r>
              <a:rPr lang="en-US" dirty="0"/>
              <a:t>Rotate coordinate system about an axis in space</a:t>
            </a:r>
          </a:p>
        </p:txBody>
      </p:sp>
      <p:grpSp>
        <p:nvGrpSpPr>
          <p:cNvPr id="2" name="Group 1"/>
          <p:cNvGrpSpPr/>
          <p:nvPr/>
        </p:nvGrpSpPr>
        <p:grpSpPr>
          <a:xfrm>
            <a:off x="1231900" y="1454540"/>
            <a:ext cx="6680200" cy="2678906"/>
            <a:chOff x="1888067" y="1628247"/>
            <a:chExt cx="6680200" cy="2678906"/>
          </a:xfrm>
        </p:grpSpPr>
        <p:pic>
          <p:nvPicPr>
            <p:cNvPr id="105476" name="Picture 4" descr="Rotate"/>
            <p:cNvPicPr>
              <a:picLocks noChangeAspect="1" noChangeArrowheads="1"/>
            </p:cNvPicPr>
            <p:nvPr/>
          </p:nvPicPr>
          <p:blipFill>
            <a:blip r:embed="rId3">
              <a:lum bright="24000"/>
            </a:blip>
            <a:srcRect/>
            <a:stretch>
              <a:fillRect/>
            </a:stretch>
          </p:blipFill>
          <p:spPr bwMode="auto">
            <a:xfrm>
              <a:off x="1888067" y="1628247"/>
              <a:ext cx="3324225" cy="2678906"/>
            </a:xfrm>
            <a:prstGeom prst="rect">
              <a:avLst/>
            </a:prstGeom>
            <a:noFill/>
            <a:ln w="9525">
              <a:solidFill>
                <a:srgbClr val="CCCCFF"/>
              </a:solidFill>
              <a:miter lim="800000"/>
              <a:headEnd/>
              <a:tailEnd/>
            </a:ln>
          </p:spPr>
        </p:pic>
        <p:sp>
          <p:nvSpPr>
            <p:cNvPr id="105477" name="Text Box 5"/>
            <p:cNvSpPr txBox="1">
              <a:spLocks noChangeArrowheads="1"/>
            </p:cNvSpPr>
            <p:nvPr/>
          </p:nvSpPr>
          <p:spPr bwMode="auto">
            <a:xfrm>
              <a:off x="5723467" y="2586832"/>
              <a:ext cx="2844800" cy="442528"/>
            </a:xfrm>
            <a:prstGeom prst="rect">
              <a:avLst/>
            </a:prstGeom>
            <a:noFill/>
            <a:ln w="9525">
              <a:noFill/>
              <a:miter lim="800000"/>
              <a:headEnd/>
              <a:tailEnd/>
            </a:ln>
          </p:spPr>
          <p:txBody>
            <a:bodyPr lIns="81633" tIns="40816" rIns="81633" bIns="40816">
              <a:prstTxWarp prst="textNoShape">
                <a:avLst/>
              </a:prstTxWarp>
              <a:spAutoFit/>
            </a:bodyPr>
            <a:lstStyle/>
            <a:p>
              <a:pPr eaLnBrk="0" hangingPunct="0">
                <a:lnSpc>
                  <a:spcPct val="90000"/>
                </a:lnSpc>
                <a:spcBef>
                  <a:spcPct val="20000"/>
                </a:spcBef>
                <a:buSzPct val="60000"/>
                <a:buFont typeface="ZapfDingbats" pitchFamily="82" charset="2"/>
                <a:buNone/>
              </a:pPr>
              <a:r>
                <a:rPr lang="en-US" sz="1300" dirty="0"/>
                <a:t>Note, there’s a translation applied here to make things easier to see</a:t>
              </a:r>
            </a:p>
          </p:txBody>
        </p:sp>
      </p:grpSp>
    </p:spTree>
    <p:extLst>
      <p:ext uri="{BB962C8B-B14F-4D97-AF65-F5344CB8AC3E}">
        <p14:creationId xmlns:p14="http://schemas.microsoft.com/office/powerpoint/2010/main" val="3917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pPr eaLnBrk="1" hangingPunct="1"/>
            <a:r>
              <a:rPr lang="en-US" dirty="0">
                <a:effectLst/>
                <a:ea typeface="ＭＳ Ｐゴシック" charset="-128"/>
                <a:cs typeface="ＭＳ Ｐゴシック" charset="-128"/>
              </a:rPr>
              <a:t>Rotation </a:t>
            </a:r>
            <a:r>
              <a:rPr lang="en-US" sz="1200" dirty="0">
                <a:effectLst/>
                <a:ea typeface="ＭＳ Ｐゴシック" charset="-128"/>
                <a:cs typeface="ＭＳ Ｐゴシック" charset="-128"/>
              </a:rPr>
              <a:t>(cont’d)</a:t>
            </a:r>
          </a:p>
        </p:txBody>
      </p:sp>
      <p:grpSp>
        <p:nvGrpSpPr>
          <p:cNvPr id="2" name="Group 3"/>
          <p:cNvGrpSpPr>
            <a:grpSpLocks/>
          </p:cNvGrpSpPr>
          <p:nvPr/>
        </p:nvGrpSpPr>
        <p:grpSpPr bwMode="auto">
          <a:xfrm>
            <a:off x="1493838" y="1178719"/>
            <a:ext cx="6318250" cy="3405194"/>
            <a:chOff x="708" y="1497"/>
            <a:chExt cx="3980" cy="2860"/>
          </a:xfrm>
        </p:grpSpPr>
        <p:graphicFrame>
          <p:nvGraphicFramePr>
            <p:cNvPr id="107522" name="Object 2"/>
            <p:cNvGraphicFramePr>
              <a:graphicFrameLocks noChangeAspect="1"/>
            </p:cNvGraphicFramePr>
            <p:nvPr>
              <p:extLst>
                <p:ext uri="{D42A27DB-BD31-4B8C-83A1-F6EECF244321}">
                  <p14:modId xmlns:p14="http://schemas.microsoft.com/office/powerpoint/2010/main" val="3156390756"/>
                </p:ext>
              </p:extLst>
            </p:nvPr>
          </p:nvGraphicFramePr>
          <p:xfrm>
            <a:off x="708" y="3268"/>
            <a:ext cx="1717" cy="882"/>
          </p:xfrm>
          <a:graphic>
            <a:graphicData uri="http://schemas.openxmlformats.org/presentationml/2006/ole">
              <mc:AlternateContent xmlns:mc="http://schemas.openxmlformats.org/markup-compatibility/2006">
                <mc:Choice xmlns:v="urn:schemas-microsoft-com:vml" Requires="v">
                  <p:oleObj name="Equation" r:id="rId3" imgW="1384300" imgH="711200" progId="Equation.3">
                    <p:embed/>
                  </p:oleObj>
                </mc:Choice>
                <mc:Fallback>
                  <p:oleObj name="Equation" r:id="rId3" imgW="1384300" imgH="71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 y="3268"/>
                          <a:ext cx="1717" cy="8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7523" name="Object 3"/>
            <p:cNvGraphicFramePr>
              <a:graphicFrameLocks noChangeAspect="1"/>
            </p:cNvGraphicFramePr>
            <p:nvPr/>
          </p:nvGraphicFramePr>
          <p:xfrm>
            <a:off x="1933" y="1497"/>
            <a:ext cx="1896" cy="789"/>
          </p:xfrm>
          <a:graphic>
            <a:graphicData uri="http://schemas.openxmlformats.org/presentationml/2006/ole">
              <mc:AlternateContent xmlns:mc="http://schemas.openxmlformats.org/markup-compatibility/2006">
                <mc:Choice xmlns:v="urn:schemas-microsoft-com:vml" Requires="v">
                  <p:oleObj name="Equation" r:id="rId5" imgW="1155700" imgH="482600" progId="Equation.3">
                    <p:embed/>
                  </p:oleObj>
                </mc:Choice>
                <mc:Fallback>
                  <p:oleObj name="Equation" r:id="rId5" imgW="11557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3" y="1497"/>
                          <a:ext cx="1896" cy="78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7524" name="Object 4"/>
            <p:cNvGraphicFramePr>
              <a:graphicFrameLocks noChangeAspect="1"/>
            </p:cNvGraphicFramePr>
            <p:nvPr/>
          </p:nvGraphicFramePr>
          <p:xfrm>
            <a:off x="889" y="2429"/>
            <a:ext cx="3799" cy="393"/>
          </p:xfrm>
          <a:graphic>
            <a:graphicData uri="http://schemas.openxmlformats.org/presentationml/2006/ole">
              <mc:AlternateContent xmlns:mc="http://schemas.openxmlformats.org/markup-compatibility/2006">
                <mc:Choice xmlns:v="urn:schemas-microsoft-com:vml" Requires="v">
                  <p:oleObj name="Equation" r:id="rId7" imgW="2209800" imgH="228600" progId="Equation.3">
                    <p:embed/>
                  </p:oleObj>
                </mc:Choice>
                <mc:Fallback>
                  <p:oleObj name="Equation" r:id="rId7" imgW="22098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9" y="2429"/>
                          <a:ext cx="3799" cy="39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7525" name="Object 5"/>
            <p:cNvGraphicFramePr>
              <a:graphicFrameLocks noChangeAspect="1"/>
            </p:cNvGraphicFramePr>
            <p:nvPr>
              <p:extLst>
                <p:ext uri="{D42A27DB-BD31-4B8C-83A1-F6EECF244321}">
                  <p14:modId xmlns:p14="http://schemas.microsoft.com/office/powerpoint/2010/main" val="788650056"/>
                </p:ext>
              </p:extLst>
            </p:nvPr>
          </p:nvGraphicFramePr>
          <p:xfrm>
            <a:off x="3013" y="3158"/>
            <a:ext cx="1622" cy="1199"/>
          </p:xfrm>
          <a:graphic>
            <a:graphicData uri="http://schemas.openxmlformats.org/presentationml/2006/ole">
              <mc:AlternateContent xmlns:mc="http://schemas.openxmlformats.org/markup-compatibility/2006">
                <mc:Choice xmlns:v="urn:schemas-microsoft-com:vml" Requires="v">
                  <p:oleObj name="Equation" r:id="rId9" imgW="1397000" imgH="1143000" progId="Equation.3">
                    <p:embed/>
                  </p:oleObj>
                </mc:Choice>
                <mc:Fallback>
                  <p:oleObj name="Equation" r:id="rId9" imgW="1397000" imgH="1143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3" y="3158"/>
                          <a:ext cx="1622" cy="119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7528" name="Text Box 8"/>
            <p:cNvSpPr txBox="1">
              <a:spLocks noChangeArrowheads="1"/>
            </p:cNvSpPr>
            <p:nvPr/>
          </p:nvSpPr>
          <p:spPr bwMode="auto">
            <a:xfrm>
              <a:off x="3602" y="2704"/>
              <a:ext cx="908" cy="1456"/>
            </a:xfrm>
            <a:prstGeom prst="rect">
              <a:avLst/>
            </a:prstGeom>
            <a:noFill/>
            <a:ln w="9525">
              <a:noFill/>
              <a:miter lim="800000"/>
              <a:headEnd/>
              <a:tailEnd/>
            </a:ln>
          </p:spPr>
          <p:txBody>
            <a:bodyPr wrap="none">
              <a:prstTxWarp prst="textNoShape">
                <a:avLst/>
              </a:prstTxWarp>
              <a:spAutoFit/>
            </a:bodyPr>
            <a:lstStyle/>
            <a:p>
              <a:pPr algn="ctr" eaLnBrk="0" hangingPunct="0">
                <a:lnSpc>
                  <a:spcPct val="140000"/>
                </a:lnSpc>
                <a:spcBef>
                  <a:spcPct val="20000"/>
                </a:spcBef>
                <a:buSzPct val="60000"/>
                <a:buFont typeface="ZapfDingbats" pitchFamily="82" charset="2"/>
                <a:buNone/>
              </a:pPr>
              <a:r>
                <a:rPr lang="en-US" sz="8000" i="1" dirty="0">
                  <a:latin typeface="Times New Roman" charset="0"/>
                </a:rPr>
                <a:t>M</a:t>
              </a:r>
            </a:p>
          </p:txBody>
        </p:sp>
      </p:grpSp>
    </p:spTree>
    <p:extLst>
      <p:ext uri="{BB962C8B-B14F-4D97-AF65-F5344CB8AC3E}">
        <p14:creationId xmlns:p14="http://schemas.microsoft.com/office/powerpoint/2010/main" val="416988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In the Beginning …</a:t>
            </a:r>
          </a:p>
        </p:txBody>
      </p:sp>
      <p:sp>
        <p:nvSpPr>
          <p:cNvPr id="3" name="Content Placeholder 2"/>
          <p:cNvSpPr>
            <a:spLocks noGrp="1"/>
          </p:cNvSpPr>
          <p:nvPr>
            <p:ph idx="1"/>
          </p:nvPr>
        </p:nvSpPr>
        <p:spPr/>
        <p:txBody>
          <a:bodyPr>
            <a:normAutofit/>
          </a:bodyPr>
          <a:lstStyle/>
          <a:p>
            <a:r>
              <a:rPr lang="en-US" dirty="0"/>
              <a:t>OpenGL 1.0 was released on July 1</a:t>
            </a:r>
            <a:r>
              <a:rPr lang="en-US" baseline="30000" dirty="0"/>
              <a:t>st</a:t>
            </a:r>
            <a:r>
              <a:rPr lang="en-US" dirty="0"/>
              <a:t>, 1994</a:t>
            </a:r>
          </a:p>
          <a:p>
            <a:r>
              <a:rPr lang="en-US" dirty="0"/>
              <a:t>Its pipeline was entirely </a:t>
            </a:r>
            <a:r>
              <a:rPr lang="en-US" i="1" dirty="0"/>
              <a:t>fixed-function</a:t>
            </a:r>
          </a:p>
          <a:p>
            <a:pPr lvl="1">
              <a:spcAft>
                <a:spcPts val="6000"/>
              </a:spcAft>
            </a:pPr>
            <a:r>
              <a:rPr lang="en-US" dirty="0"/>
              <a:t>the only operations available were fixed by the implementation</a:t>
            </a:r>
          </a:p>
          <a:p>
            <a:pPr lvl="1"/>
            <a:endParaRPr lang="en-US" dirty="0"/>
          </a:p>
          <a:p>
            <a:pPr lvl="1"/>
            <a:endParaRPr lang="en-US" dirty="0"/>
          </a:p>
          <a:p>
            <a:r>
              <a:rPr lang="en-US" dirty="0"/>
              <a:t>The pipeline evolved</a:t>
            </a:r>
          </a:p>
          <a:p>
            <a:pPr lvl="1"/>
            <a:r>
              <a:rPr lang="en-US" dirty="0"/>
              <a:t>but remained based on fixed-function operation through</a:t>
            </a:r>
            <a:br>
              <a:rPr lang="en-US" dirty="0"/>
            </a:br>
            <a:r>
              <a:rPr lang="en-US" dirty="0"/>
              <a:t>OpenGL versions 1.1 through 2.0 (Sept. 2004)</a:t>
            </a:r>
          </a:p>
        </p:txBody>
      </p:sp>
      <p:grpSp>
        <p:nvGrpSpPr>
          <p:cNvPr id="9" name="Group 8"/>
          <p:cNvGrpSpPr/>
          <p:nvPr/>
        </p:nvGrpSpPr>
        <p:grpSpPr>
          <a:xfrm>
            <a:off x="1206034" y="2029475"/>
            <a:ext cx="6665662" cy="1255136"/>
            <a:chOff x="1190428" y="2267030"/>
            <a:chExt cx="6665662" cy="1255136"/>
          </a:xfrm>
        </p:grpSpPr>
        <p:sp>
          <p:nvSpPr>
            <p:cNvPr id="6" name="Rounded Rectangle 5"/>
            <p:cNvSpPr/>
            <p:nvPr/>
          </p:nvSpPr>
          <p:spPr>
            <a:xfrm>
              <a:off x="3511017" y="2627880"/>
              <a:ext cx="895402" cy="447144"/>
            </a:xfrm>
            <a:prstGeom prst="roundRect">
              <a:avLst/>
            </a:prstGeom>
            <a:solidFill>
              <a:schemeClr val="accent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900" dirty="0">
                  <a:solidFill>
                    <a:srgbClr val="FFFFFF"/>
                  </a:solidFill>
                </a:rPr>
                <a:t>Primitive</a:t>
              </a:r>
            </a:p>
            <a:p>
              <a:pPr algn="ctr"/>
              <a:r>
                <a:rPr lang="en-US" sz="900" dirty="0">
                  <a:solidFill>
                    <a:srgbClr val="FFFFFF"/>
                  </a:solidFill>
                </a:rPr>
                <a:t>Setup and Rasterization</a:t>
              </a:r>
            </a:p>
          </p:txBody>
        </p:sp>
        <p:sp>
          <p:nvSpPr>
            <p:cNvPr id="10" name="Rounded Rectangle 9"/>
            <p:cNvSpPr/>
            <p:nvPr/>
          </p:nvSpPr>
          <p:spPr>
            <a:xfrm>
              <a:off x="4671312" y="262788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Fragment Coloring and Texturing</a:t>
              </a:r>
            </a:p>
          </p:txBody>
        </p:sp>
        <p:sp>
          <p:nvSpPr>
            <p:cNvPr id="11" name="Rounded Rectangle 10"/>
            <p:cNvSpPr/>
            <p:nvPr/>
          </p:nvSpPr>
          <p:spPr>
            <a:xfrm>
              <a:off x="5831606" y="262788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Blending</a:t>
              </a:r>
            </a:p>
          </p:txBody>
        </p:sp>
        <p:pic>
          <p:nvPicPr>
            <p:cNvPr id="12" name="Picture 8" descr="T:\redtransteapot.png"/>
            <p:cNvPicPr preferRelativeResize="0">
              <a:picLocks noChangeAspect="1" noChangeArrowheads="1"/>
            </p:cNvPicPr>
            <p:nvPr/>
          </p:nvPicPr>
          <p:blipFill>
            <a:blip r:embed="rId3" cstate="print"/>
            <a:stretch>
              <a:fillRect/>
            </a:stretch>
          </p:blipFill>
          <p:spPr bwMode="auto">
            <a:xfrm>
              <a:off x="6991910" y="2422104"/>
              <a:ext cx="864180" cy="864180"/>
            </a:xfrm>
            <a:prstGeom prst="rect">
              <a:avLst/>
            </a:prstGeom>
            <a:noFill/>
            <a:ln>
              <a:solidFill>
                <a:srgbClr val="95BACD"/>
              </a:solidFill>
            </a:ln>
          </p:spPr>
        </p:pic>
        <p:sp>
          <p:nvSpPr>
            <p:cNvPr id="5" name="Rounded Rectangle 4"/>
            <p:cNvSpPr/>
            <p:nvPr/>
          </p:nvSpPr>
          <p:spPr>
            <a:xfrm>
              <a:off x="1190428" y="226703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Vertex</a:t>
              </a:r>
              <a:br>
                <a:rPr lang="en-US" sz="900" dirty="0"/>
              </a:br>
              <a:r>
                <a:rPr lang="en-US" sz="900" dirty="0"/>
                <a:t>Data</a:t>
              </a:r>
            </a:p>
          </p:txBody>
        </p:sp>
        <p:sp>
          <p:nvSpPr>
            <p:cNvPr id="13" name="Rounded Rectangle 12"/>
            <p:cNvSpPr/>
            <p:nvPr/>
          </p:nvSpPr>
          <p:spPr>
            <a:xfrm>
              <a:off x="1190428" y="2941831"/>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Pixel</a:t>
              </a:r>
              <a:br>
                <a:rPr lang="en-US" sz="900" dirty="0"/>
              </a:br>
              <a:r>
                <a:rPr lang="en-US" sz="900" dirty="0"/>
                <a:t>Data</a:t>
              </a:r>
            </a:p>
          </p:txBody>
        </p:sp>
        <p:sp>
          <p:nvSpPr>
            <p:cNvPr id="4" name="Rounded Rectangle 3"/>
            <p:cNvSpPr/>
            <p:nvPr/>
          </p:nvSpPr>
          <p:spPr>
            <a:xfrm>
              <a:off x="2350723" y="226703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Vertex Transform and Lighting</a:t>
              </a:r>
            </a:p>
          </p:txBody>
        </p:sp>
        <p:sp>
          <p:nvSpPr>
            <p:cNvPr id="14" name="Rounded Rectangle 13"/>
            <p:cNvSpPr/>
            <p:nvPr/>
          </p:nvSpPr>
          <p:spPr>
            <a:xfrm>
              <a:off x="2479317" y="3075022"/>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Texture</a:t>
              </a:r>
              <a:br>
                <a:rPr lang="en-US" sz="900" dirty="0"/>
              </a:br>
              <a:r>
                <a:rPr lang="en-US" sz="900" dirty="0"/>
                <a:t>Store</a:t>
              </a:r>
            </a:p>
          </p:txBody>
        </p:sp>
        <p:cxnSp>
          <p:nvCxnSpPr>
            <p:cNvPr id="18" name="Straight Arrow Connector 17"/>
            <p:cNvCxnSpPr>
              <a:stCxn id="5" idx="3"/>
              <a:endCxn id="4" idx="1"/>
            </p:cNvCxnSpPr>
            <p:nvPr/>
          </p:nvCxnSpPr>
          <p:spPr>
            <a:xfrm>
              <a:off x="2085830" y="2490602"/>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3"/>
              <a:endCxn id="6" idx="1"/>
            </p:cNvCxnSpPr>
            <p:nvPr/>
          </p:nvCxnSpPr>
          <p:spPr>
            <a:xfrm>
              <a:off x="3246125" y="2490602"/>
              <a:ext cx="264893" cy="360850"/>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2" name="Shape 21"/>
            <p:cNvCxnSpPr>
              <a:stCxn id="13" idx="3"/>
              <a:endCxn id="6" idx="1"/>
            </p:cNvCxnSpPr>
            <p:nvPr/>
          </p:nvCxnSpPr>
          <p:spPr>
            <a:xfrm flipV="1">
              <a:off x="2085830" y="2851451"/>
              <a:ext cx="1425187" cy="313952"/>
            </a:xfrm>
            <a:prstGeom prst="bentConnector3">
              <a:avLst>
                <a:gd name="adj1" fmla="val 13908"/>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3" idx="3"/>
              <a:endCxn id="14" idx="1"/>
            </p:cNvCxnSpPr>
            <p:nvPr/>
          </p:nvCxnSpPr>
          <p:spPr>
            <a:xfrm>
              <a:off x="2085830" y="3165403"/>
              <a:ext cx="393488" cy="133191"/>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8" name="Shape 27"/>
            <p:cNvCxnSpPr>
              <a:stCxn id="14" idx="3"/>
              <a:endCxn id="10" idx="2"/>
            </p:cNvCxnSpPr>
            <p:nvPr/>
          </p:nvCxnSpPr>
          <p:spPr>
            <a:xfrm flipV="1">
              <a:off x="3374719" y="3075022"/>
              <a:ext cx="1744294" cy="223572"/>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a:off x="4406419" y="2851451"/>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3"/>
            </p:cNvCxnSpPr>
            <p:nvPr/>
          </p:nvCxnSpPr>
          <p:spPr>
            <a:xfrm>
              <a:off x="5566714" y="2851451"/>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3"/>
              <a:endCxn id="12" idx="1"/>
            </p:cNvCxnSpPr>
            <p:nvPr/>
          </p:nvCxnSpPr>
          <p:spPr>
            <a:xfrm>
              <a:off x="6727008" y="2851452"/>
              <a:ext cx="264902" cy="2742"/>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99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Shader for Rotation of Cube</a:t>
            </a:r>
          </a:p>
        </p:txBody>
      </p:sp>
      <p:sp>
        <p:nvSpPr>
          <p:cNvPr id="6" name="Content Placeholder 5"/>
          <p:cNvSpPr>
            <a:spLocks noGrp="1"/>
          </p:cNvSpPr>
          <p:nvPr>
            <p:ph idx="1"/>
          </p:nvPr>
        </p:nvSpPr>
        <p:spPr/>
        <p:txBody>
          <a:bodyPr>
            <a:normAutofit lnSpcReduction="10000"/>
          </a:bodyPr>
          <a:lstStyle/>
          <a:p>
            <a:pPr marL="333934" lvl="1" indent="0">
              <a:buNone/>
            </a:pPr>
            <a:r>
              <a:rPr lang="en-US" dirty="0">
                <a:solidFill>
                  <a:srgbClr val="660066"/>
                </a:solidFill>
                <a:latin typeface="Consolas" pitchFamily="49" charset="0"/>
                <a:cs typeface="Consolas" pitchFamily="49" charset="0"/>
              </a:rPr>
              <a:t>in vec4 </a:t>
            </a:r>
            <a:r>
              <a:rPr lang="en-US" dirty="0" err="1">
                <a:solidFill>
                  <a:srgbClr val="660066"/>
                </a:solidFill>
                <a:latin typeface="Consolas" pitchFamily="49" charset="0"/>
                <a:cs typeface="Consolas" pitchFamily="49" charset="0"/>
              </a:rPr>
              <a:t>vPosition</a:t>
            </a:r>
            <a:r>
              <a:rPr lang="en-US" dirty="0">
                <a:solidFill>
                  <a:srgbClr val="660066"/>
                </a:solidFill>
                <a:latin typeface="Consolas" pitchFamily="49" charset="0"/>
                <a:cs typeface="Consolas" pitchFamily="49" charset="0"/>
              </a:rPr>
              <a:t>;</a:t>
            </a:r>
          </a:p>
          <a:p>
            <a:pPr marL="333934" lvl="1" indent="0">
              <a:buNone/>
            </a:pPr>
            <a:r>
              <a:rPr lang="en-US" dirty="0">
                <a:solidFill>
                  <a:srgbClr val="660066"/>
                </a:solidFill>
                <a:latin typeface="Consolas" pitchFamily="49" charset="0"/>
                <a:cs typeface="Consolas" pitchFamily="49" charset="0"/>
              </a:rPr>
              <a:t>in vec4 </a:t>
            </a:r>
            <a:r>
              <a:rPr lang="en-US" dirty="0" err="1">
                <a:solidFill>
                  <a:srgbClr val="660066"/>
                </a:solidFill>
                <a:latin typeface="Consolas" pitchFamily="49" charset="0"/>
                <a:cs typeface="Consolas" pitchFamily="49" charset="0"/>
              </a:rPr>
              <a:t>vColor</a:t>
            </a:r>
            <a:r>
              <a:rPr lang="en-US" dirty="0">
                <a:solidFill>
                  <a:srgbClr val="660066"/>
                </a:solidFill>
                <a:latin typeface="Consolas" pitchFamily="49" charset="0"/>
                <a:cs typeface="Consolas" pitchFamily="49" charset="0"/>
              </a:rPr>
              <a:t>;</a:t>
            </a:r>
          </a:p>
          <a:p>
            <a:pPr marL="333934" lvl="1" indent="0">
              <a:buNone/>
            </a:pPr>
            <a:r>
              <a:rPr lang="en-US" dirty="0">
                <a:solidFill>
                  <a:srgbClr val="660066"/>
                </a:solidFill>
                <a:latin typeface="Consolas" pitchFamily="49" charset="0"/>
                <a:cs typeface="Consolas" pitchFamily="49" charset="0"/>
              </a:rPr>
              <a:t>out vec4 color;</a:t>
            </a:r>
          </a:p>
          <a:p>
            <a:pPr marL="333934" lvl="1" indent="0">
              <a:buNone/>
            </a:pPr>
            <a:r>
              <a:rPr lang="en-US" dirty="0">
                <a:solidFill>
                  <a:srgbClr val="660066"/>
                </a:solidFill>
                <a:latin typeface="Consolas" pitchFamily="49" charset="0"/>
                <a:cs typeface="Consolas" pitchFamily="49" charset="0"/>
              </a:rPr>
              <a:t>uniform vec3 theta;</a:t>
            </a:r>
          </a:p>
          <a:p>
            <a:pPr marL="333934" lvl="1" indent="0">
              <a:buNone/>
            </a:pPr>
            <a:endParaRPr lang="en-US" dirty="0">
              <a:solidFill>
                <a:srgbClr val="660066"/>
              </a:solidFill>
              <a:latin typeface="Consolas" pitchFamily="49" charset="0"/>
              <a:cs typeface="Consolas" pitchFamily="49" charset="0"/>
            </a:endParaRPr>
          </a:p>
          <a:p>
            <a:pPr marL="333934" lvl="1" indent="0">
              <a:buNone/>
            </a:pPr>
            <a:r>
              <a:rPr lang="en-US" dirty="0">
                <a:solidFill>
                  <a:srgbClr val="660066"/>
                </a:solidFill>
                <a:latin typeface="Consolas" pitchFamily="49" charset="0"/>
                <a:cs typeface="Consolas" pitchFamily="49" charset="0"/>
              </a:rPr>
              <a:t>void main() </a:t>
            </a:r>
          </a:p>
          <a:p>
            <a:pPr marL="333934" lvl="1" indent="0">
              <a:buNone/>
            </a:pPr>
            <a:r>
              <a:rPr lang="en-US" dirty="0">
                <a:solidFill>
                  <a:srgbClr val="660066"/>
                </a:solidFill>
                <a:latin typeface="Consolas" pitchFamily="49" charset="0"/>
                <a:cs typeface="Consolas" pitchFamily="49" charset="0"/>
              </a:rPr>
              <a:t>{</a:t>
            </a:r>
          </a:p>
          <a:p>
            <a:pPr marL="333934" lvl="1" indent="0">
              <a:buNone/>
            </a:pPr>
            <a:r>
              <a:rPr lang="en-US" dirty="0">
                <a:solidFill>
                  <a:srgbClr val="660066"/>
                </a:solidFill>
                <a:latin typeface="Consolas" pitchFamily="49" charset="0"/>
                <a:cs typeface="Consolas" pitchFamily="49" charset="0"/>
              </a:rPr>
              <a:t>    // Compute the </a:t>
            </a:r>
            <a:r>
              <a:rPr lang="en-US" dirty="0" err="1">
                <a:solidFill>
                  <a:srgbClr val="660066"/>
                </a:solidFill>
                <a:latin typeface="Consolas" pitchFamily="49" charset="0"/>
                <a:cs typeface="Consolas" pitchFamily="49" charset="0"/>
              </a:rPr>
              <a:t>sines</a:t>
            </a:r>
            <a:r>
              <a:rPr lang="en-US" dirty="0">
                <a:solidFill>
                  <a:srgbClr val="660066"/>
                </a:solidFill>
                <a:latin typeface="Consolas" pitchFamily="49" charset="0"/>
                <a:cs typeface="Consolas" pitchFamily="49" charset="0"/>
              </a:rPr>
              <a:t> and cosines of theta for</a:t>
            </a:r>
          </a:p>
          <a:p>
            <a:pPr marL="333934" lvl="1" indent="0">
              <a:buNone/>
            </a:pPr>
            <a:r>
              <a:rPr lang="en-US" dirty="0">
                <a:solidFill>
                  <a:srgbClr val="660066"/>
                </a:solidFill>
                <a:latin typeface="Consolas" pitchFamily="49" charset="0"/>
                <a:cs typeface="Consolas" pitchFamily="49" charset="0"/>
              </a:rPr>
              <a:t>    // each of the three axes in one computation.</a:t>
            </a:r>
          </a:p>
          <a:p>
            <a:pPr marL="333934" lvl="1" indent="0">
              <a:buNone/>
            </a:pPr>
            <a:r>
              <a:rPr lang="en-US" dirty="0">
                <a:solidFill>
                  <a:srgbClr val="660066"/>
                </a:solidFill>
                <a:latin typeface="Consolas" pitchFamily="49" charset="0"/>
                <a:cs typeface="Consolas" pitchFamily="49" charset="0"/>
              </a:rPr>
              <a:t>    vec3 angles = radians( theta );</a:t>
            </a:r>
          </a:p>
          <a:p>
            <a:pPr marL="333934" lvl="1" indent="0">
              <a:buNone/>
            </a:pPr>
            <a:r>
              <a:rPr lang="en-US" dirty="0">
                <a:solidFill>
                  <a:srgbClr val="660066"/>
                </a:solidFill>
                <a:latin typeface="Consolas" pitchFamily="49" charset="0"/>
                <a:cs typeface="Consolas" pitchFamily="49" charset="0"/>
              </a:rPr>
              <a:t>    vec3 c = </a:t>
            </a:r>
            <a:r>
              <a:rPr lang="en-US" dirty="0" err="1">
                <a:solidFill>
                  <a:srgbClr val="660066"/>
                </a:solidFill>
                <a:latin typeface="Consolas" pitchFamily="49" charset="0"/>
                <a:cs typeface="Consolas" pitchFamily="49" charset="0"/>
              </a:rPr>
              <a:t>cos</a:t>
            </a:r>
            <a:r>
              <a:rPr lang="en-US" dirty="0">
                <a:solidFill>
                  <a:srgbClr val="660066"/>
                </a:solidFill>
                <a:latin typeface="Consolas" pitchFamily="49" charset="0"/>
                <a:cs typeface="Consolas" pitchFamily="49" charset="0"/>
              </a:rPr>
              <a:t>( angles );</a:t>
            </a:r>
          </a:p>
          <a:p>
            <a:pPr marL="333934" lvl="1" indent="0">
              <a:buNone/>
            </a:pPr>
            <a:r>
              <a:rPr lang="en-US" dirty="0">
                <a:solidFill>
                  <a:srgbClr val="660066"/>
                </a:solidFill>
                <a:latin typeface="Consolas" pitchFamily="49" charset="0"/>
                <a:cs typeface="Consolas" pitchFamily="49" charset="0"/>
              </a:rPr>
              <a:t>    vec3 s = sin( angles );</a:t>
            </a:r>
          </a:p>
          <a:p>
            <a:pPr marL="333934" lvl="1" indent="0">
              <a:buNone/>
            </a:pPr>
            <a:endParaRPr lang="en-US" dirty="0">
              <a:solidFill>
                <a:srgbClr val="660066"/>
              </a:solidFill>
            </a:endParaRPr>
          </a:p>
        </p:txBody>
      </p:sp>
    </p:spTree>
    <p:extLst>
      <p:ext uri="{BB962C8B-B14F-4D97-AF65-F5344CB8AC3E}">
        <p14:creationId xmlns:p14="http://schemas.microsoft.com/office/powerpoint/2010/main" val="384216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Shader for Rotation of Cube </a:t>
            </a:r>
            <a:r>
              <a:rPr lang="en-US" sz="1400" b="0" dirty="0"/>
              <a:t>(cont’d)</a:t>
            </a:r>
          </a:p>
        </p:txBody>
      </p:sp>
      <p:sp>
        <p:nvSpPr>
          <p:cNvPr id="6" name="Content Placeholder 5"/>
          <p:cNvSpPr>
            <a:spLocks noGrp="1"/>
          </p:cNvSpPr>
          <p:nvPr>
            <p:ph idx="1"/>
          </p:nvPr>
        </p:nvSpPr>
        <p:spPr/>
        <p:txBody>
          <a:bodyPr>
            <a:normAutofit/>
          </a:bodyPr>
          <a:lstStyle/>
          <a:p>
            <a:pPr marL="333934" lvl="1" indent="0">
              <a:buNone/>
            </a:pPr>
            <a:r>
              <a:rPr lang="en-US" dirty="0">
                <a:solidFill>
                  <a:srgbClr val="660066"/>
                </a:solidFill>
                <a:latin typeface="Consolas" pitchFamily="49" charset="0"/>
                <a:cs typeface="Consolas" pitchFamily="49" charset="0"/>
              </a:rPr>
              <a:t>// Remember: these matrices are column-major</a:t>
            </a:r>
          </a:p>
          <a:p>
            <a:pPr marL="333934" lvl="1" indent="0">
              <a:buNone/>
            </a:pPr>
            <a:endParaRPr lang="en-US" dirty="0">
              <a:solidFill>
                <a:srgbClr val="660066"/>
              </a:solidFill>
              <a:latin typeface="Consolas" pitchFamily="49" charset="0"/>
              <a:cs typeface="Consolas" pitchFamily="49" charset="0"/>
            </a:endParaRPr>
          </a:p>
          <a:p>
            <a:pPr marL="333934" lvl="1" indent="0">
              <a:buNone/>
            </a:pPr>
            <a:r>
              <a:rPr lang="en-US" dirty="0">
                <a:solidFill>
                  <a:srgbClr val="660066"/>
                </a:solidFill>
                <a:latin typeface="Consolas" pitchFamily="49" charset="0"/>
                <a:cs typeface="Consolas" pitchFamily="49" charset="0"/>
              </a:rPr>
              <a:t>mat4 </a:t>
            </a:r>
            <a:r>
              <a:rPr lang="en-US" dirty="0" err="1">
                <a:solidFill>
                  <a:srgbClr val="660066"/>
                </a:solidFill>
                <a:latin typeface="Consolas" pitchFamily="49" charset="0"/>
                <a:cs typeface="Consolas" pitchFamily="49" charset="0"/>
              </a:rPr>
              <a:t>rx</a:t>
            </a:r>
            <a:r>
              <a:rPr lang="en-US" dirty="0">
                <a:solidFill>
                  <a:srgbClr val="660066"/>
                </a:solidFill>
                <a:latin typeface="Consolas" pitchFamily="49" charset="0"/>
                <a:cs typeface="Consolas" pitchFamily="49" charset="0"/>
              </a:rPr>
              <a:t> = mat4( 1.0,  0.0,  0.0, 0.0,</a:t>
            </a:r>
          </a:p>
          <a:p>
            <a:pPr marL="333934" lvl="1" indent="0">
              <a:buNone/>
            </a:pPr>
            <a:r>
              <a:rPr lang="en-US" dirty="0">
                <a:solidFill>
                  <a:srgbClr val="660066"/>
                </a:solidFill>
                <a:latin typeface="Consolas" pitchFamily="49" charset="0"/>
                <a:cs typeface="Consolas" pitchFamily="49" charset="0"/>
              </a:rPr>
              <a:t>                0.0,  </a:t>
            </a:r>
            <a:r>
              <a:rPr lang="en-US" dirty="0" err="1">
                <a:solidFill>
                  <a:srgbClr val="660066"/>
                </a:solidFill>
                <a:latin typeface="Consolas" pitchFamily="49" charset="0"/>
                <a:cs typeface="Consolas" pitchFamily="49" charset="0"/>
              </a:rPr>
              <a:t>c.x</a:t>
            </a: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s.x</a:t>
            </a:r>
            <a:r>
              <a:rPr lang="en-US" dirty="0">
                <a:solidFill>
                  <a:srgbClr val="660066"/>
                </a:solidFill>
                <a:latin typeface="Consolas" pitchFamily="49" charset="0"/>
                <a:cs typeface="Consolas" pitchFamily="49" charset="0"/>
              </a:rPr>
              <a:t>, 0.0,</a:t>
            </a:r>
          </a:p>
          <a:p>
            <a:pPr marL="333934" lvl="1" indent="0">
              <a:buNone/>
            </a:pPr>
            <a:r>
              <a:rPr lang="en-US" dirty="0">
                <a:solidFill>
                  <a:srgbClr val="660066"/>
                </a:solidFill>
                <a:latin typeface="Consolas" pitchFamily="49" charset="0"/>
                <a:cs typeface="Consolas" pitchFamily="49" charset="0"/>
              </a:rPr>
              <a:t>                0.0, -</a:t>
            </a:r>
            <a:r>
              <a:rPr lang="en-US" dirty="0" err="1">
                <a:solidFill>
                  <a:srgbClr val="660066"/>
                </a:solidFill>
                <a:latin typeface="Consolas" pitchFamily="49" charset="0"/>
                <a:cs typeface="Consolas" pitchFamily="49" charset="0"/>
              </a:rPr>
              <a:t>s.x</a:t>
            </a: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c.x</a:t>
            </a:r>
            <a:r>
              <a:rPr lang="en-US" dirty="0">
                <a:solidFill>
                  <a:srgbClr val="660066"/>
                </a:solidFill>
                <a:latin typeface="Consolas" pitchFamily="49" charset="0"/>
                <a:cs typeface="Consolas" pitchFamily="49" charset="0"/>
              </a:rPr>
              <a:t>, 0.0,</a:t>
            </a:r>
          </a:p>
          <a:p>
            <a:pPr marL="333934" lvl="1" indent="0">
              <a:buNone/>
            </a:pPr>
            <a:r>
              <a:rPr lang="en-US" dirty="0">
                <a:solidFill>
                  <a:srgbClr val="660066"/>
                </a:solidFill>
                <a:latin typeface="Consolas" pitchFamily="49" charset="0"/>
                <a:cs typeface="Consolas" pitchFamily="49" charset="0"/>
              </a:rPr>
              <a:t>                0.0,  0.0,  0.0, 1.0 );</a:t>
            </a:r>
          </a:p>
          <a:p>
            <a:pPr marL="333934" lvl="1" indent="0">
              <a:buNone/>
            </a:pPr>
            <a:endParaRPr lang="en-US" dirty="0">
              <a:solidFill>
                <a:srgbClr val="660066"/>
              </a:solidFill>
              <a:latin typeface="Consolas" pitchFamily="49" charset="0"/>
              <a:cs typeface="Consolas" pitchFamily="49" charset="0"/>
            </a:endParaRPr>
          </a:p>
          <a:p>
            <a:pPr marL="333934" lvl="1" indent="0">
              <a:buNone/>
            </a:pPr>
            <a:r>
              <a:rPr lang="en-US" dirty="0">
                <a:solidFill>
                  <a:srgbClr val="660066"/>
                </a:solidFill>
                <a:latin typeface="Consolas" pitchFamily="49" charset="0"/>
                <a:cs typeface="Consolas" pitchFamily="49" charset="0"/>
              </a:rPr>
              <a:t>mat4 </a:t>
            </a:r>
            <a:r>
              <a:rPr lang="en-US" dirty="0" err="1">
                <a:solidFill>
                  <a:srgbClr val="660066"/>
                </a:solidFill>
                <a:latin typeface="Consolas" pitchFamily="49" charset="0"/>
                <a:cs typeface="Consolas" pitchFamily="49" charset="0"/>
              </a:rPr>
              <a:t>ry</a:t>
            </a:r>
            <a:r>
              <a:rPr lang="en-US" dirty="0">
                <a:solidFill>
                  <a:srgbClr val="660066"/>
                </a:solidFill>
                <a:latin typeface="Consolas" pitchFamily="49" charset="0"/>
                <a:cs typeface="Consolas" pitchFamily="49" charset="0"/>
              </a:rPr>
              <a:t> = mat4( </a:t>
            </a:r>
            <a:r>
              <a:rPr lang="en-US" dirty="0" err="1">
                <a:solidFill>
                  <a:srgbClr val="660066"/>
                </a:solidFill>
                <a:latin typeface="Consolas" pitchFamily="49" charset="0"/>
                <a:cs typeface="Consolas" pitchFamily="49" charset="0"/>
              </a:rPr>
              <a:t>c.y</a:t>
            </a:r>
            <a:r>
              <a:rPr lang="en-US" dirty="0">
                <a:solidFill>
                  <a:srgbClr val="660066"/>
                </a:solidFill>
                <a:latin typeface="Consolas" pitchFamily="49" charset="0"/>
                <a:cs typeface="Consolas" pitchFamily="49" charset="0"/>
              </a:rPr>
              <a:t>, 0.0, -</a:t>
            </a:r>
            <a:r>
              <a:rPr lang="en-US" dirty="0" err="1">
                <a:solidFill>
                  <a:srgbClr val="660066"/>
                </a:solidFill>
                <a:latin typeface="Consolas" pitchFamily="49" charset="0"/>
                <a:cs typeface="Consolas" pitchFamily="49" charset="0"/>
              </a:rPr>
              <a:t>s.y</a:t>
            </a:r>
            <a:r>
              <a:rPr lang="en-US" dirty="0">
                <a:solidFill>
                  <a:srgbClr val="660066"/>
                </a:solidFill>
                <a:latin typeface="Consolas" pitchFamily="49" charset="0"/>
                <a:cs typeface="Consolas" pitchFamily="49" charset="0"/>
              </a:rPr>
              <a:t>, 0.0,</a:t>
            </a:r>
          </a:p>
          <a:p>
            <a:pPr marL="333934" lvl="1" indent="0">
              <a:buNone/>
            </a:pPr>
            <a:r>
              <a:rPr lang="en-US" dirty="0">
                <a:solidFill>
                  <a:srgbClr val="660066"/>
                </a:solidFill>
                <a:latin typeface="Consolas" pitchFamily="49" charset="0"/>
                <a:cs typeface="Consolas" pitchFamily="49" charset="0"/>
              </a:rPr>
              <a:t>                0.0, 1.0,  0.0, 0.0,</a:t>
            </a:r>
          </a:p>
          <a:p>
            <a:pPr marL="333934" lvl="1" indent="0">
              <a:buNone/>
            </a:pP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s.y</a:t>
            </a:r>
            <a:r>
              <a:rPr lang="en-US" dirty="0">
                <a:solidFill>
                  <a:srgbClr val="660066"/>
                </a:solidFill>
                <a:latin typeface="Consolas" pitchFamily="49" charset="0"/>
                <a:cs typeface="Consolas" pitchFamily="49" charset="0"/>
              </a:rPr>
              <a:t>, 0.0,  </a:t>
            </a:r>
            <a:r>
              <a:rPr lang="en-US" dirty="0" err="1">
                <a:solidFill>
                  <a:srgbClr val="660066"/>
                </a:solidFill>
                <a:latin typeface="Consolas" pitchFamily="49" charset="0"/>
                <a:cs typeface="Consolas" pitchFamily="49" charset="0"/>
              </a:rPr>
              <a:t>c.y</a:t>
            </a:r>
            <a:r>
              <a:rPr lang="en-US" dirty="0">
                <a:solidFill>
                  <a:srgbClr val="660066"/>
                </a:solidFill>
                <a:latin typeface="Consolas" pitchFamily="49" charset="0"/>
                <a:cs typeface="Consolas" pitchFamily="49" charset="0"/>
              </a:rPr>
              <a:t>, 0.0,</a:t>
            </a:r>
          </a:p>
          <a:p>
            <a:pPr marL="333934" lvl="1" indent="0">
              <a:buNone/>
            </a:pPr>
            <a:r>
              <a:rPr lang="en-US" dirty="0">
                <a:solidFill>
                  <a:srgbClr val="660066"/>
                </a:solidFill>
                <a:latin typeface="Consolas" pitchFamily="49" charset="0"/>
                <a:cs typeface="Consolas" pitchFamily="49" charset="0"/>
              </a:rPr>
              <a:t>                0.0, 0.0,  0.0, 1.0 );</a:t>
            </a:r>
          </a:p>
          <a:p>
            <a:pPr marL="333934" lvl="1" indent="0">
              <a:buNone/>
            </a:pPr>
            <a:endParaRPr lang="en-US" dirty="0">
              <a:solidFill>
                <a:srgbClr val="660066"/>
              </a:solidFill>
            </a:endParaRPr>
          </a:p>
        </p:txBody>
      </p:sp>
    </p:spTree>
    <p:extLst>
      <p:ext uri="{BB962C8B-B14F-4D97-AF65-F5344CB8AC3E}">
        <p14:creationId xmlns:p14="http://schemas.microsoft.com/office/powerpoint/2010/main" val="64195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Shader for Rotation of Cube </a:t>
            </a:r>
            <a:r>
              <a:rPr lang="en-US" sz="1400" b="0" dirty="0"/>
              <a:t>(cont’d)</a:t>
            </a:r>
          </a:p>
        </p:txBody>
      </p:sp>
      <p:sp>
        <p:nvSpPr>
          <p:cNvPr id="6" name="Content Placeholder 5"/>
          <p:cNvSpPr>
            <a:spLocks noGrp="1"/>
          </p:cNvSpPr>
          <p:nvPr>
            <p:ph idx="1"/>
          </p:nvPr>
        </p:nvSpPr>
        <p:spPr/>
        <p:txBody>
          <a:bodyPr/>
          <a:lstStyle/>
          <a:p>
            <a:pPr marL="0" indent="0">
              <a:buNone/>
            </a:pPr>
            <a:endParaRPr lang="en-US" dirty="0">
              <a:solidFill>
                <a:srgbClr val="660066"/>
              </a:solidFill>
              <a:latin typeface="Consolas" pitchFamily="49" charset="0"/>
              <a:cs typeface="Consolas" pitchFamily="49" charset="0"/>
            </a:endParaRPr>
          </a:p>
          <a:p>
            <a:pPr marL="0" indent="0">
              <a:buNone/>
            </a:pPr>
            <a:r>
              <a:rPr lang="en-US" dirty="0">
                <a:solidFill>
                  <a:srgbClr val="660066"/>
                </a:solidFill>
                <a:latin typeface="Consolas" pitchFamily="49" charset="0"/>
                <a:cs typeface="Consolas" pitchFamily="49" charset="0"/>
              </a:rPr>
              <a:t>    mat4 </a:t>
            </a:r>
            <a:r>
              <a:rPr lang="en-US" dirty="0" err="1">
                <a:solidFill>
                  <a:srgbClr val="660066"/>
                </a:solidFill>
                <a:latin typeface="Consolas" pitchFamily="49" charset="0"/>
                <a:cs typeface="Consolas" pitchFamily="49" charset="0"/>
              </a:rPr>
              <a:t>rz</a:t>
            </a:r>
            <a:r>
              <a:rPr lang="en-US" dirty="0">
                <a:solidFill>
                  <a:srgbClr val="660066"/>
                </a:solidFill>
                <a:latin typeface="Consolas" pitchFamily="49" charset="0"/>
                <a:cs typeface="Consolas" pitchFamily="49" charset="0"/>
              </a:rPr>
              <a:t> = mat4( </a:t>
            </a:r>
            <a:r>
              <a:rPr lang="en-US" dirty="0" err="1">
                <a:solidFill>
                  <a:srgbClr val="660066"/>
                </a:solidFill>
                <a:latin typeface="Consolas" pitchFamily="49" charset="0"/>
                <a:cs typeface="Consolas" pitchFamily="49" charset="0"/>
              </a:rPr>
              <a:t>c.z</a:t>
            </a: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s.z</a:t>
            </a:r>
            <a:r>
              <a:rPr lang="en-US" dirty="0">
                <a:solidFill>
                  <a:srgbClr val="660066"/>
                </a:solidFill>
                <a:latin typeface="Consolas" pitchFamily="49" charset="0"/>
                <a:cs typeface="Consolas" pitchFamily="49" charset="0"/>
              </a:rPr>
              <a:t>, 0.0, 0.0,</a:t>
            </a:r>
          </a:p>
          <a:p>
            <a:pPr marL="0" indent="0">
              <a:buNone/>
            </a:pP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s.z</a:t>
            </a: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c.z</a:t>
            </a:r>
            <a:r>
              <a:rPr lang="en-US" dirty="0">
                <a:solidFill>
                  <a:srgbClr val="660066"/>
                </a:solidFill>
                <a:latin typeface="Consolas" pitchFamily="49" charset="0"/>
                <a:cs typeface="Consolas" pitchFamily="49" charset="0"/>
              </a:rPr>
              <a:t>, 0.0, 0.0,</a:t>
            </a:r>
          </a:p>
          <a:p>
            <a:pPr marL="0" indent="0">
              <a:buNone/>
            </a:pPr>
            <a:r>
              <a:rPr lang="en-US" dirty="0">
                <a:solidFill>
                  <a:srgbClr val="660066"/>
                </a:solidFill>
                <a:latin typeface="Consolas" pitchFamily="49" charset="0"/>
                <a:cs typeface="Consolas" pitchFamily="49" charset="0"/>
              </a:rPr>
              <a:t>                    0.0,  0.0, 1.0, 0.0,</a:t>
            </a:r>
          </a:p>
          <a:p>
            <a:pPr marL="0" indent="0">
              <a:buNone/>
            </a:pPr>
            <a:r>
              <a:rPr lang="en-US" dirty="0">
                <a:solidFill>
                  <a:srgbClr val="660066"/>
                </a:solidFill>
                <a:latin typeface="Consolas" pitchFamily="49" charset="0"/>
                <a:cs typeface="Consolas" pitchFamily="49" charset="0"/>
              </a:rPr>
              <a:t>                    0.0,  0.0, 0.0, 1.0 );</a:t>
            </a:r>
          </a:p>
          <a:p>
            <a:pPr marL="0" indent="0">
              <a:buNone/>
            </a:pPr>
            <a:endParaRPr lang="en-US" dirty="0">
              <a:solidFill>
                <a:srgbClr val="660066"/>
              </a:solidFill>
              <a:latin typeface="Consolas" pitchFamily="49" charset="0"/>
              <a:cs typeface="Consolas" pitchFamily="49" charset="0"/>
            </a:endParaRPr>
          </a:p>
          <a:p>
            <a:pPr marL="0" indent="0">
              <a:buNone/>
            </a:pPr>
            <a:r>
              <a:rPr lang="en-US" dirty="0">
                <a:solidFill>
                  <a:srgbClr val="660066"/>
                </a:solidFill>
                <a:latin typeface="Consolas" pitchFamily="49" charset="0"/>
                <a:cs typeface="Consolas" pitchFamily="49" charset="0"/>
              </a:rPr>
              <a:t>    color = </a:t>
            </a:r>
            <a:r>
              <a:rPr lang="en-US" dirty="0" err="1">
                <a:solidFill>
                  <a:srgbClr val="660066"/>
                </a:solidFill>
                <a:latin typeface="Consolas" pitchFamily="49" charset="0"/>
                <a:cs typeface="Consolas" pitchFamily="49" charset="0"/>
              </a:rPr>
              <a:t>vColor</a:t>
            </a:r>
            <a:r>
              <a:rPr lang="en-US" dirty="0">
                <a:solidFill>
                  <a:srgbClr val="660066"/>
                </a:solidFill>
                <a:latin typeface="Consolas" pitchFamily="49" charset="0"/>
                <a:cs typeface="Consolas" pitchFamily="49" charset="0"/>
              </a:rPr>
              <a:t>;</a:t>
            </a:r>
          </a:p>
          <a:p>
            <a:pPr marL="0" indent="0">
              <a:buNone/>
            </a:pP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gl_Position</a:t>
            </a:r>
            <a:r>
              <a:rPr lang="en-US" dirty="0">
                <a:solidFill>
                  <a:srgbClr val="660066"/>
                </a:solidFill>
                <a:latin typeface="Consolas" pitchFamily="49" charset="0"/>
                <a:cs typeface="Consolas" pitchFamily="49" charset="0"/>
              </a:rPr>
              <a:t> = </a:t>
            </a:r>
            <a:r>
              <a:rPr lang="en-US" dirty="0" err="1">
                <a:solidFill>
                  <a:srgbClr val="660066"/>
                </a:solidFill>
                <a:latin typeface="Consolas" pitchFamily="49" charset="0"/>
                <a:cs typeface="Consolas" pitchFamily="49" charset="0"/>
              </a:rPr>
              <a:t>rz</a:t>
            </a:r>
            <a:r>
              <a:rPr lang="en-US" dirty="0">
                <a:solidFill>
                  <a:srgbClr val="660066"/>
                </a:solidFill>
                <a:latin typeface="Consolas" pitchFamily="49" charset="0"/>
                <a:cs typeface="Consolas" pitchFamily="49" charset="0"/>
              </a:rPr>
              <a:t> * </a:t>
            </a:r>
            <a:r>
              <a:rPr lang="en-US" dirty="0" err="1">
                <a:solidFill>
                  <a:srgbClr val="660066"/>
                </a:solidFill>
                <a:latin typeface="Consolas" pitchFamily="49" charset="0"/>
                <a:cs typeface="Consolas" pitchFamily="49" charset="0"/>
              </a:rPr>
              <a:t>ry</a:t>
            </a:r>
            <a:r>
              <a:rPr lang="en-US" dirty="0">
                <a:solidFill>
                  <a:srgbClr val="660066"/>
                </a:solidFill>
                <a:latin typeface="Consolas" pitchFamily="49" charset="0"/>
                <a:cs typeface="Consolas" pitchFamily="49" charset="0"/>
              </a:rPr>
              <a:t> * </a:t>
            </a:r>
            <a:r>
              <a:rPr lang="en-US" dirty="0" err="1">
                <a:solidFill>
                  <a:srgbClr val="660066"/>
                </a:solidFill>
                <a:latin typeface="Consolas" pitchFamily="49" charset="0"/>
                <a:cs typeface="Consolas" pitchFamily="49" charset="0"/>
              </a:rPr>
              <a:t>rx</a:t>
            </a:r>
            <a:r>
              <a:rPr lang="en-US" dirty="0">
                <a:solidFill>
                  <a:srgbClr val="660066"/>
                </a:solidFill>
                <a:latin typeface="Consolas" pitchFamily="49" charset="0"/>
                <a:cs typeface="Consolas" pitchFamily="49" charset="0"/>
              </a:rPr>
              <a:t> * </a:t>
            </a:r>
            <a:r>
              <a:rPr lang="en-US" dirty="0" err="1">
                <a:solidFill>
                  <a:srgbClr val="660066"/>
                </a:solidFill>
                <a:latin typeface="Consolas" pitchFamily="49" charset="0"/>
                <a:cs typeface="Consolas" pitchFamily="49" charset="0"/>
              </a:rPr>
              <a:t>vPosition</a:t>
            </a:r>
            <a:r>
              <a:rPr lang="en-US" dirty="0">
                <a:solidFill>
                  <a:srgbClr val="660066"/>
                </a:solidFill>
                <a:latin typeface="Consolas" pitchFamily="49" charset="0"/>
                <a:cs typeface="Consolas" pitchFamily="49" charset="0"/>
              </a:rPr>
              <a:t>;</a:t>
            </a:r>
          </a:p>
          <a:p>
            <a:pPr marL="0" indent="0">
              <a:buNone/>
            </a:pPr>
            <a:r>
              <a:rPr lang="en-US" dirty="0">
                <a:solidFill>
                  <a:srgbClr val="660066"/>
                </a:solidFill>
                <a:latin typeface="Consolas" pitchFamily="49" charset="0"/>
                <a:cs typeface="Consolas" pitchFamily="49" charset="0"/>
              </a:rPr>
              <a:t>} </a:t>
            </a:r>
          </a:p>
          <a:p>
            <a:pPr marL="0" indent="0">
              <a:buNone/>
            </a:pPr>
            <a:endParaRPr lang="en-US" dirty="0">
              <a:solidFill>
                <a:srgbClr val="660066"/>
              </a:solidFill>
            </a:endParaRPr>
          </a:p>
        </p:txBody>
      </p:sp>
    </p:spTree>
    <p:extLst>
      <p:ext uri="{BB962C8B-B14F-4D97-AF65-F5344CB8AC3E}">
        <p14:creationId xmlns:p14="http://schemas.microsoft.com/office/powerpoint/2010/main" val="52765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Angles from Application</a:t>
            </a:r>
          </a:p>
        </p:txBody>
      </p:sp>
      <p:sp>
        <p:nvSpPr>
          <p:cNvPr id="7" name="Content Placeholder 6"/>
          <p:cNvSpPr>
            <a:spLocks noGrp="1"/>
          </p:cNvSpPr>
          <p:nvPr>
            <p:ph idx="1"/>
          </p:nvPr>
        </p:nvSpPr>
        <p:spPr/>
        <p:txBody>
          <a:bodyPr>
            <a:normAutofit fontScale="92500" lnSpcReduction="20000"/>
          </a:bodyPr>
          <a:lstStyle/>
          <a:p>
            <a:r>
              <a:rPr lang="en-US" dirty="0"/>
              <a:t>Here, we compute our angles (</a:t>
            </a:r>
            <a:r>
              <a:rPr lang="en-US" dirty="0">
                <a:solidFill>
                  <a:srgbClr val="660066"/>
                </a:solidFill>
                <a:latin typeface="Consolas"/>
                <a:cs typeface="Consolas"/>
              </a:rPr>
              <a:t>Theta</a:t>
            </a:r>
            <a:r>
              <a:rPr lang="en-US" dirty="0"/>
              <a:t>) in our mouse callback</a:t>
            </a:r>
            <a:br>
              <a:rPr lang="en-US" dirty="0"/>
            </a:br>
            <a:r>
              <a:rPr lang="en-US" dirty="0"/>
              <a:t> </a:t>
            </a:r>
          </a:p>
          <a:p>
            <a:pPr marL="333934" lvl="1" indent="0">
              <a:buNone/>
            </a:pPr>
            <a:r>
              <a:rPr lang="en-US" dirty="0" err="1">
                <a:solidFill>
                  <a:srgbClr val="660066"/>
                </a:solidFill>
                <a:latin typeface="Consolas"/>
                <a:cs typeface="Consolas"/>
              </a:rPr>
              <a:t>GLuint</a:t>
            </a:r>
            <a:r>
              <a:rPr lang="en-US" dirty="0">
                <a:solidFill>
                  <a:srgbClr val="660066"/>
                </a:solidFill>
                <a:latin typeface="Consolas"/>
                <a:cs typeface="Consolas"/>
              </a:rPr>
              <a:t> theta;  // theta uniform location</a:t>
            </a:r>
          </a:p>
          <a:p>
            <a:pPr marL="333934" lvl="1" indent="0">
              <a:buNone/>
            </a:pPr>
            <a:r>
              <a:rPr lang="en-US" dirty="0">
                <a:solidFill>
                  <a:srgbClr val="660066"/>
                </a:solidFill>
                <a:latin typeface="Consolas"/>
                <a:cs typeface="Consolas"/>
              </a:rPr>
              <a:t>vec3  Theta;   // Axis angles</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void display( void )</a:t>
            </a:r>
          </a:p>
          <a:p>
            <a:pPr marL="333934" lvl="1" indent="0">
              <a:buNone/>
            </a:pP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   </a:t>
            </a:r>
            <a:r>
              <a:rPr lang="en-US" dirty="0" err="1">
                <a:solidFill>
                  <a:srgbClr val="660066"/>
                </a:solidFill>
                <a:latin typeface="Consolas"/>
                <a:cs typeface="Consolas"/>
              </a:rPr>
              <a:t>glClear</a:t>
            </a:r>
            <a:r>
              <a:rPr lang="en-US" dirty="0">
                <a:solidFill>
                  <a:srgbClr val="660066"/>
                </a:solidFill>
                <a:latin typeface="Consolas"/>
                <a:cs typeface="Consolas"/>
              </a:rPr>
              <a:t>( GL_COLOR_BUFFER_BIT | GL_DEPTH_BUFFER_BIT );</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   glUniform3fv( theta, 1, Theta );</a:t>
            </a:r>
          </a:p>
          <a:p>
            <a:pPr marL="333934" lvl="1" indent="0">
              <a:buNone/>
            </a:pPr>
            <a:r>
              <a:rPr lang="en-US" dirty="0">
                <a:solidFill>
                  <a:srgbClr val="660066"/>
                </a:solidFill>
                <a:latin typeface="Consolas"/>
                <a:cs typeface="Consolas"/>
              </a:rPr>
              <a:t>   </a:t>
            </a:r>
            <a:r>
              <a:rPr lang="en-US" dirty="0" err="1">
                <a:solidFill>
                  <a:srgbClr val="660066"/>
                </a:solidFill>
                <a:latin typeface="Consolas"/>
                <a:cs typeface="Consolas"/>
              </a:rPr>
              <a:t>glDrawArrays</a:t>
            </a:r>
            <a:r>
              <a:rPr lang="en-US" dirty="0">
                <a:solidFill>
                  <a:srgbClr val="660066"/>
                </a:solidFill>
                <a:latin typeface="Consolas"/>
                <a:cs typeface="Consolas"/>
              </a:rPr>
              <a:t>( GL_TRIANGLES, 0, </a:t>
            </a:r>
            <a:r>
              <a:rPr lang="en-US" dirty="0" err="1">
                <a:solidFill>
                  <a:srgbClr val="660066"/>
                </a:solidFill>
                <a:latin typeface="Consolas"/>
                <a:cs typeface="Consolas"/>
              </a:rPr>
              <a:t>NumVertices</a:t>
            </a:r>
            <a:r>
              <a:rPr lang="en-US" dirty="0">
                <a:solidFill>
                  <a:srgbClr val="660066"/>
                </a:solidFill>
                <a:latin typeface="Consolas"/>
                <a:cs typeface="Consolas"/>
              </a:rPr>
              <a:t> );</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   </a:t>
            </a:r>
            <a:r>
              <a:rPr lang="en-US" dirty="0" err="1">
                <a:solidFill>
                  <a:srgbClr val="660066"/>
                </a:solidFill>
                <a:latin typeface="Consolas"/>
                <a:cs typeface="Consolas"/>
              </a:rPr>
              <a:t>glutSwapBuffers</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a:t>
            </a:r>
          </a:p>
          <a:p>
            <a:endParaRPr lang="en-US" dirty="0"/>
          </a:p>
        </p:txBody>
      </p:sp>
    </p:spTree>
    <p:extLst>
      <p:ext uri="{BB962C8B-B14F-4D97-AF65-F5344CB8AC3E}">
        <p14:creationId xmlns:p14="http://schemas.microsoft.com/office/powerpoint/2010/main" val="32108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ctrTitle"/>
          </p:nvPr>
        </p:nvSpPr>
        <p:spPr/>
        <p:txBody>
          <a:bodyPr/>
          <a:lstStyle/>
          <a:p>
            <a:r>
              <a:rPr lang="en-US" dirty="0"/>
              <a:t>Lighting</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008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dirty="0"/>
              <a:t>Lighting Principles</a:t>
            </a:r>
          </a:p>
        </p:txBody>
      </p:sp>
      <p:sp>
        <p:nvSpPr>
          <p:cNvPr id="132099" name="Rectangle 3"/>
          <p:cNvSpPr>
            <a:spLocks noGrp="1" noChangeArrowheads="1"/>
          </p:cNvSpPr>
          <p:nvPr>
            <p:ph idx="1"/>
          </p:nvPr>
        </p:nvSpPr>
        <p:spPr/>
        <p:txBody>
          <a:bodyPr/>
          <a:lstStyle/>
          <a:p>
            <a:r>
              <a:rPr lang="en-US" dirty="0"/>
              <a:t>Lighting simulates how objects reflect light</a:t>
            </a:r>
          </a:p>
          <a:p>
            <a:pPr lvl="1"/>
            <a:r>
              <a:rPr lang="en-US" dirty="0"/>
              <a:t>material composition of object</a:t>
            </a:r>
          </a:p>
          <a:p>
            <a:pPr lvl="1"/>
            <a:r>
              <a:rPr lang="en-US" dirty="0"/>
              <a:t>light’s color and position</a:t>
            </a:r>
          </a:p>
          <a:p>
            <a:pPr lvl="1"/>
            <a:r>
              <a:rPr lang="en-US" dirty="0"/>
              <a:t>global lighting parameters</a:t>
            </a:r>
          </a:p>
          <a:p>
            <a:r>
              <a:rPr lang="en-US" dirty="0"/>
              <a:t>Usually implemented in</a:t>
            </a:r>
          </a:p>
          <a:p>
            <a:pPr lvl="1"/>
            <a:r>
              <a:rPr lang="en-US" dirty="0"/>
              <a:t>vertex shader for faster speed</a:t>
            </a:r>
          </a:p>
          <a:p>
            <a:pPr lvl="1"/>
            <a:r>
              <a:rPr lang="en-US" dirty="0"/>
              <a:t>fragment shader for nicer shading</a:t>
            </a:r>
          </a:p>
        </p:txBody>
      </p:sp>
      <p:pic>
        <p:nvPicPr>
          <p:cNvPr id="132100" name="Picture 4" descr="litObjects"/>
          <p:cNvPicPr>
            <a:picLocks noChangeAspect="1" noChangeArrowheads="1"/>
          </p:cNvPicPr>
          <p:nvPr/>
        </p:nvPicPr>
        <p:blipFill>
          <a:blip r:embed="rId3">
            <a:clrChange>
              <a:clrFrom>
                <a:srgbClr val="BDC6C6"/>
              </a:clrFrom>
              <a:clrTo>
                <a:srgbClr val="BDC6C6">
                  <a:alpha val="0"/>
                </a:srgbClr>
              </a:clrTo>
            </a:clrChange>
          </a:blip>
          <a:srcRect/>
          <a:stretch>
            <a:fillRect/>
          </a:stretch>
        </p:blipFill>
        <p:spPr bwMode="auto">
          <a:xfrm>
            <a:off x="6043084" y="2794000"/>
            <a:ext cx="2647950" cy="1657350"/>
          </a:xfrm>
          <a:prstGeom prst="rect">
            <a:avLst/>
          </a:prstGeom>
          <a:noFill/>
          <a:ln w="9525">
            <a:noFill/>
            <a:miter lim="800000"/>
            <a:headEnd/>
            <a:tailEnd/>
          </a:ln>
        </p:spPr>
      </p:pic>
      <p:pic>
        <p:nvPicPr>
          <p:cNvPr id="132101" name="Picture 5" descr="unlitObjects"/>
          <p:cNvPicPr>
            <a:picLocks noChangeAspect="1" noChangeArrowheads="1"/>
          </p:cNvPicPr>
          <p:nvPr/>
        </p:nvPicPr>
        <p:blipFill>
          <a:blip r:embed="rId4">
            <a:clrChange>
              <a:clrFrom>
                <a:srgbClr val="BDC6C6"/>
              </a:clrFrom>
              <a:clrTo>
                <a:srgbClr val="BDC6C6">
                  <a:alpha val="0"/>
                </a:srgbClr>
              </a:clrTo>
            </a:clrChange>
          </a:blip>
          <a:srcRect/>
          <a:stretch>
            <a:fillRect/>
          </a:stretch>
        </p:blipFill>
        <p:spPr bwMode="auto">
          <a:xfrm>
            <a:off x="6032500" y="1111250"/>
            <a:ext cx="2647950" cy="1657350"/>
          </a:xfrm>
          <a:prstGeom prst="rect">
            <a:avLst/>
          </a:prstGeom>
          <a:noFill/>
          <a:ln w="9525">
            <a:noFill/>
            <a:miter lim="800000"/>
            <a:headEnd/>
            <a:tailEnd/>
          </a:ln>
        </p:spPr>
      </p:pic>
    </p:spTree>
    <p:extLst>
      <p:ext uri="{BB962C8B-B14F-4D97-AF65-F5344CB8AC3E}">
        <p14:creationId xmlns:p14="http://schemas.microsoft.com/office/powerpoint/2010/main" val="279470650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a:t>Modified </a:t>
            </a:r>
            <a:r>
              <a:rPr lang="en-US" dirty="0" err="1"/>
              <a:t>Phong</a:t>
            </a:r>
            <a:r>
              <a:rPr lang="en-US" dirty="0"/>
              <a:t> Model</a:t>
            </a:r>
          </a:p>
        </p:txBody>
      </p:sp>
      <p:sp>
        <p:nvSpPr>
          <p:cNvPr id="134147" name="Rectangle 3"/>
          <p:cNvSpPr>
            <a:spLocks noGrp="1" noChangeArrowheads="1"/>
          </p:cNvSpPr>
          <p:nvPr>
            <p:ph idx="1"/>
          </p:nvPr>
        </p:nvSpPr>
        <p:spPr/>
        <p:txBody>
          <a:bodyPr/>
          <a:lstStyle/>
          <a:p>
            <a:r>
              <a:rPr lang="en-US" dirty="0"/>
              <a:t>Computes a color for each vertex using </a:t>
            </a:r>
          </a:p>
          <a:p>
            <a:pPr lvl="1"/>
            <a:r>
              <a:rPr lang="en-US" dirty="0"/>
              <a:t>Surface </a:t>
            </a:r>
            <a:r>
              <a:rPr lang="en-US" dirty="0" err="1"/>
              <a:t>normals</a:t>
            </a:r>
            <a:endParaRPr lang="en-US" dirty="0"/>
          </a:p>
          <a:p>
            <a:pPr lvl="1"/>
            <a:r>
              <a:rPr lang="en-US" dirty="0"/>
              <a:t>Diffuse and specular reflections</a:t>
            </a:r>
          </a:p>
          <a:p>
            <a:pPr lvl="1"/>
            <a:r>
              <a:rPr lang="en-US" dirty="0"/>
              <a:t>Viewer’s position and viewing direction</a:t>
            </a:r>
          </a:p>
          <a:p>
            <a:pPr lvl="1"/>
            <a:r>
              <a:rPr lang="en-US" dirty="0"/>
              <a:t>Ambient light</a:t>
            </a:r>
          </a:p>
          <a:p>
            <a:pPr lvl="1"/>
            <a:r>
              <a:rPr lang="en-US" dirty="0"/>
              <a:t>Emission</a:t>
            </a:r>
          </a:p>
          <a:p>
            <a:r>
              <a:rPr lang="en-US" dirty="0"/>
              <a:t>Vertex colors are interpolated across polygons by the rasterizer</a:t>
            </a:r>
          </a:p>
          <a:p>
            <a:pPr lvl="1"/>
            <a:r>
              <a:rPr lang="en-US" i="1" dirty="0" err="1"/>
              <a:t>Phong</a:t>
            </a:r>
            <a:r>
              <a:rPr lang="en-US" dirty="0"/>
              <a:t> </a:t>
            </a:r>
            <a:r>
              <a:rPr lang="en-US" i="1" dirty="0"/>
              <a:t>shading</a:t>
            </a:r>
            <a:r>
              <a:rPr lang="en-US" dirty="0"/>
              <a:t> does the same computation per pixel, interpolating the normal across the polygon</a:t>
            </a:r>
          </a:p>
          <a:p>
            <a:pPr lvl="2"/>
            <a:r>
              <a:rPr lang="en-US" dirty="0"/>
              <a:t>more accurate results</a:t>
            </a:r>
          </a:p>
        </p:txBody>
      </p:sp>
    </p:spTree>
    <p:extLst>
      <p:ext uri="{BB962C8B-B14F-4D97-AF65-F5344CB8AC3E}">
        <p14:creationId xmlns:p14="http://schemas.microsoft.com/office/powerpoint/2010/main" val="200929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dirty="0"/>
              <a:t>Surface </a:t>
            </a:r>
            <a:r>
              <a:rPr lang="en-US" dirty="0" err="1"/>
              <a:t>Normals</a:t>
            </a:r>
            <a:endParaRPr lang="en-US" dirty="0"/>
          </a:p>
        </p:txBody>
      </p:sp>
      <p:sp>
        <p:nvSpPr>
          <p:cNvPr id="140291" name="Rectangle 3"/>
          <p:cNvSpPr>
            <a:spLocks noGrp="1" noChangeArrowheads="1"/>
          </p:cNvSpPr>
          <p:nvPr>
            <p:ph idx="1"/>
          </p:nvPr>
        </p:nvSpPr>
        <p:spPr/>
        <p:txBody>
          <a:bodyPr/>
          <a:lstStyle/>
          <a:p>
            <a:r>
              <a:rPr lang="en-US"/>
              <a:t>Normals define how a surface reflects light</a:t>
            </a:r>
          </a:p>
          <a:p>
            <a:pPr lvl="1"/>
            <a:r>
              <a:rPr lang="en-US"/>
              <a:t>Application usually provides normals as a vertex atttribute</a:t>
            </a:r>
          </a:p>
          <a:p>
            <a:pPr lvl="1"/>
            <a:r>
              <a:rPr lang="en-US"/>
              <a:t>Current normal is used to compute vertex’s color</a:t>
            </a:r>
          </a:p>
          <a:p>
            <a:pPr lvl="1"/>
            <a:r>
              <a:rPr lang="en-US"/>
              <a:t>Use unit normals for proper lighting</a:t>
            </a:r>
          </a:p>
          <a:p>
            <a:pPr lvl="2"/>
            <a:r>
              <a:rPr lang="en-US"/>
              <a:t>scaling affects a normal’s length</a:t>
            </a:r>
            <a:endParaRPr lang="en-US" dirty="0"/>
          </a:p>
        </p:txBody>
      </p:sp>
      <p:pic>
        <p:nvPicPr>
          <p:cNvPr id="140292" name="Picture 4" descr="normal"/>
          <p:cNvPicPr>
            <a:picLocks noChangeAspect="1" noChangeArrowheads="1"/>
          </p:cNvPicPr>
          <p:nvPr/>
        </p:nvPicPr>
        <p:blipFill>
          <a:blip r:embed="rId3">
            <a:clrChange>
              <a:clrFrom>
                <a:srgbClr val="0026FF"/>
              </a:clrFrom>
              <a:clrTo>
                <a:srgbClr val="0026FF">
                  <a:alpha val="0"/>
                </a:srgbClr>
              </a:clrTo>
            </a:clrChange>
          </a:blip>
          <a:stretch>
            <a:fillRect/>
          </a:stretch>
        </p:blipFill>
        <p:spPr bwMode="auto">
          <a:xfrm>
            <a:off x="5655022" y="2040887"/>
            <a:ext cx="2590800" cy="2219325"/>
          </a:xfrm>
          <a:prstGeom prst="rect">
            <a:avLst/>
          </a:prstGeom>
          <a:noFill/>
          <a:ln w="9525">
            <a:noFill/>
            <a:miter lim="800000"/>
            <a:headEnd/>
            <a:tailEnd/>
          </a:ln>
        </p:spPr>
      </p:pic>
    </p:spTree>
    <p:extLst>
      <p:ext uri="{BB962C8B-B14F-4D97-AF65-F5344CB8AC3E}">
        <p14:creationId xmlns:p14="http://schemas.microsoft.com/office/powerpoint/2010/main" val="44976370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a:t>Material Properties</a:t>
            </a:r>
          </a:p>
        </p:txBody>
      </p:sp>
      <p:sp>
        <p:nvSpPr>
          <p:cNvPr id="142339" name="Rectangle 3"/>
          <p:cNvSpPr>
            <a:spLocks noGrp="1" noChangeArrowheads="1"/>
          </p:cNvSpPr>
          <p:nvPr>
            <p:ph idx="1"/>
          </p:nvPr>
        </p:nvSpPr>
        <p:spPr/>
        <p:txBody>
          <a:bodyPr/>
          <a:lstStyle/>
          <a:p>
            <a:r>
              <a:rPr lang="en-US" dirty="0"/>
              <a:t>Define the surface properties of a primitive</a:t>
            </a:r>
          </a:p>
          <a:p>
            <a:endParaRPr lang="en-US" dirty="0"/>
          </a:p>
          <a:p>
            <a:endParaRPr lang="en-US" dirty="0"/>
          </a:p>
          <a:p>
            <a:endParaRPr lang="en-US" dirty="0"/>
          </a:p>
          <a:p>
            <a:endParaRPr lang="en-US" dirty="0"/>
          </a:p>
          <a:p>
            <a:endParaRPr lang="en-US" dirty="0"/>
          </a:p>
          <a:p>
            <a:endParaRPr lang="en-US" dirty="0"/>
          </a:p>
          <a:p>
            <a:pPr lvl="1"/>
            <a:endParaRPr lang="en-US" dirty="0"/>
          </a:p>
          <a:p>
            <a:pPr lvl="1"/>
            <a:r>
              <a:rPr lang="en-US" dirty="0"/>
              <a:t>you can have separate materials for front and back</a:t>
            </a:r>
          </a:p>
        </p:txBody>
      </p:sp>
      <p:sp>
        <p:nvSpPr>
          <p:cNvPr id="142340" name="Rectangle 4"/>
          <p:cNvSpPr>
            <a:spLocks noChangeArrowheads="1"/>
          </p:cNvSpPr>
          <p:nvPr/>
        </p:nvSpPr>
        <p:spPr bwMode="auto">
          <a:xfrm>
            <a:off x="1636714" y="2222898"/>
            <a:ext cx="7938" cy="1190"/>
          </a:xfrm>
          <a:prstGeom prst="rect">
            <a:avLst/>
          </a:prstGeom>
          <a:solidFill>
            <a:srgbClr val="C0C0C0"/>
          </a:solidFill>
          <a:ln w="9525">
            <a:solidFill>
              <a:srgbClr val="000000"/>
            </a:solidFill>
            <a:miter lim="800000"/>
            <a:headEnd/>
            <a:tailEnd/>
          </a:ln>
        </p:spPr>
        <p:txBody>
          <a:bodyPr lIns="81633" tIns="40816" rIns="81633" bIns="40816">
            <a:prstTxWarp prst="textNoShape">
              <a:avLst/>
            </a:prstTxWarp>
          </a:bodyPr>
          <a:lstStyle/>
          <a:p>
            <a:endParaRPr lang="en-US">
              <a:solidFill>
                <a:srgbClr val="483225"/>
              </a:solidFill>
            </a:endParaRPr>
          </a:p>
        </p:txBody>
      </p:sp>
      <p:sp>
        <p:nvSpPr>
          <p:cNvPr id="142341" name="Rectangle 5"/>
          <p:cNvSpPr>
            <a:spLocks noChangeArrowheads="1"/>
          </p:cNvSpPr>
          <p:nvPr/>
        </p:nvSpPr>
        <p:spPr bwMode="auto">
          <a:xfrm>
            <a:off x="4378325" y="2222898"/>
            <a:ext cx="7938" cy="1190"/>
          </a:xfrm>
          <a:prstGeom prst="rect">
            <a:avLst/>
          </a:prstGeom>
          <a:solidFill>
            <a:srgbClr val="C0C0C0"/>
          </a:solidFill>
          <a:ln w="9525">
            <a:solidFill>
              <a:srgbClr val="000000"/>
            </a:solidFill>
            <a:miter lim="800000"/>
            <a:headEnd/>
            <a:tailEnd/>
          </a:ln>
        </p:spPr>
        <p:txBody>
          <a:bodyPr lIns="81633" tIns="40816" rIns="81633" bIns="40816">
            <a:prstTxWarp prst="textNoShape">
              <a:avLst/>
            </a:prstTxWarp>
          </a:bodyPr>
          <a:lstStyle/>
          <a:p>
            <a:endParaRPr lang="en-US">
              <a:solidFill>
                <a:srgbClr val="483225"/>
              </a:solidFill>
            </a:endParaRPr>
          </a:p>
        </p:txBody>
      </p:sp>
      <p:sp>
        <p:nvSpPr>
          <p:cNvPr id="142342" name="Rectangle 6"/>
          <p:cNvSpPr>
            <a:spLocks noChangeArrowheads="1"/>
          </p:cNvSpPr>
          <p:nvPr/>
        </p:nvSpPr>
        <p:spPr bwMode="auto">
          <a:xfrm>
            <a:off x="7119939" y="2222898"/>
            <a:ext cx="7938" cy="1190"/>
          </a:xfrm>
          <a:prstGeom prst="rect">
            <a:avLst/>
          </a:prstGeom>
          <a:solidFill>
            <a:srgbClr val="C0C0C0"/>
          </a:solidFill>
          <a:ln w="9525">
            <a:solidFill>
              <a:srgbClr val="000000"/>
            </a:solidFill>
            <a:miter lim="800000"/>
            <a:headEnd/>
            <a:tailEnd/>
          </a:ln>
        </p:spPr>
        <p:txBody>
          <a:bodyPr lIns="81633" tIns="40816" rIns="81633" bIns="40816">
            <a:prstTxWarp prst="textNoShape">
              <a:avLst/>
            </a:prstTxWarp>
          </a:bodyPr>
          <a:lstStyle/>
          <a:p>
            <a:endParaRPr lang="en-US">
              <a:solidFill>
                <a:srgbClr val="483225"/>
              </a:solidFill>
            </a:endParaRPr>
          </a:p>
        </p:txBody>
      </p:sp>
      <p:sp>
        <p:nvSpPr>
          <p:cNvPr id="142343" name="Rectangle 9"/>
          <p:cNvSpPr>
            <a:spLocks noChangeArrowheads="1"/>
          </p:cNvSpPr>
          <p:nvPr/>
        </p:nvSpPr>
        <p:spPr bwMode="auto">
          <a:xfrm>
            <a:off x="7127875" y="2583656"/>
            <a:ext cx="7938" cy="4763"/>
          </a:xfrm>
          <a:prstGeom prst="rect">
            <a:avLst/>
          </a:prstGeom>
          <a:solidFill>
            <a:srgbClr val="000000"/>
          </a:solidFill>
          <a:ln w="9525">
            <a:solidFill>
              <a:srgbClr val="000000"/>
            </a:solidFill>
            <a:miter lim="800000"/>
            <a:headEnd/>
            <a:tailEnd/>
          </a:ln>
        </p:spPr>
        <p:txBody>
          <a:bodyPr lIns="81633" tIns="40816" rIns="81633" bIns="40816">
            <a:prstTxWarp prst="textNoShape">
              <a:avLst/>
            </a:prstTxWarp>
          </a:bodyPr>
          <a:lstStyle/>
          <a:p>
            <a:endParaRPr lang="en-US">
              <a:solidFill>
                <a:srgbClr val="483225"/>
              </a:solidFill>
            </a:endParaRPr>
          </a:p>
        </p:txBody>
      </p:sp>
      <p:sp>
        <p:nvSpPr>
          <p:cNvPr id="142344" name="Rectangle 10"/>
          <p:cNvSpPr>
            <a:spLocks noChangeArrowheads="1"/>
          </p:cNvSpPr>
          <p:nvPr/>
        </p:nvSpPr>
        <p:spPr bwMode="auto">
          <a:xfrm>
            <a:off x="7127875" y="3664743"/>
            <a:ext cx="7938" cy="4763"/>
          </a:xfrm>
          <a:prstGeom prst="rect">
            <a:avLst/>
          </a:prstGeom>
          <a:solidFill>
            <a:srgbClr val="000000"/>
          </a:solidFill>
          <a:ln w="9525">
            <a:solidFill>
              <a:srgbClr val="000000"/>
            </a:solidFill>
            <a:miter lim="800000"/>
            <a:headEnd/>
            <a:tailEnd/>
          </a:ln>
        </p:spPr>
        <p:txBody>
          <a:bodyPr lIns="81633" tIns="40816" rIns="81633" bIns="40816">
            <a:prstTxWarp prst="textNoShape">
              <a:avLst/>
            </a:prstTxWarp>
          </a:bodyPr>
          <a:lstStyle/>
          <a:p>
            <a:endParaRPr lang="en-US">
              <a:solidFill>
                <a:srgbClr val="483225"/>
              </a:solidFill>
            </a:endParaRPr>
          </a:p>
        </p:txBody>
      </p:sp>
      <p:graphicFrame>
        <p:nvGraphicFramePr>
          <p:cNvPr id="61" name="Table 60"/>
          <p:cNvGraphicFramePr>
            <a:graphicFrameLocks noGrp="1"/>
          </p:cNvGraphicFramePr>
          <p:nvPr>
            <p:extLst>
              <p:ext uri="{D42A27DB-BD31-4B8C-83A1-F6EECF244321}">
                <p14:modId xmlns:p14="http://schemas.microsoft.com/office/powerpoint/2010/main" val="3833433517"/>
              </p:ext>
            </p:extLst>
          </p:nvPr>
        </p:nvGraphicFramePr>
        <p:xfrm>
          <a:off x="1524000" y="1248833"/>
          <a:ext cx="6096000" cy="2645568"/>
        </p:xfrm>
        <a:graphic>
          <a:graphicData uri="http://schemas.openxmlformats.org/drawingml/2006/table">
            <a:tbl>
              <a:tblPr firstRow="1" bandRow="1">
                <a:tableStyleId>{00A15C55-8517-42AA-B614-E9B94910E393}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40928">
                <a:tc>
                  <a:txBody>
                    <a:bodyPr/>
                    <a:lstStyle/>
                    <a:p>
                      <a:pPr algn="l"/>
                      <a:r>
                        <a:rPr lang="en-US" sz="2000" dirty="0"/>
                        <a:t>Property</a:t>
                      </a:r>
                    </a:p>
                  </a:txBody>
                  <a:tcPr marL="114300" marR="114300" marT="57150" marB="57150" anchor="ctr"/>
                </a:tc>
                <a:tc>
                  <a:txBody>
                    <a:bodyPr/>
                    <a:lstStyle/>
                    <a:p>
                      <a:pPr algn="l"/>
                      <a:r>
                        <a:rPr lang="en-US" sz="2000" dirty="0"/>
                        <a:t>Description</a:t>
                      </a:r>
                    </a:p>
                  </a:txBody>
                  <a:tcPr marL="114300" marR="114300" marT="57150" marB="57150" anchor="ctr"/>
                </a:tc>
                <a:extLst>
                  <a:ext uri="{0D108BD9-81ED-4DB2-BD59-A6C34878D82A}">
                    <a16:rowId xmlns:a16="http://schemas.microsoft.com/office/drawing/2014/main" val="10000"/>
                  </a:ext>
                </a:extLst>
              </a:tr>
              <a:tr h="440928">
                <a:tc>
                  <a:txBody>
                    <a:bodyPr/>
                    <a:lstStyle/>
                    <a:p>
                      <a:pPr algn="l"/>
                      <a:r>
                        <a:rPr lang="en-US" sz="2000" dirty="0"/>
                        <a:t>Diffuse</a:t>
                      </a:r>
                    </a:p>
                  </a:txBody>
                  <a:tcPr marL="114300" marR="114300" marT="57150" marB="57150" anchor="ctr"/>
                </a:tc>
                <a:tc>
                  <a:txBody>
                    <a:bodyPr/>
                    <a:lstStyle/>
                    <a:p>
                      <a:pPr algn="l"/>
                      <a:r>
                        <a:rPr lang="en-US" sz="2000" dirty="0"/>
                        <a:t>Base object</a:t>
                      </a:r>
                      <a:r>
                        <a:rPr lang="en-US" sz="2000" baseline="0" dirty="0"/>
                        <a:t> color</a:t>
                      </a:r>
                      <a:endParaRPr lang="en-US" sz="2000" dirty="0"/>
                    </a:p>
                  </a:txBody>
                  <a:tcPr marL="114300" marR="114300" marT="57150" marB="57150" anchor="ctr"/>
                </a:tc>
                <a:extLst>
                  <a:ext uri="{0D108BD9-81ED-4DB2-BD59-A6C34878D82A}">
                    <a16:rowId xmlns:a16="http://schemas.microsoft.com/office/drawing/2014/main" val="10001"/>
                  </a:ext>
                </a:extLst>
              </a:tr>
              <a:tr h="440928">
                <a:tc>
                  <a:txBody>
                    <a:bodyPr/>
                    <a:lstStyle/>
                    <a:p>
                      <a:pPr algn="l"/>
                      <a:r>
                        <a:rPr lang="en-US" sz="2000" dirty="0" err="1"/>
                        <a:t>Specular</a:t>
                      </a:r>
                      <a:endParaRPr lang="en-US" sz="2000" dirty="0"/>
                    </a:p>
                  </a:txBody>
                  <a:tcPr marL="114300" marR="114300" marT="57150" marB="57150" anchor="ctr"/>
                </a:tc>
                <a:tc>
                  <a:txBody>
                    <a:bodyPr/>
                    <a:lstStyle/>
                    <a:p>
                      <a:pPr algn="l"/>
                      <a:r>
                        <a:rPr lang="en-US" sz="2000" dirty="0"/>
                        <a:t>Highlight color</a:t>
                      </a:r>
                    </a:p>
                  </a:txBody>
                  <a:tcPr marL="114300" marR="114300" marT="57150" marB="57150" anchor="ctr"/>
                </a:tc>
                <a:extLst>
                  <a:ext uri="{0D108BD9-81ED-4DB2-BD59-A6C34878D82A}">
                    <a16:rowId xmlns:a16="http://schemas.microsoft.com/office/drawing/2014/main" val="10002"/>
                  </a:ext>
                </a:extLst>
              </a:tr>
              <a:tr h="440928">
                <a:tc>
                  <a:txBody>
                    <a:bodyPr/>
                    <a:lstStyle/>
                    <a:p>
                      <a:pPr algn="l"/>
                      <a:r>
                        <a:rPr lang="en-US" sz="2000" dirty="0"/>
                        <a:t>Ambient</a:t>
                      </a:r>
                    </a:p>
                  </a:txBody>
                  <a:tcPr marL="114300" marR="114300" marT="57150" marB="57150" anchor="ctr"/>
                </a:tc>
                <a:tc>
                  <a:txBody>
                    <a:bodyPr/>
                    <a:lstStyle/>
                    <a:p>
                      <a:pPr algn="l"/>
                      <a:r>
                        <a:rPr lang="en-US" sz="2000" dirty="0"/>
                        <a:t>Low-light color</a:t>
                      </a:r>
                    </a:p>
                  </a:txBody>
                  <a:tcPr marL="114300" marR="114300" marT="57150" marB="57150" anchor="ctr"/>
                </a:tc>
                <a:extLst>
                  <a:ext uri="{0D108BD9-81ED-4DB2-BD59-A6C34878D82A}">
                    <a16:rowId xmlns:a16="http://schemas.microsoft.com/office/drawing/2014/main" val="10003"/>
                  </a:ext>
                </a:extLst>
              </a:tr>
              <a:tr h="440928">
                <a:tc>
                  <a:txBody>
                    <a:bodyPr/>
                    <a:lstStyle/>
                    <a:p>
                      <a:pPr algn="l"/>
                      <a:r>
                        <a:rPr lang="en-US" sz="2000" dirty="0"/>
                        <a:t>Emission</a:t>
                      </a:r>
                    </a:p>
                  </a:txBody>
                  <a:tcPr marL="114300" marR="114300" marT="57150" marB="57150" anchor="ctr"/>
                </a:tc>
                <a:tc>
                  <a:txBody>
                    <a:bodyPr/>
                    <a:lstStyle/>
                    <a:p>
                      <a:pPr algn="l"/>
                      <a:r>
                        <a:rPr lang="en-US" sz="2000" dirty="0"/>
                        <a:t>Glow color</a:t>
                      </a:r>
                    </a:p>
                  </a:txBody>
                  <a:tcPr marL="114300" marR="114300" marT="57150" marB="57150" anchor="ctr"/>
                </a:tc>
                <a:extLst>
                  <a:ext uri="{0D108BD9-81ED-4DB2-BD59-A6C34878D82A}">
                    <a16:rowId xmlns:a16="http://schemas.microsoft.com/office/drawing/2014/main" val="10004"/>
                  </a:ext>
                </a:extLst>
              </a:tr>
              <a:tr h="440928">
                <a:tc>
                  <a:txBody>
                    <a:bodyPr/>
                    <a:lstStyle/>
                    <a:p>
                      <a:pPr algn="l"/>
                      <a:r>
                        <a:rPr lang="en-US" sz="2000" dirty="0"/>
                        <a:t>Shininess</a:t>
                      </a:r>
                    </a:p>
                  </a:txBody>
                  <a:tcPr marL="114300" marR="114300" marT="57150" marB="57150" anchor="ctr"/>
                </a:tc>
                <a:tc>
                  <a:txBody>
                    <a:bodyPr/>
                    <a:lstStyle/>
                    <a:p>
                      <a:pPr algn="l"/>
                      <a:r>
                        <a:rPr lang="en-US" sz="2000" dirty="0"/>
                        <a:t>Surface smoothness</a:t>
                      </a:r>
                    </a:p>
                  </a:txBody>
                  <a:tcPr marL="114300" marR="114300" marT="57150" marB="5715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21761223"/>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Lighting to Cube</a:t>
            </a:r>
          </a:p>
        </p:txBody>
      </p:sp>
      <p:sp>
        <p:nvSpPr>
          <p:cNvPr id="5" name="Content Placeholder 4"/>
          <p:cNvSpPr>
            <a:spLocks noGrp="1"/>
          </p:cNvSpPr>
          <p:nvPr>
            <p:ph idx="1"/>
          </p:nvPr>
        </p:nvSpPr>
        <p:spPr/>
        <p:txBody>
          <a:bodyPr>
            <a:normAutofit lnSpcReduction="10000"/>
          </a:bodyPr>
          <a:lstStyle/>
          <a:p>
            <a:pPr marL="333934" lvl="1" indent="0">
              <a:buNone/>
            </a:pPr>
            <a:r>
              <a:rPr lang="en-US" dirty="0">
                <a:solidFill>
                  <a:srgbClr val="660066"/>
                </a:solidFill>
                <a:latin typeface="Consolas"/>
                <a:cs typeface="Consolas"/>
              </a:rPr>
              <a:t>// vertex shader </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in vec4 </a:t>
            </a:r>
            <a:r>
              <a:rPr lang="en-US" dirty="0" err="1">
                <a:solidFill>
                  <a:srgbClr val="660066"/>
                </a:solidFill>
                <a:latin typeface="Consolas"/>
                <a:cs typeface="Consolas"/>
              </a:rPr>
              <a:t>vPosition</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in vec3 </a:t>
            </a:r>
            <a:r>
              <a:rPr lang="en-US" dirty="0" err="1">
                <a:solidFill>
                  <a:srgbClr val="660066"/>
                </a:solidFill>
                <a:latin typeface="Consolas"/>
                <a:cs typeface="Consolas"/>
              </a:rPr>
              <a:t>vNormal</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out vec4 color;</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uniform vec4 </a:t>
            </a:r>
            <a:br>
              <a:rPr lang="en-US" dirty="0">
                <a:solidFill>
                  <a:srgbClr val="660066"/>
                </a:solidFill>
                <a:latin typeface="Consolas"/>
                <a:cs typeface="Consolas"/>
              </a:rPr>
            </a:br>
            <a:r>
              <a:rPr lang="en-US" dirty="0">
                <a:solidFill>
                  <a:srgbClr val="660066"/>
                </a:solidFill>
                <a:latin typeface="Consolas"/>
                <a:cs typeface="Consolas"/>
              </a:rPr>
              <a:t>    </a:t>
            </a:r>
            <a:r>
              <a:rPr lang="en-US" dirty="0" err="1">
                <a:solidFill>
                  <a:srgbClr val="660066"/>
                </a:solidFill>
                <a:latin typeface="Consolas"/>
                <a:cs typeface="Consolas"/>
              </a:rPr>
              <a:t>AmbientProduct</a:t>
            </a:r>
            <a:r>
              <a:rPr lang="en-US" dirty="0">
                <a:solidFill>
                  <a:srgbClr val="660066"/>
                </a:solidFill>
                <a:latin typeface="Consolas"/>
                <a:cs typeface="Consolas"/>
              </a:rPr>
              <a:t>, </a:t>
            </a:r>
            <a:r>
              <a:rPr lang="en-US" dirty="0" err="1">
                <a:solidFill>
                  <a:srgbClr val="660066"/>
                </a:solidFill>
                <a:latin typeface="Consolas"/>
                <a:cs typeface="Consolas"/>
              </a:rPr>
              <a:t>DiffuseProduct</a:t>
            </a:r>
            <a:r>
              <a:rPr lang="en-US" dirty="0">
                <a:solidFill>
                  <a:srgbClr val="660066"/>
                </a:solidFill>
                <a:latin typeface="Consolas"/>
                <a:cs typeface="Consolas"/>
              </a:rPr>
              <a:t>, </a:t>
            </a:r>
            <a:r>
              <a:rPr lang="en-US" dirty="0" err="1">
                <a:solidFill>
                  <a:srgbClr val="660066"/>
                </a:solidFill>
                <a:latin typeface="Consolas"/>
                <a:cs typeface="Consolas"/>
              </a:rPr>
              <a:t>SpecularProduct</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uniform mat4 </a:t>
            </a:r>
            <a:r>
              <a:rPr lang="en-US" dirty="0" err="1">
                <a:solidFill>
                  <a:srgbClr val="660066"/>
                </a:solidFill>
                <a:latin typeface="Consolas"/>
                <a:cs typeface="Consolas"/>
              </a:rPr>
              <a:t>ModelView</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uniform mat4 Projection;</a:t>
            </a:r>
          </a:p>
          <a:p>
            <a:pPr marL="333934" lvl="1" indent="0">
              <a:buNone/>
            </a:pPr>
            <a:r>
              <a:rPr lang="en-US" dirty="0">
                <a:solidFill>
                  <a:srgbClr val="660066"/>
                </a:solidFill>
                <a:latin typeface="Consolas"/>
                <a:cs typeface="Consolas"/>
              </a:rPr>
              <a:t>uniform vec4 </a:t>
            </a:r>
            <a:r>
              <a:rPr lang="en-US" dirty="0" err="1">
                <a:solidFill>
                  <a:srgbClr val="660066"/>
                </a:solidFill>
                <a:latin typeface="Consolas"/>
                <a:cs typeface="Consolas"/>
              </a:rPr>
              <a:t>LightPosition</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uniform float Shininess;</a:t>
            </a:r>
          </a:p>
        </p:txBody>
      </p:sp>
    </p:spTree>
    <p:extLst>
      <p:ext uri="{BB962C8B-B14F-4D97-AF65-F5344CB8AC3E}">
        <p14:creationId xmlns:p14="http://schemas.microsoft.com/office/powerpoint/2010/main" val="218175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Beginnings of The Programmable Pipeline</a:t>
            </a:r>
          </a:p>
        </p:txBody>
      </p:sp>
      <p:sp>
        <p:nvSpPr>
          <p:cNvPr id="3" name="Content Placeholder 2"/>
          <p:cNvSpPr>
            <a:spLocks noGrp="1"/>
          </p:cNvSpPr>
          <p:nvPr>
            <p:ph idx="1"/>
          </p:nvPr>
        </p:nvSpPr>
        <p:spPr/>
        <p:txBody>
          <a:bodyPr/>
          <a:lstStyle/>
          <a:p>
            <a:r>
              <a:rPr lang="en-US" dirty="0"/>
              <a:t>OpenGL 2.0 (officially) added programmable shaders</a:t>
            </a:r>
          </a:p>
          <a:p>
            <a:pPr lvl="1"/>
            <a:r>
              <a:rPr lang="en-US" i="1" dirty="0"/>
              <a:t>vertex shading </a:t>
            </a:r>
            <a:r>
              <a:rPr lang="en-US" dirty="0"/>
              <a:t>augmented the fixed-function transform and lighting stage</a:t>
            </a:r>
          </a:p>
          <a:p>
            <a:pPr lvl="1"/>
            <a:r>
              <a:rPr lang="en-US" i="1" dirty="0"/>
              <a:t>fragment shading </a:t>
            </a:r>
            <a:r>
              <a:rPr lang="en-US" dirty="0"/>
              <a:t>augmented the fragment coloring stage</a:t>
            </a:r>
          </a:p>
          <a:p>
            <a:r>
              <a:rPr lang="en-US" dirty="0"/>
              <a:t>However, the fixed-function pipeline was still available</a:t>
            </a:r>
          </a:p>
          <a:p>
            <a:endParaRPr lang="en-US" dirty="0"/>
          </a:p>
          <a:p>
            <a:endParaRPr lang="en-US" dirty="0"/>
          </a:p>
          <a:p>
            <a:endParaRPr lang="en-US" dirty="0"/>
          </a:p>
        </p:txBody>
      </p:sp>
      <p:grpSp>
        <p:nvGrpSpPr>
          <p:cNvPr id="22" name="Group 21"/>
          <p:cNvGrpSpPr/>
          <p:nvPr/>
        </p:nvGrpSpPr>
        <p:grpSpPr>
          <a:xfrm>
            <a:off x="1354087" y="2871898"/>
            <a:ext cx="6665662" cy="1255136"/>
            <a:chOff x="1190428" y="2267030"/>
            <a:chExt cx="6665662" cy="1255136"/>
          </a:xfrm>
        </p:grpSpPr>
        <p:sp>
          <p:nvSpPr>
            <p:cNvPr id="23" name="Rounded Rectangle 22"/>
            <p:cNvSpPr/>
            <p:nvPr/>
          </p:nvSpPr>
          <p:spPr>
            <a:xfrm>
              <a:off x="3511017" y="2627880"/>
              <a:ext cx="895402" cy="447144"/>
            </a:xfrm>
            <a:prstGeom prst="roundRect">
              <a:avLst/>
            </a:prstGeom>
            <a:solidFill>
              <a:schemeClr val="accent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900" dirty="0">
                  <a:solidFill>
                    <a:srgbClr val="FFFFFF"/>
                  </a:solidFill>
                </a:rPr>
                <a:t>Primitive</a:t>
              </a:r>
            </a:p>
            <a:p>
              <a:pPr algn="ctr"/>
              <a:r>
                <a:rPr lang="en-US" sz="900" dirty="0">
                  <a:solidFill>
                    <a:srgbClr val="FFFFFF"/>
                  </a:solidFill>
                </a:rPr>
                <a:t>Setup and Rasterization</a:t>
              </a:r>
            </a:p>
          </p:txBody>
        </p:sp>
        <p:sp>
          <p:nvSpPr>
            <p:cNvPr id="24" name="Rounded Rectangle 23"/>
            <p:cNvSpPr/>
            <p:nvPr/>
          </p:nvSpPr>
          <p:spPr>
            <a:xfrm>
              <a:off x="4671312" y="2627880"/>
              <a:ext cx="895402" cy="447144"/>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chemeClr val="bg1"/>
                  </a:solidFill>
                </a:rPr>
                <a:t>Fragment Coloring and Texturing</a:t>
              </a:r>
            </a:p>
          </p:txBody>
        </p:sp>
        <p:sp>
          <p:nvSpPr>
            <p:cNvPr id="25" name="Rounded Rectangle 24"/>
            <p:cNvSpPr/>
            <p:nvPr/>
          </p:nvSpPr>
          <p:spPr>
            <a:xfrm>
              <a:off x="5831606" y="262788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Blending</a:t>
              </a:r>
            </a:p>
          </p:txBody>
        </p:sp>
        <p:pic>
          <p:nvPicPr>
            <p:cNvPr id="26" name="Picture 8" descr="T:\redtransteapot.png"/>
            <p:cNvPicPr preferRelativeResize="0">
              <a:picLocks noChangeAspect="1" noChangeArrowheads="1"/>
            </p:cNvPicPr>
            <p:nvPr/>
          </p:nvPicPr>
          <p:blipFill>
            <a:blip r:embed="rId3" cstate="print"/>
            <a:stretch>
              <a:fillRect/>
            </a:stretch>
          </p:blipFill>
          <p:spPr bwMode="auto">
            <a:xfrm>
              <a:off x="6991910" y="2422104"/>
              <a:ext cx="864180" cy="864180"/>
            </a:xfrm>
            <a:prstGeom prst="rect">
              <a:avLst/>
            </a:prstGeom>
            <a:noFill/>
            <a:ln>
              <a:solidFill>
                <a:srgbClr val="95BACD"/>
              </a:solidFill>
            </a:ln>
          </p:spPr>
        </p:pic>
        <p:sp>
          <p:nvSpPr>
            <p:cNvPr id="27" name="Rounded Rectangle 26"/>
            <p:cNvSpPr/>
            <p:nvPr/>
          </p:nvSpPr>
          <p:spPr>
            <a:xfrm>
              <a:off x="1190428" y="226703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Vertex</a:t>
              </a:r>
              <a:br>
                <a:rPr lang="en-US" sz="900" dirty="0"/>
              </a:br>
              <a:r>
                <a:rPr lang="en-US" sz="900" dirty="0"/>
                <a:t>Data</a:t>
              </a:r>
            </a:p>
          </p:txBody>
        </p:sp>
        <p:sp>
          <p:nvSpPr>
            <p:cNvPr id="28" name="Rounded Rectangle 27"/>
            <p:cNvSpPr/>
            <p:nvPr/>
          </p:nvSpPr>
          <p:spPr>
            <a:xfrm>
              <a:off x="1190428" y="2941831"/>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Pixel</a:t>
              </a:r>
              <a:br>
                <a:rPr lang="en-US" sz="900" dirty="0"/>
              </a:br>
              <a:r>
                <a:rPr lang="en-US" sz="900" dirty="0"/>
                <a:t>Data</a:t>
              </a:r>
            </a:p>
          </p:txBody>
        </p:sp>
        <p:sp>
          <p:nvSpPr>
            <p:cNvPr id="29" name="Rounded Rectangle 28"/>
            <p:cNvSpPr/>
            <p:nvPr/>
          </p:nvSpPr>
          <p:spPr>
            <a:xfrm>
              <a:off x="2350723" y="2267030"/>
              <a:ext cx="895402" cy="447144"/>
            </a:xfrm>
            <a:prstGeom prst="round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dirty="0">
                  <a:solidFill>
                    <a:schemeClr val="bg1"/>
                  </a:solidFill>
                </a:rPr>
                <a:t>Vertex Transform and Lighting</a:t>
              </a:r>
            </a:p>
          </p:txBody>
        </p:sp>
        <p:sp>
          <p:nvSpPr>
            <p:cNvPr id="30" name="Rounded Rectangle 29"/>
            <p:cNvSpPr/>
            <p:nvPr/>
          </p:nvSpPr>
          <p:spPr>
            <a:xfrm>
              <a:off x="2479317" y="3075022"/>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Texture</a:t>
              </a:r>
              <a:br>
                <a:rPr lang="en-US" sz="900" dirty="0"/>
              </a:br>
              <a:r>
                <a:rPr lang="en-US" sz="900" dirty="0"/>
                <a:t>Store</a:t>
              </a:r>
            </a:p>
          </p:txBody>
        </p:sp>
        <p:cxnSp>
          <p:nvCxnSpPr>
            <p:cNvPr id="31" name="Straight Arrow Connector 30"/>
            <p:cNvCxnSpPr>
              <a:stCxn id="27" idx="3"/>
              <a:endCxn id="29" idx="1"/>
            </p:cNvCxnSpPr>
            <p:nvPr/>
          </p:nvCxnSpPr>
          <p:spPr>
            <a:xfrm>
              <a:off x="2085830" y="2490602"/>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9" idx="3"/>
              <a:endCxn id="23" idx="1"/>
            </p:cNvCxnSpPr>
            <p:nvPr/>
          </p:nvCxnSpPr>
          <p:spPr>
            <a:xfrm>
              <a:off x="3246125" y="2490602"/>
              <a:ext cx="264893" cy="360850"/>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3" name="Shape 21"/>
            <p:cNvCxnSpPr>
              <a:stCxn id="28" idx="3"/>
              <a:endCxn id="23" idx="1"/>
            </p:cNvCxnSpPr>
            <p:nvPr/>
          </p:nvCxnSpPr>
          <p:spPr>
            <a:xfrm flipV="1">
              <a:off x="2085830" y="2851451"/>
              <a:ext cx="1425187" cy="313952"/>
            </a:xfrm>
            <a:prstGeom prst="bentConnector3">
              <a:avLst>
                <a:gd name="adj1" fmla="val 13908"/>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8" idx="3"/>
              <a:endCxn id="30" idx="1"/>
            </p:cNvCxnSpPr>
            <p:nvPr/>
          </p:nvCxnSpPr>
          <p:spPr>
            <a:xfrm>
              <a:off x="2085830" y="3165403"/>
              <a:ext cx="393488" cy="133191"/>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5" name="Shape 27"/>
            <p:cNvCxnSpPr>
              <a:stCxn id="30" idx="3"/>
              <a:endCxn id="24" idx="2"/>
            </p:cNvCxnSpPr>
            <p:nvPr/>
          </p:nvCxnSpPr>
          <p:spPr>
            <a:xfrm flipV="1">
              <a:off x="3374719" y="3075022"/>
              <a:ext cx="1744294" cy="223572"/>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3" idx="3"/>
              <a:endCxn id="24" idx="1"/>
            </p:cNvCxnSpPr>
            <p:nvPr/>
          </p:nvCxnSpPr>
          <p:spPr>
            <a:xfrm>
              <a:off x="4406419" y="2851451"/>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4" idx="3"/>
            </p:cNvCxnSpPr>
            <p:nvPr/>
          </p:nvCxnSpPr>
          <p:spPr>
            <a:xfrm>
              <a:off x="5566714" y="2851451"/>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5" idx="3"/>
              <a:endCxn id="26" idx="1"/>
            </p:cNvCxnSpPr>
            <p:nvPr/>
          </p:nvCxnSpPr>
          <p:spPr>
            <a:xfrm>
              <a:off x="6727008" y="2851452"/>
              <a:ext cx="264902" cy="2742"/>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745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Lighting to Cube </a:t>
            </a:r>
            <a:r>
              <a:rPr lang="en-US" sz="1400" dirty="0"/>
              <a:t>(cont’d)</a:t>
            </a:r>
          </a:p>
        </p:txBody>
      </p:sp>
      <p:sp>
        <p:nvSpPr>
          <p:cNvPr id="5" name="Content Placeholder 4"/>
          <p:cNvSpPr>
            <a:spLocks noGrp="1"/>
          </p:cNvSpPr>
          <p:nvPr>
            <p:ph idx="1"/>
          </p:nvPr>
        </p:nvSpPr>
        <p:spPr/>
        <p:txBody>
          <a:bodyPr>
            <a:normAutofit/>
          </a:bodyPr>
          <a:lstStyle/>
          <a:p>
            <a:pPr marL="333934" lvl="1" indent="0">
              <a:buNone/>
            </a:pPr>
            <a:r>
              <a:rPr lang="en-US" dirty="0">
                <a:solidFill>
                  <a:srgbClr val="660066"/>
                </a:solidFill>
                <a:latin typeface="Consolas"/>
                <a:cs typeface="Consolas"/>
              </a:rPr>
              <a:t>void main()</a:t>
            </a:r>
          </a:p>
          <a:p>
            <a:pPr marL="333934" lvl="1" indent="0">
              <a:buNone/>
            </a:pP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   // Transform vertex  position into eye coordinates</a:t>
            </a:r>
          </a:p>
          <a:p>
            <a:pPr marL="333934" lvl="1" indent="0">
              <a:buNone/>
            </a:pPr>
            <a:r>
              <a:rPr lang="en-US" dirty="0">
                <a:solidFill>
                  <a:srgbClr val="660066"/>
                </a:solidFill>
                <a:latin typeface="Consolas"/>
                <a:cs typeface="Consolas"/>
              </a:rPr>
              <a:t>   vec3 </a:t>
            </a:r>
            <a:r>
              <a:rPr lang="en-US" dirty="0" err="1">
                <a:solidFill>
                  <a:srgbClr val="660066"/>
                </a:solidFill>
                <a:latin typeface="Consolas"/>
                <a:cs typeface="Consolas"/>
              </a:rPr>
              <a:t>pos</a:t>
            </a:r>
            <a:r>
              <a:rPr lang="en-US" dirty="0">
                <a:solidFill>
                  <a:srgbClr val="660066"/>
                </a:solidFill>
                <a:latin typeface="Consolas"/>
                <a:cs typeface="Consolas"/>
              </a:rPr>
              <a:t> = vec3(</a:t>
            </a:r>
            <a:r>
              <a:rPr lang="en-US" dirty="0" err="1">
                <a:solidFill>
                  <a:srgbClr val="660066"/>
                </a:solidFill>
                <a:latin typeface="Consolas"/>
                <a:cs typeface="Consolas"/>
              </a:rPr>
              <a:t>ModelView</a:t>
            </a:r>
            <a:r>
              <a:rPr lang="en-US" dirty="0">
                <a:solidFill>
                  <a:srgbClr val="660066"/>
                </a:solidFill>
                <a:latin typeface="Consolas"/>
                <a:cs typeface="Consolas"/>
              </a:rPr>
              <a:t> * </a:t>
            </a:r>
            <a:r>
              <a:rPr lang="en-US" dirty="0" err="1">
                <a:solidFill>
                  <a:srgbClr val="660066"/>
                </a:solidFill>
                <a:latin typeface="Consolas"/>
                <a:cs typeface="Consolas"/>
              </a:rPr>
              <a:t>vPosition</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        </a:t>
            </a:r>
          </a:p>
          <a:p>
            <a:pPr marL="333934" lvl="1" indent="0">
              <a:buNone/>
            </a:pPr>
            <a:r>
              <a:rPr lang="en-US" dirty="0">
                <a:solidFill>
                  <a:srgbClr val="660066"/>
                </a:solidFill>
                <a:latin typeface="Consolas"/>
                <a:cs typeface="Consolas"/>
              </a:rPr>
              <a:t>   vec3 L = normalize(</a:t>
            </a:r>
            <a:r>
              <a:rPr lang="en-US" dirty="0" err="1">
                <a:solidFill>
                  <a:srgbClr val="660066"/>
                </a:solidFill>
                <a:latin typeface="Consolas"/>
                <a:cs typeface="Consolas"/>
              </a:rPr>
              <a:t>LightPosition.xyz</a:t>
            </a:r>
            <a:r>
              <a:rPr lang="en-US" dirty="0">
                <a:solidFill>
                  <a:srgbClr val="660066"/>
                </a:solidFill>
                <a:latin typeface="Consolas"/>
                <a:cs typeface="Consolas"/>
              </a:rPr>
              <a:t> - </a:t>
            </a:r>
            <a:r>
              <a:rPr lang="en-US" dirty="0" err="1">
                <a:solidFill>
                  <a:srgbClr val="660066"/>
                </a:solidFill>
                <a:latin typeface="Consolas"/>
                <a:cs typeface="Consolas"/>
              </a:rPr>
              <a:t>pos</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   vec3 E = normalize(-</a:t>
            </a:r>
            <a:r>
              <a:rPr lang="en-US" dirty="0" err="1">
                <a:solidFill>
                  <a:srgbClr val="660066"/>
                </a:solidFill>
                <a:latin typeface="Consolas"/>
                <a:cs typeface="Consolas"/>
              </a:rPr>
              <a:t>pos</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   vec3 H = normalize(L + E);</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   // Transform vertex normal into eye coordinates</a:t>
            </a:r>
          </a:p>
          <a:p>
            <a:pPr marL="333934" lvl="1" indent="0">
              <a:buNone/>
            </a:pPr>
            <a:r>
              <a:rPr lang="en-US" dirty="0">
                <a:solidFill>
                  <a:srgbClr val="660066"/>
                </a:solidFill>
                <a:latin typeface="Consolas"/>
                <a:cs typeface="Consolas"/>
              </a:rPr>
              <a:t>   vec3 N = normalize(vec3(</a:t>
            </a:r>
            <a:r>
              <a:rPr lang="en-US" dirty="0" err="1">
                <a:solidFill>
                  <a:srgbClr val="660066"/>
                </a:solidFill>
                <a:latin typeface="Consolas"/>
                <a:cs typeface="Consolas"/>
              </a:rPr>
              <a:t>ModelView</a:t>
            </a:r>
            <a:r>
              <a:rPr lang="en-US" dirty="0">
                <a:solidFill>
                  <a:srgbClr val="660066"/>
                </a:solidFill>
                <a:latin typeface="Consolas"/>
                <a:cs typeface="Consolas"/>
              </a:rPr>
              <a:t> * </a:t>
            </a:r>
            <a:r>
              <a:rPr lang="en-US" dirty="0" err="1">
                <a:solidFill>
                  <a:srgbClr val="660066"/>
                </a:solidFill>
                <a:latin typeface="Consolas"/>
                <a:cs typeface="Consolas"/>
              </a:rPr>
              <a:t>vNormal</a:t>
            </a:r>
            <a:r>
              <a:rPr lang="en-US" dirty="0">
                <a:solidFill>
                  <a:srgbClr val="660066"/>
                </a:solidFill>
                <a:latin typeface="Consolas"/>
                <a:cs typeface="Consolas"/>
              </a:rPr>
              <a:t>)); </a:t>
            </a:r>
          </a:p>
        </p:txBody>
      </p:sp>
    </p:spTree>
    <p:extLst>
      <p:ext uri="{BB962C8B-B14F-4D97-AF65-F5344CB8AC3E}">
        <p14:creationId xmlns:p14="http://schemas.microsoft.com/office/powerpoint/2010/main" val="326995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Lighting to Cube </a:t>
            </a:r>
            <a:r>
              <a:rPr lang="en-US" sz="1400" dirty="0"/>
              <a:t>(cont’d)</a:t>
            </a:r>
          </a:p>
        </p:txBody>
      </p:sp>
      <p:sp>
        <p:nvSpPr>
          <p:cNvPr id="5" name="Content Placeholder 4"/>
          <p:cNvSpPr>
            <a:spLocks noGrp="1"/>
          </p:cNvSpPr>
          <p:nvPr>
            <p:ph idx="1"/>
          </p:nvPr>
        </p:nvSpPr>
        <p:spPr/>
        <p:txBody>
          <a:bodyPr>
            <a:normAutofit fontScale="85000" lnSpcReduction="20000"/>
          </a:bodyPr>
          <a:lstStyle/>
          <a:p>
            <a:pPr marL="333934" lvl="1" indent="0">
              <a:buNone/>
            </a:pPr>
            <a:r>
              <a:rPr lang="en-US" dirty="0">
                <a:solidFill>
                  <a:srgbClr val="660066"/>
                </a:solidFill>
                <a:latin typeface="Consolas"/>
                <a:cs typeface="Consolas"/>
              </a:rPr>
              <a:t>	// Compute terms in the illumination equation</a:t>
            </a:r>
          </a:p>
          <a:p>
            <a:pPr marL="333934" lvl="1" indent="0">
              <a:buNone/>
            </a:pPr>
            <a:r>
              <a:rPr lang="en-US" dirty="0">
                <a:solidFill>
                  <a:srgbClr val="660066"/>
                </a:solidFill>
                <a:latin typeface="Consolas"/>
                <a:cs typeface="Consolas"/>
              </a:rPr>
              <a:t>    vec4 ambient = </a:t>
            </a:r>
            <a:r>
              <a:rPr lang="en-US" dirty="0" err="1">
                <a:solidFill>
                  <a:srgbClr val="660066"/>
                </a:solidFill>
                <a:latin typeface="Consolas"/>
                <a:cs typeface="Consolas"/>
              </a:rPr>
              <a:t>AmbientProduct</a:t>
            </a:r>
            <a:r>
              <a:rPr lang="en-US" dirty="0">
                <a:solidFill>
                  <a:srgbClr val="660066"/>
                </a:solidFill>
                <a:latin typeface="Consolas"/>
                <a:cs typeface="Consolas"/>
              </a:rPr>
              <a:t>;</a:t>
            </a:r>
            <a:br>
              <a:rPr lang="en-US" dirty="0">
                <a:solidFill>
                  <a:srgbClr val="660066"/>
                </a:solidFill>
                <a:latin typeface="Consolas"/>
                <a:cs typeface="Consolas"/>
              </a:rPr>
            </a:b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    float </a:t>
            </a:r>
            <a:r>
              <a:rPr lang="en-US" dirty="0" err="1">
                <a:solidFill>
                  <a:srgbClr val="660066"/>
                </a:solidFill>
                <a:latin typeface="Consolas"/>
                <a:cs typeface="Consolas"/>
              </a:rPr>
              <a:t>Kd</a:t>
            </a:r>
            <a:r>
              <a:rPr lang="en-US" dirty="0">
                <a:solidFill>
                  <a:srgbClr val="660066"/>
                </a:solidFill>
                <a:latin typeface="Consolas"/>
                <a:cs typeface="Consolas"/>
              </a:rPr>
              <a:t> = max( dot(L, N), 0.0 );</a:t>
            </a:r>
          </a:p>
          <a:p>
            <a:pPr marL="333934" lvl="1" indent="0">
              <a:buNone/>
            </a:pPr>
            <a:r>
              <a:rPr lang="en-US" dirty="0">
                <a:solidFill>
                  <a:srgbClr val="660066"/>
                </a:solidFill>
                <a:latin typeface="Consolas"/>
                <a:cs typeface="Consolas"/>
              </a:rPr>
              <a:t>    vec4  diffuse = </a:t>
            </a:r>
            <a:r>
              <a:rPr lang="en-US" dirty="0" err="1">
                <a:solidFill>
                  <a:srgbClr val="660066"/>
                </a:solidFill>
                <a:latin typeface="Consolas"/>
                <a:cs typeface="Consolas"/>
              </a:rPr>
              <a:t>Kd</a:t>
            </a:r>
            <a:r>
              <a:rPr lang="en-US" dirty="0">
                <a:solidFill>
                  <a:srgbClr val="660066"/>
                </a:solidFill>
                <a:latin typeface="Consolas"/>
                <a:cs typeface="Consolas"/>
              </a:rPr>
              <a:t>*</a:t>
            </a:r>
            <a:r>
              <a:rPr lang="en-US" dirty="0" err="1">
                <a:solidFill>
                  <a:srgbClr val="660066"/>
                </a:solidFill>
                <a:latin typeface="Consolas"/>
                <a:cs typeface="Consolas"/>
              </a:rPr>
              <a:t>DiffuseProduct</a:t>
            </a:r>
            <a:r>
              <a:rPr lang="en-US" dirty="0">
                <a:solidFill>
                  <a:srgbClr val="660066"/>
                </a:solidFill>
                <a:latin typeface="Consolas"/>
                <a:cs typeface="Consolas"/>
              </a:rPr>
              <a:t>;</a:t>
            </a:r>
            <a:br>
              <a:rPr lang="en-US" dirty="0">
                <a:solidFill>
                  <a:srgbClr val="660066"/>
                </a:solidFill>
                <a:latin typeface="Consolas"/>
                <a:cs typeface="Consolas"/>
              </a:rPr>
            </a:b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    float Ks = </a:t>
            </a:r>
            <a:r>
              <a:rPr lang="en-US" dirty="0" err="1">
                <a:solidFill>
                  <a:srgbClr val="660066"/>
                </a:solidFill>
                <a:latin typeface="Consolas"/>
                <a:cs typeface="Consolas"/>
              </a:rPr>
              <a:t>pow</a:t>
            </a:r>
            <a:r>
              <a:rPr lang="en-US" dirty="0">
                <a:solidFill>
                  <a:srgbClr val="660066"/>
                </a:solidFill>
                <a:latin typeface="Consolas"/>
                <a:cs typeface="Consolas"/>
              </a:rPr>
              <a:t>( max(dot(N, H), 0.0), Shininess );</a:t>
            </a:r>
          </a:p>
          <a:p>
            <a:pPr marL="333934" lvl="1" indent="0">
              <a:buNone/>
            </a:pPr>
            <a:r>
              <a:rPr lang="en-US" dirty="0">
                <a:solidFill>
                  <a:srgbClr val="660066"/>
                </a:solidFill>
                <a:latin typeface="Consolas"/>
                <a:cs typeface="Consolas"/>
              </a:rPr>
              <a:t>    vec4  specular = Ks * </a:t>
            </a:r>
            <a:r>
              <a:rPr lang="en-US" dirty="0" err="1">
                <a:solidFill>
                  <a:srgbClr val="660066"/>
                </a:solidFill>
                <a:latin typeface="Consolas"/>
                <a:cs typeface="Consolas"/>
              </a:rPr>
              <a:t>SpecularProduct</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    if( dot(L, N) &lt; 0.0 ) </a:t>
            </a:r>
          </a:p>
          <a:p>
            <a:pPr marL="333934" lvl="1" indent="0">
              <a:buNone/>
            </a:pPr>
            <a:r>
              <a:rPr lang="en-US" dirty="0">
                <a:solidFill>
                  <a:srgbClr val="660066"/>
                </a:solidFill>
                <a:latin typeface="Consolas"/>
                <a:cs typeface="Consolas"/>
              </a:rPr>
              <a:t>        specular = vec4(0.0, 0.0, 0.0, 1.0) </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    </a:t>
            </a:r>
            <a:r>
              <a:rPr lang="en-US" dirty="0" err="1">
                <a:solidFill>
                  <a:srgbClr val="660066"/>
                </a:solidFill>
                <a:latin typeface="Consolas"/>
                <a:cs typeface="Consolas"/>
              </a:rPr>
              <a:t>gl_Position</a:t>
            </a:r>
            <a:r>
              <a:rPr lang="en-US" dirty="0">
                <a:solidFill>
                  <a:srgbClr val="660066"/>
                </a:solidFill>
                <a:latin typeface="Consolas"/>
                <a:cs typeface="Consolas"/>
              </a:rPr>
              <a:t> = Projection * </a:t>
            </a:r>
            <a:r>
              <a:rPr lang="en-US" dirty="0" err="1">
                <a:solidFill>
                  <a:srgbClr val="660066"/>
                </a:solidFill>
                <a:latin typeface="Consolas"/>
                <a:cs typeface="Consolas"/>
              </a:rPr>
              <a:t>ModelView</a:t>
            </a:r>
            <a:r>
              <a:rPr lang="en-US" dirty="0">
                <a:solidFill>
                  <a:srgbClr val="660066"/>
                </a:solidFill>
                <a:latin typeface="Consolas"/>
                <a:cs typeface="Consolas"/>
              </a:rPr>
              <a:t> * </a:t>
            </a:r>
            <a:r>
              <a:rPr lang="en-US" dirty="0" err="1">
                <a:solidFill>
                  <a:srgbClr val="660066"/>
                </a:solidFill>
                <a:latin typeface="Consolas"/>
                <a:cs typeface="Consolas"/>
              </a:rPr>
              <a:t>vPosition</a:t>
            </a:r>
            <a:r>
              <a:rPr lang="en-US" dirty="0">
                <a:solidFill>
                  <a:srgbClr val="660066"/>
                </a:solidFill>
                <a:latin typeface="Consolas"/>
                <a:cs typeface="Consolas"/>
              </a:rPr>
              <a:t>;</a:t>
            </a: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    color = ambient + diffuse + specular;</a:t>
            </a:r>
          </a:p>
          <a:p>
            <a:pPr marL="333934" lvl="1" indent="0">
              <a:buNone/>
            </a:pPr>
            <a:r>
              <a:rPr lang="en-US" dirty="0">
                <a:solidFill>
                  <a:srgbClr val="660066"/>
                </a:solidFill>
                <a:latin typeface="Consolas"/>
                <a:cs typeface="Consolas"/>
              </a:rPr>
              <a:t>    </a:t>
            </a:r>
            <a:r>
              <a:rPr lang="en-US" dirty="0" err="1">
                <a:solidFill>
                  <a:srgbClr val="660066"/>
                </a:solidFill>
                <a:latin typeface="Consolas"/>
                <a:cs typeface="Consolas"/>
              </a:rPr>
              <a:t>color.a</a:t>
            </a:r>
            <a:r>
              <a:rPr lang="en-US" dirty="0">
                <a:solidFill>
                  <a:srgbClr val="660066"/>
                </a:solidFill>
                <a:latin typeface="Consolas"/>
                <a:cs typeface="Consolas"/>
              </a:rPr>
              <a:t> = 1.0;</a:t>
            </a:r>
          </a:p>
          <a:p>
            <a:pPr marL="333934" lvl="1" indent="0">
              <a:buNone/>
            </a:pPr>
            <a:r>
              <a:rPr lang="en-US" dirty="0">
                <a:solidFill>
                  <a:srgbClr val="660066"/>
                </a:solidFill>
                <a:latin typeface="Consolas"/>
                <a:cs typeface="Consolas"/>
              </a:rPr>
              <a:t>}</a:t>
            </a:r>
          </a:p>
        </p:txBody>
      </p:sp>
    </p:spTree>
    <p:extLst>
      <p:ext uri="{BB962C8B-B14F-4D97-AF65-F5344CB8AC3E}">
        <p14:creationId xmlns:p14="http://schemas.microsoft.com/office/powerpoint/2010/main" val="78778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Fragment Shaders</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71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Shaders</a:t>
            </a:r>
          </a:p>
        </p:txBody>
      </p:sp>
      <p:sp>
        <p:nvSpPr>
          <p:cNvPr id="3" name="Content Placeholder 2"/>
          <p:cNvSpPr>
            <a:spLocks noGrp="1"/>
          </p:cNvSpPr>
          <p:nvPr>
            <p:ph idx="1"/>
          </p:nvPr>
        </p:nvSpPr>
        <p:spPr/>
        <p:txBody>
          <a:bodyPr/>
          <a:lstStyle/>
          <a:p>
            <a:r>
              <a:rPr lang="en-US" dirty="0"/>
              <a:t>A shader that’s executed for each “potential” pixel</a:t>
            </a:r>
          </a:p>
          <a:p>
            <a:pPr lvl="1"/>
            <a:r>
              <a:rPr lang="en-US" dirty="0"/>
              <a:t>fragments still need to pass several tests before making it to the </a:t>
            </a:r>
            <a:r>
              <a:rPr lang="en-US" dirty="0" err="1"/>
              <a:t>framebuffer</a:t>
            </a:r>
            <a:endParaRPr lang="en-US" dirty="0"/>
          </a:p>
          <a:p>
            <a:r>
              <a:rPr lang="en-US" dirty="0"/>
              <a:t>There are lots of effects we can do in fragment shaders</a:t>
            </a:r>
          </a:p>
          <a:p>
            <a:pPr lvl="1"/>
            <a:r>
              <a:rPr lang="en-US" dirty="0"/>
              <a:t>Per-fragment lighting</a:t>
            </a:r>
          </a:p>
          <a:p>
            <a:pPr lvl="1"/>
            <a:r>
              <a:rPr lang="en-US" dirty="0"/>
              <a:t>Texture and bump Mapping</a:t>
            </a:r>
          </a:p>
          <a:p>
            <a:pPr lvl="1"/>
            <a:r>
              <a:rPr lang="en-US" dirty="0"/>
              <a:t>Environment (Reflection) Maps</a:t>
            </a:r>
          </a:p>
        </p:txBody>
      </p:sp>
    </p:spTree>
    <p:extLst>
      <p:ext uri="{BB962C8B-B14F-4D97-AF65-F5344CB8AC3E}">
        <p14:creationId xmlns:p14="http://schemas.microsoft.com/office/powerpoint/2010/main" val="222267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Texture Mapping</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7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1026"/>
          <p:cNvSpPr>
            <a:spLocks noGrp="1" noChangeArrowheads="1"/>
          </p:cNvSpPr>
          <p:nvPr>
            <p:ph type="title"/>
          </p:nvPr>
        </p:nvSpPr>
        <p:spPr/>
        <p:txBody>
          <a:bodyPr/>
          <a:lstStyle/>
          <a:p>
            <a:r>
              <a:rPr lang="en-US" dirty="0"/>
              <a:t>Texture Mapping</a:t>
            </a:r>
          </a:p>
        </p:txBody>
      </p:sp>
      <p:grpSp>
        <p:nvGrpSpPr>
          <p:cNvPr id="5" name="Group 4"/>
          <p:cNvGrpSpPr/>
          <p:nvPr/>
        </p:nvGrpSpPr>
        <p:grpSpPr>
          <a:xfrm>
            <a:off x="885826" y="985243"/>
            <a:ext cx="7335836" cy="3651774"/>
            <a:chOff x="885826" y="985243"/>
            <a:chExt cx="7335836" cy="3651774"/>
          </a:xfrm>
        </p:grpSpPr>
        <p:grpSp>
          <p:nvGrpSpPr>
            <p:cNvPr id="2" name="Group 1029"/>
            <p:cNvGrpSpPr>
              <a:grpSpLocks/>
            </p:cNvGrpSpPr>
            <p:nvPr/>
          </p:nvGrpSpPr>
          <p:grpSpPr bwMode="auto">
            <a:xfrm>
              <a:off x="969358" y="2511751"/>
              <a:ext cx="2670175" cy="2125266"/>
              <a:chOff x="768" y="2538"/>
              <a:chExt cx="1682" cy="1785"/>
            </a:xfrm>
          </p:grpSpPr>
          <p:sp>
            <p:nvSpPr>
              <p:cNvPr id="175126" name="Line 1030"/>
              <p:cNvSpPr>
                <a:spLocks noChangeShapeType="1"/>
              </p:cNvSpPr>
              <p:nvPr/>
            </p:nvSpPr>
            <p:spPr bwMode="auto">
              <a:xfrm flipV="1">
                <a:off x="1148" y="2538"/>
                <a:ext cx="0" cy="1462"/>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b="0" i="1"/>
              </a:p>
            </p:txBody>
          </p:sp>
          <p:sp>
            <p:nvSpPr>
              <p:cNvPr id="175127" name="Line 1031"/>
              <p:cNvSpPr>
                <a:spLocks noChangeShapeType="1"/>
              </p:cNvSpPr>
              <p:nvPr/>
            </p:nvSpPr>
            <p:spPr bwMode="auto">
              <a:xfrm>
                <a:off x="1159" y="3995"/>
                <a:ext cx="1291" cy="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b="0" i="1"/>
              </a:p>
            </p:txBody>
          </p:sp>
          <p:sp>
            <p:nvSpPr>
              <p:cNvPr id="175128" name="Text Box 1032"/>
              <p:cNvSpPr txBox="1">
                <a:spLocks noChangeArrowheads="1"/>
              </p:cNvSpPr>
              <p:nvPr/>
            </p:nvSpPr>
            <p:spPr bwMode="auto">
              <a:xfrm>
                <a:off x="1498" y="3974"/>
                <a:ext cx="239" cy="349"/>
              </a:xfrm>
              <a:prstGeom prst="rect">
                <a:avLst/>
              </a:prstGeom>
              <a:noFill/>
              <a:ln w="12700">
                <a:noFill/>
                <a:miter lim="800000"/>
                <a:headEnd/>
                <a:tailEnd/>
              </a:ln>
            </p:spPr>
            <p:txBody>
              <a:bodyPr wrap="none">
                <a:prstTxWarp prst="textNoShape">
                  <a:avLst/>
                </a:prstTxWarp>
                <a:spAutoFit/>
              </a:bodyPr>
              <a:lstStyle/>
              <a:p>
                <a:pPr algn="ctr" eaLnBrk="0" hangingPunct="0"/>
                <a:r>
                  <a:rPr lang="en-US" sz="2100" b="0" i="1" dirty="0" err="1">
                    <a:latin typeface="Times New Roman" charset="0"/>
                  </a:rPr>
                  <a:t>s</a:t>
                </a:r>
                <a:endParaRPr lang="en-US" sz="2100" b="0" i="1" dirty="0">
                  <a:latin typeface="Times New Roman" charset="0"/>
                </a:endParaRPr>
              </a:p>
            </p:txBody>
          </p:sp>
          <p:sp>
            <p:nvSpPr>
              <p:cNvPr id="175129" name="Text Box 1033"/>
              <p:cNvSpPr txBox="1">
                <a:spLocks noChangeArrowheads="1"/>
              </p:cNvSpPr>
              <p:nvPr/>
            </p:nvSpPr>
            <p:spPr bwMode="auto">
              <a:xfrm>
                <a:off x="768" y="3174"/>
                <a:ext cx="220" cy="349"/>
              </a:xfrm>
              <a:prstGeom prst="rect">
                <a:avLst/>
              </a:prstGeom>
              <a:noFill/>
              <a:ln w="12700">
                <a:noFill/>
                <a:miter lim="800000"/>
                <a:headEnd/>
                <a:tailEnd/>
              </a:ln>
            </p:spPr>
            <p:txBody>
              <a:bodyPr wrap="none">
                <a:prstTxWarp prst="textNoShape">
                  <a:avLst/>
                </a:prstTxWarp>
                <a:spAutoFit/>
              </a:bodyPr>
              <a:lstStyle/>
              <a:p>
                <a:pPr algn="ctr" eaLnBrk="0" hangingPunct="0"/>
                <a:r>
                  <a:rPr lang="en-US" sz="2100" b="0" i="1" dirty="0" err="1">
                    <a:latin typeface="Times New Roman" charset="0"/>
                  </a:rPr>
                  <a:t>t</a:t>
                </a:r>
                <a:endParaRPr lang="en-US" sz="2100" b="0" i="1" dirty="0">
                  <a:latin typeface="Times New Roman" charset="0"/>
                </a:endParaRPr>
              </a:p>
            </p:txBody>
          </p:sp>
        </p:grpSp>
        <p:sp>
          <p:nvSpPr>
            <p:cNvPr id="175107" name="Rectangle 1027" descr="P2060066"/>
            <p:cNvSpPr>
              <a:spLocks noChangeArrowheads="1"/>
            </p:cNvSpPr>
            <p:nvPr/>
          </p:nvSpPr>
          <p:spPr bwMode="auto">
            <a:xfrm>
              <a:off x="1639885" y="2995017"/>
              <a:ext cx="1901825" cy="1163240"/>
            </a:xfrm>
            <a:prstGeom prst="rect">
              <a:avLst/>
            </a:prstGeom>
            <a:blipFill dpi="0" rotWithShape="0">
              <a:blip r:embed="rId3"/>
              <a:srcRect/>
              <a:stretch>
                <a:fillRect/>
              </a:stretch>
            </a:blipFill>
            <a:ln w="12700">
              <a:noFill/>
              <a:miter lim="800000"/>
              <a:headEnd/>
              <a:tailEnd/>
            </a:ln>
          </p:spPr>
          <p:txBody>
            <a:bodyPr wrap="none" lIns="81633" tIns="40816" rIns="81633" bIns="40816" anchor="ctr">
              <a:prstTxWarp prst="textNoShape">
                <a:avLst/>
              </a:prstTxWarp>
            </a:bodyPr>
            <a:lstStyle/>
            <a:p>
              <a:pPr algn="ctr" eaLnBrk="0" hangingPunct="0"/>
              <a:endParaRPr lang="en-US" sz="2100" b="0" i="1" dirty="0">
                <a:latin typeface="Times New Roman" charset="0"/>
              </a:endParaRPr>
            </a:p>
          </p:txBody>
        </p:sp>
        <p:sp>
          <p:nvSpPr>
            <p:cNvPr id="175108" name="AutoShape 1028" descr="P2060066"/>
            <p:cNvSpPr>
              <a:spLocks noChangeArrowheads="1"/>
            </p:cNvSpPr>
            <p:nvPr/>
          </p:nvSpPr>
          <p:spPr bwMode="auto">
            <a:xfrm>
              <a:off x="5749924" y="1010245"/>
              <a:ext cx="2471738" cy="992981"/>
            </a:xfrm>
            <a:prstGeom prst="parallelogram">
              <a:avLst>
                <a:gd name="adj" fmla="val 46673"/>
              </a:avLst>
            </a:prstGeom>
            <a:blipFill dpi="0" rotWithShape="0">
              <a:blip r:embed="rId3"/>
              <a:srcRect/>
              <a:stretch>
                <a:fillRect/>
              </a:stretch>
            </a:blipFill>
            <a:ln w="12700">
              <a:solidFill>
                <a:schemeClr val="tx1"/>
              </a:solidFill>
              <a:miter lim="800000"/>
              <a:headEnd/>
              <a:tailEnd/>
            </a:ln>
          </p:spPr>
          <p:txBody>
            <a:bodyPr wrap="none" lIns="81633" tIns="40816" rIns="81633" bIns="40816" anchor="ctr">
              <a:prstTxWarp prst="textNoShape">
                <a:avLst/>
              </a:prstTxWarp>
            </a:bodyPr>
            <a:lstStyle/>
            <a:p>
              <a:endParaRPr lang="en-US" b="0" i="1"/>
            </a:p>
          </p:txBody>
        </p:sp>
        <p:grpSp>
          <p:nvGrpSpPr>
            <p:cNvPr id="3" name="Group 1034"/>
            <p:cNvGrpSpPr>
              <a:grpSpLocks/>
            </p:cNvGrpSpPr>
            <p:nvPr/>
          </p:nvGrpSpPr>
          <p:grpSpPr bwMode="auto">
            <a:xfrm>
              <a:off x="885826" y="985243"/>
              <a:ext cx="1905001" cy="1589484"/>
              <a:chOff x="2464" y="1457"/>
              <a:chExt cx="1200" cy="1335"/>
            </a:xfrm>
          </p:grpSpPr>
          <p:sp>
            <p:nvSpPr>
              <p:cNvPr id="175120" name="Line 1035"/>
              <p:cNvSpPr>
                <a:spLocks noChangeShapeType="1"/>
              </p:cNvSpPr>
              <p:nvPr/>
            </p:nvSpPr>
            <p:spPr bwMode="auto">
              <a:xfrm flipV="1">
                <a:off x="2913" y="1457"/>
                <a:ext cx="0" cy="921"/>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b="0" i="1"/>
              </a:p>
            </p:txBody>
          </p:sp>
          <p:sp>
            <p:nvSpPr>
              <p:cNvPr id="175121" name="Line 1036"/>
              <p:cNvSpPr>
                <a:spLocks noChangeShapeType="1"/>
              </p:cNvSpPr>
              <p:nvPr/>
            </p:nvSpPr>
            <p:spPr bwMode="auto">
              <a:xfrm>
                <a:off x="2908" y="2384"/>
                <a:ext cx="756" cy="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b="0" i="1"/>
              </a:p>
            </p:txBody>
          </p:sp>
          <p:sp>
            <p:nvSpPr>
              <p:cNvPr id="175122" name="Line 1037"/>
              <p:cNvSpPr>
                <a:spLocks noChangeShapeType="1"/>
              </p:cNvSpPr>
              <p:nvPr/>
            </p:nvSpPr>
            <p:spPr bwMode="auto">
              <a:xfrm flipH="1">
                <a:off x="2510" y="2389"/>
                <a:ext cx="403" cy="403"/>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b="0" i="1"/>
              </a:p>
            </p:txBody>
          </p:sp>
          <p:sp>
            <p:nvSpPr>
              <p:cNvPr id="175123" name="Text Box 1038"/>
              <p:cNvSpPr txBox="1">
                <a:spLocks noChangeArrowheads="1"/>
              </p:cNvSpPr>
              <p:nvPr/>
            </p:nvSpPr>
            <p:spPr bwMode="auto">
              <a:xfrm>
                <a:off x="3119" y="2324"/>
                <a:ext cx="248" cy="349"/>
              </a:xfrm>
              <a:prstGeom prst="rect">
                <a:avLst/>
              </a:prstGeom>
              <a:noFill/>
              <a:ln w="12700">
                <a:noFill/>
                <a:miter lim="800000"/>
                <a:headEnd/>
                <a:tailEnd/>
              </a:ln>
            </p:spPr>
            <p:txBody>
              <a:bodyPr wrap="none">
                <a:prstTxWarp prst="textNoShape">
                  <a:avLst/>
                </a:prstTxWarp>
                <a:spAutoFit/>
              </a:bodyPr>
              <a:lstStyle/>
              <a:p>
                <a:pPr algn="ctr" eaLnBrk="0" hangingPunct="0"/>
                <a:r>
                  <a:rPr lang="en-US" sz="2100" b="0" i="1" dirty="0" err="1">
                    <a:latin typeface="Times New Roman" charset="0"/>
                  </a:rPr>
                  <a:t>x</a:t>
                </a:r>
                <a:endParaRPr lang="en-US" sz="2100" b="0" i="1" dirty="0">
                  <a:latin typeface="Times New Roman" charset="0"/>
                </a:endParaRPr>
              </a:p>
            </p:txBody>
          </p:sp>
          <p:sp>
            <p:nvSpPr>
              <p:cNvPr id="175124" name="Text Box 1039"/>
              <p:cNvSpPr txBox="1">
                <a:spLocks noChangeArrowheads="1"/>
              </p:cNvSpPr>
              <p:nvPr/>
            </p:nvSpPr>
            <p:spPr bwMode="auto">
              <a:xfrm>
                <a:off x="2610" y="1651"/>
                <a:ext cx="253" cy="349"/>
              </a:xfrm>
              <a:prstGeom prst="rect">
                <a:avLst/>
              </a:prstGeom>
              <a:noFill/>
              <a:ln w="12700">
                <a:noFill/>
                <a:miter lim="800000"/>
                <a:headEnd/>
                <a:tailEnd/>
              </a:ln>
            </p:spPr>
            <p:txBody>
              <a:bodyPr wrap="none">
                <a:prstTxWarp prst="textNoShape">
                  <a:avLst/>
                </a:prstTxWarp>
                <a:spAutoFit/>
              </a:bodyPr>
              <a:lstStyle/>
              <a:p>
                <a:pPr algn="ctr" eaLnBrk="0" hangingPunct="0"/>
                <a:r>
                  <a:rPr lang="en-US" sz="2100" b="0" i="1" dirty="0" err="1">
                    <a:latin typeface="Times New Roman" charset="0"/>
                  </a:rPr>
                  <a:t>y</a:t>
                </a:r>
                <a:endParaRPr lang="en-US" sz="2100" b="0" i="1" dirty="0">
                  <a:latin typeface="Times New Roman" charset="0"/>
                </a:endParaRPr>
              </a:p>
            </p:txBody>
          </p:sp>
          <p:sp>
            <p:nvSpPr>
              <p:cNvPr id="175125" name="Text Box 1040"/>
              <p:cNvSpPr txBox="1">
                <a:spLocks noChangeArrowheads="1"/>
              </p:cNvSpPr>
              <p:nvPr/>
            </p:nvSpPr>
            <p:spPr bwMode="auto">
              <a:xfrm>
                <a:off x="2464" y="2313"/>
                <a:ext cx="239" cy="349"/>
              </a:xfrm>
              <a:prstGeom prst="rect">
                <a:avLst/>
              </a:prstGeom>
              <a:noFill/>
              <a:ln w="12700">
                <a:noFill/>
                <a:miter lim="800000"/>
                <a:headEnd/>
                <a:tailEnd/>
              </a:ln>
            </p:spPr>
            <p:txBody>
              <a:bodyPr wrap="none">
                <a:prstTxWarp prst="textNoShape">
                  <a:avLst/>
                </a:prstTxWarp>
                <a:spAutoFit/>
              </a:bodyPr>
              <a:lstStyle/>
              <a:p>
                <a:pPr algn="ctr" eaLnBrk="0" hangingPunct="0"/>
                <a:r>
                  <a:rPr lang="en-US" sz="2100" b="0" i="1" dirty="0" err="1">
                    <a:latin typeface="Times New Roman" charset="0"/>
                  </a:rPr>
                  <a:t>z</a:t>
                </a:r>
                <a:endParaRPr lang="en-US" sz="2100" b="0" i="1" dirty="0">
                  <a:latin typeface="Times New Roman" charset="0"/>
                </a:endParaRPr>
              </a:p>
            </p:txBody>
          </p:sp>
        </p:grpSp>
        <p:sp useBgFill="1">
          <p:nvSpPr>
            <p:cNvPr id="175111" name="Oval 1041"/>
            <p:cNvSpPr>
              <a:spLocks noChangeArrowheads="1"/>
            </p:cNvSpPr>
            <p:nvPr/>
          </p:nvSpPr>
          <p:spPr bwMode="auto">
            <a:xfrm>
              <a:off x="2079622" y="3133130"/>
              <a:ext cx="87313" cy="65484"/>
            </a:xfrm>
            <a:prstGeom prst="ellipse">
              <a:avLst/>
            </a:prstGeom>
            <a:ln w="12700">
              <a:solidFill>
                <a:schemeClr val="tx1"/>
              </a:solidFill>
              <a:round/>
              <a:headEnd/>
              <a:tailEnd/>
            </a:ln>
          </p:spPr>
          <p:txBody>
            <a:bodyPr wrap="none" lIns="81633" tIns="40816" rIns="81633" bIns="40816" anchor="ctr">
              <a:prstTxWarp prst="textNoShape">
                <a:avLst/>
              </a:prstTxWarp>
            </a:bodyPr>
            <a:lstStyle/>
            <a:p>
              <a:pPr algn="ctr" eaLnBrk="0" hangingPunct="0"/>
              <a:endParaRPr lang="en-US" sz="2100" b="0" i="1" dirty="0">
                <a:latin typeface="Times New Roman" charset="0"/>
              </a:endParaRPr>
            </a:p>
          </p:txBody>
        </p:sp>
        <p:sp useBgFill="1">
          <p:nvSpPr>
            <p:cNvPr id="175112" name="Oval 1042"/>
            <p:cNvSpPr>
              <a:spLocks noChangeArrowheads="1"/>
            </p:cNvSpPr>
            <p:nvPr/>
          </p:nvSpPr>
          <p:spPr bwMode="auto">
            <a:xfrm>
              <a:off x="6681786" y="1138832"/>
              <a:ext cx="87313" cy="65485"/>
            </a:xfrm>
            <a:prstGeom prst="ellipse">
              <a:avLst/>
            </a:prstGeom>
            <a:ln w="12700">
              <a:solidFill>
                <a:schemeClr val="tx1"/>
              </a:solidFill>
              <a:round/>
              <a:headEnd/>
              <a:tailEnd/>
            </a:ln>
          </p:spPr>
          <p:txBody>
            <a:bodyPr wrap="none" lIns="81633" tIns="40816" rIns="81633" bIns="40816" anchor="ctr">
              <a:prstTxWarp prst="textNoShape">
                <a:avLst/>
              </a:prstTxWarp>
            </a:bodyPr>
            <a:lstStyle/>
            <a:p>
              <a:endParaRPr lang="en-US" b="0" i="1"/>
            </a:p>
          </p:txBody>
        </p:sp>
        <p:cxnSp>
          <p:nvCxnSpPr>
            <p:cNvPr id="175113" name="AutoShape 1043"/>
            <p:cNvCxnSpPr>
              <a:cxnSpLocks noChangeShapeType="1"/>
            </p:cNvCxnSpPr>
            <p:nvPr/>
          </p:nvCxnSpPr>
          <p:spPr bwMode="auto">
            <a:xfrm rot="16200000">
              <a:off x="3395463" y="-143273"/>
              <a:ext cx="1984771" cy="4632325"/>
            </a:xfrm>
            <a:prstGeom prst="curvedConnector3">
              <a:avLst>
                <a:gd name="adj1" fmla="val 23032"/>
              </a:avLst>
            </a:prstGeom>
            <a:noFill/>
            <a:ln w="12700">
              <a:solidFill>
                <a:schemeClr val="tx2"/>
              </a:solidFill>
              <a:round/>
              <a:headEnd/>
              <a:tailEnd type="triangle" w="med" len="med"/>
            </a:ln>
          </p:spPr>
        </p:cxnSp>
        <p:sp>
          <p:nvSpPr>
            <p:cNvPr id="175114" name="AutoShape 1044"/>
            <p:cNvSpPr>
              <a:spLocks noChangeArrowheads="1"/>
            </p:cNvSpPr>
            <p:nvPr/>
          </p:nvSpPr>
          <p:spPr bwMode="auto">
            <a:xfrm>
              <a:off x="1803397" y="1234082"/>
              <a:ext cx="1376363" cy="665560"/>
            </a:xfrm>
            <a:prstGeom prst="parallelogram">
              <a:avLst>
                <a:gd name="adj" fmla="val 38775"/>
              </a:avLst>
            </a:prstGeom>
            <a:solidFill>
              <a:schemeClr val="bg1"/>
            </a:solidFill>
            <a:ln w="12700">
              <a:noFill/>
              <a:miter lim="800000"/>
              <a:headEnd/>
              <a:tailEnd/>
            </a:ln>
          </p:spPr>
          <p:txBody>
            <a:bodyPr wrap="none" lIns="81633" tIns="40816" rIns="81633" bIns="40816" anchor="ctr">
              <a:prstTxWarp prst="textNoShape">
                <a:avLst/>
              </a:prstTxWarp>
            </a:bodyPr>
            <a:lstStyle/>
            <a:p>
              <a:endParaRPr lang="en-US" b="0" i="1"/>
            </a:p>
          </p:txBody>
        </p:sp>
        <p:sp>
          <p:nvSpPr>
            <p:cNvPr id="175115" name="Text Box 1045"/>
            <p:cNvSpPr txBox="1">
              <a:spLocks noChangeArrowheads="1"/>
            </p:cNvSpPr>
            <p:nvPr/>
          </p:nvSpPr>
          <p:spPr bwMode="auto">
            <a:xfrm>
              <a:off x="3895451" y="3402211"/>
              <a:ext cx="822868" cy="405595"/>
            </a:xfrm>
            <a:prstGeom prst="rect">
              <a:avLst/>
            </a:prstGeom>
            <a:noFill/>
            <a:ln w="12700">
              <a:noFill/>
              <a:miter lim="800000"/>
              <a:headEnd/>
              <a:tailEnd/>
            </a:ln>
          </p:spPr>
          <p:txBody>
            <a:bodyPr wrap="none" lIns="81633" tIns="40816" rIns="81633" bIns="40816">
              <a:prstTxWarp prst="textNoShape">
                <a:avLst/>
              </a:prstTxWarp>
              <a:spAutoFit/>
            </a:bodyPr>
            <a:lstStyle/>
            <a:p>
              <a:pPr algn="ctr" eaLnBrk="0" hangingPunct="0"/>
              <a:r>
                <a:rPr lang="en-US" sz="2100" b="0" dirty="0">
                  <a:latin typeface="Times New Roman" charset="0"/>
                </a:rPr>
                <a:t>image</a:t>
              </a:r>
            </a:p>
          </p:txBody>
        </p:sp>
        <p:sp>
          <p:nvSpPr>
            <p:cNvPr id="175116" name="Text Box 1046"/>
            <p:cNvSpPr txBox="1">
              <a:spLocks noChangeArrowheads="1"/>
            </p:cNvSpPr>
            <p:nvPr/>
          </p:nvSpPr>
          <p:spPr bwMode="auto">
            <a:xfrm>
              <a:off x="3066671" y="2161579"/>
              <a:ext cx="1181853" cy="405595"/>
            </a:xfrm>
            <a:prstGeom prst="rect">
              <a:avLst/>
            </a:prstGeom>
            <a:noFill/>
            <a:ln w="12700">
              <a:noFill/>
              <a:miter lim="800000"/>
              <a:headEnd/>
              <a:tailEnd/>
            </a:ln>
          </p:spPr>
          <p:txBody>
            <a:bodyPr wrap="none" lIns="81633" tIns="40816" rIns="81633" bIns="40816">
              <a:prstTxWarp prst="textNoShape">
                <a:avLst/>
              </a:prstTxWarp>
              <a:spAutoFit/>
            </a:bodyPr>
            <a:lstStyle/>
            <a:p>
              <a:pPr algn="ctr" eaLnBrk="0" hangingPunct="0"/>
              <a:r>
                <a:rPr lang="en-US" sz="2100" b="0" dirty="0">
                  <a:latin typeface="Times New Roman" charset="0"/>
                </a:rPr>
                <a:t>geometry</a:t>
              </a:r>
            </a:p>
          </p:txBody>
        </p:sp>
        <p:sp>
          <p:nvSpPr>
            <p:cNvPr id="175117" name="Text Box 1047"/>
            <p:cNvSpPr txBox="1">
              <a:spLocks noChangeArrowheads="1"/>
            </p:cNvSpPr>
            <p:nvPr/>
          </p:nvSpPr>
          <p:spPr bwMode="auto">
            <a:xfrm>
              <a:off x="6228504" y="2136576"/>
              <a:ext cx="852586" cy="405595"/>
            </a:xfrm>
            <a:prstGeom prst="rect">
              <a:avLst/>
            </a:prstGeom>
            <a:noFill/>
            <a:ln w="12700">
              <a:noFill/>
              <a:miter lim="800000"/>
              <a:headEnd/>
              <a:tailEnd/>
            </a:ln>
          </p:spPr>
          <p:txBody>
            <a:bodyPr wrap="none" lIns="81633" tIns="40816" rIns="81633" bIns="40816">
              <a:prstTxWarp prst="textNoShape">
                <a:avLst/>
              </a:prstTxWarp>
              <a:spAutoFit/>
            </a:bodyPr>
            <a:lstStyle/>
            <a:p>
              <a:pPr algn="ctr" eaLnBrk="0" hangingPunct="0"/>
              <a:r>
                <a:rPr lang="en-US" sz="2100" b="0" dirty="0">
                  <a:latin typeface="Times New Roman" charset="0"/>
                </a:rPr>
                <a:t>screen</a:t>
              </a:r>
            </a:p>
          </p:txBody>
        </p:sp>
        <p:cxnSp>
          <p:nvCxnSpPr>
            <p:cNvPr id="175118" name="AutoShape 1048"/>
            <p:cNvCxnSpPr>
              <a:cxnSpLocks noChangeShapeType="1"/>
              <a:stCxn id="175119" idx="6"/>
              <a:endCxn id="175112" idx="2"/>
            </p:cNvCxnSpPr>
            <p:nvPr/>
          </p:nvCxnSpPr>
          <p:spPr bwMode="auto">
            <a:xfrm flipV="1">
              <a:off x="2381249" y="1172170"/>
              <a:ext cx="4300538" cy="235744"/>
            </a:xfrm>
            <a:prstGeom prst="curvedConnector3">
              <a:avLst>
                <a:gd name="adj1" fmla="val 50162"/>
              </a:avLst>
            </a:prstGeom>
            <a:noFill/>
            <a:ln w="12700">
              <a:solidFill>
                <a:schemeClr val="hlink"/>
              </a:solidFill>
              <a:round/>
              <a:headEnd/>
              <a:tailEnd type="triangle" w="med" len="med"/>
            </a:ln>
          </p:spPr>
        </p:cxnSp>
        <p:sp useBgFill="1">
          <p:nvSpPr>
            <p:cNvPr id="175119" name="Oval 1049"/>
            <p:cNvSpPr>
              <a:spLocks noChangeArrowheads="1"/>
            </p:cNvSpPr>
            <p:nvPr/>
          </p:nvSpPr>
          <p:spPr bwMode="auto">
            <a:xfrm>
              <a:off x="2293936" y="1374576"/>
              <a:ext cx="87313" cy="65485"/>
            </a:xfrm>
            <a:prstGeom prst="ellipse">
              <a:avLst/>
            </a:prstGeom>
            <a:ln w="12700">
              <a:solidFill>
                <a:schemeClr val="tx1"/>
              </a:solidFill>
              <a:round/>
              <a:headEnd/>
              <a:tailEnd/>
            </a:ln>
          </p:spPr>
          <p:txBody>
            <a:bodyPr wrap="none" lIns="81633" tIns="40816" rIns="81633" bIns="40816" anchor="ctr">
              <a:prstTxWarp prst="textNoShape">
                <a:avLst/>
              </a:prstTxWarp>
            </a:bodyPr>
            <a:lstStyle/>
            <a:p>
              <a:pPr algn="ctr" eaLnBrk="0" hangingPunct="0"/>
              <a:endParaRPr lang="en-US" sz="2100" b="0" i="1" dirty="0">
                <a:latin typeface="Times New Roman" charset="0"/>
              </a:endParaRPr>
            </a:p>
          </p:txBody>
        </p:sp>
      </p:grpSp>
    </p:spTree>
    <p:extLst>
      <p:ext uri="{BB962C8B-B14F-4D97-AF65-F5344CB8AC3E}">
        <p14:creationId xmlns:p14="http://schemas.microsoft.com/office/powerpoint/2010/main" val="1472683576"/>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dirty="0"/>
              <a:t>Texture Mapping and the OpenGL Pipeline</a:t>
            </a:r>
          </a:p>
        </p:txBody>
      </p:sp>
      <p:sp>
        <p:nvSpPr>
          <p:cNvPr id="177156" name="Rectangle 15"/>
          <p:cNvSpPr>
            <a:spLocks noGrp="1" noChangeArrowheads="1"/>
          </p:cNvSpPr>
          <p:nvPr>
            <p:ph idx="1"/>
          </p:nvPr>
        </p:nvSpPr>
        <p:spPr/>
        <p:txBody>
          <a:bodyPr/>
          <a:lstStyle/>
          <a:p>
            <a:r>
              <a:rPr lang="en-US"/>
              <a:t>Images and geometry flow through separate pipelines that join at the rasterizer</a:t>
            </a:r>
          </a:p>
          <a:p>
            <a:pPr lvl="1"/>
            <a:r>
              <a:rPr lang="en-US"/>
              <a:t>“complex” textures do not affect geometric complexity</a:t>
            </a:r>
            <a:endParaRPr lang="en-US" dirty="0"/>
          </a:p>
        </p:txBody>
      </p:sp>
      <p:grpSp>
        <p:nvGrpSpPr>
          <p:cNvPr id="12" name="Group 11"/>
          <p:cNvGrpSpPr/>
          <p:nvPr/>
        </p:nvGrpSpPr>
        <p:grpSpPr>
          <a:xfrm>
            <a:off x="613364" y="2110980"/>
            <a:ext cx="7917273" cy="1754261"/>
            <a:chOff x="612775" y="3022120"/>
            <a:chExt cx="7917273" cy="1754261"/>
          </a:xfrm>
        </p:grpSpPr>
        <p:sp>
          <p:nvSpPr>
            <p:cNvPr id="4" name="Rectangle 3"/>
            <p:cNvSpPr/>
            <p:nvPr/>
          </p:nvSpPr>
          <p:spPr>
            <a:xfrm>
              <a:off x="2287378" y="3022120"/>
              <a:ext cx="1811776" cy="739460"/>
            </a:xfrm>
            <a:prstGeom prst="rect">
              <a:avLst/>
            </a:prstGeom>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r>
                <a:rPr lang="en-US" dirty="0"/>
                <a:t>Geometry Pipeline</a:t>
              </a:r>
            </a:p>
          </p:txBody>
        </p:sp>
        <p:sp>
          <p:nvSpPr>
            <p:cNvPr id="18" name="Rectangle 17"/>
            <p:cNvSpPr/>
            <p:nvPr/>
          </p:nvSpPr>
          <p:spPr>
            <a:xfrm>
              <a:off x="2287378" y="4036921"/>
              <a:ext cx="1811776" cy="739460"/>
            </a:xfrm>
            <a:prstGeom prst="rect">
              <a:avLst/>
            </a:prstGeom>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r>
                <a:rPr lang="en-US" dirty="0"/>
                <a:t>Pixel Pipeline</a:t>
              </a:r>
            </a:p>
          </p:txBody>
        </p:sp>
        <p:sp>
          <p:nvSpPr>
            <p:cNvPr id="5" name="Rectangle 4"/>
            <p:cNvSpPr/>
            <p:nvPr/>
          </p:nvSpPr>
          <p:spPr>
            <a:xfrm>
              <a:off x="4843870" y="3538570"/>
              <a:ext cx="1622818" cy="751196"/>
            </a:xfrm>
            <a:prstGeom prst="rect">
              <a:avLst/>
            </a:prstGeom>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r>
                <a:rPr lang="en-US" dirty="0" err="1"/>
                <a:t>Rasterizer</a:t>
              </a:r>
              <a:endParaRPr lang="en-US" dirty="0"/>
            </a:p>
          </p:txBody>
        </p:sp>
        <p:sp>
          <p:nvSpPr>
            <p:cNvPr id="6" name="TextBox 5"/>
            <p:cNvSpPr txBox="1"/>
            <p:nvPr/>
          </p:nvSpPr>
          <p:spPr>
            <a:xfrm>
              <a:off x="612775" y="3234020"/>
              <a:ext cx="979975" cy="330860"/>
            </a:xfrm>
            <a:prstGeom prst="rect">
              <a:avLst/>
            </a:prstGeom>
            <a:noFill/>
          </p:spPr>
          <p:txBody>
            <a:bodyPr wrap="square" lIns="114300" tIns="57150" rIns="114300" bIns="57150" rtlCol="0">
              <a:spAutoFit/>
            </a:bodyPr>
            <a:lstStyle/>
            <a:p>
              <a:r>
                <a:rPr lang="en-US" dirty="0"/>
                <a:t>Vertices</a:t>
              </a:r>
            </a:p>
          </p:txBody>
        </p:sp>
        <p:sp>
          <p:nvSpPr>
            <p:cNvPr id="7" name="TextBox 6"/>
            <p:cNvSpPr txBox="1"/>
            <p:nvPr/>
          </p:nvSpPr>
          <p:spPr>
            <a:xfrm>
              <a:off x="758514" y="4249172"/>
              <a:ext cx="896694" cy="330860"/>
            </a:xfrm>
            <a:prstGeom prst="rect">
              <a:avLst/>
            </a:prstGeom>
            <a:noFill/>
          </p:spPr>
          <p:txBody>
            <a:bodyPr wrap="square" lIns="114300" tIns="57150" rIns="114300" bIns="57150" rtlCol="0">
              <a:spAutoFit/>
            </a:bodyPr>
            <a:lstStyle/>
            <a:p>
              <a:r>
                <a:rPr lang="en-US" dirty="0"/>
                <a:t>Pixels</a:t>
              </a:r>
            </a:p>
          </p:txBody>
        </p:sp>
        <p:cxnSp>
          <p:nvCxnSpPr>
            <p:cNvPr id="9" name="Straight Arrow Connector 8"/>
            <p:cNvCxnSpPr>
              <a:stCxn id="6" idx="3"/>
              <a:endCxn id="4" idx="1"/>
            </p:cNvCxnSpPr>
            <p:nvPr/>
          </p:nvCxnSpPr>
          <p:spPr>
            <a:xfrm flipV="1">
              <a:off x="1592750" y="3391850"/>
              <a:ext cx="694628" cy="7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1"/>
            </p:cNvCxnSpPr>
            <p:nvPr/>
          </p:nvCxnSpPr>
          <p:spPr>
            <a:xfrm>
              <a:off x="4099155" y="3391850"/>
              <a:ext cx="744716" cy="52231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18" idx="1"/>
            </p:cNvCxnSpPr>
            <p:nvPr/>
          </p:nvCxnSpPr>
          <p:spPr>
            <a:xfrm flipV="1">
              <a:off x="1655208" y="4406651"/>
              <a:ext cx="632170" cy="795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8" idx="3"/>
              <a:endCxn id="5" idx="1"/>
            </p:cNvCxnSpPr>
            <p:nvPr/>
          </p:nvCxnSpPr>
          <p:spPr>
            <a:xfrm flipV="1">
              <a:off x="4099155" y="3914168"/>
              <a:ext cx="744716" cy="49248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907230" y="3538570"/>
              <a:ext cx="1622818" cy="751196"/>
            </a:xfrm>
            <a:prstGeom prst="rect">
              <a:avLst/>
            </a:prstGeom>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r>
                <a:rPr lang="en-US" dirty="0"/>
                <a:t>Fragment Shader</a:t>
              </a:r>
            </a:p>
          </p:txBody>
        </p:sp>
        <p:cxnSp>
          <p:nvCxnSpPr>
            <p:cNvPr id="19" name="Straight Arrow Connector 18"/>
            <p:cNvCxnSpPr/>
            <p:nvPr/>
          </p:nvCxnSpPr>
          <p:spPr>
            <a:xfrm>
              <a:off x="6466687" y="3914168"/>
              <a:ext cx="440543"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54278532"/>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0" name="Rectangle 4"/>
          <p:cNvSpPr>
            <a:spLocks noGrp="1" noChangeArrowheads="1"/>
          </p:cNvSpPr>
          <p:nvPr>
            <p:ph type="title"/>
          </p:nvPr>
        </p:nvSpPr>
        <p:spPr/>
        <p:txBody>
          <a:bodyPr/>
          <a:lstStyle/>
          <a:p>
            <a:r>
              <a:rPr lang="en-US" dirty="0"/>
              <a:t>Applying Textures</a:t>
            </a:r>
          </a:p>
        </p:txBody>
      </p:sp>
      <p:sp>
        <p:nvSpPr>
          <p:cNvPr id="181251" name="Rectangle 5"/>
          <p:cNvSpPr>
            <a:spLocks noGrp="1" noChangeArrowheads="1"/>
          </p:cNvSpPr>
          <p:nvPr>
            <p:ph idx="1"/>
          </p:nvPr>
        </p:nvSpPr>
        <p:spPr/>
        <p:txBody>
          <a:bodyPr/>
          <a:lstStyle/>
          <a:p>
            <a:r>
              <a:rPr lang="en-US" dirty="0"/>
              <a:t>Three basic steps to applying a texture</a:t>
            </a:r>
          </a:p>
          <a:p>
            <a:pPr marL="822960" lvl="1" indent="-457200">
              <a:buFont typeface="+mj-lt"/>
              <a:buAutoNum type="arabicPeriod"/>
            </a:pPr>
            <a:r>
              <a:rPr lang="en-US" dirty="0"/>
              <a:t>specify the texture</a:t>
            </a:r>
          </a:p>
          <a:p>
            <a:pPr lvl="2"/>
            <a:r>
              <a:rPr lang="en-US" dirty="0"/>
              <a:t>read or generate image</a:t>
            </a:r>
          </a:p>
          <a:p>
            <a:pPr lvl="2"/>
            <a:r>
              <a:rPr lang="en-US" dirty="0"/>
              <a:t>assign to texture</a:t>
            </a:r>
          </a:p>
          <a:p>
            <a:pPr lvl="2"/>
            <a:r>
              <a:rPr lang="en-US" dirty="0"/>
              <a:t>enable texturing</a:t>
            </a:r>
          </a:p>
          <a:p>
            <a:pPr marL="822960" lvl="1" indent="-457200">
              <a:buFont typeface="+mj-lt"/>
              <a:buAutoNum type="arabicPeriod"/>
            </a:pPr>
            <a:r>
              <a:rPr lang="en-US" dirty="0"/>
              <a:t>assign texture coordinates to vertices</a:t>
            </a:r>
          </a:p>
          <a:p>
            <a:pPr marL="822960" lvl="1" indent="-457200">
              <a:buFont typeface="+mj-lt"/>
              <a:buAutoNum type="arabicPeriod"/>
            </a:pPr>
            <a:r>
              <a:rPr lang="en-US" dirty="0"/>
              <a:t>specify texture parameters</a:t>
            </a:r>
          </a:p>
          <a:p>
            <a:pPr lvl="2"/>
            <a:r>
              <a:rPr lang="en-US" dirty="0"/>
              <a:t>wrapping, filtering</a:t>
            </a:r>
          </a:p>
        </p:txBody>
      </p:sp>
    </p:spTree>
    <p:extLst>
      <p:ext uri="{BB962C8B-B14F-4D97-AF65-F5344CB8AC3E}">
        <p14:creationId xmlns:p14="http://schemas.microsoft.com/office/powerpoint/2010/main" val="1459361681"/>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dirty="0"/>
              <a:t>Texture Objects</a:t>
            </a:r>
          </a:p>
        </p:txBody>
      </p:sp>
      <p:sp>
        <p:nvSpPr>
          <p:cNvPr id="183299" name="Rectangle 3"/>
          <p:cNvSpPr>
            <a:spLocks noGrp="1" noChangeArrowheads="1"/>
          </p:cNvSpPr>
          <p:nvPr>
            <p:ph idx="1"/>
          </p:nvPr>
        </p:nvSpPr>
        <p:spPr/>
        <p:txBody>
          <a:bodyPr/>
          <a:lstStyle/>
          <a:p>
            <a:r>
              <a:rPr lang="en-US" dirty="0"/>
              <a:t>Have OpenGL store your images</a:t>
            </a:r>
          </a:p>
          <a:p>
            <a:pPr lvl="1"/>
            <a:r>
              <a:rPr lang="en-US" dirty="0"/>
              <a:t>one image per texture object</a:t>
            </a:r>
          </a:p>
          <a:p>
            <a:pPr lvl="1"/>
            <a:r>
              <a:rPr lang="en-US" dirty="0"/>
              <a:t>may be shared by several graphics contexts</a:t>
            </a:r>
          </a:p>
          <a:p>
            <a:r>
              <a:rPr lang="en-US" dirty="0"/>
              <a:t>Generate texture names</a:t>
            </a:r>
            <a:br>
              <a:rPr lang="en-US" dirty="0"/>
            </a:br>
            <a:endParaRPr lang="en-US" dirty="0"/>
          </a:p>
          <a:p>
            <a:pPr marL="365760" lvl="1" indent="0">
              <a:buNone/>
            </a:pPr>
            <a:r>
              <a:rPr lang="en-US" dirty="0">
                <a:solidFill>
                  <a:srgbClr val="660066"/>
                </a:solidFill>
                <a:latin typeface="Consolas"/>
                <a:cs typeface="Consolas"/>
              </a:rPr>
              <a:t>	</a:t>
            </a:r>
            <a:r>
              <a:rPr lang="en-US" dirty="0" err="1">
                <a:solidFill>
                  <a:srgbClr val="660066"/>
                </a:solidFill>
                <a:latin typeface="Consolas"/>
                <a:cs typeface="Consolas"/>
              </a:rPr>
              <a:t>glGenTextures</a:t>
            </a:r>
            <a:r>
              <a:rPr lang="en-US" dirty="0">
                <a:solidFill>
                  <a:srgbClr val="660066"/>
                </a:solidFill>
                <a:latin typeface="Consolas"/>
                <a:cs typeface="Consolas"/>
              </a:rPr>
              <a:t>( n, *</a:t>
            </a:r>
            <a:r>
              <a:rPr lang="en-US" dirty="0" err="1">
                <a:solidFill>
                  <a:srgbClr val="660066"/>
                </a:solidFill>
                <a:latin typeface="Consolas"/>
                <a:cs typeface="Consolas"/>
              </a:rPr>
              <a:t>texIds</a:t>
            </a:r>
            <a:r>
              <a:rPr lang="en-US" dirty="0">
                <a:solidFill>
                  <a:srgbClr val="660066"/>
                </a:solidFill>
                <a:latin typeface="Consolas"/>
                <a:cs typeface="Consolas"/>
              </a:rPr>
              <a:t> );</a:t>
            </a:r>
          </a:p>
        </p:txBody>
      </p:sp>
    </p:spTree>
    <p:extLst>
      <p:ext uri="{BB962C8B-B14F-4D97-AF65-F5344CB8AC3E}">
        <p14:creationId xmlns:p14="http://schemas.microsoft.com/office/powerpoint/2010/main" val="162242513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dirty="0"/>
              <a:t>Texture Objects (cont'd.)</a:t>
            </a:r>
          </a:p>
        </p:txBody>
      </p:sp>
      <p:sp>
        <p:nvSpPr>
          <p:cNvPr id="185347" name="Rectangle 3"/>
          <p:cNvSpPr>
            <a:spLocks noGrp="1" noChangeArrowheads="1"/>
          </p:cNvSpPr>
          <p:nvPr>
            <p:ph idx="1"/>
          </p:nvPr>
        </p:nvSpPr>
        <p:spPr/>
        <p:txBody>
          <a:bodyPr/>
          <a:lstStyle/>
          <a:p>
            <a:r>
              <a:rPr lang="en-US" dirty="0"/>
              <a:t>Create texture objects with texture data and state</a:t>
            </a:r>
            <a:br>
              <a:rPr lang="en-US" dirty="0"/>
            </a:br>
            <a:endParaRPr lang="en-US" dirty="0"/>
          </a:p>
          <a:p>
            <a:pPr marL="365760" lvl="1" indent="0">
              <a:buNone/>
            </a:pPr>
            <a:r>
              <a:rPr lang="en-US" dirty="0">
                <a:solidFill>
                  <a:srgbClr val="660066"/>
                </a:solidFill>
                <a:latin typeface="Consolas"/>
                <a:cs typeface="Consolas"/>
              </a:rPr>
              <a:t>	</a:t>
            </a:r>
            <a:r>
              <a:rPr lang="en-US" dirty="0" err="1">
                <a:solidFill>
                  <a:srgbClr val="660066"/>
                </a:solidFill>
                <a:latin typeface="Consolas"/>
                <a:cs typeface="Consolas"/>
              </a:rPr>
              <a:t>glBindTexture</a:t>
            </a:r>
            <a:r>
              <a:rPr lang="en-US" dirty="0">
                <a:solidFill>
                  <a:srgbClr val="660066"/>
                </a:solidFill>
                <a:latin typeface="Consolas"/>
                <a:cs typeface="Consolas"/>
              </a:rPr>
              <a:t>( target, id );</a:t>
            </a:r>
            <a:br>
              <a:rPr lang="en-US" dirty="0">
                <a:solidFill>
                  <a:srgbClr val="660066"/>
                </a:solidFill>
                <a:latin typeface="Consolas"/>
                <a:cs typeface="Consolas"/>
              </a:rPr>
            </a:br>
            <a:endParaRPr lang="en-US" dirty="0">
              <a:solidFill>
                <a:srgbClr val="660066"/>
              </a:solidFill>
              <a:latin typeface="Consolas"/>
              <a:cs typeface="Consolas"/>
            </a:endParaRPr>
          </a:p>
          <a:p>
            <a:r>
              <a:rPr lang="en-US" dirty="0"/>
              <a:t>Bind textures before using</a:t>
            </a:r>
            <a:br>
              <a:rPr lang="en-US" dirty="0"/>
            </a:br>
            <a:endParaRPr lang="en-US" dirty="0"/>
          </a:p>
          <a:p>
            <a:pPr marL="365760" lvl="1" indent="0">
              <a:buNone/>
            </a:pPr>
            <a:r>
              <a:rPr lang="en-US" dirty="0">
                <a:solidFill>
                  <a:srgbClr val="660066"/>
                </a:solidFill>
                <a:latin typeface="Consolas"/>
                <a:cs typeface="Consolas"/>
              </a:rPr>
              <a:t>	</a:t>
            </a:r>
            <a:r>
              <a:rPr lang="en-US" dirty="0" err="1">
                <a:solidFill>
                  <a:srgbClr val="660066"/>
                </a:solidFill>
                <a:latin typeface="Consolas"/>
                <a:cs typeface="Consolas"/>
              </a:rPr>
              <a:t>glBindTexture</a:t>
            </a:r>
            <a:r>
              <a:rPr lang="en-US" dirty="0">
                <a:solidFill>
                  <a:srgbClr val="660066"/>
                </a:solidFill>
                <a:latin typeface="Consolas"/>
                <a:cs typeface="Consolas"/>
              </a:rPr>
              <a:t>( target, id );</a:t>
            </a:r>
          </a:p>
          <a:p>
            <a:endParaRPr lang="en-US" dirty="0"/>
          </a:p>
        </p:txBody>
      </p:sp>
    </p:spTree>
    <p:extLst>
      <p:ext uri="{BB962C8B-B14F-4D97-AF65-F5344CB8AC3E}">
        <p14:creationId xmlns:p14="http://schemas.microsoft.com/office/powerpoint/2010/main" val="9785472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Evolutionary Change</a:t>
            </a:r>
          </a:p>
        </p:txBody>
      </p:sp>
      <p:sp>
        <p:nvSpPr>
          <p:cNvPr id="3" name="Content Placeholder 2"/>
          <p:cNvSpPr>
            <a:spLocks noGrp="1"/>
          </p:cNvSpPr>
          <p:nvPr>
            <p:ph idx="1"/>
          </p:nvPr>
        </p:nvSpPr>
        <p:spPr/>
        <p:txBody>
          <a:bodyPr/>
          <a:lstStyle/>
          <a:p>
            <a:r>
              <a:rPr lang="en-US" dirty="0"/>
              <a:t>OpenGL 3.0 introduced the </a:t>
            </a:r>
            <a:r>
              <a:rPr lang="en-US" i="1" dirty="0"/>
              <a:t>deprecation model</a:t>
            </a:r>
          </a:p>
          <a:p>
            <a:pPr lvl="1"/>
            <a:r>
              <a:rPr lang="en-US" dirty="0"/>
              <a:t>the method used to remove features from OpenGL</a:t>
            </a:r>
          </a:p>
          <a:p>
            <a:r>
              <a:rPr lang="en-US" dirty="0"/>
              <a:t>The pipeline remained the same until OpenGL 3.1 (released March 24</a:t>
            </a:r>
            <a:r>
              <a:rPr lang="en-US" baseline="30000" dirty="0"/>
              <a:t>th</a:t>
            </a:r>
            <a:r>
              <a:rPr lang="en-US" dirty="0"/>
              <a:t>, 2009)</a:t>
            </a:r>
          </a:p>
          <a:p>
            <a:r>
              <a:rPr lang="en-US" dirty="0"/>
              <a:t>Introduced a change in how OpenGL contexts are used</a:t>
            </a:r>
          </a:p>
          <a:p>
            <a:pPr lvl="1"/>
            <a:endParaRPr lang="en-US" dirty="0"/>
          </a:p>
          <a:p>
            <a:pPr lvl="1"/>
            <a:endParaRPr 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28084783"/>
              </p:ext>
            </p:extLst>
          </p:nvPr>
        </p:nvGraphicFramePr>
        <p:xfrm>
          <a:off x="955775" y="2856813"/>
          <a:ext cx="7232450" cy="1348740"/>
        </p:xfrm>
        <a:graphic>
          <a:graphicData uri="http://schemas.openxmlformats.org/drawingml/2006/table">
            <a:tbl>
              <a:tblPr firstRow="1" bandRow="1">
                <a:tableStyleId>{5C22544A-7EE6-4342-B048-85BDC9FD1C3A}</a:tableStyleId>
              </a:tblPr>
              <a:tblGrid>
                <a:gridCol w="1634430">
                  <a:extLst>
                    <a:ext uri="{9D8B030D-6E8A-4147-A177-3AD203B41FA5}">
                      <a16:colId xmlns:a16="http://schemas.microsoft.com/office/drawing/2014/main" val="20000"/>
                    </a:ext>
                  </a:extLst>
                </a:gridCol>
                <a:gridCol w="5598020">
                  <a:extLst>
                    <a:ext uri="{9D8B030D-6E8A-4147-A177-3AD203B41FA5}">
                      <a16:colId xmlns:a16="http://schemas.microsoft.com/office/drawing/2014/main" val="20001"/>
                    </a:ext>
                  </a:extLst>
                </a:gridCol>
              </a:tblGrid>
              <a:tr h="278130">
                <a:tc>
                  <a:txBody>
                    <a:bodyPr/>
                    <a:lstStyle/>
                    <a:p>
                      <a:r>
                        <a:rPr lang="en-US" sz="1400" dirty="0"/>
                        <a:t>Context Type</a:t>
                      </a:r>
                    </a:p>
                  </a:txBody>
                  <a:tcPr marT="34290" marB="34290"/>
                </a:tc>
                <a:tc>
                  <a:txBody>
                    <a:bodyPr/>
                    <a:lstStyle/>
                    <a:p>
                      <a:r>
                        <a:rPr lang="en-US" sz="1400" dirty="0"/>
                        <a:t>Description</a:t>
                      </a:r>
                    </a:p>
                  </a:txBody>
                  <a:tcPr marT="34290" marB="34290"/>
                </a:tc>
                <a:extLst>
                  <a:ext uri="{0D108BD9-81ED-4DB2-BD59-A6C34878D82A}">
                    <a16:rowId xmlns:a16="http://schemas.microsoft.com/office/drawing/2014/main" val="10000"/>
                  </a:ext>
                </a:extLst>
              </a:tr>
              <a:tr h="533400">
                <a:tc>
                  <a:txBody>
                    <a:bodyPr/>
                    <a:lstStyle/>
                    <a:p>
                      <a:r>
                        <a:rPr lang="en-US" sz="1400" dirty="0"/>
                        <a:t>Full</a:t>
                      </a:r>
                    </a:p>
                  </a:txBody>
                  <a:tcPr marT="34290" marB="34290" anchor="ctr"/>
                </a:tc>
                <a:tc>
                  <a:txBody>
                    <a:bodyPr/>
                    <a:lstStyle/>
                    <a:p>
                      <a:r>
                        <a:rPr lang="en-US" sz="1400" dirty="0"/>
                        <a:t>Includes all features</a:t>
                      </a:r>
                      <a:r>
                        <a:rPr lang="en-US" sz="1400" baseline="0" dirty="0"/>
                        <a:t> (including those marked deprecated) available in the current version of OpenGL</a:t>
                      </a:r>
                      <a:endParaRPr lang="en-US" sz="1400" dirty="0"/>
                    </a:p>
                  </a:txBody>
                  <a:tcPr marT="34290" marB="34290" anchor="ctr"/>
                </a:tc>
                <a:extLst>
                  <a:ext uri="{0D108BD9-81ED-4DB2-BD59-A6C34878D82A}">
                    <a16:rowId xmlns:a16="http://schemas.microsoft.com/office/drawing/2014/main" val="10001"/>
                  </a:ext>
                </a:extLst>
              </a:tr>
              <a:tr h="533400">
                <a:tc>
                  <a:txBody>
                    <a:bodyPr/>
                    <a:lstStyle/>
                    <a:p>
                      <a:r>
                        <a:rPr lang="en-US" sz="1400" dirty="0"/>
                        <a:t>Forward Compatible</a:t>
                      </a:r>
                    </a:p>
                  </a:txBody>
                  <a:tcPr marT="34290" marB="34290" anchor="ctr"/>
                </a:tc>
                <a:tc>
                  <a:txBody>
                    <a:bodyPr/>
                    <a:lstStyle/>
                    <a:p>
                      <a:r>
                        <a:rPr lang="en-US" sz="1400" dirty="0"/>
                        <a:t>Includes all non-deprecated features (i.e., creates a context that would be similar to the next version</a:t>
                      </a:r>
                      <a:r>
                        <a:rPr lang="en-US" sz="1400" baseline="0" dirty="0"/>
                        <a:t> of OpenGL)</a:t>
                      </a:r>
                      <a:endParaRPr lang="en-US" sz="1400" dirty="0"/>
                    </a:p>
                  </a:txBody>
                  <a:tcPr marT="34290" marB="3429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5801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p:cNvSpPr>
            <a:spLocks noGrp="1" noChangeArrowheads="1"/>
          </p:cNvSpPr>
          <p:nvPr>
            <p:ph type="title"/>
          </p:nvPr>
        </p:nvSpPr>
        <p:spPr/>
        <p:txBody>
          <a:bodyPr/>
          <a:lstStyle/>
          <a:p>
            <a:r>
              <a:rPr lang="en-US" dirty="0"/>
              <a:t>Specifying a Texture Image</a:t>
            </a:r>
          </a:p>
        </p:txBody>
      </p:sp>
      <p:sp>
        <p:nvSpPr>
          <p:cNvPr id="187394" name="Rectangle 2"/>
          <p:cNvSpPr>
            <a:spLocks noGrp="1" noChangeArrowheads="1"/>
          </p:cNvSpPr>
          <p:nvPr>
            <p:ph idx="1"/>
          </p:nvPr>
        </p:nvSpPr>
        <p:spPr/>
        <p:txBody>
          <a:bodyPr/>
          <a:lstStyle/>
          <a:p>
            <a:r>
              <a:rPr lang="en-US" dirty="0"/>
              <a:t>Define a texture image from an array of </a:t>
            </a:r>
            <a:r>
              <a:rPr lang="en-US" i="1" dirty="0" err="1"/>
              <a:t>texels</a:t>
            </a:r>
            <a:r>
              <a:rPr lang="en-US" dirty="0"/>
              <a:t> in CPU memory</a:t>
            </a:r>
            <a:br>
              <a:rPr lang="en-US" dirty="0"/>
            </a:br>
            <a:endParaRPr lang="en-US" dirty="0"/>
          </a:p>
          <a:p>
            <a:pPr marL="0" indent="0">
              <a:buNone/>
            </a:pPr>
            <a:r>
              <a:rPr lang="en-US" dirty="0">
                <a:solidFill>
                  <a:srgbClr val="660066"/>
                </a:solidFill>
                <a:latin typeface="Consolas"/>
                <a:cs typeface="Consolas"/>
              </a:rPr>
              <a:t>	glTexImage2D( target, level, components, </a:t>
            </a:r>
            <a:br>
              <a:rPr lang="en-US" dirty="0">
                <a:solidFill>
                  <a:srgbClr val="660066"/>
                </a:solidFill>
                <a:latin typeface="Consolas"/>
                <a:cs typeface="Consolas"/>
              </a:rPr>
            </a:br>
            <a:r>
              <a:rPr lang="en-US" dirty="0">
                <a:solidFill>
                  <a:srgbClr val="660066"/>
                </a:solidFill>
                <a:latin typeface="Consolas"/>
                <a:cs typeface="Consolas"/>
              </a:rPr>
              <a:t>                   w, h, border,</a:t>
            </a:r>
            <a:br>
              <a:rPr lang="en-US" dirty="0">
                <a:solidFill>
                  <a:srgbClr val="660066"/>
                </a:solidFill>
                <a:latin typeface="Consolas"/>
                <a:cs typeface="Consolas"/>
              </a:rPr>
            </a:br>
            <a:r>
              <a:rPr lang="en-US" dirty="0">
                <a:solidFill>
                  <a:srgbClr val="660066"/>
                </a:solidFill>
                <a:latin typeface="Consolas"/>
                <a:cs typeface="Consolas"/>
              </a:rPr>
              <a:t>                   format, type, *</a:t>
            </a:r>
            <a:r>
              <a:rPr lang="en-US" dirty="0" err="1">
                <a:solidFill>
                  <a:srgbClr val="660066"/>
                </a:solidFill>
                <a:latin typeface="Consolas"/>
                <a:cs typeface="Consolas"/>
              </a:rPr>
              <a:t>texels</a:t>
            </a:r>
            <a:r>
              <a:rPr lang="en-US" dirty="0">
                <a:solidFill>
                  <a:srgbClr val="660066"/>
                </a:solidFill>
                <a:latin typeface="Consolas"/>
                <a:cs typeface="Consolas"/>
              </a:rPr>
              <a:t> );</a:t>
            </a:r>
            <a:br>
              <a:rPr lang="en-US" dirty="0">
                <a:solidFill>
                  <a:srgbClr val="660066"/>
                </a:solidFill>
                <a:latin typeface="Consolas"/>
                <a:cs typeface="Consolas"/>
              </a:rPr>
            </a:br>
            <a:endParaRPr lang="en-US" dirty="0">
              <a:solidFill>
                <a:srgbClr val="660066"/>
              </a:solidFill>
              <a:latin typeface="Consolas"/>
              <a:cs typeface="Consolas"/>
            </a:endParaRPr>
          </a:p>
        </p:txBody>
      </p:sp>
    </p:spTree>
    <p:extLst>
      <p:ext uri="{BB962C8B-B14F-4D97-AF65-F5344CB8AC3E}">
        <p14:creationId xmlns:p14="http://schemas.microsoft.com/office/powerpoint/2010/main" val="110021492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34" name="Rectangle 42"/>
          <p:cNvSpPr>
            <a:spLocks noGrp="1" noChangeArrowheads="1"/>
          </p:cNvSpPr>
          <p:nvPr>
            <p:ph type="title"/>
          </p:nvPr>
        </p:nvSpPr>
        <p:spPr/>
        <p:txBody>
          <a:bodyPr/>
          <a:lstStyle/>
          <a:p>
            <a:r>
              <a:rPr lang="en-US" dirty="0"/>
              <a:t>Mapping a Texture</a:t>
            </a:r>
          </a:p>
        </p:txBody>
      </p:sp>
      <p:sp>
        <p:nvSpPr>
          <p:cNvPr id="191490" name="Rectangle 2"/>
          <p:cNvSpPr>
            <a:spLocks noGrp="1" noChangeArrowheads="1"/>
          </p:cNvSpPr>
          <p:nvPr>
            <p:ph idx="1"/>
          </p:nvPr>
        </p:nvSpPr>
        <p:spPr/>
        <p:txBody>
          <a:bodyPr/>
          <a:lstStyle/>
          <a:p>
            <a:r>
              <a:rPr lang="en-US" dirty="0"/>
              <a:t>Based on parametric texture coordinates</a:t>
            </a:r>
          </a:p>
          <a:p>
            <a:r>
              <a:rPr lang="en-US" dirty="0"/>
              <a:t>coordinates needs to be specified at each vertex</a:t>
            </a:r>
          </a:p>
          <a:p>
            <a:r>
              <a:rPr lang="en-US" dirty="0"/>
              <a:t>So goes into vertex shader</a:t>
            </a:r>
          </a:p>
          <a:p>
            <a:endParaRPr lang="en-US" dirty="0"/>
          </a:p>
        </p:txBody>
      </p:sp>
      <p:grpSp>
        <p:nvGrpSpPr>
          <p:cNvPr id="2" name="Group 3"/>
          <p:cNvGrpSpPr>
            <a:grpSpLocks/>
          </p:cNvGrpSpPr>
          <p:nvPr/>
        </p:nvGrpSpPr>
        <p:grpSpPr bwMode="auto">
          <a:xfrm>
            <a:off x="1492461" y="2571247"/>
            <a:ext cx="1811338" cy="1353740"/>
            <a:chOff x="868" y="2553"/>
            <a:chExt cx="1141" cy="1137"/>
          </a:xfrm>
        </p:grpSpPr>
        <p:sp>
          <p:nvSpPr>
            <p:cNvPr id="191528" name="Rectangle 4"/>
            <p:cNvSpPr>
              <a:spLocks noChangeArrowheads="1"/>
            </p:cNvSpPr>
            <p:nvPr/>
          </p:nvSpPr>
          <p:spPr bwMode="auto">
            <a:xfrm>
              <a:off x="868" y="3124"/>
              <a:ext cx="566" cy="566"/>
            </a:xfrm>
            <a:prstGeom prst="rect">
              <a:avLst/>
            </a:prstGeom>
            <a:solidFill>
              <a:schemeClr val="accent2"/>
            </a:solidFill>
            <a:ln w="12700">
              <a:solidFill>
                <a:schemeClr val="tx1"/>
              </a:solidFill>
              <a:miter lim="800000"/>
              <a:headEnd/>
              <a:tailEnd/>
            </a:ln>
          </p:spPr>
          <p:txBody>
            <a:bodyPr wrap="none" anchor="ctr">
              <a:prstTxWarp prst="textNoShape">
                <a:avLst/>
              </a:prstTxWarp>
            </a:bodyPr>
            <a:lstStyle/>
            <a:p>
              <a:endParaRPr lang="en-US" b="0"/>
            </a:p>
          </p:txBody>
        </p:sp>
        <p:sp>
          <p:nvSpPr>
            <p:cNvPr id="191529" name="Rectangle 5"/>
            <p:cNvSpPr>
              <a:spLocks noChangeArrowheads="1"/>
            </p:cNvSpPr>
            <p:nvPr/>
          </p:nvSpPr>
          <p:spPr bwMode="auto">
            <a:xfrm>
              <a:off x="1446" y="3126"/>
              <a:ext cx="563" cy="561"/>
            </a:xfrm>
            <a:prstGeom prst="rect">
              <a:avLst/>
            </a:prstGeom>
            <a:solidFill>
              <a:schemeClr val="accent1"/>
            </a:solidFill>
            <a:ln w="12700">
              <a:solidFill>
                <a:schemeClr val="tx1"/>
              </a:solidFill>
              <a:miter lim="800000"/>
              <a:headEnd/>
              <a:tailEnd/>
            </a:ln>
          </p:spPr>
          <p:txBody>
            <a:bodyPr wrap="none" anchor="ctr">
              <a:prstTxWarp prst="textNoShape">
                <a:avLst/>
              </a:prstTxWarp>
            </a:bodyPr>
            <a:lstStyle/>
            <a:p>
              <a:endParaRPr lang="en-US" b="0"/>
            </a:p>
          </p:txBody>
        </p:sp>
        <p:sp>
          <p:nvSpPr>
            <p:cNvPr id="191530" name="Rectangle 6"/>
            <p:cNvSpPr>
              <a:spLocks noChangeArrowheads="1"/>
            </p:cNvSpPr>
            <p:nvPr/>
          </p:nvSpPr>
          <p:spPr bwMode="auto">
            <a:xfrm>
              <a:off x="870" y="2553"/>
              <a:ext cx="1139" cy="561"/>
            </a:xfrm>
            <a:prstGeom prst="rect">
              <a:avLst/>
            </a:prstGeom>
            <a:solidFill>
              <a:schemeClr val="tx2"/>
            </a:solidFill>
            <a:ln w="12700">
              <a:solidFill>
                <a:schemeClr val="tx1"/>
              </a:solidFill>
              <a:miter lim="800000"/>
              <a:headEnd/>
              <a:tailEnd/>
            </a:ln>
          </p:spPr>
          <p:txBody>
            <a:bodyPr wrap="none" anchor="ctr">
              <a:prstTxWarp prst="textNoShape">
                <a:avLst/>
              </a:prstTxWarp>
            </a:bodyPr>
            <a:lstStyle/>
            <a:p>
              <a:endParaRPr lang="en-US" b="0"/>
            </a:p>
          </p:txBody>
        </p:sp>
      </p:grpSp>
      <p:sp>
        <p:nvSpPr>
          <p:cNvPr id="191492" name="Rectangle 7"/>
          <p:cNvSpPr>
            <a:spLocks noChangeArrowheads="1"/>
          </p:cNvSpPr>
          <p:nvPr/>
        </p:nvSpPr>
        <p:spPr bwMode="auto">
          <a:xfrm>
            <a:off x="1492461" y="2565294"/>
            <a:ext cx="1816100" cy="1362075"/>
          </a:xfrm>
          <a:prstGeom prst="rect">
            <a:avLst/>
          </a:prstGeom>
          <a:noFill/>
          <a:ln w="12700">
            <a:solidFill>
              <a:schemeClr val="tx1"/>
            </a:solidFill>
            <a:miter lim="800000"/>
            <a:headEnd/>
            <a:tailEnd/>
          </a:ln>
        </p:spPr>
        <p:txBody>
          <a:bodyPr wrap="none" lIns="81633" tIns="40816" rIns="81633" bIns="40816" anchor="ctr">
            <a:prstTxWarp prst="textNoShape">
              <a:avLst/>
            </a:prstTxWarp>
          </a:bodyPr>
          <a:lstStyle/>
          <a:p>
            <a:endParaRPr lang="en-US" b="0"/>
          </a:p>
        </p:txBody>
      </p:sp>
      <p:sp>
        <p:nvSpPr>
          <p:cNvPr id="191493" name="Line 8"/>
          <p:cNvSpPr>
            <a:spLocks noChangeShapeType="1"/>
          </p:cNvSpPr>
          <p:nvPr/>
        </p:nvSpPr>
        <p:spPr bwMode="auto">
          <a:xfrm>
            <a:off x="1486111" y="2217631"/>
            <a:ext cx="0" cy="1714500"/>
          </a:xfrm>
          <a:prstGeom prst="line">
            <a:avLst/>
          </a:prstGeom>
          <a:noFill/>
          <a:ln w="25400">
            <a:solidFill>
              <a:schemeClr val="tx1"/>
            </a:solidFill>
            <a:round/>
            <a:headEnd type="stealth" w="med" len="med"/>
            <a:tailEnd type="none" w="sm" len="sm"/>
          </a:ln>
        </p:spPr>
        <p:txBody>
          <a:bodyPr wrap="none" lIns="81633" tIns="40816" rIns="81633" bIns="40816" anchor="ctr">
            <a:prstTxWarp prst="textNoShape">
              <a:avLst/>
            </a:prstTxWarp>
          </a:bodyPr>
          <a:lstStyle/>
          <a:p>
            <a:endParaRPr lang="en-US" b="0"/>
          </a:p>
        </p:txBody>
      </p:sp>
      <p:sp>
        <p:nvSpPr>
          <p:cNvPr id="191494" name="Line 9"/>
          <p:cNvSpPr>
            <a:spLocks noChangeShapeType="1"/>
          </p:cNvSpPr>
          <p:nvPr/>
        </p:nvSpPr>
        <p:spPr bwMode="auto">
          <a:xfrm>
            <a:off x="1486111" y="3932131"/>
            <a:ext cx="2362200" cy="0"/>
          </a:xfrm>
          <a:prstGeom prst="line">
            <a:avLst/>
          </a:prstGeom>
          <a:noFill/>
          <a:ln w="25400">
            <a:solidFill>
              <a:schemeClr val="tx1"/>
            </a:solidFill>
            <a:round/>
            <a:headEnd type="none" w="sm" len="sm"/>
            <a:tailEnd type="stealth" w="med" len="med"/>
          </a:ln>
        </p:spPr>
        <p:txBody>
          <a:bodyPr wrap="none" lIns="81633" tIns="40816" rIns="81633" bIns="40816" anchor="ctr">
            <a:prstTxWarp prst="textNoShape">
              <a:avLst/>
            </a:prstTxWarp>
          </a:bodyPr>
          <a:lstStyle/>
          <a:p>
            <a:endParaRPr lang="en-US" b="0"/>
          </a:p>
        </p:txBody>
      </p:sp>
      <p:sp>
        <p:nvSpPr>
          <p:cNvPr id="191495" name="Line 10"/>
          <p:cNvSpPr>
            <a:spLocks noChangeShapeType="1"/>
          </p:cNvSpPr>
          <p:nvPr/>
        </p:nvSpPr>
        <p:spPr bwMode="auto">
          <a:xfrm>
            <a:off x="1486111" y="3246331"/>
            <a:ext cx="1828800" cy="0"/>
          </a:xfrm>
          <a:prstGeom prst="line">
            <a:avLst/>
          </a:prstGeom>
          <a:noFill/>
          <a:ln w="254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b="0"/>
          </a:p>
        </p:txBody>
      </p:sp>
      <p:sp>
        <p:nvSpPr>
          <p:cNvPr id="191496" name="Line 11"/>
          <p:cNvSpPr>
            <a:spLocks noChangeShapeType="1"/>
          </p:cNvSpPr>
          <p:nvPr/>
        </p:nvSpPr>
        <p:spPr bwMode="auto">
          <a:xfrm>
            <a:off x="2400511" y="3246331"/>
            <a:ext cx="0" cy="685800"/>
          </a:xfrm>
          <a:prstGeom prst="line">
            <a:avLst/>
          </a:prstGeom>
          <a:noFill/>
          <a:ln w="254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b="0"/>
          </a:p>
        </p:txBody>
      </p:sp>
      <p:sp>
        <p:nvSpPr>
          <p:cNvPr id="191497" name="Rectangle 12"/>
          <p:cNvSpPr>
            <a:spLocks noChangeArrowheads="1"/>
          </p:cNvSpPr>
          <p:nvPr/>
        </p:nvSpPr>
        <p:spPr bwMode="auto">
          <a:xfrm>
            <a:off x="3555953" y="3920225"/>
            <a:ext cx="281503" cy="410015"/>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2100" b="0" dirty="0" err="1">
                <a:latin typeface="Book Antiqua" charset="0"/>
              </a:rPr>
              <a:t>s</a:t>
            </a:r>
            <a:endParaRPr lang="en-US" sz="2100" b="0" dirty="0">
              <a:latin typeface="Book Antiqua" charset="0"/>
            </a:endParaRPr>
          </a:p>
        </p:txBody>
      </p:sp>
      <p:sp>
        <p:nvSpPr>
          <p:cNvPr id="191498" name="Rectangle 13"/>
          <p:cNvSpPr>
            <a:spLocks noChangeArrowheads="1"/>
          </p:cNvSpPr>
          <p:nvPr/>
        </p:nvSpPr>
        <p:spPr bwMode="auto">
          <a:xfrm>
            <a:off x="1130859" y="2091425"/>
            <a:ext cx="254891" cy="410015"/>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2100" b="0" dirty="0" err="1">
                <a:latin typeface="Book Antiqua" charset="0"/>
              </a:rPr>
              <a:t>t</a:t>
            </a:r>
            <a:endParaRPr lang="en-US" sz="2100" b="0" dirty="0">
              <a:latin typeface="Book Antiqua" charset="0"/>
            </a:endParaRPr>
          </a:p>
        </p:txBody>
      </p:sp>
      <p:sp>
        <p:nvSpPr>
          <p:cNvPr id="191499" name="Rectangle 14"/>
          <p:cNvSpPr>
            <a:spLocks noChangeArrowheads="1"/>
          </p:cNvSpPr>
          <p:nvPr/>
        </p:nvSpPr>
        <p:spPr bwMode="auto">
          <a:xfrm>
            <a:off x="3134984" y="2240253"/>
            <a:ext cx="512255"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1, 1</a:t>
            </a:r>
          </a:p>
        </p:txBody>
      </p:sp>
      <p:sp>
        <p:nvSpPr>
          <p:cNvPr id="191500" name="Rectangle 15"/>
          <p:cNvSpPr>
            <a:spLocks noChangeArrowheads="1"/>
          </p:cNvSpPr>
          <p:nvPr/>
        </p:nvSpPr>
        <p:spPr bwMode="auto">
          <a:xfrm>
            <a:off x="772041" y="2411703"/>
            <a:ext cx="666142"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(0, 1)</a:t>
            </a:r>
          </a:p>
        </p:txBody>
      </p:sp>
      <p:sp>
        <p:nvSpPr>
          <p:cNvPr id="191501" name="Rectangle 16"/>
          <p:cNvSpPr>
            <a:spLocks noChangeArrowheads="1"/>
          </p:cNvSpPr>
          <p:nvPr/>
        </p:nvSpPr>
        <p:spPr bwMode="auto">
          <a:xfrm>
            <a:off x="1076841" y="3954753"/>
            <a:ext cx="666142"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(0, 0)</a:t>
            </a:r>
          </a:p>
        </p:txBody>
      </p:sp>
      <p:sp>
        <p:nvSpPr>
          <p:cNvPr id="191502" name="Rectangle 17"/>
          <p:cNvSpPr>
            <a:spLocks noChangeArrowheads="1"/>
          </p:cNvSpPr>
          <p:nvPr/>
        </p:nvSpPr>
        <p:spPr bwMode="auto">
          <a:xfrm>
            <a:off x="2981841" y="3954753"/>
            <a:ext cx="666142"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(1, 0)</a:t>
            </a:r>
          </a:p>
        </p:txBody>
      </p:sp>
      <p:sp>
        <p:nvSpPr>
          <p:cNvPr id="191503" name="Freeform 18"/>
          <p:cNvSpPr>
            <a:spLocks/>
          </p:cNvSpPr>
          <p:nvPr/>
        </p:nvSpPr>
        <p:spPr bwMode="auto">
          <a:xfrm>
            <a:off x="5600911" y="2560532"/>
            <a:ext cx="1830388" cy="1315641"/>
          </a:xfrm>
          <a:custGeom>
            <a:avLst/>
            <a:gdLst>
              <a:gd name="T0" fmla="*/ 1371600 w 1153"/>
              <a:gd name="T1" fmla="*/ 0 h 1105"/>
              <a:gd name="T2" fmla="*/ 0 w 1153"/>
              <a:gd name="T3" fmla="*/ 1371600 h 1105"/>
              <a:gd name="T4" fmla="*/ 1828800 w 1153"/>
              <a:gd name="T5" fmla="*/ 1752600 h 1105"/>
              <a:gd name="T6" fmla="*/ 1371600 w 1153"/>
              <a:gd name="T7" fmla="*/ 0 h 1105"/>
              <a:gd name="T8" fmla="*/ 0 60000 65536"/>
              <a:gd name="T9" fmla="*/ 0 60000 65536"/>
              <a:gd name="T10" fmla="*/ 0 60000 65536"/>
              <a:gd name="T11" fmla="*/ 0 60000 65536"/>
              <a:gd name="T12" fmla="*/ 0 w 1153"/>
              <a:gd name="T13" fmla="*/ 0 h 1105"/>
              <a:gd name="T14" fmla="*/ 1153 w 1153"/>
              <a:gd name="T15" fmla="*/ 1105 h 1105"/>
            </a:gdLst>
            <a:ahLst/>
            <a:cxnLst>
              <a:cxn ang="T8">
                <a:pos x="T0" y="T1"/>
              </a:cxn>
              <a:cxn ang="T9">
                <a:pos x="T2" y="T3"/>
              </a:cxn>
              <a:cxn ang="T10">
                <a:pos x="T4" y="T5"/>
              </a:cxn>
              <a:cxn ang="T11">
                <a:pos x="T6" y="T7"/>
              </a:cxn>
            </a:cxnLst>
            <a:rect l="T12" t="T13" r="T14" b="T15"/>
            <a:pathLst>
              <a:path w="1153" h="1105">
                <a:moveTo>
                  <a:pt x="864" y="0"/>
                </a:moveTo>
                <a:lnTo>
                  <a:pt x="0" y="864"/>
                </a:lnTo>
                <a:lnTo>
                  <a:pt x="1152" y="1104"/>
                </a:lnTo>
                <a:lnTo>
                  <a:pt x="864" y="0"/>
                </a:lnTo>
              </a:path>
            </a:pathLst>
          </a:custGeom>
          <a:noFill/>
          <a:ln w="12700" cap="rnd">
            <a:solidFill>
              <a:schemeClr val="tx1"/>
            </a:solidFill>
            <a:round/>
            <a:headEnd/>
            <a:tailEnd/>
          </a:ln>
        </p:spPr>
        <p:txBody>
          <a:bodyPr lIns="81633" tIns="40816" rIns="81633" bIns="40816">
            <a:prstTxWarp prst="textNoShape">
              <a:avLst/>
            </a:prstTxWarp>
          </a:bodyPr>
          <a:lstStyle/>
          <a:p>
            <a:endParaRPr lang="en-US" b="0"/>
          </a:p>
        </p:txBody>
      </p:sp>
      <p:sp>
        <p:nvSpPr>
          <p:cNvPr id="191504" name="Line 19"/>
          <p:cNvSpPr>
            <a:spLocks noChangeShapeType="1"/>
          </p:cNvSpPr>
          <p:nvPr/>
        </p:nvSpPr>
        <p:spPr bwMode="auto">
          <a:xfrm>
            <a:off x="6239087" y="3114173"/>
            <a:ext cx="1033463" cy="302419"/>
          </a:xfrm>
          <a:prstGeom prst="line">
            <a:avLst/>
          </a:prstGeom>
          <a:noFill/>
          <a:ln w="254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b="0"/>
          </a:p>
        </p:txBody>
      </p:sp>
      <p:sp>
        <p:nvSpPr>
          <p:cNvPr id="191505" name="Line 20"/>
          <p:cNvSpPr>
            <a:spLocks noChangeShapeType="1"/>
          </p:cNvSpPr>
          <p:nvPr/>
        </p:nvSpPr>
        <p:spPr bwMode="auto">
          <a:xfrm flipH="1">
            <a:off x="6324812" y="3255857"/>
            <a:ext cx="398463" cy="444104"/>
          </a:xfrm>
          <a:prstGeom prst="line">
            <a:avLst/>
          </a:prstGeom>
          <a:noFill/>
          <a:ln w="254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b="0"/>
          </a:p>
        </p:txBody>
      </p:sp>
      <p:sp>
        <p:nvSpPr>
          <p:cNvPr id="191506" name="Freeform 21"/>
          <p:cNvSpPr>
            <a:spLocks/>
          </p:cNvSpPr>
          <p:nvPr/>
        </p:nvSpPr>
        <p:spPr bwMode="auto">
          <a:xfrm>
            <a:off x="1854411" y="2798657"/>
            <a:ext cx="979488" cy="734616"/>
          </a:xfrm>
          <a:custGeom>
            <a:avLst/>
            <a:gdLst>
              <a:gd name="T0" fmla="*/ 0 w 617"/>
              <a:gd name="T1" fmla="*/ 0 h 617"/>
              <a:gd name="T2" fmla="*/ 393700 w 617"/>
              <a:gd name="T3" fmla="*/ 977900 h 617"/>
              <a:gd name="T4" fmla="*/ 977900 w 617"/>
              <a:gd name="T5" fmla="*/ 685800 h 617"/>
              <a:gd name="T6" fmla="*/ 0 w 617"/>
              <a:gd name="T7" fmla="*/ 0 h 617"/>
              <a:gd name="T8" fmla="*/ 0 60000 65536"/>
              <a:gd name="T9" fmla="*/ 0 60000 65536"/>
              <a:gd name="T10" fmla="*/ 0 60000 65536"/>
              <a:gd name="T11" fmla="*/ 0 60000 65536"/>
              <a:gd name="T12" fmla="*/ 0 w 617"/>
              <a:gd name="T13" fmla="*/ 0 h 617"/>
              <a:gd name="T14" fmla="*/ 617 w 617"/>
              <a:gd name="T15" fmla="*/ 617 h 617"/>
            </a:gdLst>
            <a:ahLst/>
            <a:cxnLst>
              <a:cxn ang="T8">
                <a:pos x="T0" y="T1"/>
              </a:cxn>
              <a:cxn ang="T9">
                <a:pos x="T2" y="T3"/>
              </a:cxn>
              <a:cxn ang="T10">
                <a:pos x="T4" y="T5"/>
              </a:cxn>
              <a:cxn ang="T11">
                <a:pos x="T6" y="T7"/>
              </a:cxn>
            </a:cxnLst>
            <a:rect l="T12" t="T13" r="T14" b="T15"/>
            <a:pathLst>
              <a:path w="617" h="617">
                <a:moveTo>
                  <a:pt x="0" y="0"/>
                </a:moveTo>
                <a:lnTo>
                  <a:pt x="248" y="616"/>
                </a:lnTo>
                <a:lnTo>
                  <a:pt x="616" y="432"/>
                </a:lnTo>
                <a:lnTo>
                  <a:pt x="0" y="0"/>
                </a:lnTo>
              </a:path>
            </a:pathLst>
          </a:custGeom>
          <a:noFill/>
          <a:ln w="12700" cap="rnd">
            <a:solidFill>
              <a:schemeClr val="bg2"/>
            </a:solidFill>
            <a:prstDash val="lgDash"/>
            <a:round/>
            <a:headEnd/>
            <a:tailEnd/>
          </a:ln>
        </p:spPr>
        <p:txBody>
          <a:bodyPr lIns="81633" tIns="40816" rIns="81633" bIns="40816">
            <a:prstTxWarp prst="textNoShape">
              <a:avLst/>
            </a:prstTxWarp>
          </a:bodyPr>
          <a:lstStyle/>
          <a:p>
            <a:endParaRPr lang="en-US" b="0"/>
          </a:p>
        </p:txBody>
      </p:sp>
      <p:sp>
        <p:nvSpPr>
          <p:cNvPr id="191507" name="Line 22"/>
          <p:cNvSpPr>
            <a:spLocks noChangeShapeType="1"/>
          </p:cNvSpPr>
          <p:nvPr/>
        </p:nvSpPr>
        <p:spPr bwMode="auto">
          <a:xfrm flipV="1">
            <a:off x="3310148" y="2560532"/>
            <a:ext cx="3662363" cy="164306"/>
          </a:xfrm>
          <a:prstGeom prst="line">
            <a:avLst/>
          </a:prstGeom>
          <a:noFill/>
          <a:ln w="12700">
            <a:solidFill>
              <a:schemeClr val="tx1"/>
            </a:solidFill>
            <a:prstDash val="dash"/>
            <a:round/>
            <a:headEnd type="none" w="sm" len="sm"/>
            <a:tailEnd type="stealth" w="med" len="med"/>
          </a:ln>
        </p:spPr>
        <p:txBody>
          <a:bodyPr wrap="none" lIns="81633" tIns="40816" rIns="81633" bIns="40816" anchor="ctr">
            <a:prstTxWarp prst="textNoShape">
              <a:avLst/>
            </a:prstTxWarp>
          </a:bodyPr>
          <a:lstStyle/>
          <a:p>
            <a:endParaRPr lang="en-US" b="0"/>
          </a:p>
        </p:txBody>
      </p:sp>
      <p:sp>
        <p:nvSpPr>
          <p:cNvPr id="191508" name="Line 23"/>
          <p:cNvSpPr>
            <a:spLocks noChangeShapeType="1"/>
          </p:cNvSpPr>
          <p:nvPr/>
        </p:nvSpPr>
        <p:spPr bwMode="auto">
          <a:xfrm>
            <a:off x="3310148" y="3553513"/>
            <a:ext cx="2290763" cy="35719"/>
          </a:xfrm>
          <a:prstGeom prst="line">
            <a:avLst/>
          </a:prstGeom>
          <a:noFill/>
          <a:ln w="12700">
            <a:solidFill>
              <a:schemeClr val="tx1"/>
            </a:solidFill>
            <a:prstDash val="dash"/>
            <a:round/>
            <a:headEnd type="none" w="sm" len="sm"/>
            <a:tailEnd type="stealth" w="med" len="med"/>
          </a:ln>
        </p:spPr>
        <p:txBody>
          <a:bodyPr wrap="none" lIns="81633" tIns="40816" rIns="81633" bIns="40816" anchor="ctr">
            <a:prstTxWarp prst="textNoShape">
              <a:avLst/>
            </a:prstTxWarp>
          </a:bodyPr>
          <a:lstStyle/>
          <a:p>
            <a:endParaRPr lang="en-US" b="0"/>
          </a:p>
        </p:txBody>
      </p:sp>
      <p:sp>
        <p:nvSpPr>
          <p:cNvPr id="191509" name="Line 24"/>
          <p:cNvSpPr>
            <a:spLocks noChangeShapeType="1"/>
          </p:cNvSpPr>
          <p:nvPr/>
        </p:nvSpPr>
        <p:spPr bwMode="auto">
          <a:xfrm>
            <a:off x="2857711" y="3303482"/>
            <a:ext cx="457200" cy="64294"/>
          </a:xfrm>
          <a:prstGeom prst="line">
            <a:avLst/>
          </a:prstGeom>
          <a:noFill/>
          <a:ln w="12700">
            <a:solidFill>
              <a:schemeClr val="bg2"/>
            </a:solidFill>
            <a:prstDash val="dash"/>
            <a:round/>
            <a:headEnd type="none" w="sm" len="sm"/>
            <a:tailEnd type="none" w="sm" len="sm"/>
          </a:ln>
        </p:spPr>
        <p:txBody>
          <a:bodyPr wrap="none" lIns="81633" tIns="40816" rIns="81633" bIns="40816" anchor="ctr">
            <a:prstTxWarp prst="textNoShape">
              <a:avLst/>
            </a:prstTxWarp>
          </a:bodyPr>
          <a:lstStyle/>
          <a:p>
            <a:endParaRPr lang="en-US" b="0"/>
          </a:p>
        </p:txBody>
      </p:sp>
      <p:sp>
        <p:nvSpPr>
          <p:cNvPr id="191510" name="Rectangle 25"/>
          <p:cNvSpPr>
            <a:spLocks noChangeArrowheads="1"/>
          </p:cNvSpPr>
          <p:nvPr/>
        </p:nvSpPr>
        <p:spPr bwMode="auto">
          <a:xfrm>
            <a:off x="6123220" y="2240253"/>
            <a:ext cx="1709698"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a:t>
            </a:r>
            <a:r>
              <a:rPr lang="en-US" sz="1800" b="0" dirty="0" err="1">
                <a:latin typeface="Book Antiqua" charset="0"/>
              </a:rPr>
              <a:t>s</a:t>
            </a:r>
            <a:r>
              <a:rPr lang="en-US" sz="1800" b="0" dirty="0">
                <a:latin typeface="Book Antiqua" charset="0"/>
              </a:rPr>
              <a:t>, </a:t>
            </a:r>
            <a:r>
              <a:rPr lang="en-US" sz="1800" b="0" dirty="0" err="1">
                <a:latin typeface="Book Antiqua" charset="0"/>
              </a:rPr>
              <a:t>t</a:t>
            </a:r>
            <a:r>
              <a:rPr lang="en-US" sz="1800" b="0" dirty="0">
                <a:latin typeface="Book Antiqua" charset="0"/>
              </a:rPr>
              <a:t>) = (0.2, 0.8)</a:t>
            </a:r>
          </a:p>
        </p:txBody>
      </p:sp>
      <p:sp>
        <p:nvSpPr>
          <p:cNvPr id="191511" name="Rectangle 26"/>
          <p:cNvSpPr>
            <a:spLocks noChangeArrowheads="1"/>
          </p:cNvSpPr>
          <p:nvPr/>
        </p:nvSpPr>
        <p:spPr bwMode="auto">
          <a:xfrm>
            <a:off x="4637517" y="3268953"/>
            <a:ext cx="1012391"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(0.4, 0.2)</a:t>
            </a:r>
          </a:p>
        </p:txBody>
      </p:sp>
      <p:sp>
        <p:nvSpPr>
          <p:cNvPr id="191512" name="Rectangle 27"/>
          <p:cNvSpPr>
            <a:spLocks noChangeArrowheads="1"/>
          </p:cNvSpPr>
          <p:nvPr/>
        </p:nvSpPr>
        <p:spPr bwMode="auto">
          <a:xfrm>
            <a:off x="6999717" y="3897603"/>
            <a:ext cx="1012391"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(0.8, 0.4)</a:t>
            </a:r>
          </a:p>
        </p:txBody>
      </p:sp>
      <p:sp>
        <p:nvSpPr>
          <p:cNvPr id="191513" name="Rectangle 28"/>
          <p:cNvSpPr>
            <a:spLocks noChangeArrowheads="1"/>
          </p:cNvSpPr>
          <p:nvPr/>
        </p:nvSpPr>
        <p:spPr bwMode="auto">
          <a:xfrm>
            <a:off x="7028340" y="2468853"/>
            <a:ext cx="345542"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A</a:t>
            </a:r>
          </a:p>
        </p:txBody>
      </p:sp>
      <p:sp>
        <p:nvSpPr>
          <p:cNvPr id="191514" name="Rectangle 29"/>
          <p:cNvSpPr>
            <a:spLocks noChangeArrowheads="1"/>
          </p:cNvSpPr>
          <p:nvPr/>
        </p:nvSpPr>
        <p:spPr bwMode="auto">
          <a:xfrm>
            <a:off x="5371177" y="3669003"/>
            <a:ext cx="307070"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B</a:t>
            </a:r>
          </a:p>
        </p:txBody>
      </p:sp>
      <p:sp>
        <p:nvSpPr>
          <p:cNvPr id="191515" name="Rectangle 30"/>
          <p:cNvSpPr>
            <a:spLocks noChangeArrowheads="1"/>
          </p:cNvSpPr>
          <p:nvPr/>
        </p:nvSpPr>
        <p:spPr bwMode="auto">
          <a:xfrm>
            <a:off x="7494349" y="3669003"/>
            <a:ext cx="329512"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C</a:t>
            </a:r>
          </a:p>
        </p:txBody>
      </p:sp>
      <p:sp>
        <p:nvSpPr>
          <p:cNvPr id="191516" name="Rectangle 31"/>
          <p:cNvSpPr>
            <a:spLocks noChangeArrowheads="1"/>
          </p:cNvSpPr>
          <p:nvPr/>
        </p:nvSpPr>
        <p:spPr bwMode="auto">
          <a:xfrm>
            <a:off x="1575588" y="2605775"/>
            <a:ext cx="281422"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solidFill>
                  <a:schemeClr val="bg2"/>
                </a:solidFill>
                <a:latin typeface="Book Antiqua" charset="0"/>
              </a:rPr>
              <a:t>a</a:t>
            </a:r>
          </a:p>
        </p:txBody>
      </p:sp>
      <p:sp>
        <p:nvSpPr>
          <p:cNvPr id="191517" name="Rectangle 32"/>
          <p:cNvSpPr>
            <a:spLocks noChangeArrowheads="1"/>
          </p:cNvSpPr>
          <p:nvPr/>
        </p:nvSpPr>
        <p:spPr bwMode="auto">
          <a:xfrm>
            <a:off x="2019440" y="3497553"/>
            <a:ext cx="306531"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err="1">
                <a:solidFill>
                  <a:srgbClr val="000000"/>
                </a:solidFill>
                <a:latin typeface="Book Antiqua" charset="0"/>
              </a:rPr>
              <a:t>b</a:t>
            </a:r>
            <a:endParaRPr lang="en-US" sz="1800" b="0" dirty="0">
              <a:solidFill>
                <a:srgbClr val="000000"/>
              </a:solidFill>
              <a:latin typeface="Book Antiqua" charset="0"/>
            </a:endParaRPr>
          </a:p>
        </p:txBody>
      </p:sp>
      <p:sp>
        <p:nvSpPr>
          <p:cNvPr id="191518" name="Rectangle 33"/>
          <p:cNvSpPr>
            <a:spLocks noChangeArrowheads="1"/>
          </p:cNvSpPr>
          <p:nvPr/>
        </p:nvSpPr>
        <p:spPr bwMode="auto">
          <a:xfrm>
            <a:off x="2724206" y="3268953"/>
            <a:ext cx="268598"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err="1">
                <a:solidFill>
                  <a:srgbClr val="000000"/>
                </a:solidFill>
                <a:latin typeface="Book Antiqua" charset="0"/>
              </a:rPr>
              <a:t>c</a:t>
            </a:r>
            <a:endParaRPr lang="en-US" sz="1800" b="0" dirty="0">
              <a:solidFill>
                <a:srgbClr val="000000"/>
              </a:solidFill>
              <a:latin typeface="Book Antiqua" charset="0"/>
            </a:endParaRPr>
          </a:p>
        </p:txBody>
      </p:sp>
      <p:sp>
        <p:nvSpPr>
          <p:cNvPr id="191519" name="Rectangle 34"/>
          <p:cNvSpPr>
            <a:spLocks noChangeArrowheads="1"/>
          </p:cNvSpPr>
          <p:nvPr/>
        </p:nvSpPr>
        <p:spPr bwMode="auto">
          <a:xfrm>
            <a:off x="1665088" y="1925928"/>
            <a:ext cx="1477198"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Times New Roman" charset="0"/>
              </a:rPr>
              <a:t>Texture Space</a:t>
            </a:r>
          </a:p>
        </p:txBody>
      </p:sp>
      <p:sp>
        <p:nvSpPr>
          <p:cNvPr id="191520" name="Rectangle 35"/>
          <p:cNvSpPr>
            <a:spLocks noChangeArrowheads="1"/>
          </p:cNvSpPr>
          <p:nvPr/>
        </p:nvSpPr>
        <p:spPr bwMode="auto">
          <a:xfrm>
            <a:off x="5747730" y="1925928"/>
            <a:ext cx="1390701"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Times New Roman" charset="0"/>
              </a:rPr>
              <a:t>Object Space</a:t>
            </a:r>
          </a:p>
        </p:txBody>
      </p:sp>
      <p:sp>
        <p:nvSpPr>
          <p:cNvPr id="191521" name="Freeform 36"/>
          <p:cNvSpPr>
            <a:spLocks/>
          </p:cNvSpPr>
          <p:nvPr/>
        </p:nvSpPr>
        <p:spPr bwMode="auto">
          <a:xfrm>
            <a:off x="5604086" y="3117744"/>
            <a:ext cx="1111250" cy="583406"/>
          </a:xfrm>
          <a:custGeom>
            <a:avLst/>
            <a:gdLst>
              <a:gd name="T0" fmla="*/ 630238 w 700"/>
              <a:gd name="T1" fmla="*/ 0 h 490"/>
              <a:gd name="T2" fmla="*/ 1109663 w 700"/>
              <a:gd name="T3" fmla="*/ 182563 h 490"/>
              <a:gd name="T4" fmla="*/ 717550 w 700"/>
              <a:gd name="T5" fmla="*/ 776288 h 490"/>
              <a:gd name="T6" fmla="*/ 0 w 700"/>
              <a:gd name="T7" fmla="*/ 628650 h 490"/>
              <a:gd name="T8" fmla="*/ 630238 w 700"/>
              <a:gd name="T9" fmla="*/ 0 h 490"/>
              <a:gd name="T10" fmla="*/ 0 60000 65536"/>
              <a:gd name="T11" fmla="*/ 0 60000 65536"/>
              <a:gd name="T12" fmla="*/ 0 60000 65536"/>
              <a:gd name="T13" fmla="*/ 0 60000 65536"/>
              <a:gd name="T14" fmla="*/ 0 60000 65536"/>
              <a:gd name="T15" fmla="*/ 0 w 700"/>
              <a:gd name="T16" fmla="*/ 0 h 490"/>
              <a:gd name="T17" fmla="*/ 700 w 700"/>
              <a:gd name="T18" fmla="*/ 490 h 490"/>
            </a:gdLst>
            <a:ahLst/>
            <a:cxnLst>
              <a:cxn ang="T10">
                <a:pos x="T0" y="T1"/>
              </a:cxn>
              <a:cxn ang="T11">
                <a:pos x="T2" y="T3"/>
              </a:cxn>
              <a:cxn ang="T12">
                <a:pos x="T4" y="T5"/>
              </a:cxn>
              <a:cxn ang="T13">
                <a:pos x="T6" y="T7"/>
              </a:cxn>
              <a:cxn ang="T14">
                <a:pos x="T8" y="T9"/>
              </a:cxn>
            </a:cxnLst>
            <a:rect l="T15" t="T16" r="T17" b="T18"/>
            <a:pathLst>
              <a:path w="700" h="490">
                <a:moveTo>
                  <a:pt x="397" y="0"/>
                </a:moveTo>
                <a:lnTo>
                  <a:pt x="699" y="115"/>
                </a:lnTo>
                <a:lnTo>
                  <a:pt x="452" y="489"/>
                </a:lnTo>
                <a:lnTo>
                  <a:pt x="0" y="396"/>
                </a:lnTo>
                <a:lnTo>
                  <a:pt x="397" y="0"/>
                </a:lnTo>
              </a:path>
            </a:pathLst>
          </a:custGeom>
          <a:solidFill>
            <a:schemeClr val="accent2"/>
          </a:solidFill>
          <a:ln w="12700" cap="rnd">
            <a:solidFill>
              <a:schemeClr val="tx1"/>
            </a:solidFill>
            <a:round/>
            <a:headEnd/>
            <a:tailEnd/>
          </a:ln>
        </p:spPr>
        <p:txBody>
          <a:bodyPr lIns="81633" tIns="40816" rIns="81633" bIns="40816">
            <a:prstTxWarp prst="textNoShape">
              <a:avLst/>
            </a:prstTxWarp>
          </a:bodyPr>
          <a:lstStyle/>
          <a:p>
            <a:endParaRPr lang="en-US" b="0"/>
          </a:p>
        </p:txBody>
      </p:sp>
      <p:sp>
        <p:nvSpPr>
          <p:cNvPr id="191522" name="Freeform 37"/>
          <p:cNvSpPr>
            <a:spLocks/>
          </p:cNvSpPr>
          <p:nvPr/>
        </p:nvSpPr>
        <p:spPr bwMode="auto">
          <a:xfrm>
            <a:off x="6324811" y="3258238"/>
            <a:ext cx="1106488" cy="615554"/>
          </a:xfrm>
          <a:custGeom>
            <a:avLst/>
            <a:gdLst>
              <a:gd name="T0" fmla="*/ 392113 w 697"/>
              <a:gd name="T1" fmla="*/ 0 h 517"/>
              <a:gd name="T2" fmla="*/ 941388 w 697"/>
              <a:gd name="T3" fmla="*/ 207963 h 517"/>
              <a:gd name="T4" fmla="*/ 1104900 w 697"/>
              <a:gd name="T5" fmla="*/ 819150 h 517"/>
              <a:gd name="T6" fmla="*/ 0 w 697"/>
              <a:gd name="T7" fmla="*/ 590550 h 517"/>
              <a:gd name="T8" fmla="*/ 392113 w 697"/>
              <a:gd name="T9" fmla="*/ 0 h 517"/>
              <a:gd name="T10" fmla="*/ 0 60000 65536"/>
              <a:gd name="T11" fmla="*/ 0 60000 65536"/>
              <a:gd name="T12" fmla="*/ 0 60000 65536"/>
              <a:gd name="T13" fmla="*/ 0 60000 65536"/>
              <a:gd name="T14" fmla="*/ 0 60000 65536"/>
              <a:gd name="T15" fmla="*/ 0 w 697"/>
              <a:gd name="T16" fmla="*/ 0 h 517"/>
              <a:gd name="T17" fmla="*/ 697 w 697"/>
              <a:gd name="T18" fmla="*/ 517 h 517"/>
            </a:gdLst>
            <a:ahLst/>
            <a:cxnLst>
              <a:cxn ang="T10">
                <a:pos x="T0" y="T1"/>
              </a:cxn>
              <a:cxn ang="T11">
                <a:pos x="T2" y="T3"/>
              </a:cxn>
              <a:cxn ang="T12">
                <a:pos x="T4" y="T5"/>
              </a:cxn>
              <a:cxn ang="T13">
                <a:pos x="T6" y="T7"/>
              </a:cxn>
              <a:cxn ang="T14">
                <a:pos x="T8" y="T9"/>
              </a:cxn>
            </a:cxnLst>
            <a:rect l="T15" t="T16" r="T17" b="T18"/>
            <a:pathLst>
              <a:path w="697" h="517">
                <a:moveTo>
                  <a:pt x="247" y="0"/>
                </a:moveTo>
                <a:lnTo>
                  <a:pt x="593" y="131"/>
                </a:lnTo>
                <a:lnTo>
                  <a:pt x="696" y="516"/>
                </a:lnTo>
                <a:lnTo>
                  <a:pt x="0" y="372"/>
                </a:lnTo>
                <a:lnTo>
                  <a:pt x="247" y="0"/>
                </a:lnTo>
              </a:path>
            </a:pathLst>
          </a:custGeom>
          <a:solidFill>
            <a:schemeClr val="accent1"/>
          </a:solidFill>
          <a:ln w="12700" cap="rnd">
            <a:solidFill>
              <a:schemeClr val="tx1"/>
            </a:solidFill>
            <a:round/>
            <a:headEnd/>
            <a:tailEnd/>
          </a:ln>
        </p:spPr>
        <p:txBody>
          <a:bodyPr lIns="81633" tIns="40816" rIns="81633" bIns="40816">
            <a:prstTxWarp prst="textNoShape">
              <a:avLst/>
            </a:prstTxWarp>
          </a:bodyPr>
          <a:lstStyle/>
          <a:p>
            <a:endParaRPr lang="en-US" b="0"/>
          </a:p>
        </p:txBody>
      </p:sp>
      <p:sp>
        <p:nvSpPr>
          <p:cNvPr id="191523" name="Freeform 38"/>
          <p:cNvSpPr>
            <a:spLocks/>
          </p:cNvSpPr>
          <p:nvPr/>
        </p:nvSpPr>
        <p:spPr bwMode="auto">
          <a:xfrm>
            <a:off x="6245436" y="2566486"/>
            <a:ext cx="1022350" cy="841771"/>
          </a:xfrm>
          <a:custGeom>
            <a:avLst/>
            <a:gdLst>
              <a:gd name="T0" fmla="*/ 0 w 644"/>
              <a:gd name="T1" fmla="*/ 727075 h 707"/>
              <a:gd name="T2" fmla="*/ 723900 w 644"/>
              <a:gd name="T3" fmla="*/ 0 h 707"/>
              <a:gd name="T4" fmla="*/ 1020763 w 644"/>
              <a:gd name="T5" fmla="*/ 1120775 h 707"/>
              <a:gd name="T6" fmla="*/ 0 w 644"/>
              <a:gd name="T7" fmla="*/ 727075 h 707"/>
              <a:gd name="T8" fmla="*/ 0 60000 65536"/>
              <a:gd name="T9" fmla="*/ 0 60000 65536"/>
              <a:gd name="T10" fmla="*/ 0 60000 65536"/>
              <a:gd name="T11" fmla="*/ 0 60000 65536"/>
              <a:gd name="T12" fmla="*/ 0 w 644"/>
              <a:gd name="T13" fmla="*/ 0 h 707"/>
              <a:gd name="T14" fmla="*/ 644 w 644"/>
              <a:gd name="T15" fmla="*/ 707 h 707"/>
            </a:gdLst>
            <a:ahLst/>
            <a:cxnLst>
              <a:cxn ang="T8">
                <a:pos x="T0" y="T1"/>
              </a:cxn>
              <a:cxn ang="T9">
                <a:pos x="T2" y="T3"/>
              </a:cxn>
              <a:cxn ang="T10">
                <a:pos x="T4" y="T5"/>
              </a:cxn>
              <a:cxn ang="T11">
                <a:pos x="T6" y="T7"/>
              </a:cxn>
            </a:cxnLst>
            <a:rect l="T12" t="T13" r="T14" b="T15"/>
            <a:pathLst>
              <a:path w="644" h="707">
                <a:moveTo>
                  <a:pt x="0" y="458"/>
                </a:moveTo>
                <a:lnTo>
                  <a:pt x="456" y="0"/>
                </a:lnTo>
                <a:lnTo>
                  <a:pt x="643" y="706"/>
                </a:lnTo>
                <a:lnTo>
                  <a:pt x="0" y="458"/>
                </a:lnTo>
              </a:path>
            </a:pathLst>
          </a:custGeom>
          <a:solidFill>
            <a:schemeClr val="tx2"/>
          </a:solidFill>
          <a:ln w="12700" cap="rnd">
            <a:solidFill>
              <a:schemeClr val="tx1"/>
            </a:solidFill>
            <a:round/>
            <a:headEnd/>
            <a:tailEnd/>
          </a:ln>
        </p:spPr>
        <p:txBody>
          <a:bodyPr lIns="81633" tIns="40816" rIns="81633" bIns="40816">
            <a:prstTxWarp prst="textNoShape">
              <a:avLst/>
            </a:prstTxWarp>
          </a:bodyPr>
          <a:lstStyle/>
          <a:p>
            <a:endParaRPr lang="en-US" b="0"/>
          </a:p>
        </p:txBody>
      </p:sp>
      <p:sp>
        <p:nvSpPr>
          <p:cNvPr id="191524" name="Line 39"/>
          <p:cNvSpPr>
            <a:spLocks noChangeShapeType="1"/>
          </p:cNvSpPr>
          <p:nvPr/>
        </p:nvSpPr>
        <p:spPr bwMode="auto">
          <a:xfrm flipV="1">
            <a:off x="1867111" y="2728410"/>
            <a:ext cx="1447800" cy="64294"/>
          </a:xfrm>
          <a:prstGeom prst="line">
            <a:avLst/>
          </a:prstGeom>
          <a:noFill/>
          <a:ln w="12700">
            <a:solidFill>
              <a:schemeClr val="bg2"/>
            </a:solidFill>
            <a:prstDash val="dash"/>
            <a:round/>
            <a:headEnd type="none" w="sm" len="sm"/>
            <a:tailEnd type="none" w="sm" len="sm"/>
          </a:ln>
        </p:spPr>
        <p:txBody>
          <a:bodyPr wrap="none" lIns="81633" tIns="40816" rIns="81633" bIns="40816" anchor="ctr">
            <a:prstTxWarp prst="textNoShape">
              <a:avLst/>
            </a:prstTxWarp>
          </a:bodyPr>
          <a:lstStyle/>
          <a:p>
            <a:endParaRPr lang="en-US" b="0"/>
          </a:p>
        </p:txBody>
      </p:sp>
      <p:sp>
        <p:nvSpPr>
          <p:cNvPr id="191525" name="Line 40"/>
          <p:cNvSpPr>
            <a:spLocks noChangeShapeType="1"/>
          </p:cNvSpPr>
          <p:nvPr/>
        </p:nvSpPr>
        <p:spPr bwMode="auto">
          <a:xfrm>
            <a:off x="3314911" y="3364203"/>
            <a:ext cx="4110038" cy="510778"/>
          </a:xfrm>
          <a:prstGeom prst="line">
            <a:avLst/>
          </a:prstGeom>
          <a:noFill/>
          <a:ln w="12700">
            <a:solidFill>
              <a:schemeClr val="tx1"/>
            </a:solidFill>
            <a:prstDash val="dash"/>
            <a:round/>
            <a:headEnd type="none" w="sm" len="sm"/>
            <a:tailEnd type="stealth" w="med" len="med"/>
          </a:ln>
        </p:spPr>
        <p:txBody>
          <a:bodyPr wrap="none" lIns="81633" tIns="40816" rIns="81633" bIns="40816" anchor="ctr">
            <a:prstTxWarp prst="textNoShape">
              <a:avLst/>
            </a:prstTxWarp>
          </a:bodyPr>
          <a:lstStyle/>
          <a:p>
            <a:endParaRPr lang="en-US" b="0"/>
          </a:p>
        </p:txBody>
      </p:sp>
      <p:sp>
        <p:nvSpPr>
          <p:cNvPr id="191526" name="Line 41"/>
          <p:cNvSpPr>
            <a:spLocks noChangeShapeType="1"/>
          </p:cNvSpPr>
          <p:nvPr/>
        </p:nvSpPr>
        <p:spPr bwMode="auto">
          <a:xfrm>
            <a:off x="2248111" y="3528510"/>
            <a:ext cx="1057275" cy="25003"/>
          </a:xfrm>
          <a:prstGeom prst="line">
            <a:avLst/>
          </a:prstGeom>
          <a:noFill/>
          <a:ln w="12700">
            <a:solidFill>
              <a:schemeClr val="bg2"/>
            </a:solidFill>
            <a:prstDash val="dash"/>
            <a:round/>
            <a:headEnd type="none" w="sm" len="sm"/>
            <a:tailEnd type="none" w="sm" len="sm"/>
          </a:ln>
        </p:spPr>
        <p:txBody>
          <a:bodyPr wrap="none" lIns="81633" tIns="40816" rIns="81633" bIns="40816" anchor="ctr">
            <a:prstTxWarp prst="textNoShape">
              <a:avLst/>
            </a:prstTxWarp>
          </a:bodyPr>
          <a:lstStyle/>
          <a:p>
            <a:endParaRPr lang="en-US" b="0"/>
          </a:p>
        </p:txBody>
      </p:sp>
    </p:spTree>
    <p:extLst>
      <p:ext uri="{BB962C8B-B14F-4D97-AF65-F5344CB8AC3E}">
        <p14:creationId xmlns:p14="http://schemas.microsoft.com/office/powerpoint/2010/main" val="9456686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Exclusively Programmable Pipeline</a:t>
            </a:r>
          </a:p>
        </p:txBody>
      </p:sp>
      <p:sp>
        <p:nvSpPr>
          <p:cNvPr id="3" name="Content Placeholder 2"/>
          <p:cNvSpPr>
            <a:spLocks noGrp="1"/>
          </p:cNvSpPr>
          <p:nvPr>
            <p:ph idx="1"/>
          </p:nvPr>
        </p:nvSpPr>
        <p:spPr/>
        <p:txBody>
          <a:bodyPr/>
          <a:lstStyle/>
          <a:p>
            <a:r>
              <a:rPr lang="en-US" dirty="0"/>
              <a:t>OpenGL 3.1 removed the fixed-function pipeline</a:t>
            </a:r>
          </a:p>
          <a:p>
            <a:pPr lvl="1"/>
            <a:r>
              <a:rPr lang="en-US" dirty="0"/>
              <a:t>programs were required to use only shaders</a:t>
            </a:r>
          </a:p>
          <a:p>
            <a:pPr lvl="1"/>
            <a:endParaRPr lang="en-US" dirty="0"/>
          </a:p>
          <a:p>
            <a:pPr lvl="1"/>
            <a:endParaRPr lang="en-US" dirty="0"/>
          </a:p>
          <a:p>
            <a:pPr lvl="1"/>
            <a:endParaRPr lang="en-US" dirty="0"/>
          </a:p>
          <a:p>
            <a:pPr lvl="1"/>
            <a:endParaRPr lang="en-US" dirty="0"/>
          </a:p>
          <a:p>
            <a:r>
              <a:rPr lang="en-US" dirty="0"/>
              <a:t>Additionally, almost all data is GPU-resident</a:t>
            </a:r>
          </a:p>
          <a:p>
            <a:pPr lvl="1"/>
            <a:r>
              <a:rPr lang="en-US" dirty="0"/>
              <a:t>all vertex data sent using buffer objects</a:t>
            </a:r>
          </a:p>
          <a:p>
            <a:endParaRPr lang="en-US" dirty="0"/>
          </a:p>
        </p:txBody>
      </p:sp>
      <p:grpSp>
        <p:nvGrpSpPr>
          <p:cNvPr id="23" name="Group 22"/>
          <p:cNvGrpSpPr/>
          <p:nvPr/>
        </p:nvGrpSpPr>
        <p:grpSpPr>
          <a:xfrm>
            <a:off x="1239169" y="1626054"/>
            <a:ext cx="6665662" cy="1255136"/>
            <a:chOff x="1190428" y="2267030"/>
            <a:chExt cx="6665662" cy="1255136"/>
          </a:xfrm>
        </p:grpSpPr>
        <p:sp>
          <p:nvSpPr>
            <p:cNvPr id="24" name="Rounded Rectangle 23"/>
            <p:cNvSpPr/>
            <p:nvPr/>
          </p:nvSpPr>
          <p:spPr>
            <a:xfrm>
              <a:off x="3511017" y="2627880"/>
              <a:ext cx="895402" cy="447144"/>
            </a:xfrm>
            <a:prstGeom prst="roundRect">
              <a:avLst/>
            </a:prstGeom>
            <a:solidFill>
              <a:schemeClr val="accent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900" dirty="0">
                  <a:solidFill>
                    <a:srgbClr val="FFFFFF"/>
                  </a:solidFill>
                </a:rPr>
                <a:t>Primitive</a:t>
              </a:r>
            </a:p>
            <a:p>
              <a:pPr algn="ctr"/>
              <a:r>
                <a:rPr lang="en-US" sz="900" dirty="0">
                  <a:solidFill>
                    <a:srgbClr val="FFFFFF"/>
                  </a:solidFill>
                </a:rPr>
                <a:t>Setup and Rasterization</a:t>
              </a:r>
            </a:p>
          </p:txBody>
        </p:sp>
        <p:sp>
          <p:nvSpPr>
            <p:cNvPr id="25" name="Rounded Rectangle 24"/>
            <p:cNvSpPr/>
            <p:nvPr/>
          </p:nvSpPr>
          <p:spPr>
            <a:xfrm>
              <a:off x="4671312" y="2627880"/>
              <a:ext cx="895402" cy="447144"/>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chemeClr val="bg1"/>
                  </a:solidFill>
                </a:rPr>
                <a:t>Fragment Shader</a:t>
              </a:r>
            </a:p>
          </p:txBody>
        </p:sp>
        <p:sp>
          <p:nvSpPr>
            <p:cNvPr id="27" name="Rounded Rectangle 26"/>
            <p:cNvSpPr/>
            <p:nvPr/>
          </p:nvSpPr>
          <p:spPr>
            <a:xfrm>
              <a:off x="5831606" y="262788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Blending</a:t>
              </a:r>
            </a:p>
          </p:txBody>
        </p:sp>
        <p:pic>
          <p:nvPicPr>
            <p:cNvPr id="28" name="Picture 8" descr="T:\redtransteapot.png"/>
            <p:cNvPicPr preferRelativeResize="0">
              <a:picLocks noChangeAspect="1" noChangeArrowheads="1"/>
            </p:cNvPicPr>
            <p:nvPr/>
          </p:nvPicPr>
          <p:blipFill>
            <a:blip r:embed="rId3" cstate="print"/>
            <a:stretch>
              <a:fillRect/>
            </a:stretch>
          </p:blipFill>
          <p:spPr bwMode="auto">
            <a:xfrm>
              <a:off x="6991910" y="2422104"/>
              <a:ext cx="864180" cy="864180"/>
            </a:xfrm>
            <a:prstGeom prst="rect">
              <a:avLst/>
            </a:prstGeom>
            <a:noFill/>
            <a:ln>
              <a:solidFill>
                <a:srgbClr val="95BACD"/>
              </a:solidFill>
            </a:ln>
          </p:spPr>
        </p:pic>
        <p:sp>
          <p:nvSpPr>
            <p:cNvPr id="29" name="Rounded Rectangle 28"/>
            <p:cNvSpPr/>
            <p:nvPr/>
          </p:nvSpPr>
          <p:spPr>
            <a:xfrm>
              <a:off x="1190428" y="226703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Vertex</a:t>
              </a:r>
              <a:br>
                <a:rPr lang="en-US" sz="900" dirty="0"/>
              </a:br>
              <a:r>
                <a:rPr lang="en-US" sz="900" dirty="0"/>
                <a:t>Data</a:t>
              </a:r>
            </a:p>
          </p:txBody>
        </p:sp>
        <p:sp>
          <p:nvSpPr>
            <p:cNvPr id="30" name="Rounded Rectangle 29"/>
            <p:cNvSpPr/>
            <p:nvPr/>
          </p:nvSpPr>
          <p:spPr>
            <a:xfrm>
              <a:off x="1190428" y="2941831"/>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Pixel</a:t>
              </a:r>
              <a:br>
                <a:rPr lang="en-US" sz="900" dirty="0"/>
              </a:br>
              <a:r>
                <a:rPr lang="en-US" sz="900" dirty="0"/>
                <a:t>Data</a:t>
              </a:r>
            </a:p>
          </p:txBody>
        </p:sp>
        <p:sp>
          <p:nvSpPr>
            <p:cNvPr id="31" name="Rounded Rectangle 30"/>
            <p:cNvSpPr/>
            <p:nvPr/>
          </p:nvSpPr>
          <p:spPr>
            <a:xfrm>
              <a:off x="2350723" y="2267030"/>
              <a:ext cx="895402" cy="447144"/>
            </a:xfrm>
            <a:prstGeom prst="round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dirty="0">
                  <a:solidFill>
                    <a:schemeClr val="bg1"/>
                  </a:solidFill>
                </a:rPr>
                <a:t>Vertex Shader</a:t>
              </a:r>
            </a:p>
          </p:txBody>
        </p:sp>
        <p:sp>
          <p:nvSpPr>
            <p:cNvPr id="32" name="Rounded Rectangle 31"/>
            <p:cNvSpPr/>
            <p:nvPr/>
          </p:nvSpPr>
          <p:spPr>
            <a:xfrm>
              <a:off x="2479317" y="3075022"/>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Texture</a:t>
              </a:r>
              <a:br>
                <a:rPr lang="en-US" sz="900" dirty="0"/>
              </a:br>
              <a:r>
                <a:rPr lang="en-US" sz="900" dirty="0"/>
                <a:t>Store</a:t>
              </a:r>
            </a:p>
          </p:txBody>
        </p:sp>
        <p:cxnSp>
          <p:nvCxnSpPr>
            <p:cNvPr id="33" name="Straight Arrow Connector 32"/>
            <p:cNvCxnSpPr>
              <a:stCxn id="29" idx="3"/>
              <a:endCxn id="31" idx="1"/>
            </p:cNvCxnSpPr>
            <p:nvPr/>
          </p:nvCxnSpPr>
          <p:spPr>
            <a:xfrm>
              <a:off x="2085830" y="2490602"/>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31" idx="3"/>
              <a:endCxn id="24" idx="1"/>
            </p:cNvCxnSpPr>
            <p:nvPr/>
          </p:nvCxnSpPr>
          <p:spPr>
            <a:xfrm>
              <a:off x="3246125" y="2490602"/>
              <a:ext cx="264893" cy="360850"/>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5" name="Shape 21"/>
            <p:cNvCxnSpPr>
              <a:stCxn id="30" idx="3"/>
              <a:endCxn id="24" idx="1"/>
            </p:cNvCxnSpPr>
            <p:nvPr/>
          </p:nvCxnSpPr>
          <p:spPr>
            <a:xfrm flipV="1">
              <a:off x="2085830" y="2851451"/>
              <a:ext cx="1425187" cy="313952"/>
            </a:xfrm>
            <a:prstGeom prst="bentConnector3">
              <a:avLst>
                <a:gd name="adj1" fmla="val 13908"/>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30" idx="3"/>
              <a:endCxn id="32" idx="1"/>
            </p:cNvCxnSpPr>
            <p:nvPr/>
          </p:nvCxnSpPr>
          <p:spPr>
            <a:xfrm>
              <a:off x="2085830" y="3165403"/>
              <a:ext cx="393488" cy="133191"/>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7" name="Shape 27"/>
            <p:cNvCxnSpPr>
              <a:stCxn id="32" idx="3"/>
              <a:endCxn id="25" idx="2"/>
            </p:cNvCxnSpPr>
            <p:nvPr/>
          </p:nvCxnSpPr>
          <p:spPr>
            <a:xfrm flipV="1">
              <a:off x="3374719" y="3075022"/>
              <a:ext cx="1744294" cy="223572"/>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4" idx="3"/>
              <a:endCxn id="25" idx="1"/>
            </p:cNvCxnSpPr>
            <p:nvPr/>
          </p:nvCxnSpPr>
          <p:spPr>
            <a:xfrm>
              <a:off x="4406419" y="2851451"/>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3"/>
            </p:cNvCxnSpPr>
            <p:nvPr/>
          </p:nvCxnSpPr>
          <p:spPr>
            <a:xfrm>
              <a:off x="5566714" y="2851451"/>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7" idx="3"/>
              <a:endCxn id="28" idx="1"/>
            </p:cNvCxnSpPr>
            <p:nvPr/>
          </p:nvCxnSpPr>
          <p:spPr>
            <a:xfrm>
              <a:off x="6727008" y="2851452"/>
              <a:ext cx="264902" cy="2742"/>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613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Programmability</a:t>
            </a:r>
          </a:p>
        </p:txBody>
      </p:sp>
      <p:sp>
        <p:nvSpPr>
          <p:cNvPr id="3" name="Content Placeholder 2"/>
          <p:cNvSpPr>
            <a:spLocks noGrp="1"/>
          </p:cNvSpPr>
          <p:nvPr>
            <p:ph idx="1"/>
          </p:nvPr>
        </p:nvSpPr>
        <p:spPr/>
        <p:txBody>
          <a:bodyPr/>
          <a:lstStyle/>
          <a:p>
            <a:r>
              <a:rPr lang="en-US" dirty="0"/>
              <a:t>OpenGL 3.2 (released August 3</a:t>
            </a:r>
            <a:r>
              <a:rPr lang="en-US" baseline="30000" dirty="0"/>
              <a:t>rd</a:t>
            </a:r>
            <a:r>
              <a:rPr lang="en-US" dirty="0"/>
              <a:t>, 2009) added an additional shading stage – geometry shaders</a:t>
            </a:r>
          </a:p>
          <a:p>
            <a:pPr lvl="1"/>
            <a:r>
              <a:rPr lang="en-US" dirty="0"/>
              <a:t>modify geometric primitives within the graphics pipeline </a:t>
            </a:r>
          </a:p>
        </p:txBody>
      </p:sp>
      <p:grpSp>
        <p:nvGrpSpPr>
          <p:cNvPr id="4" name="Group 37"/>
          <p:cNvGrpSpPr/>
          <p:nvPr/>
        </p:nvGrpSpPr>
        <p:grpSpPr>
          <a:xfrm>
            <a:off x="779236" y="2530249"/>
            <a:ext cx="7585529" cy="1527869"/>
            <a:chOff x="286261" y="2741690"/>
            <a:chExt cx="8580516" cy="2037159"/>
          </a:xfrm>
        </p:grpSpPr>
        <p:sp>
          <p:nvSpPr>
            <p:cNvPr id="5" name="Rounded Rectangle 4"/>
            <p:cNvSpPr/>
            <p:nvPr/>
          </p:nvSpPr>
          <p:spPr>
            <a:xfrm>
              <a:off x="4014266" y="3177713"/>
              <a:ext cx="999460" cy="672051"/>
            </a:xfrm>
            <a:prstGeom prst="roundRect">
              <a:avLst/>
            </a:prstGeom>
            <a:solidFill>
              <a:schemeClr val="accent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900" dirty="0">
                  <a:solidFill>
                    <a:srgbClr val="FFFFFF"/>
                  </a:solidFill>
                </a:rPr>
                <a:t>Primitive</a:t>
              </a:r>
            </a:p>
            <a:p>
              <a:pPr algn="ctr"/>
              <a:r>
                <a:rPr lang="en-US" sz="900" dirty="0">
                  <a:solidFill>
                    <a:srgbClr val="FFFFFF"/>
                  </a:solidFill>
                </a:rPr>
                <a:t>Setup and Rasterization</a:t>
              </a:r>
            </a:p>
          </p:txBody>
        </p:sp>
        <p:sp>
          <p:nvSpPr>
            <p:cNvPr id="6" name="Rounded Rectangle 5"/>
            <p:cNvSpPr/>
            <p:nvPr/>
          </p:nvSpPr>
          <p:spPr>
            <a:xfrm>
              <a:off x="5273959" y="3177713"/>
              <a:ext cx="999460"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rgbClr val="FFFFFF"/>
                  </a:solidFill>
                </a:rPr>
                <a:t>Fragment</a:t>
              </a:r>
              <a:br>
                <a:rPr lang="en-US" sz="900" dirty="0">
                  <a:solidFill>
                    <a:srgbClr val="FFFFFF"/>
                  </a:solidFill>
                </a:rPr>
              </a:br>
              <a:r>
                <a:rPr lang="en-US" sz="900" dirty="0">
                  <a:solidFill>
                    <a:srgbClr val="FFFFFF"/>
                  </a:solidFill>
                </a:rPr>
                <a:t>Shader</a:t>
              </a:r>
            </a:p>
          </p:txBody>
        </p:sp>
        <p:sp>
          <p:nvSpPr>
            <p:cNvPr id="7" name="Rounded Rectangle 6"/>
            <p:cNvSpPr/>
            <p:nvPr/>
          </p:nvSpPr>
          <p:spPr>
            <a:xfrm>
              <a:off x="6533652" y="3177713"/>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Blending</a:t>
              </a:r>
            </a:p>
          </p:txBody>
        </p:sp>
        <p:pic>
          <p:nvPicPr>
            <p:cNvPr id="8" name="Picture 8" descr="T:\redtransteapot.png"/>
            <p:cNvPicPr>
              <a:picLocks noChangeAspect="1" noChangeArrowheads="1"/>
            </p:cNvPicPr>
            <p:nvPr/>
          </p:nvPicPr>
          <p:blipFill>
            <a:blip r:embed="rId3" cstate="print"/>
            <a:srcRect/>
            <a:stretch>
              <a:fillRect/>
            </a:stretch>
          </p:blipFill>
          <p:spPr bwMode="auto">
            <a:xfrm>
              <a:off x="7793346" y="2975972"/>
              <a:ext cx="1073431" cy="1073431"/>
            </a:xfrm>
            <a:prstGeom prst="rect">
              <a:avLst/>
            </a:prstGeom>
            <a:noFill/>
            <a:ln>
              <a:solidFill>
                <a:schemeClr val="tx2">
                  <a:lumMod val="40000"/>
                  <a:lumOff val="60000"/>
                </a:schemeClr>
              </a:solidFill>
            </a:ln>
          </p:spPr>
        </p:pic>
        <p:sp>
          <p:nvSpPr>
            <p:cNvPr id="9" name="Rounded Rectangle 8"/>
            <p:cNvSpPr/>
            <p:nvPr/>
          </p:nvSpPr>
          <p:spPr>
            <a:xfrm>
              <a:off x="286261" y="2741690"/>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Vertex</a:t>
              </a:r>
              <a:br>
                <a:rPr lang="en-US" sz="900" dirty="0"/>
              </a:br>
              <a:r>
                <a:rPr lang="en-US" sz="900" dirty="0"/>
                <a:t>Data</a:t>
              </a:r>
            </a:p>
          </p:txBody>
        </p:sp>
        <p:sp>
          <p:nvSpPr>
            <p:cNvPr id="10" name="Rounded Rectangle 9"/>
            <p:cNvSpPr/>
            <p:nvPr/>
          </p:nvSpPr>
          <p:spPr>
            <a:xfrm>
              <a:off x="286261" y="4106798"/>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Pixel</a:t>
              </a:r>
              <a:br>
                <a:rPr lang="en-US" sz="900" dirty="0"/>
              </a:br>
              <a:r>
                <a:rPr lang="en-US" sz="900" dirty="0"/>
                <a:t>Data</a:t>
              </a:r>
            </a:p>
          </p:txBody>
        </p:sp>
        <p:sp>
          <p:nvSpPr>
            <p:cNvPr id="11" name="Rounded Rectangle 10"/>
            <p:cNvSpPr/>
            <p:nvPr/>
          </p:nvSpPr>
          <p:spPr>
            <a:xfrm>
              <a:off x="1605319" y="2741690"/>
              <a:ext cx="999460"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rgbClr val="FFFFFF"/>
                  </a:solidFill>
                </a:rPr>
                <a:t>Vertex</a:t>
              </a:r>
              <a:br>
                <a:rPr lang="en-US" sz="900" dirty="0">
                  <a:solidFill>
                    <a:srgbClr val="FFFFFF"/>
                  </a:solidFill>
                </a:rPr>
              </a:br>
              <a:r>
                <a:rPr lang="en-US" sz="900" dirty="0">
                  <a:solidFill>
                    <a:srgbClr val="FFFFFF"/>
                  </a:solidFill>
                </a:rPr>
                <a:t>Shader</a:t>
              </a:r>
            </a:p>
          </p:txBody>
        </p:sp>
        <p:sp>
          <p:nvSpPr>
            <p:cNvPr id="12" name="Rounded Rectangle 11"/>
            <p:cNvSpPr/>
            <p:nvPr/>
          </p:nvSpPr>
          <p:spPr>
            <a:xfrm>
              <a:off x="1605319" y="4104956"/>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Texture</a:t>
              </a:r>
              <a:br>
                <a:rPr lang="en-US" sz="900" dirty="0"/>
              </a:br>
              <a:r>
                <a:rPr lang="en-US" sz="900" dirty="0"/>
                <a:t>Store</a:t>
              </a:r>
            </a:p>
          </p:txBody>
        </p:sp>
        <p:cxnSp>
          <p:nvCxnSpPr>
            <p:cNvPr id="13" name="Straight Arrow Connector 12"/>
            <p:cNvCxnSpPr>
              <a:stCxn id="9" idx="3"/>
              <a:endCxn id="11" idx="1"/>
            </p:cNvCxnSpPr>
            <p:nvPr/>
          </p:nvCxnSpPr>
          <p:spPr>
            <a:xfrm>
              <a:off x="1285721" y="3077716"/>
              <a:ext cx="319598"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1" idx="3"/>
              <a:endCxn id="5" idx="1"/>
            </p:cNvCxnSpPr>
            <p:nvPr/>
          </p:nvCxnSpPr>
          <p:spPr>
            <a:xfrm>
              <a:off x="2604779" y="3077716"/>
              <a:ext cx="1409487" cy="436023"/>
            </a:xfrm>
            <a:prstGeom prst="bentConnector3">
              <a:avLst>
                <a:gd name="adj1" fmla="val 8545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3"/>
              <a:endCxn id="12" idx="1"/>
            </p:cNvCxnSpPr>
            <p:nvPr/>
          </p:nvCxnSpPr>
          <p:spPr>
            <a:xfrm flipV="1">
              <a:off x="1285721" y="4440982"/>
              <a:ext cx="319598" cy="1842"/>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6" name="Shape 15"/>
            <p:cNvCxnSpPr>
              <a:stCxn id="12" idx="3"/>
              <a:endCxn id="6" idx="2"/>
            </p:cNvCxnSpPr>
            <p:nvPr/>
          </p:nvCxnSpPr>
          <p:spPr>
            <a:xfrm flipV="1">
              <a:off x="2604779" y="3849764"/>
              <a:ext cx="3168910" cy="591218"/>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6" idx="1"/>
            </p:cNvCxnSpPr>
            <p:nvPr/>
          </p:nvCxnSpPr>
          <p:spPr>
            <a:xfrm>
              <a:off x="5013726" y="3513739"/>
              <a:ext cx="260233"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p:cNvCxnSpPr>
            <p:nvPr/>
          </p:nvCxnSpPr>
          <p:spPr>
            <a:xfrm>
              <a:off x="6273419" y="3513739"/>
              <a:ext cx="224791"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8" idx="1"/>
            </p:cNvCxnSpPr>
            <p:nvPr/>
          </p:nvCxnSpPr>
          <p:spPr>
            <a:xfrm flipV="1">
              <a:off x="7533112" y="3512688"/>
              <a:ext cx="260234" cy="1051"/>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668570" y="3458185"/>
              <a:ext cx="999460" cy="6720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solidFill>
                    <a:schemeClr val="tx1"/>
                  </a:solidFill>
                </a:rPr>
                <a:t>Geometry</a:t>
              </a:r>
              <a:br>
                <a:rPr lang="en-US" sz="900" dirty="0">
                  <a:solidFill>
                    <a:schemeClr val="tx1"/>
                  </a:solidFill>
                </a:rPr>
              </a:br>
              <a:r>
                <a:rPr lang="en-US" sz="900" dirty="0">
                  <a:solidFill>
                    <a:schemeClr val="tx1"/>
                  </a:solidFill>
                </a:rPr>
                <a:t>Shader</a:t>
              </a:r>
            </a:p>
          </p:txBody>
        </p:sp>
        <p:cxnSp>
          <p:nvCxnSpPr>
            <p:cNvPr id="26" name="Elbow Connector 25"/>
            <p:cNvCxnSpPr>
              <a:stCxn id="11" idx="3"/>
              <a:endCxn id="22" idx="0"/>
            </p:cNvCxnSpPr>
            <p:nvPr/>
          </p:nvCxnSpPr>
          <p:spPr>
            <a:xfrm>
              <a:off x="2604779" y="3077716"/>
              <a:ext cx="563521" cy="380469"/>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5" idx="1"/>
            </p:cNvCxnSpPr>
            <p:nvPr/>
          </p:nvCxnSpPr>
          <p:spPr>
            <a:xfrm flipV="1">
              <a:off x="3668030" y="3513739"/>
              <a:ext cx="346236" cy="280472"/>
            </a:xfrm>
            <a:prstGeom prst="bentConnector3">
              <a:avLst>
                <a:gd name="adj1" fmla="val 40787"/>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p:cNvCxnSpPr>
            <a:stCxn id="12" idx="0"/>
            <a:endCxn id="11" idx="2"/>
          </p:cNvCxnSpPr>
          <p:nvPr/>
        </p:nvCxnSpPr>
        <p:spPr>
          <a:xfrm flipV="1">
            <a:off x="2387120" y="3034287"/>
            <a:ext cx="0" cy="518411"/>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44" name="Shape 43"/>
          <p:cNvCxnSpPr>
            <a:stCxn id="12" idx="0"/>
            <a:endCxn id="22" idx="1"/>
          </p:cNvCxnSpPr>
          <p:nvPr/>
        </p:nvCxnSpPr>
        <p:spPr>
          <a:xfrm rot="5400000" flipH="1" flipV="1">
            <a:off x="2519678" y="3187082"/>
            <a:ext cx="233059" cy="498175"/>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27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900</TotalTime>
  <Words>10547</Words>
  <Application>Microsoft Office PowerPoint</Application>
  <PresentationFormat>On-screen Show (16:9)</PresentationFormat>
  <Paragraphs>853</Paragraphs>
  <Slides>71</Slides>
  <Notes>71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84" baseType="lpstr">
      <vt:lpstr>Arial</vt:lpstr>
      <vt:lpstr>Book Antiqua</vt:lpstr>
      <vt:lpstr>Calibri</vt:lpstr>
      <vt:lpstr>Comic Sans MS</vt:lpstr>
      <vt:lpstr>Consolas</vt:lpstr>
      <vt:lpstr>Courier New</vt:lpstr>
      <vt:lpstr>Helvetica</vt:lpstr>
      <vt:lpstr>Times</vt:lpstr>
      <vt:lpstr>Times New Roman</vt:lpstr>
      <vt:lpstr>ZapfDingbats</vt:lpstr>
      <vt:lpstr>1_Office Theme</vt:lpstr>
      <vt:lpstr>Equation</vt:lpstr>
      <vt:lpstr>Clip</vt:lpstr>
      <vt:lpstr>An Introduction to OpenGL Programming</vt:lpstr>
      <vt:lpstr>What Is OpenGL?</vt:lpstr>
      <vt:lpstr>Course Ground Rules</vt:lpstr>
      <vt:lpstr>Evolution of the OpenGL Pipeline</vt:lpstr>
      <vt:lpstr>In the Beginning …</vt:lpstr>
      <vt:lpstr>Beginnings of The Programmable Pipeline</vt:lpstr>
      <vt:lpstr>An Evolutionary Change</vt:lpstr>
      <vt:lpstr>The Exclusively Programmable Pipeline</vt:lpstr>
      <vt:lpstr>More Programmability</vt:lpstr>
      <vt:lpstr>More Evolution – Context Profiles</vt:lpstr>
      <vt:lpstr>The Latest Pipelines</vt:lpstr>
      <vt:lpstr>OpenGL ES and WebGL</vt:lpstr>
      <vt:lpstr>OpenGL Application Development</vt:lpstr>
      <vt:lpstr>A Simplified Pipeline Model</vt:lpstr>
      <vt:lpstr>OpenGL Programming in a Nutshell</vt:lpstr>
      <vt:lpstr>Application Framework Requirements</vt:lpstr>
      <vt:lpstr>Representing Geometric Objects</vt:lpstr>
      <vt:lpstr>Vertex Array Objects (VAOs)</vt:lpstr>
      <vt:lpstr>VAOs in Code</vt:lpstr>
      <vt:lpstr>Storing Vertex Attributes</vt:lpstr>
      <vt:lpstr>Connecting Vertex Shaders with Geometric Data</vt:lpstr>
      <vt:lpstr>Drawing Geometric Primitives</vt:lpstr>
      <vt:lpstr>Shaders and GLSL</vt:lpstr>
      <vt:lpstr>GLSL Data Types</vt:lpstr>
      <vt:lpstr>Operators</vt:lpstr>
      <vt:lpstr>Components and Swizzling</vt:lpstr>
      <vt:lpstr>Qualifiers</vt:lpstr>
      <vt:lpstr>Functions</vt:lpstr>
      <vt:lpstr>Built-in Variables</vt:lpstr>
      <vt:lpstr>Simple Vertex Shader for Cube Example</vt:lpstr>
      <vt:lpstr>The Simplest Fragment Shader</vt:lpstr>
      <vt:lpstr>Getting Your Shaders into OpenGL</vt:lpstr>
      <vt:lpstr>Associating Shader Variables and Data</vt:lpstr>
      <vt:lpstr>Determining Locations After Linking</vt:lpstr>
      <vt:lpstr>Vertex Shader Examples</vt:lpstr>
      <vt:lpstr>Transformations</vt:lpstr>
      <vt:lpstr>Camera Analogy</vt:lpstr>
      <vt:lpstr>Transformations</vt:lpstr>
      <vt:lpstr>Camera Analogy and Transformations</vt:lpstr>
      <vt:lpstr>3D Transformations</vt:lpstr>
      <vt:lpstr>Specifying What You Can See</vt:lpstr>
      <vt:lpstr>Specifying What You Can See (cont’d)</vt:lpstr>
      <vt:lpstr>Specifying What You Can See (cont’d)</vt:lpstr>
      <vt:lpstr>Viewing Transformations</vt:lpstr>
      <vt:lpstr>Creating the LookAt Matrix</vt:lpstr>
      <vt:lpstr>Translation</vt:lpstr>
      <vt:lpstr>Scale</vt:lpstr>
      <vt:lpstr>Rotation</vt:lpstr>
      <vt:lpstr>Rotation (cont’d)</vt:lpstr>
      <vt:lpstr>Vertex Shader for Rotation of Cube</vt:lpstr>
      <vt:lpstr>Vertex Shader for Rotation of Cube (cont’d)</vt:lpstr>
      <vt:lpstr>Vertex Shader for Rotation of Cube (cont’d)</vt:lpstr>
      <vt:lpstr>Sending Angles from Application</vt:lpstr>
      <vt:lpstr>Lighting</vt:lpstr>
      <vt:lpstr>Lighting Principles</vt:lpstr>
      <vt:lpstr>Modified Phong Model</vt:lpstr>
      <vt:lpstr>Surface Normals</vt:lpstr>
      <vt:lpstr>Material Properties</vt:lpstr>
      <vt:lpstr>Adding Lighting to Cube</vt:lpstr>
      <vt:lpstr>Adding Lighting to Cube (cont’d)</vt:lpstr>
      <vt:lpstr>Adding Lighting to Cube (cont’d)</vt:lpstr>
      <vt:lpstr>Fragment Shaders</vt:lpstr>
      <vt:lpstr>Fragment Shaders</vt:lpstr>
      <vt:lpstr>Texture Mapping</vt:lpstr>
      <vt:lpstr>Texture Mapping</vt:lpstr>
      <vt:lpstr>Texture Mapping and the OpenGL Pipeline</vt:lpstr>
      <vt:lpstr>Applying Textures</vt:lpstr>
      <vt:lpstr>Texture Objects</vt:lpstr>
      <vt:lpstr>Texture Objects (cont'd.)</vt:lpstr>
      <vt:lpstr>Specifying a Texture Image</vt:lpstr>
      <vt:lpstr>Mapping a Texture</vt:lpstr>
    </vt:vector>
  </TitlesOfParts>
  <Manager/>
  <Company>Arm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Dave Shreiner</dc:creator>
  <cp:keywords/>
  <dc:description/>
  <cp:lastModifiedBy>Varun Shankar</cp:lastModifiedBy>
  <cp:revision>80</cp:revision>
  <cp:lastPrinted>2013-05-27T20:19:07Z</cp:lastPrinted>
  <dcterms:created xsi:type="dcterms:W3CDTF">2013-05-22T21:16:06Z</dcterms:created>
  <dcterms:modified xsi:type="dcterms:W3CDTF">2023-04-18T18:21:44Z</dcterms:modified>
  <cp:category/>
</cp:coreProperties>
</file>