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Shape 1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Shape 1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Shape 1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Shape 15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Shape 56"/>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9pPr>
          </a:lstStyle>
          <a:p/>
        </p:txBody>
      </p:sp>
      <p:sp>
        <p:nvSpPr>
          <p:cNvPr id="57" name="Shape 57"/>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58" name="Shape 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Shape 6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62" name="Shape 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63" name="Shape 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cxnSp>
        <p:nvCxnSpPr>
          <p:cNvPr id="65" name="Shape 6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6" name="Shape 6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9pPr>
          </a:lstStyle>
          <a:p/>
        </p:txBody>
      </p:sp>
      <p:sp>
        <p:nvSpPr>
          <p:cNvPr id="67" name="Shape 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0" name="Shape 7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71" name="Shape 7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72" name="Shape 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5" name="Shape 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9pPr>
          </a:lstStyle>
          <a:p/>
        </p:txBody>
      </p:sp>
      <p:sp>
        <p:nvSpPr>
          <p:cNvPr id="78" name="Shape 7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79" name="Shape 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9pPr>
          </a:lstStyle>
          <a:p/>
        </p:txBody>
      </p:sp>
      <p:sp>
        <p:nvSpPr>
          <p:cNvPr id="82" name="Shape 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Shape 86"/>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9pPr>
          </a:lstStyle>
          <a:p/>
        </p:txBody>
      </p:sp>
      <p:sp>
        <p:nvSpPr>
          <p:cNvPr id="87" name="Shape 8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lvl="1"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2pPr>
            <a:lvl3pPr lvl="2"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3pPr>
            <a:lvl4pPr lvl="3"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4pPr>
            <a:lvl5pPr lvl="4"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5pPr>
            <a:lvl6pPr lvl="5"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6pPr>
            <a:lvl7pPr lvl="6"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7pPr>
            <a:lvl8pPr lvl="7"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8pPr>
            <a:lvl9pPr lvl="8"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88" name="Shape 8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89" name="Shape 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stStyle>
          <a:p/>
        </p:txBody>
      </p:sp>
      <p:sp>
        <p:nvSpPr>
          <p:cNvPr id="92" name="Shape 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9pPr>
          </a:lstStyle>
          <a:p>
            <a:r>
              <a:t>xx%</a:t>
            </a:r>
          </a:p>
        </p:txBody>
      </p:sp>
      <p:sp>
        <p:nvSpPr>
          <p:cNvPr id="96" name="Shape 96"/>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97" name="Shape 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Proxima Nova"/>
              <a:buNone/>
            </a:pPr>
            <a:r>
              <a:rPr lang="pt-BR"/>
              <a:t>Big Data</a:t>
            </a:r>
            <a:endParaRPr b="0" i="0" sz="4800" u="none" cap="none" strike="noStrike">
              <a:solidFill>
                <a:schemeClr val="lt1"/>
              </a:solidFill>
              <a:latin typeface="Proxima Nova"/>
              <a:ea typeface="Proxima Nova"/>
              <a:cs typeface="Proxima Nova"/>
              <a:sym typeface="Proxima Nova"/>
            </a:endParaRPr>
          </a:p>
        </p:txBody>
      </p:sp>
      <p:sp>
        <p:nvSpPr>
          <p:cNvPr id="105" name="Shape 105"/>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400"/>
              <a:buFont typeface="Proxima Nova"/>
              <a:buNone/>
            </a:pPr>
            <a:r>
              <a:rPr b="0" i="0" lang="pt-BR"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Proxima Nova"/>
              <a:buNone/>
            </a:pPr>
            <a:r>
              <a:rPr b="1" i="0" lang="pt-BR" sz="1100" u="none" cap="none" strike="noStrike">
                <a:solidFill>
                  <a:srgbClr val="FFFFFF"/>
                </a:solidFill>
                <a:latin typeface="Arial"/>
                <a:ea typeface="Arial"/>
                <a:cs typeface="Arial"/>
                <a:sym typeface="Arial"/>
              </a:rPr>
              <a:t>DCA0133 - APRENDIZAGEM DE MÁQUINA E MINERAÇÃO DE DADOS (2018.1)</a:t>
            </a:r>
            <a:endParaRPr b="1"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Proxima Nova"/>
              <a:buNone/>
            </a:pPr>
            <a:r>
              <a:rPr b="1" i="0" lang="pt-BR" sz="1100" u="none" cap="none" strike="noStrike">
                <a:solidFill>
                  <a:srgbClr val="FFFFFF"/>
                </a:solidFill>
                <a:latin typeface="Arial"/>
                <a:ea typeface="Arial"/>
                <a:cs typeface="Arial"/>
                <a:sym typeface="Arial"/>
              </a:rPr>
              <a:t>Mariana Beatriz Fonseca Alves</a:t>
            </a:r>
            <a:endParaRPr b="1"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Proxima Nova"/>
              <a:buNone/>
            </a:pPr>
            <a:r>
              <a:rPr b="1" i="0" lang="pt-BR" sz="1100" u="none" cap="none" strike="noStrike">
                <a:solidFill>
                  <a:srgbClr val="FFFFFF"/>
                </a:solidFill>
                <a:latin typeface="Arial"/>
                <a:ea typeface="Arial"/>
                <a:cs typeface="Arial"/>
                <a:sym typeface="Arial"/>
              </a:rPr>
              <a:t>Felipe Ferreira  Barbosa</a:t>
            </a:r>
            <a:endParaRPr b="1" i="0" sz="11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Proxima Nova"/>
              <a:buNone/>
            </a:pPr>
            <a:r>
              <a:rPr b="1" i="0" lang="pt-BR" sz="1100" u="none" cap="none" strike="noStrike">
                <a:solidFill>
                  <a:srgbClr val="FFFFFF"/>
                </a:solidFill>
                <a:latin typeface="Arial"/>
                <a:ea typeface="Arial"/>
                <a:cs typeface="Arial"/>
                <a:sym typeface="Arial"/>
              </a:rPr>
              <a:t>Vanessa Dantas de Souto Costa</a:t>
            </a:r>
            <a:endParaRPr b="1" i="0" sz="11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Apache Spark</a:t>
            </a:r>
            <a:endParaRPr b="1" i="0" sz="2800" u="none" cap="none" strike="noStrike">
              <a:solidFill>
                <a:schemeClr val="dk1"/>
              </a:solidFill>
              <a:latin typeface="Proxima Nova"/>
              <a:ea typeface="Proxima Nova"/>
              <a:cs typeface="Proxima Nova"/>
              <a:sym typeface="Proxima Nova"/>
            </a:endParaRPr>
          </a:p>
        </p:txBody>
      </p:sp>
      <p:sp>
        <p:nvSpPr>
          <p:cNvPr id="166" name="Shape 166"/>
          <p:cNvSpPr txBox="1"/>
          <p:nvPr>
            <p:ph idx="1" type="body"/>
          </p:nvPr>
        </p:nvSpPr>
        <p:spPr>
          <a:xfrm>
            <a:off x="311700" y="657900"/>
            <a:ext cx="8520600" cy="398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304800" lvl="0" marL="457200" rtl="0" algn="just">
              <a:spcBef>
                <a:spcPts val="1600"/>
              </a:spcBef>
              <a:spcAft>
                <a:spcPts val="0"/>
              </a:spcAft>
              <a:buClr>
                <a:srgbClr val="000000"/>
              </a:buClr>
              <a:buSzPts val="1200"/>
              <a:buChar char="●"/>
            </a:pPr>
            <a:r>
              <a:rPr lang="pt-BR" sz="1200">
                <a:solidFill>
                  <a:srgbClr val="000000"/>
                </a:solidFill>
              </a:rPr>
              <a:t>O Spark é um framework para análise de dados em tempo real em sistemas distribuídos (clusters). Ele realiza o processamento dos dados em memória, apresentando melhor desempenho que o Map Reduce. No entanto, apesar de ser mais rápido, requer mais poder de processamento (o Spark conta com uma série de bibliotecas de alto nível para processamento dos dados).</a:t>
            </a:r>
            <a:endParaRPr sz="1200">
              <a:solidFill>
                <a:srgbClr val="000000"/>
              </a:solidFill>
            </a:endParaRPr>
          </a:p>
          <a:p>
            <a:pPr indent="0" lvl="0" marL="0" marR="0" rtl="0" algn="l">
              <a:lnSpc>
                <a:spcPct val="115000"/>
              </a:lnSpc>
              <a:spcBef>
                <a:spcPts val="1600"/>
              </a:spcBef>
              <a:spcAft>
                <a:spcPts val="0"/>
              </a:spcAft>
              <a:buNone/>
            </a:pPr>
            <a:r>
              <a:rPr lang="pt-BR" sz="1200">
                <a:solidFill>
                  <a:srgbClr val="000000"/>
                </a:solidFill>
              </a:rPr>
              <a:t>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pic>
        <p:nvPicPr>
          <p:cNvPr id="167" name="Shape 167"/>
          <p:cNvPicPr preferRelativeResize="0"/>
          <p:nvPr/>
        </p:nvPicPr>
        <p:blipFill>
          <a:blip r:embed="rId3">
            <a:alphaModFix/>
          </a:blip>
          <a:stretch>
            <a:fillRect/>
          </a:stretch>
        </p:blipFill>
        <p:spPr>
          <a:xfrm>
            <a:off x="4011049" y="474800"/>
            <a:ext cx="3763365" cy="220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Apache Spark</a:t>
            </a:r>
            <a:endParaRPr b="1" i="0" sz="2800" u="none" cap="none" strike="noStrike">
              <a:solidFill>
                <a:schemeClr val="dk1"/>
              </a:solidFill>
              <a:latin typeface="Proxima Nova"/>
              <a:ea typeface="Proxima Nova"/>
              <a:cs typeface="Proxima Nova"/>
              <a:sym typeface="Proxima Nova"/>
            </a:endParaRPr>
          </a:p>
        </p:txBody>
      </p:sp>
      <p:sp>
        <p:nvSpPr>
          <p:cNvPr id="173" name="Shape 173"/>
          <p:cNvSpPr txBox="1"/>
          <p:nvPr>
            <p:ph idx="1" type="body"/>
          </p:nvPr>
        </p:nvSpPr>
        <p:spPr>
          <a:xfrm>
            <a:off x="361150" y="499650"/>
            <a:ext cx="8520600" cy="3416400"/>
          </a:xfrm>
          <a:prstGeom prst="rect">
            <a:avLst/>
          </a:prstGeom>
          <a:noFill/>
          <a:ln>
            <a:noFill/>
          </a:ln>
        </p:spPr>
        <p:txBody>
          <a:bodyPr anchorCtr="0" anchor="t" bIns="91425" lIns="91425" spcFirstLastPara="1" rIns="91425" wrap="square" tIns="91425">
            <a:noAutofit/>
          </a:bodyPr>
          <a:lstStyle/>
          <a:p>
            <a:pPr indent="-304800" lvl="0" marL="457200" rtl="0">
              <a:spcBef>
                <a:spcPts val="1600"/>
              </a:spcBef>
              <a:spcAft>
                <a:spcPts val="0"/>
              </a:spcAft>
              <a:buClr>
                <a:srgbClr val="000000"/>
              </a:buClr>
              <a:buSzPts val="1200"/>
              <a:buChar char="●"/>
            </a:pPr>
            <a:r>
              <a:rPr lang="pt-BR" sz="1200">
                <a:solidFill>
                  <a:srgbClr val="000000"/>
                </a:solidFill>
              </a:rPr>
              <a:t>Sua arquitetura consiste em divisão para execução de uma tarefa entre Spark Executors (executam as tarefas) e Spark Driver (escalonam as tarefas para os executors). Conforme imagem:</a:t>
            </a:r>
            <a:endParaRPr sz="1200">
              <a:solidFill>
                <a:srgbClr val="000000"/>
              </a:solidFill>
            </a:endParaRPr>
          </a:p>
          <a:p>
            <a:pPr indent="0" lvl="0" marL="0" rtl="0">
              <a:spcBef>
                <a:spcPts val="1600"/>
              </a:spcBef>
              <a:spcAft>
                <a:spcPts val="0"/>
              </a:spcAft>
              <a:buNone/>
            </a:pPr>
            <a:r>
              <a:t/>
            </a:r>
            <a:endParaRPr sz="1200">
              <a:solidFill>
                <a:srgbClr val="000000"/>
              </a:solidFill>
            </a:endParaRPr>
          </a:p>
          <a:p>
            <a:pPr indent="0" lvl="0" marL="0" rtl="0">
              <a:spcBef>
                <a:spcPts val="1600"/>
              </a:spcBef>
              <a:spcAft>
                <a:spcPts val="0"/>
              </a:spcAft>
              <a:buNone/>
            </a:pPr>
            <a:r>
              <a:t/>
            </a:r>
            <a:endParaRPr sz="1200">
              <a:solidFill>
                <a:srgbClr val="000000"/>
              </a:solidFill>
            </a:endParaRPr>
          </a:p>
          <a:p>
            <a:pPr indent="0" lvl="0" marL="0" rtl="0">
              <a:spcBef>
                <a:spcPts val="1600"/>
              </a:spcBef>
              <a:spcAft>
                <a:spcPts val="0"/>
              </a:spcAft>
              <a:buNone/>
            </a:pPr>
            <a:r>
              <a:t/>
            </a:r>
            <a:endParaRPr sz="1200">
              <a:solidFill>
                <a:srgbClr val="000000"/>
              </a:solidFill>
            </a:endParaRPr>
          </a:p>
          <a:p>
            <a:pPr indent="0" lvl="0" marL="0" rtl="0">
              <a:spcBef>
                <a:spcPts val="1600"/>
              </a:spcBef>
              <a:spcAft>
                <a:spcPts val="0"/>
              </a:spcAft>
              <a:buNone/>
            </a:pPr>
            <a:r>
              <a:t/>
            </a:r>
            <a:endParaRPr sz="1200">
              <a:solidFill>
                <a:srgbClr val="000000"/>
              </a:solidFill>
            </a:endParaRPr>
          </a:p>
          <a:p>
            <a:pPr indent="0" lvl="0" marL="0" rtl="0">
              <a:spcBef>
                <a:spcPts val="1600"/>
              </a:spcBef>
              <a:spcAft>
                <a:spcPts val="0"/>
              </a:spcAft>
              <a:buNone/>
            </a:pPr>
            <a:r>
              <a:t/>
            </a:r>
            <a:endParaRPr sz="1200">
              <a:solidFill>
                <a:srgbClr val="000000"/>
              </a:solidFill>
            </a:endParaRPr>
          </a:p>
          <a:p>
            <a:pPr indent="0" lvl="0" marL="0" rtl="0">
              <a:spcBef>
                <a:spcPts val="1600"/>
              </a:spcBef>
              <a:spcAft>
                <a:spcPts val="0"/>
              </a:spcAft>
              <a:buNone/>
            </a:pPr>
            <a:r>
              <a:t/>
            </a:r>
            <a:endParaRPr sz="1200">
              <a:solidFill>
                <a:srgbClr val="000000"/>
              </a:solidFill>
            </a:endParaRPr>
          </a:p>
          <a:p>
            <a:pPr indent="-304800" lvl="0" marL="457200" rtl="0" algn="just">
              <a:spcBef>
                <a:spcPts val="1600"/>
              </a:spcBef>
              <a:spcAft>
                <a:spcPts val="0"/>
              </a:spcAft>
              <a:buClr>
                <a:srgbClr val="000000"/>
              </a:buClr>
              <a:buSzPts val="1200"/>
              <a:buChar char="●"/>
            </a:pPr>
            <a:r>
              <a:rPr lang="pt-BR" sz="1200">
                <a:solidFill>
                  <a:srgbClr val="000000"/>
                </a:solidFill>
              </a:rPr>
              <a:t>As tarefas do Spark podem ser executados com Yarn de dois modos: Modo cluster (Todas as tarefas são executadas no cluster, o Spark Driver é encapsulado no Application Master do Yarn), este é mais indicado para tarefas de processamento intenso (demoradas) e o Modo cliente (O Spark Driver é executado em um cliente, os Executors rodam no cluster), este é mais indicado para tarefas iterativas, mas as aplicações falham caso o cliente seja encerrado.</a:t>
            </a:r>
            <a:endParaRPr sz="1200">
              <a:solidFill>
                <a:srgbClr val="000000"/>
              </a:solidFill>
            </a:endParaRPr>
          </a:p>
          <a:p>
            <a:pPr indent="0" lvl="0" marL="0" marR="0" rtl="0" algn="l">
              <a:lnSpc>
                <a:spcPct val="115000"/>
              </a:lnSpc>
              <a:spcBef>
                <a:spcPts val="1600"/>
              </a:spcBef>
              <a:spcAft>
                <a:spcPts val="0"/>
              </a:spcAft>
              <a:buNone/>
            </a:pPr>
            <a:r>
              <a:rPr lang="pt-BR" sz="1200">
                <a:solidFill>
                  <a:srgbClr val="000000"/>
                </a:solidFill>
              </a:rPr>
              <a:t>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pic>
        <p:nvPicPr>
          <p:cNvPr id="174" name="Shape 174"/>
          <p:cNvPicPr preferRelativeResize="0"/>
          <p:nvPr/>
        </p:nvPicPr>
        <p:blipFill>
          <a:blip r:embed="rId3">
            <a:alphaModFix/>
          </a:blip>
          <a:stretch>
            <a:fillRect/>
          </a:stretch>
        </p:blipFill>
        <p:spPr>
          <a:xfrm>
            <a:off x="2204650" y="1216600"/>
            <a:ext cx="4158175" cy="26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MongoDB</a:t>
            </a:r>
            <a:endParaRPr b="1" i="0" sz="2800" u="none" cap="none" strike="noStrike">
              <a:solidFill>
                <a:schemeClr val="dk1"/>
              </a:solidFill>
              <a:latin typeface="Proxima Nova"/>
              <a:ea typeface="Proxima Nova"/>
              <a:cs typeface="Proxima Nova"/>
              <a:sym typeface="Proxima Nova"/>
            </a:endParaRPr>
          </a:p>
        </p:txBody>
      </p:sp>
      <p:sp>
        <p:nvSpPr>
          <p:cNvPr id="180" name="Shape 180"/>
          <p:cNvSpPr txBox="1"/>
          <p:nvPr>
            <p:ph idx="1" type="body"/>
          </p:nvPr>
        </p:nvSpPr>
        <p:spPr>
          <a:xfrm>
            <a:off x="311700" y="657900"/>
            <a:ext cx="8520600" cy="398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304800" lvl="0" marL="457200" rtl="0">
              <a:spcBef>
                <a:spcPts val="1600"/>
              </a:spcBef>
              <a:spcAft>
                <a:spcPts val="0"/>
              </a:spcAft>
              <a:buClr>
                <a:srgbClr val="000000"/>
              </a:buClr>
              <a:buSzPts val="1200"/>
              <a:buChar char="●"/>
            </a:pPr>
            <a:r>
              <a:rPr lang="pt-BR" sz="1200">
                <a:solidFill>
                  <a:srgbClr val="000000"/>
                </a:solidFill>
              </a:rPr>
              <a:t>O MongoDB é um SGBD NOSQL open-source e orientado a documentos. Ele possui diferenciais como:</a:t>
            </a:r>
            <a:endParaRPr sz="1200">
              <a:solidFill>
                <a:srgbClr val="000000"/>
              </a:solidFill>
            </a:endParaRPr>
          </a:p>
          <a:p>
            <a:pPr indent="457200" lvl="0" marL="0" rtl="0">
              <a:spcBef>
                <a:spcPts val="1600"/>
              </a:spcBef>
              <a:spcAft>
                <a:spcPts val="0"/>
              </a:spcAft>
              <a:buNone/>
            </a:pPr>
            <a:r>
              <a:rPr lang="pt-BR" sz="1200">
                <a:solidFill>
                  <a:srgbClr val="000000"/>
                </a:solidFill>
              </a:rPr>
              <a:t>• Alto desempenho: documentos embutidos e índices atuando sobre eles;</a:t>
            </a:r>
            <a:endParaRPr sz="1200">
              <a:solidFill>
                <a:srgbClr val="000000"/>
              </a:solidFill>
            </a:endParaRPr>
          </a:p>
          <a:p>
            <a:pPr indent="457200" lvl="0" marL="0" rtl="0">
              <a:spcBef>
                <a:spcPts val="1600"/>
              </a:spcBef>
              <a:spcAft>
                <a:spcPts val="0"/>
              </a:spcAft>
              <a:buNone/>
            </a:pPr>
            <a:r>
              <a:rPr lang="pt-BR" sz="1200">
                <a:solidFill>
                  <a:srgbClr val="000000"/>
                </a:solidFill>
              </a:rPr>
              <a:t>• Rica linguagem de consulta: permite operações CRUD, agregações de dados, busca por texto e consultas geoespaciais;</a:t>
            </a:r>
            <a:endParaRPr sz="1200">
              <a:solidFill>
                <a:srgbClr val="000000"/>
              </a:solidFill>
            </a:endParaRPr>
          </a:p>
          <a:p>
            <a:pPr indent="457200" lvl="0" marL="0" rtl="0">
              <a:spcBef>
                <a:spcPts val="1600"/>
              </a:spcBef>
              <a:spcAft>
                <a:spcPts val="0"/>
              </a:spcAft>
              <a:buNone/>
            </a:pPr>
            <a:r>
              <a:rPr lang="pt-BR" sz="1200">
                <a:solidFill>
                  <a:srgbClr val="000000"/>
                </a:solidFill>
              </a:rPr>
              <a:t>• Alta disponibilidade: replica set;</a:t>
            </a:r>
            <a:endParaRPr sz="1200">
              <a:solidFill>
                <a:srgbClr val="000000"/>
              </a:solidFill>
            </a:endParaRPr>
          </a:p>
          <a:p>
            <a:pPr indent="457200" lvl="0" marL="0" rtl="0">
              <a:spcBef>
                <a:spcPts val="1600"/>
              </a:spcBef>
              <a:spcAft>
                <a:spcPts val="0"/>
              </a:spcAft>
              <a:buNone/>
            </a:pPr>
            <a:r>
              <a:rPr lang="pt-BR" sz="1200">
                <a:solidFill>
                  <a:srgbClr val="000000"/>
                </a:solidFill>
              </a:rPr>
              <a:t>• Escalabilidade horizontal: sharding.</a:t>
            </a:r>
            <a:endParaRPr sz="1200">
              <a:solidFill>
                <a:srgbClr val="000000"/>
              </a:solidFill>
            </a:endParaRPr>
          </a:p>
          <a:p>
            <a:pPr indent="0" lvl="0" marL="0" marR="0" rtl="0" algn="l">
              <a:lnSpc>
                <a:spcPct val="115000"/>
              </a:lnSpc>
              <a:spcBef>
                <a:spcPts val="1600"/>
              </a:spcBef>
              <a:spcAft>
                <a:spcPts val="0"/>
              </a:spcAft>
              <a:buNone/>
            </a:pPr>
            <a:r>
              <a:rPr lang="pt-BR" sz="1200">
                <a:solidFill>
                  <a:srgbClr val="000000"/>
                </a:solidFill>
              </a:rPr>
              <a:t>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pic>
        <p:nvPicPr>
          <p:cNvPr id="181" name="Shape 181"/>
          <p:cNvPicPr preferRelativeResize="0"/>
          <p:nvPr/>
        </p:nvPicPr>
        <p:blipFill>
          <a:blip r:embed="rId3">
            <a:alphaModFix/>
          </a:blip>
          <a:stretch>
            <a:fillRect/>
          </a:stretch>
        </p:blipFill>
        <p:spPr>
          <a:xfrm>
            <a:off x="4512650" y="420938"/>
            <a:ext cx="3524250" cy="176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Aplicações Big Data</a:t>
            </a:r>
            <a:endParaRPr b="1" i="0" sz="2800" u="none" cap="none" strike="noStrike">
              <a:solidFill>
                <a:schemeClr val="dk1"/>
              </a:solidFill>
              <a:latin typeface="Proxima Nova"/>
              <a:ea typeface="Proxima Nova"/>
              <a:cs typeface="Proxima Nova"/>
              <a:sym typeface="Proxima Nova"/>
            </a:endParaRPr>
          </a:p>
        </p:txBody>
      </p:sp>
      <p:sp>
        <p:nvSpPr>
          <p:cNvPr id="187" name="Shape 187"/>
          <p:cNvSpPr txBox="1"/>
          <p:nvPr>
            <p:ph idx="1" type="body"/>
          </p:nvPr>
        </p:nvSpPr>
        <p:spPr>
          <a:xfrm>
            <a:off x="311700" y="657900"/>
            <a:ext cx="8520600" cy="398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Big data e Data mining: Mineração de dados (data mining) é o processo de explorar grandes quantidades de dados à procura de padrões consistentes, como regras de associação ou sequências temporais, para detectar relacionamentos sistemáticos entre variáveis, detectando assim novos subconjuntos de dados. </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Big data na saúde: Atualmente, a pesquisa farmacêutica e os diversos dispositivos utilizados nos hospitais, tais como marcapassos e equipamentos sofisticados de diagnóstico da saúde, ampliam a quantidade de dados a um ritmo vertiginoso. Esses dados podem ser aproveitados para diagnosticar doenças e fazer prognósticos, melhorar o conhecimento sobre o estado de saúde de um dado paciente, prevenir epidemias e cuidar de modo mais apropriado das enfermidades, personalizando cada tratamento.</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Big data no setor financeiro: Complementando os dados provenientes dos modelos transacionais com dados sobre o comportamento dos clientes em canais múltiplos (correio eletrônico, pesquisas de qualidade de serviço, weblogs, call center, etc.), as instituições financeiras podem detectar mais facilmente novas oportunidades de negócios, compreender melhor as necessidades dos vários perfis de clientes, obtendo um leque de insights valiosos para abordá-los e expandir a sua clientela.</a:t>
            </a:r>
            <a:endParaRPr sz="1200">
              <a:solidFill>
                <a:srgbClr val="000000"/>
              </a:solidFill>
            </a:endParaRPr>
          </a:p>
          <a:p>
            <a:pPr indent="0" lvl="0" marL="0" marR="0" rtl="0" algn="l">
              <a:lnSpc>
                <a:spcPct val="115000"/>
              </a:lnSpc>
              <a:spcBef>
                <a:spcPts val="1600"/>
              </a:spcBef>
              <a:spcAft>
                <a:spcPts val="1600"/>
              </a:spcAft>
              <a:buClr>
                <a:srgbClr val="000000"/>
              </a:buClr>
              <a:buSzPts val="1100"/>
              <a:buFont typeface="Arial"/>
              <a:buNone/>
            </a:pPr>
            <a:r>
              <a:rPr lang="pt-BR" sz="1200">
                <a:solidFill>
                  <a:srgbClr val="000000"/>
                </a:solidFill>
              </a:rPr>
              <a:t>• Big data no marketing: Big data surge como uma ferramenta fundamental para ajudar os profissionais de marketing a lograr os objetivos de negócio. Entre as vantagens que oferece a análise de grandes volumes de dados estão: predizer comportamentos, segmentar campanhas e oferecer produtos e serviços personalizados.</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Conclusão</a:t>
            </a:r>
            <a:endParaRPr b="1" i="0" sz="2800" u="none" cap="none" strike="noStrike">
              <a:solidFill>
                <a:schemeClr val="dk1"/>
              </a:solidFill>
              <a:latin typeface="Proxima Nova"/>
              <a:ea typeface="Proxima Nova"/>
              <a:cs typeface="Proxima Nova"/>
              <a:sym typeface="Proxima Nova"/>
            </a:endParaRPr>
          </a:p>
        </p:txBody>
      </p:sp>
      <p:sp>
        <p:nvSpPr>
          <p:cNvPr id="193" name="Shape 193"/>
          <p:cNvSpPr txBox="1"/>
          <p:nvPr>
            <p:ph idx="1" type="body"/>
          </p:nvPr>
        </p:nvSpPr>
        <p:spPr>
          <a:xfrm>
            <a:off x="311700" y="6579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Mais organizações estão armazenando, processando e extraindo valor de dados de todos os tipos e tamanhos. Os sistemas que oferecem suporte a grandes volumes de dados estruturados e não estruturados continuarão crescendo. Haverá uma demanda de mercado por plataformas que ajudem os administradores de dados a governar e proteger o Big Data e que permitam aos usuários analisar esses dados. Esses sistemas amadurecerão para operar de forma integrada com os padrões e sistemas de TI empresarial.</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Ainda, outra assertiva sobre a necessidade, para engenheiros e cientistas da computação, de conhecer a área, ocorre pelo valor de mercado e utilização do Big Data. Isso, pois, grandes </a:t>
            </a:r>
            <a:r>
              <a:rPr lang="pt-BR" sz="1200">
                <a:solidFill>
                  <a:srgbClr val="000000"/>
                </a:solidFill>
              </a:rPr>
              <a:t>empresas</a:t>
            </a:r>
            <a:r>
              <a:rPr lang="pt-BR" sz="1200">
                <a:solidFill>
                  <a:srgbClr val="000000"/>
                </a:solidFill>
              </a:rPr>
              <a:t> como Google e Facebook estão investindo nesse tipo de conhecimento. Por fim, vemos que o desenvolvimento </a:t>
            </a:r>
            <a:r>
              <a:rPr lang="pt-BR" sz="1200">
                <a:solidFill>
                  <a:srgbClr val="000000"/>
                </a:solidFill>
              </a:rPr>
              <a:t>deste</a:t>
            </a:r>
            <a:r>
              <a:rPr lang="pt-BR" sz="1200">
                <a:solidFill>
                  <a:srgbClr val="000000"/>
                </a:solidFill>
              </a:rPr>
              <a:t> trabalho foi imprescindível para nossa formação acadêmica, pelos motivos citados acima.</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Referências</a:t>
            </a:r>
            <a:endParaRPr b="1" i="0" sz="2800" u="none" cap="none" strike="noStrike">
              <a:solidFill>
                <a:schemeClr val="dk1"/>
              </a:solidFill>
              <a:latin typeface="Proxima Nova"/>
              <a:ea typeface="Proxima Nova"/>
              <a:cs typeface="Proxima Nova"/>
              <a:sym typeface="Proxima Nova"/>
            </a:endParaRPr>
          </a:p>
        </p:txBody>
      </p:sp>
      <p:sp>
        <p:nvSpPr>
          <p:cNvPr id="199" name="Shape 199"/>
          <p:cNvSpPr txBox="1"/>
          <p:nvPr>
            <p:ph idx="1" type="body"/>
          </p:nvPr>
        </p:nvSpPr>
        <p:spPr>
          <a:xfrm>
            <a:off x="311700" y="454000"/>
            <a:ext cx="8520600" cy="458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Sites:</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Data Scientist vs Data Engineer, What’s the difference?</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https://cognitiveclass.ai/blog/data-scientist-vs-data-engineer/</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The Life of a Data Engineer</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http://www.mastersindatascience.org/careers/data-engineer/</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Dataquest</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https://www.dataquest.io/home</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DataCamp</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https://www.datacamp.com/courses/all</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Data Science Academy</a:t>
            </a:r>
            <a:endParaRPr sz="1200">
              <a:solidFill>
                <a:srgbClr val="000000"/>
              </a:solidFill>
            </a:endParaRPr>
          </a:p>
          <a:p>
            <a:pPr indent="0" lvl="0" marL="0" marR="0" rtl="0" algn="l">
              <a:lnSpc>
                <a:spcPct val="115000"/>
              </a:lnSpc>
              <a:spcBef>
                <a:spcPts val="1600"/>
              </a:spcBef>
              <a:spcAft>
                <a:spcPts val="1600"/>
              </a:spcAft>
              <a:buClr>
                <a:srgbClr val="000000"/>
              </a:buClr>
              <a:buSzPts val="1100"/>
              <a:buFont typeface="Arial"/>
              <a:buNone/>
            </a:pPr>
            <a:r>
              <a:rPr lang="pt-BR" sz="1200">
                <a:solidFill>
                  <a:srgbClr val="000000"/>
                </a:solidFill>
              </a:rPr>
              <a:t>• https://www.datascienceacademy.com.br/pages/todos-os-cursos-dsa</a:t>
            </a:r>
            <a:endParaRPr sz="12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Referências</a:t>
            </a:r>
            <a:endParaRPr b="1" i="0" sz="2800" u="none" cap="none" strike="noStrike">
              <a:solidFill>
                <a:schemeClr val="dk1"/>
              </a:solidFill>
              <a:latin typeface="Proxima Nova"/>
              <a:ea typeface="Proxima Nova"/>
              <a:cs typeface="Proxima Nova"/>
              <a:sym typeface="Proxima Nova"/>
            </a:endParaRPr>
          </a:p>
        </p:txBody>
      </p:sp>
      <p:sp>
        <p:nvSpPr>
          <p:cNvPr id="205" name="Shape 205"/>
          <p:cNvSpPr txBox="1"/>
          <p:nvPr>
            <p:ph idx="1" type="body"/>
          </p:nvPr>
        </p:nvSpPr>
        <p:spPr>
          <a:xfrm>
            <a:off x="311700" y="628225"/>
            <a:ext cx="8520600" cy="2952300"/>
          </a:xfrm>
          <a:prstGeom prst="rect">
            <a:avLst/>
          </a:prstGeom>
          <a:noFill/>
          <a:ln>
            <a:noFill/>
          </a:ln>
        </p:spPr>
        <p:txBody>
          <a:bodyPr anchorCtr="0" anchor="t" bIns="91425" lIns="91425" spcFirstLastPara="1" rIns="91425" wrap="square" tIns="91425">
            <a:noAutofit/>
          </a:bodyPr>
          <a:lstStyle/>
          <a:p>
            <a:pPr indent="0" lvl="0" marL="0" rtl="0">
              <a:spcBef>
                <a:spcPts val="1600"/>
              </a:spcBef>
              <a:spcAft>
                <a:spcPts val="0"/>
              </a:spcAft>
              <a:buClr>
                <a:srgbClr val="000000"/>
              </a:buClr>
              <a:buSzPts val="1100"/>
              <a:buFont typeface="Arial"/>
              <a:buNone/>
            </a:pPr>
            <a:r>
              <a:rPr lang="pt-BR" sz="1200">
                <a:solidFill>
                  <a:srgbClr val="000000"/>
                </a:solidFill>
              </a:rPr>
              <a:t>Livros:</a:t>
            </a:r>
            <a:endParaRPr sz="1200">
              <a:solidFill>
                <a:srgbClr val="000000"/>
              </a:solidFill>
            </a:endParaRPr>
          </a:p>
          <a:p>
            <a:pPr indent="0" lvl="0" marL="0" rtl="0">
              <a:spcBef>
                <a:spcPts val="1600"/>
              </a:spcBef>
              <a:spcAft>
                <a:spcPts val="0"/>
              </a:spcAft>
              <a:buClr>
                <a:srgbClr val="000000"/>
              </a:buClr>
              <a:buSzPts val="1100"/>
              <a:buFont typeface="Arial"/>
              <a:buNone/>
            </a:pPr>
            <a:r>
              <a:rPr lang="pt-BR" sz="1200">
                <a:solidFill>
                  <a:srgbClr val="000000"/>
                </a:solidFill>
              </a:rPr>
              <a:t>•WHITE, Tom. Hadoop: The Definitive Guide. O’Reilly, 2015. 756 p.</a:t>
            </a:r>
            <a:endParaRPr sz="1200">
              <a:solidFill>
                <a:srgbClr val="000000"/>
              </a:solidFill>
            </a:endParaRPr>
          </a:p>
          <a:p>
            <a:pPr indent="0" lvl="0" marL="0" rtl="0">
              <a:spcBef>
                <a:spcPts val="1600"/>
              </a:spcBef>
              <a:spcAft>
                <a:spcPts val="0"/>
              </a:spcAft>
              <a:buClr>
                <a:srgbClr val="000000"/>
              </a:buClr>
              <a:buSzPts val="1100"/>
              <a:buFont typeface="Arial"/>
              <a:buNone/>
            </a:pPr>
            <a:r>
              <a:rPr lang="pt-BR" sz="1200">
                <a:solidFill>
                  <a:srgbClr val="000000"/>
                </a:solidFill>
              </a:rPr>
              <a:t>• KARAU, Holden; KONWINSKI, Andy; WENDELL, Patrick; ZAHARIA, Matei. Learning Spark: lightning-fast data analysis. O’Reilly, 2015. 276 p.</a:t>
            </a:r>
            <a:endParaRPr sz="1200">
              <a:solidFill>
                <a:srgbClr val="000000"/>
              </a:solidFill>
            </a:endParaRPr>
          </a:p>
          <a:p>
            <a:pPr indent="0" lvl="0" marL="0" rtl="0">
              <a:spcBef>
                <a:spcPts val="1600"/>
              </a:spcBef>
              <a:spcAft>
                <a:spcPts val="0"/>
              </a:spcAft>
              <a:buClr>
                <a:srgbClr val="000000"/>
              </a:buClr>
              <a:buSzPts val="1100"/>
              <a:buFont typeface="Arial"/>
              <a:buNone/>
            </a:pPr>
            <a:r>
              <a:rPr lang="pt-BR" sz="1200">
                <a:solidFill>
                  <a:srgbClr val="000000"/>
                </a:solidFill>
              </a:rPr>
              <a:t>•BENGFORT, Benjamin; KIM, Jenny. Analítica de Dados com Hadoop: uma introdução para cientistas de dados. Novatec, 2016. 352 p.</a:t>
            </a:r>
            <a:endParaRPr sz="1200">
              <a:solidFill>
                <a:srgbClr val="000000"/>
              </a:solidFill>
            </a:endParaRPr>
          </a:p>
          <a:p>
            <a:pPr indent="0" lvl="0" marL="0" rtl="0">
              <a:spcBef>
                <a:spcPts val="1600"/>
              </a:spcBef>
              <a:spcAft>
                <a:spcPts val="0"/>
              </a:spcAft>
              <a:buClr>
                <a:srgbClr val="000000"/>
              </a:buClr>
              <a:buSzPts val="1100"/>
              <a:buFont typeface="Arial"/>
              <a:buNone/>
            </a:pPr>
            <a:r>
              <a:rPr lang="pt-BR" sz="1200">
                <a:solidFill>
                  <a:srgbClr val="000000"/>
                </a:solidFill>
              </a:rPr>
              <a:t>• HOWS, David; MEMBREY, Peter; PLUGGE, Eelco. Introdução ao Mongodb. Novatec, 2015. 168 p.</a:t>
            </a:r>
            <a:endParaRPr sz="1200">
              <a:solidFill>
                <a:srgbClr val="000000"/>
              </a:solidFill>
            </a:endParaRPr>
          </a:p>
          <a:p>
            <a:pPr indent="0" lvl="0" marL="0" marR="0" rtl="0" algn="l">
              <a:lnSpc>
                <a:spcPct val="115000"/>
              </a:lnSpc>
              <a:spcBef>
                <a:spcPts val="1600"/>
              </a:spcBef>
              <a:spcAft>
                <a:spcPts val="1600"/>
              </a:spcAft>
              <a:buClr>
                <a:srgbClr val="000000"/>
              </a:buClr>
              <a:buSzPts val="1100"/>
              <a:buFont typeface="Arial"/>
              <a:buNone/>
            </a:pPr>
            <a:r>
              <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i="0" lang="pt-BR" sz="2800" u="none" cap="none" strike="noStrike">
                <a:solidFill>
                  <a:schemeClr val="dk1"/>
                </a:solidFill>
                <a:latin typeface="Proxima Nova"/>
                <a:ea typeface="Proxima Nova"/>
                <a:cs typeface="Proxima Nova"/>
                <a:sym typeface="Proxima Nova"/>
              </a:rPr>
              <a:t>Hist</a:t>
            </a:r>
            <a:r>
              <a:rPr b="1" lang="pt-BR"/>
              <a:t>ó</a:t>
            </a:r>
            <a:r>
              <a:rPr b="1" i="0" lang="pt-BR" sz="2800" u="none" cap="none" strike="noStrike">
                <a:solidFill>
                  <a:schemeClr val="dk1"/>
                </a:solidFill>
                <a:latin typeface="Proxima Nova"/>
                <a:ea typeface="Proxima Nova"/>
                <a:cs typeface="Proxima Nova"/>
                <a:sym typeface="Proxima Nova"/>
              </a:rPr>
              <a:t>ria</a:t>
            </a:r>
            <a:endParaRPr b="1" i="0" sz="2800" u="none" cap="none" strike="noStrike">
              <a:solidFill>
                <a:schemeClr val="dk1"/>
              </a:solidFill>
              <a:latin typeface="Proxima Nova"/>
              <a:ea typeface="Proxima Nova"/>
              <a:cs typeface="Proxima Nova"/>
              <a:sym typeface="Proxima Nova"/>
            </a:endParaRPr>
          </a:p>
        </p:txBody>
      </p:sp>
      <p:sp>
        <p:nvSpPr>
          <p:cNvPr id="111" name="Shape 111"/>
          <p:cNvSpPr txBox="1"/>
          <p:nvPr>
            <p:ph idx="1" type="body"/>
          </p:nvPr>
        </p:nvSpPr>
        <p:spPr>
          <a:xfrm>
            <a:off x="311700" y="657900"/>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Proxima Nova"/>
              <a:buChar char="-"/>
            </a:pPr>
            <a:r>
              <a:rPr lang="pt-BR">
                <a:solidFill>
                  <a:srgbClr val="000000"/>
                </a:solidFill>
              </a:rPr>
              <a:t>O tema “Big Data", é um termo que descreve o grande volume de dados — tanto estruturados quanto não-estruturados — que impactam as empresas diariamente. Mas não é a quantidade de dados disponíveis que importa e sim, em que ou como podemos utilizá-los. Big data pode ser analisado para obter insights que levam a decisões melhores e ações estratégicas de negócio.</a:t>
            </a:r>
            <a:endParaRPr b="0" i="0" sz="1800" u="none" cap="none" strike="noStrike">
              <a:solidFill>
                <a:srgbClr val="000000"/>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accent3"/>
              </a:buClr>
              <a:buSzPts val="1800"/>
              <a:buFont typeface="Proxima Nova"/>
              <a:buNone/>
            </a:pPr>
            <a:r>
              <a:t/>
            </a:r>
            <a:endParaRPr b="0" i="0" sz="1800" u="none" cap="none" strike="noStrike">
              <a:solidFill>
                <a:schemeClr val="accent3"/>
              </a:solidFill>
              <a:latin typeface="Proxima Nova"/>
              <a:ea typeface="Proxima Nova"/>
              <a:cs typeface="Proxima Nova"/>
              <a:sym typeface="Proxima Nova"/>
            </a:endParaRPr>
          </a:p>
        </p:txBody>
      </p:sp>
      <p:pic>
        <p:nvPicPr>
          <p:cNvPr id="112" name="Shape 112"/>
          <p:cNvPicPr preferRelativeResize="0"/>
          <p:nvPr/>
        </p:nvPicPr>
        <p:blipFill>
          <a:blip r:embed="rId3">
            <a:alphaModFix/>
          </a:blip>
          <a:stretch>
            <a:fillRect/>
          </a:stretch>
        </p:blipFill>
        <p:spPr>
          <a:xfrm>
            <a:off x="2362747" y="2294800"/>
            <a:ext cx="4418501" cy="291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i="0" lang="pt-BR" sz="2800" u="none" cap="none" strike="noStrike">
                <a:solidFill>
                  <a:schemeClr val="dk1"/>
                </a:solidFill>
                <a:latin typeface="Proxima Nova"/>
                <a:ea typeface="Proxima Nova"/>
                <a:cs typeface="Proxima Nova"/>
                <a:sym typeface="Proxima Nova"/>
              </a:rPr>
              <a:t>Hist</a:t>
            </a:r>
            <a:r>
              <a:rPr b="1" lang="pt-BR"/>
              <a:t>ó</a:t>
            </a:r>
            <a:r>
              <a:rPr b="1" i="0" lang="pt-BR" sz="2800" u="none" cap="none" strike="noStrike">
                <a:solidFill>
                  <a:schemeClr val="dk1"/>
                </a:solidFill>
                <a:latin typeface="Proxima Nova"/>
                <a:ea typeface="Proxima Nova"/>
                <a:cs typeface="Proxima Nova"/>
                <a:sym typeface="Proxima Nova"/>
              </a:rPr>
              <a:t>ria</a:t>
            </a:r>
            <a:endParaRPr b="1" i="0" sz="2800" u="none" cap="none" strike="noStrike">
              <a:solidFill>
                <a:schemeClr val="dk1"/>
              </a:solidFill>
              <a:latin typeface="Proxima Nova"/>
              <a:ea typeface="Proxima Nova"/>
              <a:cs typeface="Proxima Nova"/>
              <a:sym typeface="Proxima Nova"/>
            </a:endParaRPr>
          </a:p>
        </p:txBody>
      </p:sp>
      <p:sp>
        <p:nvSpPr>
          <p:cNvPr id="118" name="Shape 118"/>
          <p:cNvSpPr txBox="1"/>
          <p:nvPr>
            <p:ph idx="1" type="body"/>
          </p:nvPr>
        </p:nvSpPr>
        <p:spPr>
          <a:xfrm>
            <a:off x="311700" y="6579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O conceito Big Data ganhou força no começo dos anos 2000, quando o analista Doug Laney articulou a definição de big data em três Vs:</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Volume:  grande volume de dados é gerado na ordem de Zettabytes, 10^21.</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Velocidade: Os dados são transmitidos numa velocidade sem precedentes.</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Variedade: Dados são gerados em inúmeros formatos — desde estruturados (numéricos, em databases tradicionais) a não-estruturados (documentos de texto, e-mail, vídeo, áudio, cotações da bolsa e transações financeiras).</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\quad No SAS, nós consideramos duas dimensões (mais 2 Vs) adicionais ao falar de big data:</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Veracidade: Quais os dados que realmente são importantes para reconhecimento de determinado padrão ou comportamento.</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pt-BR" sz="1200">
                <a:solidFill>
                  <a:srgbClr val="000000"/>
                </a:solidFill>
              </a:rPr>
              <a:t>• Valor: O valor financeiro que os dados representam para uma determinada empresa.</a:t>
            </a:r>
            <a:endParaRPr sz="1200">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i="0" lang="pt-BR" sz="2800" u="none" cap="none" strike="noStrike">
                <a:solidFill>
                  <a:schemeClr val="dk1"/>
                </a:solidFill>
                <a:latin typeface="Proxima Nova"/>
                <a:ea typeface="Proxima Nova"/>
                <a:cs typeface="Proxima Nova"/>
                <a:sym typeface="Proxima Nova"/>
              </a:rPr>
              <a:t>Hist</a:t>
            </a:r>
            <a:r>
              <a:rPr b="1" lang="pt-BR"/>
              <a:t>ó</a:t>
            </a:r>
            <a:r>
              <a:rPr b="1" i="0" lang="pt-BR" sz="2800" u="none" cap="none" strike="noStrike">
                <a:solidFill>
                  <a:schemeClr val="dk1"/>
                </a:solidFill>
                <a:latin typeface="Proxima Nova"/>
                <a:ea typeface="Proxima Nova"/>
                <a:cs typeface="Proxima Nova"/>
                <a:sym typeface="Proxima Nova"/>
              </a:rPr>
              <a:t>ria</a:t>
            </a:r>
            <a:endParaRPr b="1" i="0" sz="2800" u="none" cap="none" strike="noStrike">
              <a:solidFill>
                <a:schemeClr val="dk1"/>
              </a:solidFill>
              <a:latin typeface="Proxima Nova"/>
              <a:ea typeface="Proxima Nova"/>
              <a:cs typeface="Proxima Nova"/>
              <a:sym typeface="Proxima Nova"/>
            </a:endParaRPr>
          </a:p>
        </p:txBody>
      </p:sp>
      <p:pic>
        <p:nvPicPr>
          <p:cNvPr id="124" name="Shape 124"/>
          <p:cNvPicPr preferRelativeResize="0"/>
          <p:nvPr/>
        </p:nvPicPr>
        <p:blipFill>
          <a:blip r:embed="rId3">
            <a:alphaModFix/>
          </a:blip>
          <a:stretch>
            <a:fillRect/>
          </a:stretch>
        </p:blipFill>
        <p:spPr>
          <a:xfrm>
            <a:off x="1880463" y="572700"/>
            <a:ext cx="5383077" cy="4266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Desafios do Big Data</a:t>
            </a:r>
            <a:endParaRPr b="1" i="0" sz="2800" u="none" cap="none" strike="noStrike">
              <a:solidFill>
                <a:schemeClr val="dk1"/>
              </a:solidFill>
              <a:latin typeface="Proxima Nova"/>
              <a:ea typeface="Proxima Nova"/>
              <a:cs typeface="Proxima Nova"/>
              <a:sym typeface="Proxima Nova"/>
            </a:endParaRPr>
          </a:p>
        </p:txBody>
      </p:sp>
      <p:sp>
        <p:nvSpPr>
          <p:cNvPr id="130" name="Shape 130"/>
          <p:cNvSpPr txBox="1"/>
          <p:nvPr>
            <p:ph idx="1" type="body"/>
          </p:nvPr>
        </p:nvSpPr>
        <p:spPr>
          <a:xfrm>
            <a:off x="311700" y="657900"/>
            <a:ext cx="8520600" cy="3416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600"/>
              </a:spcBef>
              <a:spcAft>
                <a:spcPts val="0"/>
              </a:spcAft>
              <a:buClr>
                <a:srgbClr val="000000"/>
              </a:buClr>
              <a:buSzPts val="1200"/>
              <a:buChar char="●"/>
            </a:pPr>
            <a:r>
              <a:rPr lang="pt-BR" sz="1200">
                <a:solidFill>
                  <a:srgbClr val="000000"/>
                </a:solidFill>
              </a:rPr>
              <a:t>o volume de dados e a velocidade com que crescem, tornaram-se tão grandes que o processamento do Big Data se torna inviável em um único computador, por mais potente que seja.</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pt-BR" sz="1200">
                <a:solidFill>
                  <a:srgbClr val="000000"/>
                </a:solidFill>
              </a:rPr>
              <a:t>não é escalável</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pt-BR" sz="1200">
                <a:solidFill>
                  <a:srgbClr val="000000"/>
                </a:solidFill>
              </a:rPr>
              <a:t>consumo de energia consiste é um fator limitante</a:t>
            </a:r>
            <a:endParaRPr sz="1200">
              <a:solidFill>
                <a:srgbClr val="000000"/>
              </a:solidFill>
            </a:endParaRPr>
          </a:p>
          <a:p>
            <a:pPr indent="-304800" lvl="0" marL="457200" marR="0" rtl="0" algn="l">
              <a:lnSpc>
                <a:spcPct val="115000"/>
              </a:lnSpc>
              <a:spcBef>
                <a:spcPts val="0"/>
              </a:spcBef>
              <a:spcAft>
                <a:spcPts val="0"/>
              </a:spcAft>
              <a:buClr>
                <a:srgbClr val="000000"/>
              </a:buClr>
              <a:buSzPts val="1200"/>
              <a:buChar char="●"/>
            </a:pPr>
            <a:r>
              <a:rPr lang="pt-BR" sz="1200">
                <a:solidFill>
                  <a:srgbClr val="000000"/>
                </a:solidFill>
              </a:rPr>
              <a:t>limite físico de espaço para armazenamento de tanta informação</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Computação Paralela é a solução?</a:t>
            </a:r>
            <a:endParaRPr b="1" i="0" sz="2800" u="none" cap="none" strike="noStrike">
              <a:solidFill>
                <a:schemeClr val="dk1"/>
              </a:solidFill>
              <a:latin typeface="Proxima Nova"/>
              <a:ea typeface="Proxima Nova"/>
              <a:cs typeface="Proxima Nova"/>
              <a:sym typeface="Proxima Nova"/>
            </a:endParaRPr>
          </a:p>
        </p:txBody>
      </p:sp>
      <p:sp>
        <p:nvSpPr>
          <p:cNvPr id="136" name="Shape 136"/>
          <p:cNvSpPr txBox="1"/>
          <p:nvPr>
            <p:ph idx="1" type="body"/>
          </p:nvPr>
        </p:nvSpPr>
        <p:spPr>
          <a:xfrm>
            <a:off x="311700" y="657900"/>
            <a:ext cx="8520600" cy="3416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600"/>
              </a:spcBef>
              <a:spcAft>
                <a:spcPts val="0"/>
              </a:spcAft>
              <a:buClr>
                <a:srgbClr val="000000"/>
              </a:buClr>
              <a:buSzPts val="1200"/>
              <a:buChar char="●"/>
            </a:pPr>
            <a:r>
              <a:rPr lang="pt-BR" sz="1200">
                <a:solidFill>
                  <a:srgbClr val="000000"/>
                </a:solidFill>
              </a:rPr>
              <a:t>A utilização de computação paralela por meio de múltiplos computadores é uma “solução" inviável, pois é extremamente complexo, sendo necessário considerar a divisão e escalonamento de tarefas, balanceamento de carga, sincronismo entre tarefas, limitação na largura de banda, transferência de volumes de dados entre computadores. Em outras, palavras, essa solução seria eficiente apenas para pequenos volumes de dados.</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pic>
        <p:nvPicPr>
          <p:cNvPr id="137" name="Shape 137"/>
          <p:cNvPicPr preferRelativeResize="0"/>
          <p:nvPr/>
        </p:nvPicPr>
        <p:blipFill>
          <a:blip r:embed="rId3">
            <a:alphaModFix/>
          </a:blip>
          <a:stretch>
            <a:fillRect/>
          </a:stretch>
        </p:blipFill>
        <p:spPr>
          <a:xfrm>
            <a:off x="2570275" y="2079388"/>
            <a:ext cx="3409950" cy="191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Ferramentas para trabalhar com Big Data</a:t>
            </a:r>
            <a:endParaRPr b="1" i="0" sz="2800" u="none" cap="none" strike="noStrike">
              <a:solidFill>
                <a:schemeClr val="dk1"/>
              </a:solidFill>
              <a:latin typeface="Proxima Nova"/>
              <a:ea typeface="Proxima Nova"/>
              <a:cs typeface="Proxima Nova"/>
              <a:sym typeface="Proxima Nova"/>
            </a:endParaRPr>
          </a:p>
        </p:txBody>
      </p:sp>
      <p:sp>
        <p:nvSpPr>
          <p:cNvPr id="143" name="Shape 143"/>
          <p:cNvSpPr txBox="1"/>
          <p:nvPr>
            <p:ph idx="1" type="body"/>
          </p:nvPr>
        </p:nvSpPr>
        <p:spPr>
          <a:xfrm>
            <a:off x="311700" y="657900"/>
            <a:ext cx="8520600" cy="3416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600"/>
              </a:spcBef>
              <a:spcAft>
                <a:spcPts val="0"/>
              </a:spcAft>
              <a:buClr>
                <a:srgbClr val="000000"/>
              </a:buClr>
              <a:buSzPts val="1200"/>
              <a:buChar char="●"/>
            </a:pPr>
            <a:r>
              <a:rPr lang="pt-BR" sz="1200">
                <a:solidFill>
                  <a:srgbClr val="000000"/>
                </a:solidFill>
              </a:rPr>
              <a:t>No entanto, existem ferramentas pensadas para trabalhar exclusivamente com Big Data, exemplos que iremos abordar:</a:t>
            </a:r>
            <a:endParaRPr sz="1200">
              <a:solidFill>
                <a:srgbClr val="000000"/>
              </a:solidFill>
            </a:endParaRPr>
          </a:p>
          <a:p>
            <a:pPr indent="-304800" lvl="0" marL="457200" rtl="0">
              <a:spcBef>
                <a:spcPts val="1600"/>
              </a:spcBef>
              <a:spcAft>
                <a:spcPts val="0"/>
              </a:spcAft>
              <a:buClr>
                <a:srgbClr val="000000"/>
              </a:buClr>
              <a:buSzPts val="1200"/>
              <a:buChar char="●"/>
            </a:pPr>
            <a:r>
              <a:rPr lang="pt-BR" sz="1200">
                <a:solidFill>
                  <a:srgbClr val="000000"/>
                </a:solidFill>
              </a:rPr>
              <a:t>Apache Hadoop</a:t>
            </a:r>
            <a:endParaRPr sz="1200">
              <a:solidFill>
                <a:srgbClr val="000000"/>
              </a:solidFill>
            </a:endParaRPr>
          </a:p>
          <a:p>
            <a:pPr indent="-304800" lvl="0" marL="457200" rtl="0">
              <a:spcBef>
                <a:spcPts val="1600"/>
              </a:spcBef>
              <a:spcAft>
                <a:spcPts val="0"/>
              </a:spcAft>
              <a:buClr>
                <a:srgbClr val="000000"/>
              </a:buClr>
              <a:buSzPts val="1200"/>
              <a:buChar char="●"/>
            </a:pPr>
            <a:r>
              <a:rPr lang="pt-BR" sz="1200">
                <a:solidFill>
                  <a:srgbClr val="000000"/>
                </a:solidFill>
              </a:rPr>
              <a:t>Apache Spark</a:t>
            </a:r>
            <a:endParaRPr sz="1200">
              <a:solidFill>
                <a:srgbClr val="000000"/>
              </a:solidFill>
            </a:endParaRPr>
          </a:p>
          <a:p>
            <a:pPr indent="-304800" lvl="0" marL="457200" rtl="0">
              <a:spcBef>
                <a:spcPts val="1600"/>
              </a:spcBef>
              <a:spcAft>
                <a:spcPts val="0"/>
              </a:spcAft>
              <a:buClr>
                <a:srgbClr val="000000"/>
              </a:buClr>
              <a:buSzPts val="1200"/>
              <a:buChar char="●"/>
            </a:pPr>
            <a:r>
              <a:rPr lang="pt-BR" sz="1200">
                <a:solidFill>
                  <a:srgbClr val="000000"/>
                </a:solidFill>
              </a:rPr>
              <a:t>MongoDB</a:t>
            </a:r>
            <a:endParaRPr sz="1200">
              <a:solidFill>
                <a:srgbClr val="000000"/>
              </a:solidFill>
            </a:endParaRPr>
          </a:p>
          <a:p>
            <a:pPr indent="0" lvl="0" marL="0" marR="0" rtl="0" algn="l">
              <a:lnSpc>
                <a:spcPct val="115000"/>
              </a:lnSpc>
              <a:spcBef>
                <a:spcPts val="1600"/>
              </a:spcBef>
              <a:spcAft>
                <a:spcPts val="0"/>
              </a:spcAft>
              <a:buNone/>
            </a:pPr>
            <a:r>
              <a:rPr lang="pt-BR" sz="1200">
                <a:solidFill>
                  <a:srgbClr val="000000"/>
                </a:solidFill>
              </a:rPr>
              <a:t>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pic>
        <p:nvPicPr>
          <p:cNvPr id="144" name="Shape 144"/>
          <p:cNvPicPr preferRelativeResize="0"/>
          <p:nvPr/>
        </p:nvPicPr>
        <p:blipFill>
          <a:blip r:embed="rId3">
            <a:alphaModFix/>
          </a:blip>
          <a:stretch>
            <a:fillRect/>
          </a:stretch>
        </p:blipFill>
        <p:spPr>
          <a:xfrm>
            <a:off x="4005825" y="1206776"/>
            <a:ext cx="4543050" cy="2203375"/>
          </a:xfrm>
          <a:prstGeom prst="rect">
            <a:avLst/>
          </a:prstGeom>
          <a:noFill/>
          <a:ln>
            <a:noFill/>
          </a:ln>
        </p:spPr>
      </p:pic>
      <p:pic>
        <p:nvPicPr>
          <p:cNvPr id="145" name="Shape 145"/>
          <p:cNvPicPr preferRelativeResize="0"/>
          <p:nvPr/>
        </p:nvPicPr>
        <p:blipFill>
          <a:blip r:embed="rId4">
            <a:alphaModFix/>
          </a:blip>
          <a:stretch>
            <a:fillRect/>
          </a:stretch>
        </p:blipFill>
        <p:spPr>
          <a:xfrm>
            <a:off x="242449" y="2670675"/>
            <a:ext cx="3763365" cy="2203375"/>
          </a:xfrm>
          <a:prstGeom prst="rect">
            <a:avLst/>
          </a:prstGeom>
          <a:noFill/>
          <a:ln>
            <a:noFill/>
          </a:ln>
        </p:spPr>
      </p:pic>
      <p:pic>
        <p:nvPicPr>
          <p:cNvPr id="146" name="Shape 146"/>
          <p:cNvPicPr preferRelativeResize="0"/>
          <p:nvPr/>
        </p:nvPicPr>
        <p:blipFill>
          <a:blip r:embed="rId5">
            <a:alphaModFix/>
          </a:blip>
          <a:stretch>
            <a:fillRect/>
          </a:stretch>
        </p:blipFill>
        <p:spPr>
          <a:xfrm>
            <a:off x="4600950" y="3269638"/>
            <a:ext cx="3524250"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Apache Hadoop</a:t>
            </a:r>
            <a:endParaRPr b="1" i="0" sz="2800" u="none" cap="none" strike="noStrike">
              <a:solidFill>
                <a:schemeClr val="dk1"/>
              </a:solidFill>
              <a:latin typeface="Proxima Nova"/>
              <a:ea typeface="Proxima Nova"/>
              <a:cs typeface="Proxima Nova"/>
              <a:sym typeface="Proxima Nova"/>
            </a:endParaRPr>
          </a:p>
        </p:txBody>
      </p:sp>
      <p:sp>
        <p:nvSpPr>
          <p:cNvPr id="152" name="Shape 152"/>
          <p:cNvSpPr txBox="1"/>
          <p:nvPr>
            <p:ph idx="1" type="body"/>
          </p:nvPr>
        </p:nvSpPr>
        <p:spPr>
          <a:xfrm>
            <a:off x="311700" y="657900"/>
            <a:ext cx="8520600" cy="398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0" lvl="0" marL="0" marR="0" rtl="0" algn="l">
              <a:lnSpc>
                <a:spcPct val="115000"/>
              </a:lnSpc>
              <a:spcBef>
                <a:spcPts val="1600"/>
              </a:spcBef>
              <a:spcAft>
                <a:spcPts val="0"/>
              </a:spcAft>
              <a:buNone/>
            </a:pPr>
            <a:r>
              <a:t/>
            </a:r>
            <a:endParaRPr sz="1200">
              <a:solidFill>
                <a:srgbClr val="000000"/>
              </a:solidFill>
            </a:endParaRPr>
          </a:p>
          <a:p>
            <a:pPr indent="-304800" lvl="0" marL="457200" marR="0" rtl="0" algn="just">
              <a:lnSpc>
                <a:spcPct val="115000"/>
              </a:lnSpc>
              <a:spcBef>
                <a:spcPts val="1600"/>
              </a:spcBef>
              <a:spcAft>
                <a:spcPts val="0"/>
              </a:spcAft>
              <a:buClr>
                <a:srgbClr val="000000"/>
              </a:buClr>
              <a:buSzPts val="1200"/>
              <a:buChar char="●"/>
            </a:pPr>
            <a:r>
              <a:rPr lang="pt-BR" sz="1200">
                <a:solidFill>
                  <a:srgbClr val="000000"/>
                </a:solidFill>
              </a:rPr>
              <a:t>O Hadoop é para problemas tão grandes que os sistemas tradicionais não são capazes de processar. Ele consiste em um Framework de código aberto criado em 2005 por Doug Cutting e Mike Carafella, desenvolvido em linguagem Java e projetado para armazenar e processar grandes volumes de dados em larga escala. Para tanto, ele utiliza computação distribuída.</a:t>
            </a:r>
            <a:endParaRPr sz="1200">
              <a:solidFill>
                <a:srgbClr val="000000"/>
              </a:solidFill>
            </a:endParaRPr>
          </a:p>
          <a:p>
            <a:pPr indent="-304800" lvl="0" marL="457200" rtl="0" algn="just">
              <a:spcBef>
                <a:spcPts val="1600"/>
              </a:spcBef>
              <a:spcAft>
                <a:spcPts val="0"/>
              </a:spcAft>
              <a:buClr>
                <a:srgbClr val="000000"/>
              </a:buClr>
              <a:buSzPts val="1200"/>
              <a:buChar char="●"/>
            </a:pPr>
            <a:r>
              <a:rPr lang="pt-BR" sz="1200">
                <a:solidFill>
                  <a:srgbClr val="000000"/>
                </a:solidFill>
              </a:rPr>
              <a:t>Algumas aplicações comuns do Hadoop: Processamento de texto em larga escala, aprendizado de máquina e mineração de dados, análise de dados em larga escala de redes sociais.</a:t>
            </a:r>
            <a:endParaRPr sz="1200">
              <a:solidFill>
                <a:srgbClr val="000000"/>
              </a:solidFill>
            </a:endParaRPr>
          </a:p>
          <a:p>
            <a:pPr indent="-304800" lvl="0" marL="457200" rtl="0" algn="just">
              <a:spcBef>
                <a:spcPts val="1600"/>
              </a:spcBef>
              <a:spcAft>
                <a:spcPts val="0"/>
              </a:spcAft>
              <a:buClr>
                <a:srgbClr val="000000"/>
              </a:buClr>
              <a:buSzPts val="1200"/>
              <a:buChar char="●"/>
            </a:pPr>
            <a:r>
              <a:rPr lang="pt-BR" sz="1200">
                <a:solidFill>
                  <a:srgbClr val="000000"/>
                </a:solidFill>
              </a:rPr>
              <a:t>As vantagens de sua utilização são: é gratuito, permite a utilização de computadores de baixo custo, não exige alterações na infraestrutura da rede (rede comum), é tolerante a falhas, de fácil uso e é escalável.</a:t>
            </a:r>
            <a:endParaRPr sz="1200">
              <a:solidFill>
                <a:srgbClr val="000000"/>
              </a:solidFill>
            </a:endParaRPr>
          </a:p>
          <a:p>
            <a:pPr indent="0" lvl="0" marL="0" marR="0" rtl="0" algn="l">
              <a:lnSpc>
                <a:spcPct val="115000"/>
              </a:lnSpc>
              <a:spcBef>
                <a:spcPts val="1600"/>
              </a:spcBef>
              <a:spcAft>
                <a:spcPts val="0"/>
              </a:spcAft>
              <a:buNone/>
            </a:pPr>
            <a:r>
              <a:rPr lang="pt-BR" sz="1200">
                <a:solidFill>
                  <a:srgbClr val="000000"/>
                </a:solidFill>
              </a:rPr>
              <a:t>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pic>
        <p:nvPicPr>
          <p:cNvPr id="153" name="Shape 153"/>
          <p:cNvPicPr preferRelativeResize="0"/>
          <p:nvPr/>
        </p:nvPicPr>
        <p:blipFill>
          <a:blip r:embed="rId3">
            <a:alphaModFix/>
          </a:blip>
          <a:stretch>
            <a:fillRect/>
          </a:stretch>
        </p:blipFill>
        <p:spPr>
          <a:xfrm>
            <a:off x="3323325" y="121050"/>
            <a:ext cx="4155625" cy="201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24245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b="1" lang="pt-BR"/>
              <a:t>Apache Hadoop</a:t>
            </a:r>
            <a:endParaRPr b="1" i="0" sz="2800" u="none" cap="none" strike="noStrike">
              <a:solidFill>
                <a:schemeClr val="dk1"/>
              </a:solidFill>
              <a:latin typeface="Proxima Nova"/>
              <a:ea typeface="Proxima Nova"/>
              <a:cs typeface="Proxima Nova"/>
              <a:sym typeface="Proxima Nova"/>
            </a:endParaRPr>
          </a:p>
        </p:txBody>
      </p:sp>
      <p:sp>
        <p:nvSpPr>
          <p:cNvPr id="159" name="Shape 159"/>
          <p:cNvSpPr txBox="1"/>
          <p:nvPr>
            <p:ph idx="1" type="body"/>
          </p:nvPr>
        </p:nvSpPr>
        <p:spPr>
          <a:xfrm>
            <a:off x="311700" y="657900"/>
            <a:ext cx="8520600" cy="3416400"/>
          </a:xfrm>
          <a:prstGeom prst="rect">
            <a:avLst/>
          </a:prstGeom>
          <a:noFill/>
          <a:ln>
            <a:noFill/>
          </a:ln>
        </p:spPr>
        <p:txBody>
          <a:bodyPr anchorCtr="0" anchor="t" bIns="91425" lIns="91425" spcFirstLastPara="1" rIns="91425" wrap="square" tIns="91425">
            <a:noAutofit/>
          </a:bodyPr>
          <a:lstStyle/>
          <a:p>
            <a:pPr indent="-304800" lvl="0" marL="457200" rtl="0">
              <a:spcBef>
                <a:spcPts val="1600"/>
              </a:spcBef>
              <a:spcAft>
                <a:spcPts val="0"/>
              </a:spcAft>
              <a:buClr>
                <a:srgbClr val="000000"/>
              </a:buClr>
              <a:buSzPts val="1200"/>
              <a:buChar char="●"/>
            </a:pPr>
            <a:r>
              <a:rPr lang="pt-BR" sz="1200">
                <a:solidFill>
                  <a:srgbClr val="000000"/>
                </a:solidFill>
              </a:rPr>
              <a:t>As componentes base do framework do Hadoop são HDFS (Hadoop Distributed File System), que serve para armazenamento distribuído, e o MapReduce (Computação distribuída). Podemos ver a arquitetura do Hadoop na imagem a seguir:</a:t>
            </a:r>
            <a:endParaRPr sz="1200">
              <a:solidFill>
                <a:srgbClr val="000000"/>
              </a:solidFill>
            </a:endParaRPr>
          </a:p>
          <a:p>
            <a:pPr indent="0" lvl="0" marL="0" marR="0" rtl="0" algn="l">
              <a:lnSpc>
                <a:spcPct val="115000"/>
              </a:lnSpc>
              <a:spcBef>
                <a:spcPts val="1600"/>
              </a:spcBef>
              <a:spcAft>
                <a:spcPts val="0"/>
              </a:spcAft>
              <a:buNone/>
            </a:pPr>
            <a:r>
              <a:rPr lang="pt-BR" sz="1200">
                <a:solidFill>
                  <a:srgbClr val="000000"/>
                </a:solidFill>
              </a:rPr>
              <a:t> </a:t>
            </a:r>
            <a:endParaRPr sz="1200">
              <a:solidFill>
                <a:srgbClr val="000000"/>
              </a:solidFill>
            </a:endParaRPr>
          </a:p>
          <a:p>
            <a:pPr indent="0" lvl="0" marL="0" marR="0" rtl="0" algn="l">
              <a:lnSpc>
                <a:spcPct val="115000"/>
              </a:lnSpc>
              <a:spcBef>
                <a:spcPts val="1600"/>
              </a:spcBef>
              <a:spcAft>
                <a:spcPts val="1600"/>
              </a:spcAft>
              <a:buClr>
                <a:schemeClr val="accent3"/>
              </a:buClr>
              <a:buSzPts val="1800"/>
              <a:buFont typeface="Proxima Nova"/>
              <a:buNone/>
            </a:pPr>
            <a:r>
              <a:t/>
            </a:r>
            <a:endParaRPr sz="1200"/>
          </a:p>
        </p:txBody>
      </p:sp>
      <p:pic>
        <p:nvPicPr>
          <p:cNvPr id="160" name="Shape 160"/>
          <p:cNvPicPr preferRelativeResize="0"/>
          <p:nvPr/>
        </p:nvPicPr>
        <p:blipFill>
          <a:blip r:embed="rId3">
            <a:alphaModFix/>
          </a:blip>
          <a:stretch>
            <a:fillRect/>
          </a:stretch>
        </p:blipFill>
        <p:spPr>
          <a:xfrm>
            <a:off x="1328513" y="1711225"/>
            <a:ext cx="6348476" cy="303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