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Oswald Light"/>
      <p:regular r:id="rId22"/>
      <p:bold r:id="rId23"/>
    </p:embeddedFont>
    <p:embeddedFont>
      <p:font typeface="Average"/>
      <p:regular r:id="rId24"/>
    </p:embeddedFont>
    <p:embeddedFont>
      <p:font typeface="Open Sans ExtraBold"/>
      <p:bold r:id="rId25"/>
      <p:boldItalic r:id="rId26"/>
    </p:embeddedFont>
    <p:embeddedFont>
      <p:font typeface="Oswald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OswaldLight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Average-regular.fntdata"/><Relationship Id="rId23" Type="http://schemas.openxmlformats.org/officeDocument/2006/relationships/font" Target="fonts/OswaldLigh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ExtraBold-boldItalic.fntdata"/><Relationship Id="rId25" Type="http://schemas.openxmlformats.org/officeDocument/2006/relationships/font" Target="fonts/OpenSansExtraBold-bold.fntdata"/><Relationship Id="rId28" Type="http://schemas.openxmlformats.org/officeDocument/2006/relationships/font" Target="fonts/Oswald-bold.fntdata"/><Relationship Id="rId27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41a3768e4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41a3768e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0f29c8d5becac1e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0f29c8d5becac1e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41a3768e4_0_2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641a3768e4_0_2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41a3768e4_0_20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641a3768e4_0_20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41a3768e4_0_20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41a3768e4_0_20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f29c8d5becac1e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f29c8d5becac1e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f29c8d5becac1e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f29c8d5becac1e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41a3768e4_0_20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41a3768e4_0_20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41a3768e4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41a3768e4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41a3768e4_0_20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41a3768e4_0_20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f29c8d5becac1e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0f29c8d5becac1e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74ce280ef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74ce280ef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2.jpg"/><Relationship Id="rId4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jp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27.png"/><Relationship Id="rId13" Type="http://schemas.openxmlformats.org/officeDocument/2006/relationships/image" Target="../media/image28.png"/><Relationship Id="rId1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5" Type="http://schemas.openxmlformats.org/officeDocument/2006/relationships/image" Target="../media/image25.png"/><Relationship Id="rId6" Type="http://schemas.openxmlformats.org/officeDocument/2006/relationships/image" Target="../media/image22.png"/><Relationship Id="rId7" Type="http://schemas.openxmlformats.org/officeDocument/2006/relationships/image" Target="../media/image24.png"/><Relationship Id="rId8" Type="http://schemas.openxmlformats.org/officeDocument/2006/relationships/image" Target="../media/image2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jpg"/><Relationship Id="rId4" Type="http://schemas.openxmlformats.org/officeDocument/2006/relationships/image" Target="../media/image10.png"/><Relationship Id="rId5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1.jpg"/><Relationship Id="rId4" Type="http://schemas.openxmlformats.org/officeDocument/2006/relationships/image" Target="../media/image6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-6"/>
            <a:ext cx="9144000" cy="51435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3"/>
          <p:cNvSpPr txBox="1"/>
          <p:nvPr>
            <p:ph type="ctrTitle"/>
          </p:nvPr>
        </p:nvSpPr>
        <p:spPr>
          <a:xfrm>
            <a:off x="162950" y="240650"/>
            <a:ext cx="8233500" cy="1588500"/>
          </a:xfrm>
          <a:prstGeom prst="rect">
            <a:avLst/>
          </a:prstGeom>
          <a:effectLst>
            <a:outerShdw blurRad="400050" rotWithShape="0" algn="bl">
              <a:srgbClr val="000000">
                <a:alpha val="72000"/>
              </a:srgbClr>
            </a:outerShdw>
          </a:effectLst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rgbClr val="EFEFEF"/>
                </a:solidFill>
              </a:rPr>
              <a:t>O que faz uma música de sucesso</a:t>
            </a:r>
            <a:endParaRPr b="1">
              <a:solidFill>
                <a:srgbClr val="EFEFEF"/>
              </a:solidFill>
            </a:endParaRPr>
          </a:p>
        </p:txBody>
      </p:sp>
      <p:sp>
        <p:nvSpPr>
          <p:cNvPr id="61" name="Google Shape;61;p13"/>
          <p:cNvSpPr txBox="1"/>
          <p:nvPr>
            <p:ph idx="1" type="subTitle"/>
          </p:nvPr>
        </p:nvSpPr>
        <p:spPr>
          <a:xfrm>
            <a:off x="510450" y="3519888"/>
            <a:ext cx="8123100" cy="630000"/>
          </a:xfrm>
          <a:prstGeom prst="rect">
            <a:avLst/>
          </a:prstGeom>
          <a:noFill/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Uma análise exploratória de dados com base em hipóteses 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118224">
            <a:off x="7885060" y="1004560"/>
            <a:ext cx="727429" cy="727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57088"/>
            <a:ext cx="5897975" cy="348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0400" y="1728200"/>
            <a:ext cx="2763400" cy="334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0400" y="85323"/>
            <a:ext cx="2763400" cy="164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2"/>
          <p:cNvSpPr txBox="1"/>
          <p:nvPr>
            <p:ph type="title"/>
          </p:nvPr>
        </p:nvSpPr>
        <p:spPr>
          <a:xfrm>
            <a:off x="360725" y="215150"/>
            <a:ext cx="4956600" cy="110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34343"/>
                </a:solidFill>
              </a:rPr>
              <a:t>2.   As características da música influenciam no sucesso em termos de streams no Spotify</a:t>
            </a:r>
            <a:endParaRPr sz="2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/>
          <p:nvPr/>
        </p:nvSpPr>
        <p:spPr>
          <a:xfrm>
            <a:off x="0" y="-6"/>
            <a:ext cx="9144000" cy="51435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5" name="Google Shape;225;p23"/>
          <p:cNvSpPr txBox="1"/>
          <p:nvPr>
            <p:ph type="title"/>
          </p:nvPr>
        </p:nvSpPr>
        <p:spPr>
          <a:xfrm>
            <a:off x="0" y="533400"/>
            <a:ext cx="8503500" cy="74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Panorama Geral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226" name="Google Shape;226;p23"/>
          <p:cNvGrpSpPr/>
          <p:nvPr/>
        </p:nvGrpSpPr>
        <p:grpSpPr>
          <a:xfrm>
            <a:off x="-3988" y="1588850"/>
            <a:ext cx="1534601" cy="920691"/>
            <a:chOff x="0" y="906736"/>
            <a:chExt cx="1630647" cy="978314"/>
          </a:xfrm>
        </p:grpSpPr>
        <p:grpSp>
          <p:nvGrpSpPr>
            <p:cNvPr id="227" name="Google Shape;227;p23"/>
            <p:cNvGrpSpPr/>
            <p:nvPr/>
          </p:nvGrpSpPr>
          <p:grpSpPr>
            <a:xfrm>
              <a:off x="0" y="906750"/>
              <a:ext cx="1630500" cy="978300"/>
              <a:chOff x="0" y="932475"/>
              <a:chExt cx="1630500" cy="978300"/>
            </a:xfrm>
          </p:grpSpPr>
          <p:sp>
            <p:nvSpPr>
              <p:cNvPr id="228" name="Google Shape;228;p23"/>
              <p:cNvSpPr/>
              <p:nvPr/>
            </p:nvSpPr>
            <p:spPr>
              <a:xfrm>
                <a:off x="0" y="932475"/>
                <a:ext cx="1630500" cy="978300"/>
              </a:xfrm>
              <a:prstGeom prst="rect">
                <a:avLst/>
              </a:prstGeom>
              <a:solidFill>
                <a:srgbClr val="1383EC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29" name="Google Shape;229;p23"/>
              <p:cNvSpPr/>
              <p:nvPr/>
            </p:nvSpPr>
            <p:spPr>
              <a:xfrm rot="10800000">
                <a:off x="1398900" y="932475"/>
                <a:ext cx="231600" cy="249000"/>
              </a:xfrm>
              <a:prstGeom prst="rtTriangle">
                <a:avLst/>
              </a:prstGeom>
              <a:solidFill>
                <a:srgbClr val="4FAAFF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230" name="Google Shape;230;p23"/>
            <p:cNvSpPr txBox="1"/>
            <p:nvPr/>
          </p:nvSpPr>
          <p:spPr>
            <a:xfrm>
              <a:off x="40047" y="906736"/>
              <a:ext cx="15906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Playlist Apple</a:t>
              </a:r>
              <a:endParaRPr sz="169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31" name="Google Shape;231;p23"/>
            <p:cNvSpPr txBox="1"/>
            <p:nvPr/>
          </p:nvSpPr>
          <p:spPr>
            <a:xfrm>
              <a:off x="194500" y="1335800"/>
              <a:ext cx="1201200" cy="454800"/>
            </a:xfrm>
            <a:prstGeom prst="rect">
              <a:avLst/>
            </a:prstGeom>
            <a:solidFill>
              <a:srgbClr val="1383EC"/>
            </a:solidFill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65 mil</a:t>
              </a:r>
              <a:endParaRPr sz="1694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</p:grpSp>
      <p:grpSp>
        <p:nvGrpSpPr>
          <p:cNvPr id="232" name="Google Shape;232;p23"/>
          <p:cNvGrpSpPr/>
          <p:nvPr/>
        </p:nvGrpSpPr>
        <p:grpSpPr>
          <a:xfrm>
            <a:off x="1811088" y="1588850"/>
            <a:ext cx="1553251" cy="920691"/>
            <a:chOff x="1928675" y="906736"/>
            <a:chExt cx="1650464" cy="978314"/>
          </a:xfrm>
        </p:grpSpPr>
        <p:grpSp>
          <p:nvGrpSpPr>
            <p:cNvPr id="233" name="Google Shape;233;p23"/>
            <p:cNvGrpSpPr/>
            <p:nvPr/>
          </p:nvGrpSpPr>
          <p:grpSpPr>
            <a:xfrm>
              <a:off x="1928675" y="906750"/>
              <a:ext cx="1630500" cy="978300"/>
              <a:chOff x="0" y="932475"/>
              <a:chExt cx="1630500" cy="978300"/>
            </a:xfrm>
          </p:grpSpPr>
          <p:sp>
            <p:nvSpPr>
              <p:cNvPr id="234" name="Google Shape;234;p23"/>
              <p:cNvSpPr/>
              <p:nvPr/>
            </p:nvSpPr>
            <p:spPr>
              <a:xfrm>
                <a:off x="0" y="932475"/>
                <a:ext cx="1630500" cy="978300"/>
              </a:xfrm>
              <a:prstGeom prst="rect">
                <a:avLst/>
              </a:prstGeom>
              <a:solidFill>
                <a:srgbClr val="1383EC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35" name="Google Shape;235;p23"/>
              <p:cNvSpPr/>
              <p:nvPr/>
            </p:nvSpPr>
            <p:spPr>
              <a:xfrm rot="10800000">
                <a:off x="1398900" y="932475"/>
                <a:ext cx="231600" cy="249000"/>
              </a:xfrm>
              <a:prstGeom prst="rtTriangle">
                <a:avLst/>
              </a:prstGeom>
              <a:solidFill>
                <a:srgbClr val="4FAAFF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236" name="Google Shape;236;p23"/>
            <p:cNvSpPr txBox="1"/>
            <p:nvPr/>
          </p:nvSpPr>
          <p:spPr>
            <a:xfrm>
              <a:off x="1948639" y="906736"/>
              <a:ext cx="16305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Playlist Deezer</a:t>
              </a:r>
              <a:endParaRPr sz="169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37" name="Google Shape;237;p23"/>
            <p:cNvSpPr txBox="1"/>
            <p:nvPr/>
          </p:nvSpPr>
          <p:spPr>
            <a:xfrm>
              <a:off x="2143325" y="1335800"/>
              <a:ext cx="1201200" cy="454800"/>
            </a:xfrm>
            <a:prstGeom prst="rect">
              <a:avLst/>
            </a:prstGeom>
            <a:solidFill>
              <a:srgbClr val="1383EC"/>
            </a:solidFill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346 mil</a:t>
              </a:r>
              <a:endParaRPr sz="1694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</p:grpSp>
      <p:grpSp>
        <p:nvGrpSpPr>
          <p:cNvPr id="238" name="Google Shape;238;p23"/>
          <p:cNvGrpSpPr/>
          <p:nvPr/>
        </p:nvGrpSpPr>
        <p:grpSpPr>
          <a:xfrm>
            <a:off x="3674624" y="1588850"/>
            <a:ext cx="1534470" cy="920691"/>
            <a:chOff x="3908843" y="906736"/>
            <a:chExt cx="1630507" cy="978314"/>
          </a:xfrm>
        </p:grpSpPr>
        <p:grpSp>
          <p:nvGrpSpPr>
            <p:cNvPr id="239" name="Google Shape;239;p23"/>
            <p:cNvGrpSpPr/>
            <p:nvPr/>
          </p:nvGrpSpPr>
          <p:grpSpPr>
            <a:xfrm>
              <a:off x="3908850" y="906750"/>
              <a:ext cx="1630500" cy="978300"/>
              <a:chOff x="0" y="932475"/>
              <a:chExt cx="1630500" cy="978300"/>
            </a:xfrm>
          </p:grpSpPr>
          <p:sp>
            <p:nvSpPr>
              <p:cNvPr id="240" name="Google Shape;240;p23"/>
              <p:cNvSpPr/>
              <p:nvPr/>
            </p:nvSpPr>
            <p:spPr>
              <a:xfrm>
                <a:off x="0" y="932475"/>
                <a:ext cx="1630500" cy="978300"/>
              </a:xfrm>
              <a:prstGeom prst="rect">
                <a:avLst/>
              </a:prstGeom>
              <a:solidFill>
                <a:srgbClr val="1383EC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rot="10800000">
                <a:off x="1398900" y="932475"/>
                <a:ext cx="231600" cy="249000"/>
              </a:xfrm>
              <a:prstGeom prst="rtTriangle">
                <a:avLst/>
              </a:prstGeom>
              <a:solidFill>
                <a:srgbClr val="4FAAFF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242" name="Google Shape;242;p23"/>
            <p:cNvSpPr txBox="1"/>
            <p:nvPr/>
          </p:nvSpPr>
          <p:spPr>
            <a:xfrm>
              <a:off x="3908843" y="906736"/>
              <a:ext cx="16305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Playlist Spotify</a:t>
              </a:r>
              <a:endParaRPr sz="1694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3" name="Google Shape;243;p23"/>
            <p:cNvSpPr txBox="1"/>
            <p:nvPr/>
          </p:nvSpPr>
          <p:spPr>
            <a:xfrm>
              <a:off x="4092150" y="1374438"/>
              <a:ext cx="1201200" cy="454800"/>
            </a:xfrm>
            <a:prstGeom prst="rect">
              <a:avLst/>
            </a:prstGeom>
            <a:solidFill>
              <a:srgbClr val="1383EC"/>
            </a:solidFill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rgbClr val="F1C232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5 mi</a:t>
              </a:r>
              <a:endParaRPr sz="1694">
                <a:solidFill>
                  <a:srgbClr val="F1C232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</p:grpSp>
      <p:grpSp>
        <p:nvGrpSpPr>
          <p:cNvPr id="244" name="Google Shape;244;p23"/>
          <p:cNvGrpSpPr/>
          <p:nvPr/>
        </p:nvGrpSpPr>
        <p:grpSpPr>
          <a:xfrm>
            <a:off x="-67625" y="3044950"/>
            <a:ext cx="1598101" cy="920684"/>
            <a:chOff x="-67620" y="2453968"/>
            <a:chExt cx="1698120" cy="978307"/>
          </a:xfrm>
        </p:grpSpPr>
        <p:grpSp>
          <p:nvGrpSpPr>
            <p:cNvPr id="245" name="Google Shape;245;p23"/>
            <p:cNvGrpSpPr/>
            <p:nvPr/>
          </p:nvGrpSpPr>
          <p:grpSpPr>
            <a:xfrm>
              <a:off x="0" y="2453975"/>
              <a:ext cx="1630500" cy="978300"/>
              <a:chOff x="0" y="932475"/>
              <a:chExt cx="1630500" cy="978300"/>
            </a:xfrm>
          </p:grpSpPr>
          <p:sp>
            <p:nvSpPr>
              <p:cNvPr id="246" name="Google Shape;246;p23"/>
              <p:cNvSpPr/>
              <p:nvPr/>
            </p:nvSpPr>
            <p:spPr>
              <a:xfrm>
                <a:off x="0" y="932475"/>
                <a:ext cx="1630500" cy="978300"/>
              </a:xfrm>
              <a:prstGeom prst="rect">
                <a:avLst/>
              </a:prstGeom>
              <a:solidFill>
                <a:srgbClr val="1383EC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rot="10800000">
                <a:off x="1398900" y="932475"/>
                <a:ext cx="231600" cy="249000"/>
              </a:xfrm>
              <a:prstGeom prst="rtTriangle">
                <a:avLst/>
              </a:prstGeom>
              <a:solidFill>
                <a:srgbClr val="4FAAFF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248" name="Google Shape;248;p23"/>
            <p:cNvSpPr txBox="1"/>
            <p:nvPr/>
          </p:nvSpPr>
          <p:spPr>
            <a:xfrm>
              <a:off x="-67620" y="2453968"/>
              <a:ext cx="16980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99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Total de músicas</a:t>
              </a:r>
              <a:endParaRPr sz="159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49" name="Google Shape;249;p23"/>
            <p:cNvSpPr txBox="1"/>
            <p:nvPr/>
          </p:nvSpPr>
          <p:spPr>
            <a:xfrm>
              <a:off x="214650" y="2861675"/>
              <a:ext cx="1201200" cy="4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952</a:t>
              </a:r>
              <a:endParaRPr sz="1694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</p:grpSp>
      <p:grpSp>
        <p:nvGrpSpPr>
          <p:cNvPr id="250" name="Google Shape;250;p23"/>
          <p:cNvGrpSpPr/>
          <p:nvPr/>
        </p:nvGrpSpPr>
        <p:grpSpPr>
          <a:xfrm>
            <a:off x="1811089" y="3044900"/>
            <a:ext cx="1534475" cy="920688"/>
            <a:chOff x="1928675" y="2453964"/>
            <a:chExt cx="1630512" cy="978311"/>
          </a:xfrm>
        </p:grpSpPr>
        <p:grpSp>
          <p:nvGrpSpPr>
            <p:cNvPr id="251" name="Google Shape;251;p23"/>
            <p:cNvGrpSpPr/>
            <p:nvPr/>
          </p:nvGrpSpPr>
          <p:grpSpPr>
            <a:xfrm>
              <a:off x="1928675" y="2453975"/>
              <a:ext cx="1630500" cy="978300"/>
              <a:chOff x="0" y="932475"/>
              <a:chExt cx="1630500" cy="978300"/>
            </a:xfrm>
          </p:grpSpPr>
          <p:sp>
            <p:nvSpPr>
              <p:cNvPr id="252" name="Google Shape;252;p23"/>
              <p:cNvSpPr/>
              <p:nvPr/>
            </p:nvSpPr>
            <p:spPr>
              <a:xfrm>
                <a:off x="0" y="932475"/>
                <a:ext cx="1630500" cy="978300"/>
              </a:xfrm>
              <a:prstGeom prst="rect">
                <a:avLst/>
              </a:prstGeom>
              <a:solidFill>
                <a:srgbClr val="1383EC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53" name="Google Shape;253;p23"/>
              <p:cNvSpPr/>
              <p:nvPr/>
            </p:nvSpPr>
            <p:spPr>
              <a:xfrm rot="10800000">
                <a:off x="1398900" y="932475"/>
                <a:ext cx="231600" cy="249000"/>
              </a:xfrm>
              <a:prstGeom prst="rtTriangle">
                <a:avLst/>
              </a:prstGeom>
              <a:solidFill>
                <a:srgbClr val="4FAAFF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254" name="Google Shape;254;p23"/>
            <p:cNvSpPr txBox="1"/>
            <p:nvPr/>
          </p:nvSpPr>
          <p:spPr>
            <a:xfrm>
              <a:off x="1928687" y="2453964"/>
              <a:ext cx="1630500" cy="29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99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Total de artistas</a:t>
              </a:r>
              <a:endParaRPr sz="159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55" name="Google Shape;255;p23"/>
            <p:cNvSpPr txBox="1"/>
            <p:nvPr/>
          </p:nvSpPr>
          <p:spPr>
            <a:xfrm>
              <a:off x="2143325" y="2902525"/>
              <a:ext cx="1201200" cy="454800"/>
            </a:xfrm>
            <a:prstGeom prst="rect">
              <a:avLst/>
            </a:prstGeom>
            <a:solidFill>
              <a:srgbClr val="1383EC"/>
            </a:solidFill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644</a:t>
              </a:r>
              <a:endParaRPr sz="1694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</p:grpSp>
      <p:grpSp>
        <p:nvGrpSpPr>
          <p:cNvPr id="256" name="Google Shape;256;p23"/>
          <p:cNvGrpSpPr/>
          <p:nvPr/>
        </p:nvGrpSpPr>
        <p:grpSpPr>
          <a:xfrm>
            <a:off x="3674625" y="3044924"/>
            <a:ext cx="1677040" cy="920710"/>
            <a:chOff x="3908844" y="2453941"/>
            <a:chExt cx="1782000" cy="978334"/>
          </a:xfrm>
        </p:grpSpPr>
        <p:grpSp>
          <p:nvGrpSpPr>
            <p:cNvPr id="257" name="Google Shape;257;p23"/>
            <p:cNvGrpSpPr/>
            <p:nvPr/>
          </p:nvGrpSpPr>
          <p:grpSpPr>
            <a:xfrm>
              <a:off x="3908850" y="2453975"/>
              <a:ext cx="1630500" cy="978300"/>
              <a:chOff x="0" y="932475"/>
              <a:chExt cx="1630500" cy="978300"/>
            </a:xfrm>
          </p:grpSpPr>
          <p:sp>
            <p:nvSpPr>
              <p:cNvPr id="258" name="Google Shape;258;p23"/>
              <p:cNvSpPr/>
              <p:nvPr/>
            </p:nvSpPr>
            <p:spPr>
              <a:xfrm>
                <a:off x="0" y="932475"/>
                <a:ext cx="1630500" cy="978300"/>
              </a:xfrm>
              <a:prstGeom prst="rect">
                <a:avLst/>
              </a:prstGeom>
              <a:solidFill>
                <a:srgbClr val="1383EC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59" name="Google Shape;259;p23"/>
              <p:cNvSpPr/>
              <p:nvPr/>
            </p:nvSpPr>
            <p:spPr>
              <a:xfrm rot="10800000">
                <a:off x="1398900" y="932475"/>
                <a:ext cx="231600" cy="249000"/>
              </a:xfrm>
              <a:prstGeom prst="rtTriangle">
                <a:avLst/>
              </a:prstGeom>
              <a:solidFill>
                <a:srgbClr val="4FAAFF"/>
              </a:solidFill>
              <a:ln>
                <a:noFill/>
              </a:ln>
            </p:spPr>
            <p:txBody>
              <a:bodyPr anchorCtr="0" anchor="ctr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317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260" name="Google Shape;260;p23"/>
            <p:cNvSpPr txBox="1"/>
            <p:nvPr/>
          </p:nvSpPr>
          <p:spPr>
            <a:xfrm>
              <a:off x="3908844" y="2453941"/>
              <a:ext cx="1782000" cy="249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599">
                  <a:solidFill>
                    <a:schemeClr val="accent3"/>
                  </a:solidFill>
                  <a:latin typeface="Average"/>
                  <a:ea typeface="Average"/>
                  <a:cs typeface="Average"/>
                  <a:sym typeface="Average"/>
                </a:rPr>
                <a:t>Total de streams</a:t>
              </a:r>
              <a:endParaRPr sz="1599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61" name="Google Shape;261;p23"/>
            <p:cNvSpPr txBox="1"/>
            <p:nvPr/>
          </p:nvSpPr>
          <p:spPr>
            <a:xfrm>
              <a:off x="4123500" y="2861675"/>
              <a:ext cx="1201200" cy="45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6050" lIns="86050" spcFirstLastPara="1" rIns="86050" wrap="square" tIns="86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694">
                  <a:solidFill>
                    <a:schemeClr val="dk1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489 Bi</a:t>
              </a:r>
              <a:endParaRPr sz="1694">
                <a:solidFill>
                  <a:schemeClr val="dk1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</p:grpSp>
      <p:grpSp>
        <p:nvGrpSpPr>
          <p:cNvPr id="262" name="Google Shape;262;p23"/>
          <p:cNvGrpSpPr/>
          <p:nvPr/>
        </p:nvGrpSpPr>
        <p:grpSpPr>
          <a:xfrm>
            <a:off x="5721563" y="979600"/>
            <a:ext cx="2998362" cy="3455675"/>
            <a:chOff x="-53462" y="1405950"/>
            <a:chExt cx="2998362" cy="3455675"/>
          </a:xfrm>
        </p:grpSpPr>
        <p:grpSp>
          <p:nvGrpSpPr>
            <p:cNvPr id="263" name="Google Shape;263;p23"/>
            <p:cNvGrpSpPr/>
            <p:nvPr/>
          </p:nvGrpSpPr>
          <p:grpSpPr>
            <a:xfrm>
              <a:off x="292363" y="3120667"/>
              <a:ext cx="256661" cy="1267125"/>
              <a:chOff x="292356" y="1786048"/>
              <a:chExt cx="256584" cy="2601900"/>
            </a:xfrm>
          </p:grpSpPr>
          <p:sp>
            <p:nvSpPr>
              <p:cNvPr id="264" name="Google Shape;264;p23"/>
              <p:cNvSpPr/>
              <p:nvPr/>
            </p:nvSpPr>
            <p:spPr>
              <a:xfrm rot="-5400000">
                <a:off x="-880260" y="2958748"/>
                <a:ext cx="2601900" cy="256500"/>
              </a:xfrm>
              <a:prstGeom prst="rect">
                <a:avLst/>
              </a:prstGeom>
              <a:solidFill>
                <a:srgbClr val="1383EC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65" name="Google Shape;265;p23"/>
              <p:cNvSpPr/>
              <p:nvPr/>
            </p:nvSpPr>
            <p:spPr>
              <a:xfrm rot="5400000">
                <a:off x="301506" y="1776949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66" name="Google Shape;266;p23"/>
            <p:cNvGrpSpPr/>
            <p:nvPr/>
          </p:nvGrpSpPr>
          <p:grpSpPr>
            <a:xfrm>
              <a:off x="584822" y="3498263"/>
              <a:ext cx="256610" cy="889722"/>
              <a:chOff x="584785" y="1929472"/>
              <a:chExt cx="256584" cy="2458476"/>
            </a:xfrm>
          </p:grpSpPr>
          <p:sp>
            <p:nvSpPr>
              <p:cNvPr id="267" name="Google Shape;267;p23"/>
              <p:cNvSpPr/>
              <p:nvPr/>
            </p:nvSpPr>
            <p:spPr>
              <a:xfrm rot="-5400000">
                <a:off x="-515981" y="3030598"/>
                <a:ext cx="2458200" cy="256500"/>
              </a:xfrm>
              <a:prstGeom prst="rect">
                <a:avLst/>
              </a:prstGeom>
              <a:solidFill>
                <a:srgbClr val="228FF5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68" name="Google Shape;268;p23"/>
              <p:cNvSpPr/>
              <p:nvPr/>
            </p:nvSpPr>
            <p:spPr>
              <a:xfrm rot="5400000">
                <a:off x="593935" y="1920322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69" name="Google Shape;269;p23"/>
            <p:cNvGrpSpPr/>
            <p:nvPr/>
          </p:nvGrpSpPr>
          <p:grpSpPr>
            <a:xfrm>
              <a:off x="877256" y="3892960"/>
              <a:ext cx="256584" cy="495013"/>
              <a:chOff x="877213" y="2068300"/>
              <a:chExt cx="256584" cy="2319647"/>
            </a:xfrm>
          </p:grpSpPr>
          <p:sp>
            <p:nvSpPr>
              <p:cNvPr id="270" name="Google Shape;270;p23"/>
              <p:cNvSpPr/>
              <p:nvPr/>
            </p:nvSpPr>
            <p:spPr>
              <a:xfrm rot="-5400000">
                <a:off x="-154252" y="3099898"/>
                <a:ext cx="2319600" cy="256500"/>
              </a:xfrm>
              <a:prstGeom prst="rect">
                <a:avLst/>
              </a:prstGeom>
              <a:solidFill>
                <a:srgbClr val="49A0F1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rot="5400000">
                <a:off x="886363" y="2059150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72" name="Google Shape;272;p23"/>
            <p:cNvGrpSpPr/>
            <p:nvPr/>
          </p:nvGrpSpPr>
          <p:grpSpPr>
            <a:xfrm>
              <a:off x="1169742" y="3927213"/>
              <a:ext cx="256584" cy="460564"/>
              <a:chOff x="1169642" y="2207248"/>
              <a:chExt cx="256584" cy="2180700"/>
            </a:xfrm>
          </p:grpSpPr>
          <p:sp>
            <p:nvSpPr>
              <p:cNvPr id="273" name="Google Shape;273;p23"/>
              <p:cNvSpPr/>
              <p:nvPr/>
            </p:nvSpPr>
            <p:spPr>
              <a:xfrm rot="-5400000">
                <a:off x="207626" y="3169348"/>
                <a:ext cx="2180700" cy="256500"/>
              </a:xfrm>
              <a:prstGeom prst="rect">
                <a:avLst/>
              </a:prstGeom>
              <a:solidFill>
                <a:srgbClr val="49A0F1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74" name="Google Shape;274;p23"/>
              <p:cNvSpPr/>
              <p:nvPr/>
            </p:nvSpPr>
            <p:spPr>
              <a:xfrm rot="5400000">
                <a:off x="1178792" y="2198206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75" name="Google Shape;275;p23"/>
            <p:cNvGrpSpPr/>
            <p:nvPr/>
          </p:nvGrpSpPr>
          <p:grpSpPr>
            <a:xfrm>
              <a:off x="1462127" y="4090218"/>
              <a:ext cx="256584" cy="297533"/>
              <a:chOff x="1462070" y="2341640"/>
              <a:chExt cx="256584" cy="2046308"/>
            </a:xfrm>
          </p:grpSpPr>
          <p:sp>
            <p:nvSpPr>
              <p:cNvPr id="276" name="Google Shape;276;p23"/>
              <p:cNvSpPr/>
              <p:nvPr/>
            </p:nvSpPr>
            <p:spPr>
              <a:xfrm rot="-5400000">
                <a:off x="567255" y="3236548"/>
                <a:ext cx="2046300" cy="256500"/>
              </a:xfrm>
              <a:prstGeom prst="rect">
                <a:avLst/>
              </a:prstGeom>
              <a:solidFill>
                <a:srgbClr val="7CB8F0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rot="5400000">
                <a:off x="1471220" y="2332490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78" name="Google Shape;278;p23"/>
            <p:cNvGrpSpPr/>
            <p:nvPr/>
          </p:nvGrpSpPr>
          <p:grpSpPr>
            <a:xfrm>
              <a:off x="1754563" y="4133110"/>
              <a:ext cx="256584" cy="254638"/>
              <a:chOff x="1754499" y="2480548"/>
              <a:chExt cx="256584" cy="1907400"/>
            </a:xfrm>
          </p:grpSpPr>
          <p:sp>
            <p:nvSpPr>
              <p:cNvPr id="279" name="Google Shape;279;p23"/>
              <p:cNvSpPr/>
              <p:nvPr/>
            </p:nvSpPr>
            <p:spPr>
              <a:xfrm rot="-5400000">
                <a:off x="929133" y="3305998"/>
                <a:ext cx="1907400" cy="256500"/>
              </a:xfrm>
              <a:prstGeom prst="rect">
                <a:avLst/>
              </a:prstGeom>
              <a:solidFill>
                <a:srgbClr val="7CB8F0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80" name="Google Shape;280;p23"/>
              <p:cNvSpPr/>
              <p:nvPr/>
            </p:nvSpPr>
            <p:spPr>
              <a:xfrm rot="5400000">
                <a:off x="1763649" y="2471546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81" name="Google Shape;281;p23"/>
            <p:cNvGrpSpPr/>
            <p:nvPr/>
          </p:nvGrpSpPr>
          <p:grpSpPr>
            <a:xfrm>
              <a:off x="2046998" y="4218931"/>
              <a:ext cx="256584" cy="168863"/>
              <a:chOff x="2046927" y="2610448"/>
              <a:chExt cx="256584" cy="1777500"/>
            </a:xfrm>
          </p:grpSpPr>
          <p:sp>
            <p:nvSpPr>
              <p:cNvPr id="282" name="Google Shape;282;p23"/>
              <p:cNvSpPr/>
              <p:nvPr/>
            </p:nvSpPr>
            <p:spPr>
              <a:xfrm rot="-5400000">
                <a:off x="1286512" y="3370948"/>
                <a:ext cx="1777500" cy="256500"/>
              </a:xfrm>
              <a:prstGeom prst="rect">
                <a:avLst/>
              </a:prstGeom>
              <a:solidFill>
                <a:srgbClr val="91C3F1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rot="5400000">
                <a:off x="2056077" y="2601513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2339440" y="4219157"/>
              <a:ext cx="256610" cy="168925"/>
              <a:chOff x="2339356" y="2749491"/>
              <a:chExt cx="256584" cy="1638456"/>
            </a:xfrm>
          </p:grpSpPr>
          <p:sp>
            <p:nvSpPr>
              <p:cNvPr id="285" name="Google Shape;285;p23"/>
              <p:cNvSpPr/>
              <p:nvPr/>
            </p:nvSpPr>
            <p:spPr>
              <a:xfrm rot="-5400000">
                <a:off x="1648540" y="3440548"/>
                <a:ext cx="1638300" cy="256500"/>
              </a:xfrm>
              <a:prstGeom prst="rect">
                <a:avLst/>
              </a:prstGeom>
              <a:solidFill>
                <a:srgbClr val="91C3F1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rot="5400000">
                <a:off x="2348506" y="2740341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87" name="Google Shape;287;p23"/>
            <p:cNvGrpSpPr/>
            <p:nvPr/>
          </p:nvGrpSpPr>
          <p:grpSpPr>
            <a:xfrm>
              <a:off x="2631876" y="4261815"/>
              <a:ext cx="256610" cy="125969"/>
              <a:chOff x="2631784" y="2888320"/>
              <a:chExt cx="256584" cy="1499628"/>
            </a:xfrm>
          </p:grpSpPr>
          <p:sp>
            <p:nvSpPr>
              <p:cNvPr id="288" name="Google Shape;288;p23"/>
              <p:cNvSpPr/>
              <p:nvPr/>
            </p:nvSpPr>
            <p:spPr>
              <a:xfrm rot="-5400000">
                <a:off x="2010419" y="3509998"/>
                <a:ext cx="1499400" cy="256500"/>
              </a:xfrm>
              <a:prstGeom prst="rect">
                <a:avLst/>
              </a:prstGeom>
              <a:solidFill>
                <a:srgbClr val="9FC5E8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89" name="Google Shape;289;p23"/>
              <p:cNvSpPr/>
              <p:nvPr/>
            </p:nvSpPr>
            <p:spPr>
              <a:xfrm rot="5400000">
                <a:off x="2640934" y="2879170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290" name="Google Shape;290;p23"/>
            <p:cNvGrpSpPr/>
            <p:nvPr/>
          </p:nvGrpSpPr>
          <p:grpSpPr>
            <a:xfrm>
              <a:off x="6" y="1660648"/>
              <a:ext cx="256506" cy="2727300"/>
              <a:chOff x="6" y="1660648"/>
              <a:chExt cx="256506" cy="2727300"/>
            </a:xfrm>
          </p:grpSpPr>
          <p:sp>
            <p:nvSpPr>
              <p:cNvPr id="291" name="Google Shape;291;p23"/>
              <p:cNvSpPr/>
              <p:nvPr/>
            </p:nvSpPr>
            <p:spPr>
              <a:xfrm rot="-5400000">
                <a:off x="-1235388" y="2896048"/>
                <a:ext cx="2727300" cy="256500"/>
              </a:xfrm>
              <a:prstGeom prst="rect">
                <a:avLst/>
              </a:prstGeom>
              <a:solidFill>
                <a:srgbClr val="006FD8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rot="5400000">
                <a:off x="9156" y="1651499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293" name="Google Shape;293;p23"/>
            <p:cNvSpPr txBox="1"/>
            <p:nvPr/>
          </p:nvSpPr>
          <p:spPr>
            <a:xfrm>
              <a:off x="-53462" y="1405950"/>
              <a:ext cx="4023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402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94" name="Google Shape;294;p23"/>
            <p:cNvSpPr txBox="1"/>
            <p:nvPr/>
          </p:nvSpPr>
          <p:spPr>
            <a:xfrm>
              <a:off x="247569" y="2867993"/>
              <a:ext cx="3603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175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95" name="Google Shape;295;p23"/>
            <p:cNvSpPr txBox="1"/>
            <p:nvPr/>
          </p:nvSpPr>
          <p:spPr>
            <a:xfrm>
              <a:off x="548584" y="3260699"/>
              <a:ext cx="4524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119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96" name="Google Shape;296;p23"/>
            <p:cNvSpPr txBox="1"/>
            <p:nvPr/>
          </p:nvSpPr>
          <p:spPr>
            <a:xfrm>
              <a:off x="860063" y="3653293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37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97" name="Google Shape;297;p23"/>
            <p:cNvSpPr txBox="1"/>
            <p:nvPr/>
          </p:nvSpPr>
          <p:spPr>
            <a:xfrm>
              <a:off x="1143932" y="3685557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36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98" name="Google Shape;298;p23"/>
            <p:cNvSpPr txBox="1"/>
            <p:nvPr/>
          </p:nvSpPr>
          <p:spPr>
            <a:xfrm>
              <a:off x="1457313" y="3855120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299" name="Google Shape;299;p23"/>
            <p:cNvSpPr txBox="1"/>
            <p:nvPr/>
          </p:nvSpPr>
          <p:spPr>
            <a:xfrm>
              <a:off x="1737388" y="3901470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18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0" name="Google Shape;300;p23"/>
            <p:cNvSpPr txBox="1"/>
            <p:nvPr/>
          </p:nvSpPr>
          <p:spPr>
            <a:xfrm>
              <a:off x="2036019" y="3982945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1" name="Google Shape;301;p23"/>
            <p:cNvSpPr txBox="1"/>
            <p:nvPr/>
          </p:nvSpPr>
          <p:spPr>
            <a:xfrm>
              <a:off x="2320363" y="3983069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2" name="Google Shape;302;p23"/>
            <p:cNvSpPr txBox="1"/>
            <p:nvPr/>
          </p:nvSpPr>
          <p:spPr>
            <a:xfrm>
              <a:off x="2615800" y="4017400"/>
              <a:ext cx="3291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11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3" name="Google Shape;303;p23"/>
            <p:cNvSpPr txBox="1"/>
            <p:nvPr/>
          </p:nvSpPr>
          <p:spPr>
            <a:xfrm rot="-5400000">
              <a:off x="-135100" y="4418225"/>
              <a:ext cx="549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2022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4" name="Google Shape;304;p23"/>
            <p:cNvSpPr txBox="1"/>
            <p:nvPr/>
          </p:nvSpPr>
          <p:spPr>
            <a:xfrm rot="-5400000">
              <a:off x="118150" y="4430975"/>
              <a:ext cx="549900" cy="3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2023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5" name="Google Shape;305;p23"/>
            <p:cNvSpPr txBox="1"/>
            <p:nvPr/>
          </p:nvSpPr>
          <p:spPr>
            <a:xfrm rot="-5400000">
              <a:off x="402025" y="4442675"/>
              <a:ext cx="5499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2021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6" name="Google Shape;306;p23"/>
            <p:cNvSpPr txBox="1"/>
            <p:nvPr/>
          </p:nvSpPr>
          <p:spPr>
            <a:xfrm rot="-5400000">
              <a:off x="730600" y="4406525"/>
              <a:ext cx="5499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2020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7" name="Google Shape;307;p23"/>
            <p:cNvSpPr txBox="1"/>
            <p:nvPr/>
          </p:nvSpPr>
          <p:spPr>
            <a:xfrm rot="-5400000">
              <a:off x="1023088" y="4406525"/>
              <a:ext cx="5499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2019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8" name="Google Shape;308;p23"/>
            <p:cNvSpPr txBox="1"/>
            <p:nvPr/>
          </p:nvSpPr>
          <p:spPr>
            <a:xfrm rot="-5400000">
              <a:off x="1315463" y="4406525"/>
              <a:ext cx="5499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2017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09" name="Google Shape;309;p23"/>
            <p:cNvSpPr txBox="1"/>
            <p:nvPr/>
          </p:nvSpPr>
          <p:spPr>
            <a:xfrm rot="-5400000">
              <a:off x="1642725" y="4465025"/>
              <a:ext cx="4566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2016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 rot="-5400000">
              <a:off x="1943400" y="4473875"/>
              <a:ext cx="4395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11" name="Google Shape;311;p23"/>
            <p:cNvSpPr txBox="1"/>
            <p:nvPr/>
          </p:nvSpPr>
          <p:spPr>
            <a:xfrm rot="-5400000">
              <a:off x="2244050" y="4457825"/>
              <a:ext cx="4395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2014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12" name="Google Shape;312;p23"/>
            <p:cNvSpPr txBox="1"/>
            <p:nvPr/>
          </p:nvSpPr>
          <p:spPr>
            <a:xfrm rot="-5400000">
              <a:off x="2544700" y="4466075"/>
              <a:ext cx="4395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2015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  <p:pic>
        <p:nvPicPr>
          <p:cNvPr id="313" name="Google Shape;31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21565" y="658440"/>
            <a:ext cx="364625" cy="36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4"/>
          <p:cNvSpPr/>
          <p:nvPr/>
        </p:nvSpPr>
        <p:spPr>
          <a:xfrm>
            <a:off x="0" y="-6"/>
            <a:ext cx="9144000" cy="51435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9" name="Google Shape;319;p24"/>
          <p:cNvSpPr txBox="1"/>
          <p:nvPr>
            <p:ph type="title"/>
          </p:nvPr>
        </p:nvSpPr>
        <p:spPr>
          <a:xfrm>
            <a:off x="320000" y="1230525"/>
            <a:ext cx="20463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Artistas com mais músicas</a:t>
            </a:r>
            <a:endParaRPr sz="1500">
              <a:solidFill>
                <a:schemeClr val="dk1"/>
              </a:solidFill>
            </a:endParaRPr>
          </a:p>
        </p:txBody>
      </p:sp>
      <p:grpSp>
        <p:nvGrpSpPr>
          <p:cNvPr id="320" name="Google Shape;320;p24"/>
          <p:cNvGrpSpPr/>
          <p:nvPr/>
        </p:nvGrpSpPr>
        <p:grpSpPr>
          <a:xfrm>
            <a:off x="59465" y="1806575"/>
            <a:ext cx="2719768" cy="256050"/>
            <a:chOff x="0" y="873475"/>
            <a:chExt cx="3600911" cy="339004"/>
          </a:xfrm>
        </p:grpSpPr>
        <p:sp>
          <p:nvSpPr>
            <p:cNvPr id="321" name="Google Shape;321;p24"/>
            <p:cNvSpPr/>
            <p:nvPr/>
          </p:nvSpPr>
          <p:spPr>
            <a:xfrm>
              <a:off x="0" y="873475"/>
              <a:ext cx="36009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22" name="Google Shape;322;p24"/>
            <p:cNvSpPr/>
            <p:nvPr/>
          </p:nvSpPr>
          <p:spPr>
            <a:xfrm rot="10800000">
              <a:off x="3464711" y="873487"/>
              <a:ext cx="136200" cy="159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23" name="Google Shape;323;p24"/>
            <p:cNvSpPr txBox="1"/>
            <p:nvPr/>
          </p:nvSpPr>
          <p:spPr>
            <a:xfrm>
              <a:off x="0" y="873475"/>
              <a:ext cx="432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FFFF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1.</a:t>
              </a:r>
              <a:endParaRPr sz="1359">
                <a:solidFill>
                  <a:srgbClr val="FFFF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24" name="Google Shape;324;p24"/>
            <p:cNvSpPr txBox="1"/>
            <p:nvPr/>
          </p:nvSpPr>
          <p:spPr>
            <a:xfrm>
              <a:off x="330300" y="873479"/>
              <a:ext cx="27747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50000"/>
                </a:srgbClr>
              </a:outerShdw>
            </a:effectLst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FFFF00"/>
                  </a:solidFill>
                  <a:latin typeface="Oswald"/>
                  <a:ea typeface="Oswald"/>
                  <a:cs typeface="Oswald"/>
                  <a:sym typeface="Oswald"/>
                </a:rPr>
                <a:t>Taylor Swift</a:t>
              </a:r>
              <a:endParaRPr b="1" sz="1359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25" name="Google Shape;325;p24"/>
          <p:cNvGrpSpPr/>
          <p:nvPr/>
        </p:nvGrpSpPr>
        <p:grpSpPr>
          <a:xfrm>
            <a:off x="59465" y="2098196"/>
            <a:ext cx="2594691" cy="256047"/>
            <a:chOff x="0" y="1259575"/>
            <a:chExt cx="3435311" cy="339000"/>
          </a:xfrm>
        </p:grpSpPr>
        <p:sp>
          <p:nvSpPr>
            <p:cNvPr id="326" name="Google Shape;326;p24"/>
            <p:cNvSpPr/>
            <p:nvPr/>
          </p:nvSpPr>
          <p:spPr>
            <a:xfrm>
              <a:off x="0" y="1259575"/>
              <a:ext cx="34353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27" name="Google Shape;327;p24"/>
            <p:cNvSpPr/>
            <p:nvPr/>
          </p:nvSpPr>
          <p:spPr>
            <a:xfrm rot="10800000">
              <a:off x="3299111" y="1259587"/>
              <a:ext cx="136200" cy="159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28" name="Google Shape;328;p24"/>
            <p:cNvSpPr txBox="1"/>
            <p:nvPr/>
          </p:nvSpPr>
          <p:spPr>
            <a:xfrm>
              <a:off x="0" y="1259575"/>
              <a:ext cx="432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chemeClr val="lt2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</a:t>
              </a:r>
              <a:r>
                <a:rPr lang="pt-BR" sz="1359">
                  <a:solidFill>
                    <a:schemeClr val="lt2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.</a:t>
              </a:r>
              <a:endParaRPr sz="1359">
                <a:solidFill>
                  <a:schemeClr val="lt2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29" name="Google Shape;329;p24"/>
            <p:cNvSpPr txBox="1"/>
            <p:nvPr/>
          </p:nvSpPr>
          <p:spPr>
            <a:xfrm>
              <a:off x="330300" y="1259575"/>
              <a:ext cx="17442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CCCCCC"/>
                  </a:solidFill>
                  <a:latin typeface="Oswald"/>
                  <a:ea typeface="Oswald"/>
                  <a:cs typeface="Oswald"/>
                  <a:sym typeface="Oswald"/>
                </a:rPr>
                <a:t>The Weekend</a:t>
              </a:r>
              <a:endParaRPr b="1" sz="1359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30" name="Google Shape;330;p24"/>
          <p:cNvGrpSpPr/>
          <p:nvPr/>
        </p:nvGrpSpPr>
        <p:grpSpPr>
          <a:xfrm>
            <a:off x="59465" y="2389818"/>
            <a:ext cx="2451712" cy="256047"/>
            <a:chOff x="0" y="1645675"/>
            <a:chExt cx="3246011" cy="339000"/>
          </a:xfrm>
        </p:grpSpPr>
        <p:sp>
          <p:nvSpPr>
            <p:cNvPr id="331" name="Google Shape;331;p24"/>
            <p:cNvSpPr/>
            <p:nvPr/>
          </p:nvSpPr>
          <p:spPr>
            <a:xfrm>
              <a:off x="0" y="1645675"/>
              <a:ext cx="3246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32" name="Google Shape;332;p24"/>
            <p:cNvSpPr/>
            <p:nvPr/>
          </p:nvSpPr>
          <p:spPr>
            <a:xfrm rot="10800000">
              <a:off x="3109811" y="1645687"/>
              <a:ext cx="136200" cy="159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33" name="Google Shape;333;p24"/>
            <p:cNvSpPr txBox="1"/>
            <p:nvPr/>
          </p:nvSpPr>
          <p:spPr>
            <a:xfrm>
              <a:off x="0" y="1645675"/>
              <a:ext cx="432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FF99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3</a:t>
              </a:r>
              <a:r>
                <a:rPr lang="pt-BR" sz="1359">
                  <a:solidFill>
                    <a:srgbClr val="FF99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.</a:t>
              </a:r>
              <a:endParaRPr sz="1359">
                <a:solidFill>
                  <a:srgbClr val="FF99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34" name="Google Shape;334;p24"/>
            <p:cNvSpPr txBox="1"/>
            <p:nvPr/>
          </p:nvSpPr>
          <p:spPr>
            <a:xfrm>
              <a:off x="330300" y="1645675"/>
              <a:ext cx="17442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FF9900"/>
                  </a:solidFill>
                  <a:latin typeface="Oswald"/>
                  <a:ea typeface="Oswald"/>
                  <a:cs typeface="Oswald"/>
                  <a:sym typeface="Oswald"/>
                </a:rPr>
                <a:t>Bad Bunny</a:t>
              </a:r>
              <a:endParaRPr b="1" sz="1359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35" name="Google Shape;335;p24"/>
          <p:cNvGrpSpPr/>
          <p:nvPr/>
        </p:nvGrpSpPr>
        <p:grpSpPr>
          <a:xfrm>
            <a:off x="59465" y="2681439"/>
            <a:ext cx="2451712" cy="256047"/>
            <a:chOff x="0" y="2031775"/>
            <a:chExt cx="3246011" cy="339000"/>
          </a:xfrm>
        </p:grpSpPr>
        <p:sp>
          <p:nvSpPr>
            <p:cNvPr id="336" name="Google Shape;336;p24"/>
            <p:cNvSpPr/>
            <p:nvPr/>
          </p:nvSpPr>
          <p:spPr>
            <a:xfrm>
              <a:off x="0" y="2031775"/>
              <a:ext cx="3246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37" name="Google Shape;337;p24"/>
            <p:cNvSpPr/>
            <p:nvPr/>
          </p:nvSpPr>
          <p:spPr>
            <a:xfrm rot="10800000">
              <a:off x="3109811" y="2031787"/>
              <a:ext cx="136200" cy="159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38" name="Google Shape;338;p24"/>
            <p:cNvSpPr txBox="1"/>
            <p:nvPr/>
          </p:nvSpPr>
          <p:spPr>
            <a:xfrm>
              <a:off x="0" y="2031775"/>
              <a:ext cx="432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4</a:t>
              </a: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39" name="Google Shape;339;p24"/>
            <p:cNvSpPr txBox="1"/>
            <p:nvPr/>
          </p:nvSpPr>
          <p:spPr>
            <a:xfrm>
              <a:off x="330300" y="2031775"/>
              <a:ext cx="17442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SZA</a:t>
              </a:r>
              <a:endParaRPr b="1" sz="135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40" name="Google Shape;340;p24"/>
          <p:cNvGrpSpPr/>
          <p:nvPr/>
        </p:nvGrpSpPr>
        <p:grpSpPr>
          <a:xfrm>
            <a:off x="59465" y="2973060"/>
            <a:ext cx="2174593" cy="256047"/>
            <a:chOff x="0" y="2417875"/>
            <a:chExt cx="2879111" cy="339000"/>
          </a:xfrm>
        </p:grpSpPr>
        <p:sp>
          <p:nvSpPr>
            <p:cNvPr id="341" name="Google Shape;341;p24"/>
            <p:cNvSpPr/>
            <p:nvPr/>
          </p:nvSpPr>
          <p:spPr>
            <a:xfrm>
              <a:off x="0" y="2417875"/>
              <a:ext cx="2879100" cy="339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42" name="Google Shape;342;p24"/>
            <p:cNvSpPr/>
            <p:nvPr/>
          </p:nvSpPr>
          <p:spPr>
            <a:xfrm rot="10800000">
              <a:off x="2742911" y="2417887"/>
              <a:ext cx="136200" cy="159900"/>
            </a:xfrm>
            <a:prstGeom prst="rtTriangle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43" name="Google Shape;343;p24"/>
            <p:cNvSpPr txBox="1"/>
            <p:nvPr/>
          </p:nvSpPr>
          <p:spPr>
            <a:xfrm>
              <a:off x="0" y="2417875"/>
              <a:ext cx="432000" cy="339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134F5C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5</a:t>
              </a:r>
              <a:r>
                <a:rPr lang="pt-BR" sz="1359">
                  <a:solidFill>
                    <a:srgbClr val="134F5C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.</a:t>
              </a:r>
              <a:endParaRPr sz="1359">
                <a:solidFill>
                  <a:srgbClr val="134F5C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44" name="Google Shape;344;p24"/>
            <p:cNvSpPr txBox="1"/>
            <p:nvPr/>
          </p:nvSpPr>
          <p:spPr>
            <a:xfrm>
              <a:off x="330300" y="2417875"/>
              <a:ext cx="1744200" cy="3390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134F5C"/>
                  </a:solidFill>
                  <a:latin typeface="Oswald"/>
                  <a:ea typeface="Oswald"/>
                  <a:cs typeface="Oswald"/>
                  <a:sym typeface="Oswald"/>
                </a:rPr>
                <a:t>Harry Styles</a:t>
              </a:r>
              <a:endParaRPr b="1" sz="1359">
                <a:solidFill>
                  <a:srgbClr val="134F5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45" name="Google Shape;345;p24"/>
          <p:cNvGrpSpPr/>
          <p:nvPr/>
        </p:nvGrpSpPr>
        <p:grpSpPr>
          <a:xfrm>
            <a:off x="59465" y="3258815"/>
            <a:ext cx="2040678" cy="256047"/>
            <a:chOff x="0" y="2803975"/>
            <a:chExt cx="2701811" cy="339000"/>
          </a:xfrm>
        </p:grpSpPr>
        <p:sp>
          <p:nvSpPr>
            <p:cNvPr id="346" name="Google Shape;346;p24"/>
            <p:cNvSpPr/>
            <p:nvPr/>
          </p:nvSpPr>
          <p:spPr>
            <a:xfrm>
              <a:off x="0" y="2803975"/>
              <a:ext cx="27018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47" name="Google Shape;347;p24"/>
            <p:cNvSpPr/>
            <p:nvPr/>
          </p:nvSpPr>
          <p:spPr>
            <a:xfrm rot="10800000">
              <a:off x="2565611" y="2803987"/>
              <a:ext cx="136200" cy="159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48" name="Google Shape;348;p24"/>
            <p:cNvSpPr txBox="1"/>
            <p:nvPr/>
          </p:nvSpPr>
          <p:spPr>
            <a:xfrm>
              <a:off x="0" y="2803975"/>
              <a:ext cx="432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6</a:t>
              </a: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49" name="Google Shape;349;p24"/>
            <p:cNvSpPr txBox="1"/>
            <p:nvPr/>
          </p:nvSpPr>
          <p:spPr>
            <a:xfrm>
              <a:off x="301200" y="2803975"/>
              <a:ext cx="17442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374151"/>
                  </a:solidFill>
                  <a:latin typeface="Oswald"/>
                  <a:ea typeface="Oswald"/>
                  <a:cs typeface="Oswald"/>
                  <a:sym typeface="Oswald"/>
                </a:rPr>
                <a:t>Kendrick Lamar</a:t>
              </a:r>
              <a:endParaRPr b="1" sz="1359">
                <a:solidFill>
                  <a:srgbClr val="374151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50" name="Google Shape;350;p24"/>
          <p:cNvGrpSpPr/>
          <p:nvPr/>
        </p:nvGrpSpPr>
        <p:grpSpPr>
          <a:xfrm>
            <a:off x="59465" y="3556303"/>
            <a:ext cx="1902005" cy="256047"/>
            <a:chOff x="0" y="3190075"/>
            <a:chExt cx="2518211" cy="339000"/>
          </a:xfrm>
        </p:grpSpPr>
        <p:sp>
          <p:nvSpPr>
            <p:cNvPr id="351" name="Google Shape;351;p24"/>
            <p:cNvSpPr/>
            <p:nvPr/>
          </p:nvSpPr>
          <p:spPr>
            <a:xfrm>
              <a:off x="0" y="3190075"/>
              <a:ext cx="25182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52" name="Google Shape;352;p24"/>
            <p:cNvSpPr/>
            <p:nvPr/>
          </p:nvSpPr>
          <p:spPr>
            <a:xfrm rot="10800000">
              <a:off x="2382011" y="3190087"/>
              <a:ext cx="136200" cy="159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53" name="Google Shape;353;p24"/>
            <p:cNvSpPr txBox="1"/>
            <p:nvPr/>
          </p:nvSpPr>
          <p:spPr>
            <a:xfrm>
              <a:off x="0" y="3190075"/>
              <a:ext cx="432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7</a:t>
              </a: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54" name="Google Shape;354;p24"/>
            <p:cNvSpPr txBox="1"/>
            <p:nvPr/>
          </p:nvSpPr>
          <p:spPr>
            <a:xfrm>
              <a:off x="301200" y="3190075"/>
              <a:ext cx="17442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Morgan Wallen</a:t>
              </a:r>
              <a:endParaRPr b="1" sz="135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55" name="Google Shape;355;p24"/>
          <p:cNvGrpSpPr/>
          <p:nvPr/>
        </p:nvGrpSpPr>
        <p:grpSpPr>
          <a:xfrm>
            <a:off x="59465" y="3847924"/>
            <a:ext cx="1772395" cy="256047"/>
            <a:chOff x="0" y="3576175"/>
            <a:chExt cx="2346611" cy="339000"/>
          </a:xfrm>
        </p:grpSpPr>
        <p:sp>
          <p:nvSpPr>
            <p:cNvPr id="356" name="Google Shape;356;p24"/>
            <p:cNvSpPr/>
            <p:nvPr/>
          </p:nvSpPr>
          <p:spPr>
            <a:xfrm>
              <a:off x="0" y="3576175"/>
              <a:ext cx="23466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57" name="Google Shape;357;p24"/>
            <p:cNvSpPr/>
            <p:nvPr/>
          </p:nvSpPr>
          <p:spPr>
            <a:xfrm rot="10800000">
              <a:off x="2210411" y="3576187"/>
              <a:ext cx="136200" cy="159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58" name="Google Shape;358;p24"/>
            <p:cNvSpPr txBox="1"/>
            <p:nvPr/>
          </p:nvSpPr>
          <p:spPr>
            <a:xfrm>
              <a:off x="0" y="3576175"/>
              <a:ext cx="432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134F5C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8</a:t>
              </a:r>
              <a:r>
                <a:rPr lang="pt-BR" sz="1359">
                  <a:solidFill>
                    <a:srgbClr val="134F5C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.</a:t>
              </a:r>
              <a:endParaRPr sz="1359">
                <a:solidFill>
                  <a:srgbClr val="134F5C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59" name="Google Shape;359;p24"/>
            <p:cNvSpPr txBox="1"/>
            <p:nvPr/>
          </p:nvSpPr>
          <p:spPr>
            <a:xfrm>
              <a:off x="330300" y="3576175"/>
              <a:ext cx="17442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134F5C"/>
                  </a:solidFill>
                  <a:latin typeface="Oswald"/>
                  <a:ea typeface="Oswald"/>
                  <a:cs typeface="Oswald"/>
                  <a:sym typeface="Oswald"/>
                </a:rPr>
                <a:t>Ed Sheeran</a:t>
              </a:r>
              <a:endParaRPr b="1" sz="1359">
                <a:solidFill>
                  <a:srgbClr val="134F5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360" name="Google Shape;360;p24"/>
          <p:cNvGrpSpPr/>
          <p:nvPr/>
        </p:nvGrpSpPr>
        <p:grpSpPr>
          <a:xfrm>
            <a:off x="59465" y="4139546"/>
            <a:ext cx="1633949" cy="256047"/>
            <a:chOff x="0" y="3962275"/>
            <a:chExt cx="2163311" cy="339000"/>
          </a:xfrm>
        </p:grpSpPr>
        <p:sp>
          <p:nvSpPr>
            <p:cNvPr id="361" name="Google Shape;361;p24"/>
            <p:cNvSpPr/>
            <p:nvPr/>
          </p:nvSpPr>
          <p:spPr>
            <a:xfrm>
              <a:off x="0" y="3962275"/>
              <a:ext cx="21633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62" name="Google Shape;362;p24"/>
            <p:cNvSpPr/>
            <p:nvPr/>
          </p:nvSpPr>
          <p:spPr>
            <a:xfrm rot="10800000">
              <a:off x="2027111" y="3962287"/>
              <a:ext cx="136200" cy="1599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solidFill>
                  <a:srgbClr val="434343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63" name="Google Shape;363;p24"/>
            <p:cNvSpPr txBox="1"/>
            <p:nvPr/>
          </p:nvSpPr>
          <p:spPr>
            <a:xfrm>
              <a:off x="0" y="3962275"/>
              <a:ext cx="4320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9</a:t>
              </a: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64" name="Google Shape;364;p24"/>
            <p:cNvSpPr txBox="1"/>
            <p:nvPr/>
          </p:nvSpPr>
          <p:spPr>
            <a:xfrm>
              <a:off x="330300" y="3962275"/>
              <a:ext cx="1744200" cy="339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BTS</a:t>
              </a:r>
              <a:endParaRPr b="1" sz="135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365" name="Google Shape;365;p24"/>
          <p:cNvSpPr/>
          <p:nvPr/>
        </p:nvSpPr>
        <p:spPr>
          <a:xfrm>
            <a:off x="46900" y="4431350"/>
            <a:ext cx="1633800" cy="255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73625" lIns="73625" spcFirstLastPara="1" rIns="73625" wrap="square" tIns="73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6" name="Google Shape;366;p24"/>
          <p:cNvSpPr txBox="1"/>
          <p:nvPr/>
        </p:nvSpPr>
        <p:spPr>
          <a:xfrm>
            <a:off x="9370" y="4406280"/>
            <a:ext cx="456300" cy="3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73625" lIns="73625" spcFirstLastPara="1" rIns="73625" wrap="square" tIns="73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4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10.</a:t>
            </a:r>
            <a:endParaRPr sz="1449">
              <a:solidFill>
                <a:srgbClr val="434343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367" name="Google Shape;367;p24"/>
          <p:cNvSpPr/>
          <p:nvPr/>
        </p:nvSpPr>
        <p:spPr>
          <a:xfrm rot="10800000">
            <a:off x="1593817" y="4431357"/>
            <a:ext cx="99385" cy="128783"/>
          </a:xfrm>
          <a:prstGeom prst="rtTriangle">
            <a:avLst/>
          </a:prstGeom>
          <a:noFill/>
          <a:ln>
            <a:noFill/>
          </a:ln>
        </p:spPr>
        <p:txBody>
          <a:bodyPr anchorCtr="0" anchor="ctr" bIns="73625" lIns="73625" spcFirstLastPara="1" rIns="73625" wrap="square" tIns="736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2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68" name="Google Shape;368;p24"/>
          <p:cNvSpPr txBox="1"/>
          <p:nvPr/>
        </p:nvSpPr>
        <p:spPr>
          <a:xfrm>
            <a:off x="304495" y="4393576"/>
            <a:ext cx="1633800" cy="3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73625" lIns="73625" spcFirstLastPara="1" rIns="73625" wrap="square" tIns="736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4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Drake 21 Savage</a:t>
            </a:r>
            <a:endParaRPr b="1" sz="1449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369" name="Google Shape;369;p24"/>
          <p:cNvSpPr txBox="1"/>
          <p:nvPr>
            <p:ph type="title"/>
          </p:nvPr>
        </p:nvSpPr>
        <p:spPr>
          <a:xfrm>
            <a:off x="3266325" y="1230525"/>
            <a:ext cx="20463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Artistas com mais streams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370" name="Google Shape;370;p24"/>
          <p:cNvSpPr/>
          <p:nvPr/>
        </p:nvSpPr>
        <p:spPr>
          <a:xfrm rot="10800000">
            <a:off x="5609146" y="1806763"/>
            <a:ext cx="102900" cy="120600"/>
          </a:xfrm>
          <a:prstGeom prst="rtTriangl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69050" lIns="69050" spcFirstLastPara="1" rIns="69050" wrap="square" tIns="6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1" name="Google Shape;371;p24"/>
          <p:cNvSpPr/>
          <p:nvPr/>
        </p:nvSpPr>
        <p:spPr>
          <a:xfrm rot="10800000">
            <a:off x="5484061" y="2098400"/>
            <a:ext cx="102900" cy="120600"/>
          </a:xfrm>
          <a:prstGeom prst="rtTriangl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69050" lIns="69050" spcFirstLastPara="1" rIns="69050" wrap="square" tIns="6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2" name="Google Shape;372;p24"/>
          <p:cNvSpPr/>
          <p:nvPr/>
        </p:nvSpPr>
        <p:spPr>
          <a:xfrm rot="10800000">
            <a:off x="5341075" y="2390037"/>
            <a:ext cx="102900" cy="120600"/>
          </a:xfrm>
          <a:prstGeom prst="rtTriangl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69050" lIns="69050" spcFirstLastPara="1" rIns="69050" wrap="square" tIns="6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373" name="Google Shape;373;p24"/>
          <p:cNvSpPr/>
          <p:nvPr/>
        </p:nvSpPr>
        <p:spPr>
          <a:xfrm rot="10800000">
            <a:off x="5202621" y="2681673"/>
            <a:ext cx="102900" cy="120600"/>
          </a:xfrm>
          <a:prstGeom prst="rtTriangl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69050" lIns="69050" spcFirstLastPara="1" rIns="69050" wrap="square" tIns="6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7">
              <a:latin typeface="Average"/>
              <a:ea typeface="Average"/>
              <a:cs typeface="Average"/>
              <a:sym typeface="Average"/>
            </a:endParaRPr>
          </a:p>
        </p:txBody>
      </p:sp>
      <p:grpSp>
        <p:nvGrpSpPr>
          <p:cNvPr id="374" name="Google Shape;374;p24"/>
          <p:cNvGrpSpPr/>
          <p:nvPr/>
        </p:nvGrpSpPr>
        <p:grpSpPr>
          <a:xfrm>
            <a:off x="2940458" y="1806575"/>
            <a:ext cx="2771765" cy="2880950"/>
            <a:chOff x="2940458" y="1806575"/>
            <a:chExt cx="2771765" cy="2880950"/>
          </a:xfrm>
        </p:grpSpPr>
        <p:sp>
          <p:nvSpPr>
            <p:cNvPr id="375" name="Google Shape;375;p24"/>
            <p:cNvSpPr/>
            <p:nvPr/>
          </p:nvSpPr>
          <p:spPr>
            <a:xfrm>
              <a:off x="2992124" y="1806575"/>
              <a:ext cx="27201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76" name="Google Shape;376;p24"/>
            <p:cNvSpPr/>
            <p:nvPr/>
          </p:nvSpPr>
          <p:spPr>
            <a:xfrm>
              <a:off x="2992124" y="2098212"/>
              <a:ext cx="25947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77" name="Google Shape;377;p24"/>
            <p:cNvSpPr/>
            <p:nvPr/>
          </p:nvSpPr>
          <p:spPr>
            <a:xfrm>
              <a:off x="2992124" y="2389849"/>
              <a:ext cx="24519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78" name="Google Shape;378;p24"/>
            <p:cNvSpPr/>
            <p:nvPr/>
          </p:nvSpPr>
          <p:spPr>
            <a:xfrm>
              <a:off x="2992124" y="2681485"/>
              <a:ext cx="23133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79" name="Google Shape;379;p24"/>
            <p:cNvSpPr/>
            <p:nvPr/>
          </p:nvSpPr>
          <p:spPr>
            <a:xfrm>
              <a:off x="2992124" y="2973122"/>
              <a:ext cx="21747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0" name="Google Shape;380;p24"/>
            <p:cNvSpPr/>
            <p:nvPr/>
          </p:nvSpPr>
          <p:spPr>
            <a:xfrm>
              <a:off x="2992124" y="3264759"/>
              <a:ext cx="2040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1" name="Google Shape;381;p24"/>
            <p:cNvSpPr/>
            <p:nvPr/>
          </p:nvSpPr>
          <p:spPr>
            <a:xfrm>
              <a:off x="2992124" y="3556395"/>
              <a:ext cx="19023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2" name="Google Shape;382;p24"/>
            <p:cNvSpPr/>
            <p:nvPr/>
          </p:nvSpPr>
          <p:spPr>
            <a:xfrm>
              <a:off x="2992124" y="3848032"/>
              <a:ext cx="1772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3" name="Google Shape;383;p24"/>
            <p:cNvSpPr/>
            <p:nvPr/>
          </p:nvSpPr>
          <p:spPr>
            <a:xfrm>
              <a:off x="2992124" y="4139669"/>
              <a:ext cx="16338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4" name="Google Shape;384;p24"/>
            <p:cNvSpPr/>
            <p:nvPr/>
          </p:nvSpPr>
          <p:spPr>
            <a:xfrm>
              <a:off x="2992124" y="4431305"/>
              <a:ext cx="14955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5" name="Google Shape;385;p24"/>
            <p:cNvSpPr/>
            <p:nvPr/>
          </p:nvSpPr>
          <p:spPr>
            <a:xfrm rot="10800000">
              <a:off x="5063940" y="2973310"/>
              <a:ext cx="102900" cy="1206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6" name="Google Shape;386;p24"/>
            <p:cNvSpPr/>
            <p:nvPr/>
          </p:nvSpPr>
          <p:spPr>
            <a:xfrm rot="10800000">
              <a:off x="4930018" y="3264947"/>
              <a:ext cx="102900" cy="1206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7" name="Google Shape;387;p24"/>
            <p:cNvSpPr/>
            <p:nvPr/>
          </p:nvSpPr>
          <p:spPr>
            <a:xfrm rot="10800000">
              <a:off x="4791337" y="3556583"/>
              <a:ext cx="102900" cy="1206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8" name="Google Shape;388;p24"/>
            <p:cNvSpPr/>
            <p:nvPr/>
          </p:nvSpPr>
          <p:spPr>
            <a:xfrm rot="10800000">
              <a:off x="4661720" y="3848220"/>
              <a:ext cx="102900" cy="1206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89" name="Google Shape;389;p24"/>
            <p:cNvSpPr/>
            <p:nvPr/>
          </p:nvSpPr>
          <p:spPr>
            <a:xfrm rot="10800000">
              <a:off x="4523265" y="4139857"/>
              <a:ext cx="102900" cy="1206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390" name="Google Shape;390;p24"/>
            <p:cNvSpPr txBox="1"/>
            <p:nvPr/>
          </p:nvSpPr>
          <p:spPr>
            <a:xfrm>
              <a:off x="2992124" y="1806575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FFFF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1.</a:t>
              </a:r>
              <a:endParaRPr sz="1359">
                <a:solidFill>
                  <a:srgbClr val="FFFF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1" name="Google Shape;391;p24"/>
            <p:cNvSpPr txBox="1"/>
            <p:nvPr/>
          </p:nvSpPr>
          <p:spPr>
            <a:xfrm>
              <a:off x="2992124" y="2098212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D9D9D9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2.</a:t>
              </a:r>
              <a:endParaRPr sz="1359">
                <a:solidFill>
                  <a:srgbClr val="D9D9D9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2" name="Google Shape;392;p24"/>
            <p:cNvSpPr txBox="1"/>
            <p:nvPr/>
          </p:nvSpPr>
          <p:spPr>
            <a:xfrm>
              <a:off x="2992124" y="2389849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FF99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3.</a:t>
              </a:r>
              <a:endParaRPr sz="1359">
                <a:solidFill>
                  <a:srgbClr val="FF99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3" name="Google Shape;393;p24"/>
            <p:cNvSpPr txBox="1"/>
            <p:nvPr/>
          </p:nvSpPr>
          <p:spPr>
            <a:xfrm>
              <a:off x="2992124" y="2681485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134F5C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4.</a:t>
              </a:r>
              <a:endParaRPr sz="1359">
                <a:solidFill>
                  <a:srgbClr val="134F5C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4" name="Google Shape;394;p24"/>
            <p:cNvSpPr txBox="1"/>
            <p:nvPr/>
          </p:nvSpPr>
          <p:spPr>
            <a:xfrm>
              <a:off x="2992124" y="2973122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134F5C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5.</a:t>
              </a:r>
              <a:endParaRPr sz="1359">
                <a:solidFill>
                  <a:srgbClr val="134F5C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5" name="Google Shape;395;p24"/>
            <p:cNvSpPr txBox="1"/>
            <p:nvPr/>
          </p:nvSpPr>
          <p:spPr>
            <a:xfrm>
              <a:off x="2992124" y="3264759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6.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6" name="Google Shape;396;p24"/>
            <p:cNvSpPr txBox="1"/>
            <p:nvPr/>
          </p:nvSpPr>
          <p:spPr>
            <a:xfrm>
              <a:off x="2992124" y="3556395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7.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7" name="Google Shape;397;p24"/>
            <p:cNvSpPr txBox="1"/>
            <p:nvPr/>
          </p:nvSpPr>
          <p:spPr>
            <a:xfrm>
              <a:off x="2992124" y="3848032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8.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8" name="Google Shape;398;p24"/>
            <p:cNvSpPr txBox="1"/>
            <p:nvPr/>
          </p:nvSpPr>
          <p:spPr>
            <a:xfrm>
              <a:off x="2992124" y="4139669"/>
              <a:ext cx="3264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9.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399" name="Google Shape;399;p24"/>
            <p:cNvSpPr txBox="1"/>
            <p:nvPr/>
          </p:nvSpPr>
          <p:spPr>
            <a:xfrm>
              <a:off x="2940458" y="4431305"/>
              <a:ext cx="4293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59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10.</a:t>
              </a:r>
              <a:endParaRPr sz="1359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00" name="Google Shape;400;p24"/>
            <p:cNvSpPr/>
            <p:nvPr/>
          </p:nvSpPr>
          <p:spPr>
            <a:xfrm rot="10800000">
              <a:off x="4384811" y="4431493"/>
              <a:ext cx="102900" cy="1206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050" lIns="69050" spcFirstLastPara="1" rIns="69050" wrap="square" tIns="690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57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01" name="Google Shape;401;p24"/>
            <p:cNvSpPr txBox="1"/>
            <p:nvPr/>
          </p:nvSpPr>
          <p:spPr>
            <a:xfrm>
              <a:off x="3219633" y="2098221"/>
              <a:ext cx="11109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CCCCCC"/>
                  </a:solidFill>
                  <a:latin typeface="Oswald"/>
                  <a:ea typeface="Oswald"/>
                  <a:cs typeface="Oswald"/>
                  <a:sym typeface="Oswald"/>
                </a:rPr>
                <a:t>Taylor Swift</a:t>
              </a:r>
              <a:endParaRPr b="1" sz="1359">
                <a:solidFill>
                  <a:srgbClr val="CCCCC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2" name="Google Shape;402;p24"/>
            <p:cNvSpPr txBox="1"/>
            <p:nvPr/>
          </p:nvSpPr>
          <p:spPr>
            <a:xfrm>
              <a:off x="3219633" y="1806575"/>
              <a:ext cx="1317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FFFF00"/>
                  </a:solidFill>
                  <a:latin typeface="Oswald"/>
                  <a:ea typeface="Oswald"/>
                  <a:cs typeface="Oswald"/>
                  <a:sym typeface="Oswald"/>
                </a:rPr>
                <a:t>The Weekend</a:t>
              </a:r>
              <a:endParaRPr b="1" sz="1359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3" name="Google Shape;403;p24"/>
            <p:cNvSpPr txBox="1"/>
            <p:nvPr/>
          </p:nvSpPr>
          <p:spPr>
            <a:xfrm>
              <a:off x="3219633" y="2973122"/>
              <a:ext cx="1317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134F5C"/>
                  </a:solidFill>
                  <a:latin typeface="Oswald"/>
                  <a:ea typeface="Oswald"/>
                  <a:cs typeface="Oswald"/>
                  <a:sym typeface="Oswald"/>
                </a:rPr>
                <a:t>Bad Bunny</a:t>
              </a:r>
              <a:endParaRPr b="1" sz="1359">
                <a:solidFill>
                  <a:srgbClr val="134F5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4" name="Google Shape;404;p24"/>
            <p:cNvSpPr txBox="1"/>
            <p:nvPr/>
          </p:nvSpPr>
          <p:spPr>
            <a:xfrm>
              <a:off x="3205810" y="3848042"/>
              <a:ext cx="1317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Bruno Mars</a:t>
              </a:r>
              <a:endParaRPr b="1" sz="135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5" name="Google Shape;405;p24"/>
            <p:cNvSpPr txBox="1"/>
            <p:nvPr/>
          </p:nvSpPr>
          <p:spPr>
            <a:xfrm>
              <a:off x="3205810" y="2681485"/>
              <a:ext cx="1317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134F5C"/>
                  </a:solidFill>
                  <a:latin typeface="Oswald"/>
                  <a:ea typeface="Oswald"/>
                  <a:cs typeface="Oswald"/>
                  <a:sym typeface="Oswald"/>
                </a:rPr>
                <a:t>Harry Styles</a:t>
              </a:r>
              <a:endParaRPr b="1" sz="1359">
                <a:solidFill>
                  <a:srgbClr val="134F5C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6" name="Google Shape;406;p24"/>
            <p:cNvSpPr txBox="1"/>
            <p:nvPr/>
          </p:nvSpPr>
          <p:spPr>
            <a:xfrm>
              <a:off x="3219633" y="3264759"/>
              <a:ext cx="1317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Olivia Rodrigo</a:t>
              </a:r>
              <a:endParaRPr b="1" sz="135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7" name="Google Shape;407;p24"/>
            <p:cNvSpPr txBox="1"/>
            <p:nvPr/>
          </p:nvSpPr>
          <p:spPr>
            <a:xfrm>
              <a:off x="3219633" y="3556395"/>
              <a:ext cx="1317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Eminem</a:t>
              </a:r>
              <a:endParaRPr b="1" sz="135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8" name="Google Shape;408;p24"/>
            <p:cNvSpPr txBox="1"/>
            <p:nvPr/>
          </p:nvSpPr>
          <p:spPr>
            <a:xfrm>
              <a:off x="3219633" y="2389849"/>
              <a:ext cx="1317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FF9900"/>
                  </a:solidFill>
                  <a:latin typeface="Oswald"/>
                  <a:ea typeface="Oswald"/>
                  <a:cs typeface="Oswald"/>
                  <a:sym typeface="Oswald"/>
                </a:rPr>
                <a:t>Ed Sheeran</a:t>
              </a:r>
              <a:endParaRPr b="1" sz="1359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09" name="Google Shape;409;p24"/>
            <p:cNvSpPr txBox="1"/>
            <p:nvPr/>
          </p:nvSpPr>
          <p:spPr>
            <a:xfrm>
              <a:off x="3205810" y="4139669"/>
              <a:ext cx="1317600" cy="2562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Arctic</a:t>
              </a: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 Monkeys</a:t>
              </a:r>
              <a:endParaRPr b="1" sz="135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10" name="Google Shape;410;p24"/>
            <p:cNvSpPr txBox="1"/>
            <p:nvPr/>
          </p:nvSpPr>
          <p:spPr>
            <a:xfrm>
              <a:off x="3205799" y="4431325"/>
              <a:ext cx="1420200" cy="2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050" lIns="69050" spcFirstLastPara="1" rIns="69050" wrap="square" tIns="69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59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Imagine Dragons</a:t>
              </a:r>
              <a:endParaRPr b="1" sz="1359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grpSp>
        <p:nvGrpSpPr>
          <p:cNvPr id="411" name="Google Shape;411;p24"/>
          <p:cNvGrpSpPr/>
          <p:nvPr/>
        </p:nvGrpSpPr>
        <p:grpSpPr>
          <a:xfrm>
            <a:off x="5938775" y="1806575"/>
            <a:ext cx="2858539" cy="2888375"/>
            <a:chOff x="5938775" y="1806575"/>
            <a:chExt cx="2858539" cy="2888375"/>
          </a:xfrm>
        </p:grpSpPr>
        <p:sp>
          <p:nvSpPr>
            <p:cNvPr id="412" name="Google Shape;412;p24"/>
            <p:cNvSpPr/>
            <p:nvPr/>
          </p:nvSpPr>
          <p:spPr>
            <a:xfrm>
              <a:off x="5990580" y="1806575"/>
              <a:ext cx="27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3" name="Google Shape;413;p24"/>
            <p:cNvSpPr/>
            <p:nvPr/>
          </p:nvSpPr>
          <p:spPr>
            <a:xfrm>
              <a:off x="5990580" y="2099004"/>
              <a:ext cx="26019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4" name="Google Shape;414;p24"/>
            <p:cNvSpPr/>
            <p:nvPr/>
          </p:nvSpPr>
          <p:spPr>
            <a:xfrm>
              <a:off x="5990580" y="2391432"/>
              <a:ext cx="24582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5" name="Google Shape;415;p24"/>
            <p:cNvSpPr/>
            <p:nvPr/>
          </p:nvSpPr>
          <p:spPr>
            <a:xfrm>
              <a:off x="5990580" y="2683861"/>
              <a:ext cx="23196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6" name="Google Shape;416;p24"/>
            <p:cNvSpPr/>
            <p:nvPr/>
          </p:nvSpPr>
          <p:spPr>
            <a:xfrm>
              <a:off x="5990580" y="2976289"/>
              <a:ext cx="21807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7" name="Google Shape;417;p24"/>
            <p:cNvSpPr/>
            <p:nvPr/>
          </p:nvSpPr>
          <p:spPr>
            <a:xfrm>
              <a:off x="5990580" y="3268718"/>
              <a:ext cx="2046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8" name="Google Shape;418;p24"/>
            <p:cNvSpPr/>
            <p:nvPr/>
          </p:nvSpPr>
          <p:spPr>
            <a:xfrm>
              <a:off x="5990580" y="3561146"/>
              <a:ext cx="19074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9" name="Google Shape;419;p24"/>
            <p:cNvSpPr/>
            <p:nvPr/>
          </p:nvSpPr>
          <p:spPr>
            <a:xfrm>
              <a:off x="5990580" y="3853575"/>
              <a:ext cx="17775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0" name="Google Shape;420;p24"/>
            <p:cNvSpPr/>
            <p:nvPr/>
          </p:nvSpPr>
          <p:spPr>
            <a:xfrm>
              <a:off x="5990580" y="4146003"/>
              <a:ext cx="1638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1" name="Google Shape;421;p24"/>
            <p:cNvSpPr/>
            <p:nvPr/>
          </p:nvSpPr>
          <p:spPr>
            <a:xfrm>
              <a:off x="5990580" y="4438432"/>
              <a:ext cx="14994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2" name="Google Shape;422;p24"/>
            <p:cNvSpPr/>
            <p:nvPr/>
          </p:nvSpPr>
          <p:spPr>
            <a:xfrm rot="10800000">
              <a:off x="8489529" y="2098919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3" name="Google Shape;423;p24"/>
            <p:cNvSpPr/>
            <p:nvPr/>
          </p:nvSpPr>
          <p:spPr>
            <a:xfrm rot="10800000">
              <a:off x="8346156" y="2391348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 rot="10800000">
              <a:off x="8207328" y="2683776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5" name="Google Shape;425;p24"/>
            <p:cNvSpPr/>
            <p:nvPr/>
          </p:nvSpPr>
          <p:spPr>
            <a:xfrm rot="10800000">
              <a:off x="8068272" y="2976205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6" name="Google Shape;426;p24"/>
            <p:cNvSpPr/>
            <p:nvPr/>
          </p:nvSpPr>
          <p:spPr>
            <a:xfrm rot="10800000">
              <a:off x="7933988" y="3268633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7" name="Google Shape;427;p24"/>
            <p:cNvSpPr/>
            <p:nvPr/>
          </p:nvSpPr>
          <p:spPr>
            <a:xfrm rot="10800000">
              <a:off x="7794932" y="3561062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8" name="Google Shape;428;p24"/>
            <p:cNvSpPr/>
            <p:nvPr/>
          </p:nvSpPr>
          <p:spPr>
            <a:xfrm rot="10800000">
              <a:off x="7664965" y="3853490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29" name="Google Shape;429;p24"/>
            <p:cNvSpPr/>
            <p:nvPr/>
          </p:nvSpPr>
          <p:spPr>
            <a:xfrm rot="10800000">
              <a:off x="7526137" y="4145919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30" name="Google Shape;430;p24"/>
            <p:cNvSpPr txBox="1"/>
            <p:nvPr/>
          </p:nvSpPr>
          <p:spPr>
            <a:xfrm>
              <a:off x="5990580" y="1806575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FFFF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1.</a:t>
              </a:r>
              <a:endParaRPr sz="1363">
                <a:solidFill>
                  <a:srgbClr val="FFFF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1" name="Google Shape;431;p24"/>
            <p:cNvSpPr txBox="1"/>
            <p:nvPr/>
          </p:nvSpPr>
          <p:spPr>
            <a:xfrm>
              <a:off x="5990580" y="2099004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D9D9D9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2.</a:t>
              </a:r>
              <a:endParaRPr sz="1363">
                <a:solidFill>
                  <a:srgbClr val="D9D9D9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2" name="Google Shape;432;p24"/>
            <p:cNvSpPr txBox="1"/>
            <p:nvPr/>
          </p:nvSpPr>
          <p:spPr>
            <a:xfrm>
              <a:off x="5990580" y="2391432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FF9900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3.</a:t>
              </a:r>
              <a:endParaRPr sz="1363">
                <a:solidFill>
                  <a:srgbClr val="FF9900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3" name="Google Shape;433;p24"/>
            <p:cNvSpPr txBox="1"/>
            <p:nvPr/>
          </p:nvSpPr>
          <p:spPr>
            <a:xfrm>
              <a:off x="5990580" y="2683861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4.</a:t>
              </a:r>
              <a:endParaRPr sz="1363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4" name="Google Shape;434;p24"/>
            <p:cNvSpPr txBox="1"/>
            <p:nvPr/>
          </p:nvSpPr>
          <p:spPr>
            <a:xfrm>
              <a:off x="5990580" y="2976289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5.</a:t>
              </a:r>
              <a:endParaRPr sz="1363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5" name="Google Shape;435;p24"/>
            <p:cNvSpPr txBox="1"/>
            <p:nvPr/>
          </p:nvSpPr>
          <p:spPr>
            <a:xfrm>
              <a:off x="5990580" y="3268718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6.</a:t>
              </a:r>
              <a:endParaRPr sz="1363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6" name="Google Shape;436;p24"/>
            <p:cNvSpPr txBox="1"/>
            <p:nvPr/>
          </p:nvSpPr>
          <p:spPr>
            <a:xfrm>
              <a:off x="5990580" y="3561146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7.</a:t>
              </a:r>
              <a:endParaRPr sz="1363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7" name="Google Shape;437;p24"/>
            <p:cNvSpPr txBox="1"/>
            <p:nvPr/>
          </p:nvSpPr>
          <p:spPr>
            <a:xfrm>
              <a:off x="5990580" y="3853575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8.</a:t>
              </a:r>
              <a:endParaRPr sz="1363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8" name="Google Shape;438;p24"/>
            <p:cNvSpPr txBox="1"/>
            <p:nvPr/>
          </p:nvSpPr>
          <p:spPr>
            <a:xfrm>
              <a:off x="5990580" y="4146003"/>
              <a:ext cx="327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9.</a:t>
              </a:r>
              <a:endParaRPr sz="1363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39" name="Google Shape;439;p24"/>
            <p:cNvSpPr txBox="1"/>
            <p:nvPr/>
          </p:nvSpPr>
          <p:spPr>
            <a:xfrm>
              <a:off x="5938775" y="4438432"/>
              <a:ext cx="430800" cy="25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363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rPr>
                <a:t>10.</a:t>
              </a:r>
              <a:endParaRPr sz="1363">
                <a:solidFill>
                  <a:srgbClr val="434343"/>
                </a:solidFill>
                <a:latin typeface="Open Sans ExtraBold"/>
                <a:ea typeface="Open Sans ExtraBold"/>
                <a:cs typeface="Open Sans ExtraBold"/>
                <a:sym typeface="Open Sans ExtraBold"/>
              </a:endParaRPr>
            </a:p>
          </p:txBody>
        </p:sp>
        <p:sp>
          <p:nvSpPr>
            <p:cNvPr id="440" name="Google Shape;440;p24"/>
            <p:cNvSpPr/>
            <p:nvPr/>
          </p:nvSpPr>
          <p:spPr>
            <a:xfrm rot="10800000">
              <a:off x="7387308" y="4438347"/>
              <a:ext cx="102900" cy="121200"/>
            </a:xfrm>
            <a:prstGeom prst="rtTriangl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41" name="Google Shape;441;p24"/>
            <p:cNvSpPr txBox="1"/>
            <p:nvPr/>
          </p:nvSpPr>
          <p:spPr>
            <a:xfrm>
              <a:off x="6218704" y="2099013"/>
              <a:ext cx="19524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D9D9D9"/>
                  </a:solidFill>
                  <a:latin typeface="Oswald"/>
                  <a:ea typeface="Oswald"/>
                  <a:cs typeface="Oswald"/>
                  <a:sym typeface="Oswald"/>
                </a:rPr>
                <a:t>Shape of You</a:t>
              </a:r>
              <a:endParaRPr b="1" sz="1363">
                <a:solidFill>
                  <a:srgbClr val="D9D9D9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2" name="Google Shape;442;p24"/>
            <p:cNvSpPr txBox="1"/>
            <p:nvPr/>
          </p:nvSpPr>
          <p:spPr>
            <a:xfrm>
              <a:off x="6218704" y="1806575"/>
              <a:ext cx="13209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FFFF00"/>
                  </a:solidFill>
                  <a:latin typeface="Oswald"/>
                  <a:ea typeface="Oswald"/>
                  <a:cs typeface="Oswald"/>
                  <a:sym typeface="Oswald"/>
                </a:rPr>
                <a:t>Blinding Light</a:t>
              </a:r>
              <a:endParaRPr b="1" sz="1363">
                <a:solidFill>
                  <a:srgbClr val="FFFF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3" name="Google Shape;443;p24"/>
            <p:cNvSpPr txBox="1"/>
            <p:nvPr/>
          </p:nvSpPr>
          <p:spPr>
            <a:xfrm>
              <a:off x="6195415" y="3047263"/>
              <a:ext cx="2601900" cy="14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833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Sunflower SpiderMan Into the SipderVerse</a:t>
              </a:r>
              <a:endParaRPr b="1" sz="833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4" name="Google Shape;444;p24"/>
            <p:cNvSpPr txBox="1"/>
            <p:nvPr/>
          </p:nvSpPr>
          <p:spPr>
            <a:xfrm>
              <a:off x="6204844" y="3853584"/>
              <a:ext cx="13209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Believer</a:t>
              </a:r>
              <a:endParaRPr b="1" sz="1363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5" name="Google Shape;445;p24"/>
            <p:cNvSpPr txBox="1"/>
            <p:nvPr/>
          </p:nvSpPr>
          <p:spPr>
            <a:xfrm>
              <a:off x="6204844" y="2683861"/>
              <a:ext cx="13209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Dance Monkey</a:t>
              </a:r>
              <a:endParaRPr b="1" sz="1363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6" name="Google Shape;446;p24"/>
            <p:cNvSpPr txBox="1"/>
            <p:nvPr/>
          </p:nvSpPr>
          <p:spPr>
            <a:xfrm>
              <a:off x="6218704" y="3268718"/>
              <a:ext cx="13209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One Dance</a:t>
              </a:r>
              <a:endParaRPr b="1" sz="1363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7" name="Google Shape;447;p24"/>
            <p:cNvSpPr txBox="1"/>
            <p:nvPr/>
          </p:nvSpPr>
          <p:spPr>
            <a:xfrm>
              <a:off x="6192950" y="3561150"/>
              <a:ext cx="1952400" cy="23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Stay with Justin Bieber</a:t>
              </a:r>
              <a:endParaRPr b="1" sz="1363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8" name="Google Shape;448;p24"/>
            <p:cNvSpPr txBox="1"/>
            <p:nvPr/>
          </p:nvSpPr>
          <p:spPr>
            <a:xfrm>
              <a:off x="6218704" y="2391441"/>
              <a:ext cx="16383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FF9900"/>
                  </a:solidFill>
                  <a:latin typeface="Oswald"/>
                  <a:ea typeface="Oswald"/>
                  <a:cs typeface="Oswald"/>
                  <a:sym typeface="Oswald"/>
                </a:rPr>
                <a:t>Someone You Loved</a:t>
              </a:r>
              <a:endParaRPr b="1" sz="1363">
                <a:solidFill>
                  <a:srgbClr val="FF9900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49" name="Google Shape;449;p24"/>
            <p:cNvSpPr txBox="1"/>
            <p:nvPr/>
          </p:nvSpPr>
          <p:spPr>
            <a:xfrm>
              <a:off x="6204844" y="4146003"/>
              <a:ext cx="13209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Closer</a:t>
              </a:r>
              <a:endParaRPr b="1" sz="1363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  <p:sp>
          <p:nvSpPr>
            <p:cNvPr id="450" name="Google Shape;450;p24"/>
            <p:cNvSpPr txBox="1"/>
            <p:nvPr/>
          </p:nvSpPr>
          <p:spPr>
            <a:xfrm>
              <a:off x="6204849" y="4438450"/>
              <a:ext cx="1141500" cy="256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t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363">
                  <a:solidFill>
                    <a:srgbClr val="434343"/>
                  </a:solidFill>
                  <a:latin typeface="Oswald"/>
                  <a:ea typeface="Oswald"/>
                  <a:cs typeface="Oswald"/>
                  <a:sym typeface="Oswald"/>
                </a:rPr>
                <a:t>Starboy</a:t>
              </a:r>
              <a:endParaRPr b="1" sz="1363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endParaRPr>
            </a:p>
          </p:txBody>
        </p:sp>
      </p:grpSp>
      <p:sp>
        <p:nvSpPr>
          <p:cNvPr id="451" name="Google Shape;451;p24"/>
          <p:cNvSpPr/>
          <p:nvPr/>
        </p:nvSpPr>
        <p:spPr>
          <a:xfrm rot="10800000">
            <a:off x="8617135" y="1806763"/>
            <a:ext cx="102900" cy="120600"/>
          </a:xfrm>
          <a:prstGeom prst="rtTriangle">
            <a:avLst/>
          </a:prstGeom>
          <a:solidFill>
            <a:srgbClr val="6D9EEB"/>
          </a:solidFill>
          <a:ln>
            <a:noFill/>
          </a:ln>
        </p:spPr>
        <p:txBody>
          <a:bodyPr anchorCtr="0" anchor="ctr" bIns="69050" lIns="69050" spcFirstLastPara="1" rIns="69050" wrap="square" tIns="690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7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452" name="Google Shape;452;p24"/>
          <p:cNvSpPr txBox="1"/>
          <p:nvPr>
            <p:ph type="title"/>
          </p:nvPr>
        </p:nvSpPr>
        <p:spPr>
          <a:xfrm>
            <a:off x="6403225" y="1230525"/>
            <a:ext cx="19020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</a:rPr>
              <a:t>Músicas mais famosas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453" name="Google Shape;453;p24"/>
          <p:cNvSpPr txBox="1"/>
          <p:nvPr>
            <p:ph type="title"/>
          </p:nvPr>
        </p:nvSpPr>
        <p:spPr>
          <a:xfrm>
            <a:off x="-16725" y="283175"/>
            <a:ext cx="2174700" cy="749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accent3"/>
                </a:solidFill>
              </a:rPr>
              <a:t>R</a:t>
            </a:r>
            <a:r>
              <a:rPr lang="pt-BR">
                <a:solidFill>
                  <a:schemeClr val="accent3"/>
                </a:solidFill>
              </a:rPr>
              <a:t>ankings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54" name="Google Shape;45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1400" y="1642287"/>
            <a:ext cx="420325" cy="4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6000" y="1642300"/>
            <a:ext cx="420325" cy="4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71075" y="1929412"/>
            <a:ext cx="420325" cy="4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2300" y="1931375"/>
            <a:ext cx="420325" cy="4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197603" y="2230217"/>
            <a:ext cx="420325" cy="42034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24"/>
          <p:cNvPicPr preferRelativeResize="0"/>
          <p:nvPr/>
        </p:nvPicPr>
        <p:blipFill rotWithShape="1">
          <a:blip r:embed="rId7">
            <a:alphaModFix/>
          </a:blip>
          <a:srcRect b="0" l="14672" r="10162" t="0"/>
          <a:stretch/>
        </p:blipFill>
        <p:spPr>
          <a:xfrm>
            <a:off x="4275350" y="2240150"/>
            <a:ext cx="472206" cy="4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p24"/>
          <p:cNvPicPr preferRelativeResize="0"/>
          <p:nvPr/>
        </p:nvPicPr>
        <p:blipFill rotWithShape="1">
          <a:blip r:embed="rId7">
            <a:alphaModFix/>
          </a:blip>
          <a:srcRect b="0" l="14672" r="10162" t="0"/>
          <a:stretch/>
        </p:blipFill>
        <p:spPr>
          <a:xfrm>
            <a:off x="1489275" y="3683637"/>
            <a:ext cx="472206" cy="42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24"/>
          <p:cNvPicPr preferRelativeResize="0"/>
          <p:nvPr/>
        </p:nvPicPr>
        <p:blipFill rotWithShape="1">
          <a:blip r:embed="rId8">
            <a:alphaModFix/>
          </a:blip>
          <a:srcRect b="0" l="10559" r="8834" t="0"/>
          <a:stretch/>
        </p:blipFill>
        <p:spPr>
          <a:xfrm>
            <a:off x="1761863" y="2799530"/>
            <a:ext cx="472200" cy="43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24"/>
          <p:cNvPicPr preferRelativeResize="0"/>
          <p:nvPr/>
        </p:nvPicPr>
        <p:blipFill rotWithShape="1">
          <a:blip r:embed="rId8">
            <a:alphaModFix/>
          </a:blip>
          <a:srcRect b="0" l="10559" r="8834" t="0"/>
          <a:stretch/>
        </p:blipFill>
        <p:spPr>
          <a:xfrm>
            <a:off x="4756363" y="2527980"/>
            <a:ext cx="472200" cy="43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234298" y="2802273"/>
            <a:ext cx="472175" cy="4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2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398898" y="2204311"/>
            <a:ext cx="472175" cy="47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24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709624" y="2557750"/>
            <a:ext cx="420325" cy="42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24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171650" y="2675363"/>
            <a:ext cx="420325" cy="5611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24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579040" y="1990278"/>
            <a:ext cx="550901" cy="36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24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05215" y="1642277"/>
            <a:ext cx="420325" cy="42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0" y="-6"/>
            <a:ext cx="9144000" cy="5143500"/>
          </a:xfrm>
          <a:prstGeom prst="rect">
            <a:avLst/>
          </a:prstGeom>
          <a:solidFill>
            <a:srgbClr val="080F19">
              <a:alpha val="715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574475" y="533400"/>
            <a:ext cx="7929000" cy="749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</a:rPr>
              <a:t>Panorama Geral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69" name="Google Shape;69;p14"/>
          <p:cNvGrpSpPr/>
          <p:nvPr/>
        </p:nvGrpSpPr>
        <p:grpSpPr>
          <a:xfrm>
            <a:off x="133682" y="1572139"/>
            <a:ext cx="5419290" cy="2376784"/>
            <a:chOff x="-67625" y="1588850"/>
            <a:chExt cx="5419290" cy="2376784"/>
          </a:xfrm>
        </p:grpSpPr>
        <p:grpSp>
          <p:nvGrpSpPr>
            <p:cNvPr id="70" name="Google Shape;70;p14"/>
            <p:cNvGrpSpPr/>
            <p:nvPr/>
          </p:nvGrpSpPr>
          <p:grpSpPr>
            <a:xfrm>
              <a:off x="-3988" y="1588850"/>
              <a:ext cx="1534601" cy="920691"/>
              <a:chOff x="0" y="906736"/>
              <a:chExt cx="1630647" cy="978314"/>
            </a:xfrm>
          </p:grpSpPr>
          <p:grpSp>
            <p:nvGrpSpPr>
              <p:cNvPr id="71" name="Google Shape;71;p14"/>
              <p:cNvGrpSpPr/>
              <p:nvPr/>
            </p:nvGrpSpPr>
            <p:grpSpPr>
              <a:xfrm>
                <a:off x="0" y="906750"/>
                <a:ext cx="1630500" cy="978300"/>
                <a:chOff x="0" y="932475"/>
                <a:chExt cx="1630500" cy="978300"/>
              </a:xfrm>
            </p:grpSpPr>
            <p:sp>
              <p:nvSpPr>
                <p:cNvPr id="72" name="Google Shape;72;p14"/>
                <p:cNvSpPr/>
                <p:nvPr/>
              </p:nvSpPr>
              <p:spPr>
                <a:xfrm>
                  <a:off x="0" y="932475"/>
                  <a:ext cx="1630500" cy="9783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86050" lIns="86050" spcFirstLastPara="1" rIns="86050" wrap="square" tIns="8605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17"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  <p:sp>
              <p:nvSpPr>
                <p:cNvPr id="73" name="Google Shape;73;p14"/>
                <p:cNvSpPr/>
                <p:nvPr/>
              </p:nvSpPr>
              <p:spPr>
                <a:xfrm rot="10800000">
                  <a:off x="1398900" y="932475"/>
                  <a:ext cx="231600" cy="249000"/>
                </a:xfrm>
                <a:prstGeom prst="rtTriangle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86050" lIns="86050" spcFirstLastPara="1" rIns="86050" wrap="square" tIns="8605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317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</p:grpSp>
          <p:sp>
            <p:nvSpPr>
              <p:cNvPr id="74" name="Google Shape;74;p14"/>
              <p:cNvSpPr txBox="1"/>
              <p:nvPr/>
            </p:nvSpPr>
            <p:spPr>
              <a:xfrm>
                <a:off x="40047" y="906736"/>
                <a:ext cx="1590600" cy="2919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86050" lIns="86050" spcFirstLastPara="1" rIns="86050" wrap="square" tIns="860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94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Playlist Apple</a:t>
                </a:r>
                <a:endParaRPr sz="1694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75" name="Google Shape;75;p14"/>
              <p:cNvSpPr txBox="1"/>
              <p:nvPr/>
            </p:nvSpPr>
            <p:spPr>
              <a:xfrm>
                <a:off x="194500" y="1335800"/>
                <a:ext cx="1201200" cy="4548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t" bIns="86050" lIns="86050" spcFirstLastPara="1" rIns="86050" wrap="square" tIns="860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BR" sz="1694">
                    <a:solidFill>
                      <a:srgbClr val="434343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rPr>
                  <a:t>65 mil</a:t>
                </a:r>
                <a:endParaRPr sz="1694">
                  <a:solidFill>
                    <a:srgbClr val="434343"/>
                  </a:solidFill>
                  <a:latin typeface="Open Sans ExtraBold"/>
                  <a:ea typeface="Open Sans ExtraBold"/>
                  <a:cs typeface="Open Sans ExtraBold"/>
                  <a:sym typeface="Open Sans ExtraBold"/>
                </a:endParaRPr>
              </a:p>
            </p:txBody>
          </p:sp>
        </p:grpSp>
        <p:grpSp>
          <p:nvGrpSpPr>
            <p:cNvPr id="76" name="Google Shape;76;p14"/>
            <p:cNvGrpSpPr/>
            <p:nvPr/>
          </p:nvGrpSpPr>
          <p:grpSpPr>
            <a:xfrm>
              <a:off x="-67625" y="1588850"/>
              <a:ext cx="5419290" cy="2376784"/>
              <a:chOff x="-67625" y="1588850"/>
              <a:chExt cx="5419290" cy="2376784"/>
            </a:xfrm>
          </p:grpSpPr>
          <p:grpSp>
            <p:nvGrpSpPr>
              <p:cNvPr id="77" name="Google Shape;77;p14"/>
              <p:cNvGrpSpPr/>
              <p:nvPr/>
            </p:nvGrpSpPr>
            <p:grpSpPr>
              <a:xfrm>
                <a:off x="1811088" y="1588850"/>
                <a:ext cx="1553251" cy="920691"/>
                <a:chOff x="1928675" y="906736"/>
                <a:chExt cx="1650464" cy="978314"/>
              </a:xfrm>
            </p:grpSpPr>
            <p:grpSp>
              <p:nvGrpSpPr>
                <p:cNvPr id="78" name="Google Shape;78;p14"/>
                <p:cNvGrpSpPr/>
                <p:nvPr/>
              </p:nvGrpSpPr>
              <p:grpSpPr>
                <a:xfrm>
                  <a:off x="1928675" y="906750"/>
                  <a:ext cx="1630500" cy="978300"/>
                  <a:chOff x="0" y="932475"/>
                  <a:chExt cx="1630500" cy="978300"/>
                </a:xfrm>
              </p:grpSpPr>
              <p:sp>
                <p:nvSpPr>
                  <p:cNvPr id="79" name="Google Shape;79;p14"/>
                  <p:cNvSpPr/>
                  <p:nvPr/>
                </p:nvSpPr>
                <p:spPr>
                  <a:xfrm>
                    <a:off x="0" y="932475"/>
                    <a:ext cx="1630500" cy="978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  <p:sp>
                <p:nvSpPr>
                  <p:cNvPr id="80" name="Google Shape;80;p14"/>
                  <p:cNvSpPr/>
                  <p:nvPr/>
                </p:nvSpPr>
                <p:spPr>
                  <a:xfrm rot="10800000">
                    <a:off x="1398900" y="932475"/>
                    <a:ext cx="231600" cy="249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</p:grpSp>
            <p:sp>
              <p:nvSpPr>
                <p:cNvPr id="81" name="Google Shape;81;p14"/>
                <p:cNvSpPr txBox="1"/>
                <p:nvPr/>
              </p:nvSpPr>
              <p:spPr>
                <a:xfrm>
                  <a:off x="1948639" y="906736"/>
                  <a:ext cx="1630500" cy="29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94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rPr>
                    <a:t>Playlist Deezer</a:t>
                  </a:r>
                  <a:endParaRPr sz="1694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  <p:sp>
              <p:nvSpPr>
                <p:cNvPr id="82" name="Google Shape;82;p14"/>
                <p:cNvSpPr txBox="1"/>
                <p:nvPr/>
              </p:nvSpPr>
              <p:spPr>
                <a:xfrm>
                  <a:off x="2143325" y="1335800"/>
                  <a:ext cx="1201200" cy="4548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94">
                      <a:solidFill>
                        <a:srgbClr val="434343"/>
                      </a:solidFill>
                      <a:latin typeface="Open Sans ExtraBold"/>
                      <a:ea typeface="Open Sans ExtraBold"/>
                      <a:cs typeface="Open Sans ExtraBold"/>
                      <a:sym typeface="Open Sans ExtraBold"/>
                    </a:rPr>
                    <a:t>346 mil</a:t>
                  </a:r>
                  <a:endParaRPr sz="1694">
                    <a:solidFill>
                      <a:srgbClr val="434343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endParaRPr>
                </a:p>
              </p:txBody>
            </p:sp>
          </p:grpSp>
          <p:grpSp>
            <p:nvGrpSpPr>
              <p:cNvPr id="83" name="Google Shape;83;p14"/>
              <p:cNvGrpSpPr/>
              <p:nvPr/>
            </p:nvGrpSpPr>
            <p:grpSpPr>
              <a:xfrm>
                <a:off x="3674624" y="1588850"/>
                <a:ext cx="1534470" cy="920691"/>
                <a:chOff x="3908843" y="906736"/>
                <a:chExt cx="1630507" cy="978314"/>
              </a:xfrm>
            </p:grpSpPr>
            <p:grpSp>
              <p:nvGrpSpPr>
                <p:cNvPr id="84" name="Google Shape;84;p14"/>
                <p:cNvGrpSpPr/>
                <p:nvPr/>
              </p:nvGrpSpPr>
              <p:grpSpPr>
                <a:xfrm>
                  <a:off x="3908850" y="906750"/>
                  <a:ext cx="1630500" cy="978300"/>
                  <a:chOff x="0" y="932475"/>
                  <a:chExt cx="1630500" cy="978300"/>
                </a:xfrm>
              </p:grpSpPr>
              <p:sp>
                <p:nvSpPr>
                  <p:cNvPr id="85" name="Google Shape;85;p14"/>
                  <p:cNvSpPr/>
                  <p:nvPr/>
                </p:nvSpPr>
                <p:spPr>
                  <a:xfrm>
                    <a:off x="0" y="932475"/>
                    <a:ext cx="1630500" cy="978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  <p:sp>
                <p:nvSpPr>
                  <p:cNvPr id="86" name="Google Shape;86;p14"/>
                  <p:cNvSpPr/>
                  <p:nvPr/>
                </p:nvSpPr>
                <p:spPr>
                  <a:xfrm rot="10800000">
                    <a:off x="1398900" y="932475"/>
                    <a:ext cx="231600" cy="249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</p:grpSp>
            <p:sp>
              <p:nvSpPr>
                <p:cNvPr id="87" name="Google Shape;87;p14"/>
                <p:cNvSpPr txBox="1"/>
                <p:nvPr/>
              </p:nvSpPr>
              <p:spPr>
                <a:xfrm>
                  <a:off x="3908843" y="906736"/>
                  <a:ext cx="1630500" cy="29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94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rPr>
                    <a:t>Playlist Spotify</a:t>
                  </a:r>
                  <a:endParaRPr sz="1694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  <p:sp>
              <p:nvSpPr>
                <p:cNvPr id="88" name="Google Shape;88;p14"/>
                <p:cNvSpPr txBox="1"/>
                <p:nvPr/>
              </p:nvSpPr>
              <p:spPr>
                <a:xfrm>
                  <a:off x="4092150" y="1374438"/>
                  <a:ext cx="1201200" cy="4548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94">
                      <a:solidFill>
                        <a:srgbClr val="FFFF00"/>
                      </a:solidFill>
                      <a:latin typeface="Open Sans ExtraBold"/>
                      <a:ea typeface="Open Sans ExtraBold"/>
                      <a:cs typeface="Open Sans ExtraBold"/>
                      <a:sym typeface="Open Sans ExtraBold"/>
                    </a:rPr>
                    <a:t>5 mi</a:t>
                  </a:r>
                  <a:endParaRPr sz="1694">
                    <a:solidFill>
                      <a:srgbClr val="FFFF00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endParaRPr>
                </a:p>
              </p:txBody>
            </p:sp>
          </p:grpSp>
          <p:grpSp>
            <p:nvGrpSpPr>
              <p:cNvPr id="89" name="Google Shape;89;p14"/>
              <p:cNvGrpSpPr/>
              <p:nvPr/>
            </p:nvGrpSpPr>
            <p:grpSpPr>
              <a:xfrm>
                <a:off x="-67625" y="3044950"/>
                <a:ext cx="1598101" cy="920684"/>
                <a:chOff x="-67620" y="2453968"/>
                <a:chExt cx="1698120" cy="978307"/>
              </a:xfrm>
            </p:grpSpPr>
            <p:grpSp>
              <p:nvGrpSpPr>
                <p:cNvPr id="90" name="Google Shape;90;p14"/>
                <p:cNvGrpSpPr/>
                <p:nvPr/>
              </p:nvGrpSpPr>
              <p:grpSpPr>
                <a:xfrm>
                  <a:off x="0" y="2453975"/>
                  <a:ext cx="1630500" cy="978300"/>
                  <a:chOff x="0" y="932475"/>
                  <a:chExt cx="1630500" cy="978300"/>
                </a:xfrm>
              </p:grpSpPr>
              <p:sp>
                <p:nvSpPr>
                  <p:cNvPr id="91" name="Google Shape;91;p14"/>
                  <p:cNvSpPr/>
                  <p:nvPr/>
                </p:nvSpPr>
                <p:spPr>
                  <a:xfrm>
                    <a:off x="0" y="932475"/>
                    <a:ext cx="1630500" cy="978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  <p:sp>
                <p:nvSpPr>
                  <p:cNvPr id="92" name="Google Shape;92;p14"/>
                  <p:cNvSpPr/>
                  <p:nvPr/>
                </p:nvSpPr>
                <p:spPr>
                  <a:xfrm rot="10800000">
                    <a:off x="1398900" y="932475"/>
                    <a:ext cx="231600" cy="249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</p:grpSp>
            <p:sp>
              <p:nvSpPr>
                <p:cNvPr id="93" name="Google Shape;93;p14"/>
                <p:cNvSpPr txBox="1"/>
                <p:nvPr/>
              </p:nvSpPr>
              <p:spPr>
                <a:xfrm>
                  <a:off x="-67620" y="2453968"/>
                  <a:ext cx="1698000" cy="291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99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rPr>
                    <a:t>Total de músicas</a:t>
                  </a:r>
                  <a:endParaRPr sz="1599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  <p:sp>
              <p:nvSpPr>
                <p:cNvPr id="94" name="Google Shape;94;p14"/>
                <p:cNvSpPr txBox="1"/>
                <p:nvPr/>
              </p:nvSpPr>
              <p:spPr>
                <a:xfrm>
                  <a:off x="214650" y="2861675"/>
                  <a:ext cx="1201200" cy="4548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94">
                      <a:solidFill>
                        <a:srgbClr val="434343"/>
                      </a:solidFill>
                      <a:latin typeface="Open Sans ExtraBold"/>
                      <a:ea typeface="Open Sans ExtraBold"/>
                      <a:cs typeface="Open Sans ExtraBold"/>
                      <a:sym typeface="Open Sans ExtraBold"/>
                    </a:rPr>
                    <a:t>952</a:t>
                  </a:r>
                  <a:endParaRPr sz="1694">
                    <a:solidFill>
                      <a:srgbClr val="434343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endParaRPr>
                </a:p>
              </p:txBody>
            </p:sp>
          </p:grpSp>
          <p:grpSp>
            <p:nvGrpSpPr>
              <p:cNvPr id="95" name="Google Shape;95;p14"/>
              <p:cNvGrpSpPr/>
              <p:nvPr/>
            </p:nvGrpSpPr>
            <p:grpSpPr>
              <a:xfrm>
                <a:off x="1811089" y="3044900"/>
                <a:ext cx="1534475" cy="920688"/>
                <a:chOff x="1928675" y="2453964"/>
                <a:chExt cx="1630512" cy="978311"/>
              </a:xfrm>
            </p:grpSpPr>
            <p:grpSp>
              <p:nvGrpSpPr>
                <p:cNvPr id="96" name="Google Shape;96;p14"/>
                <p:cNvGrpSpPr/>
                <p:nvPr/>
              </p:nvGrpSpPr>
              <p:grpSpPr>
                <a:xfrm>
                  <a:off x="1928675" y="2453975"/>
                  <a:ext cx="1630500" cy="978300"/>
                  <a:chOff x="0" y="932475"/>
                  <a:chExt cx="1630500" cy="978300"/>
                </a:xfrm>
              </p:grpSpPr>
              <p:sp>
                <p:nvSpPr>
                  <p:cNvPr id="97" name="Google Shape;97;p14"/>
                  <p:cNvSpPr/>
                  <p:nvPr/>
                </p:nvSpPr>
                <p:spPr>
                  <a:xfrm>
                    <a:off x="0" y="932475"/>
                    <a:ext cx="1630500" cy="978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  <p:sp>
                <p:nvSpPr>
                  <p:cNvPr id="98" name="Google Shape;98;p14"/>
                  <p:cNvSpPr/>
                  <p:nvPr/>
                </p:nvSpPr>
                <p:spPr>
                  <a:xfrm rot="10800000">
                    <a:off x="1398900" y="932475"/>
                    <a:ext cx="231600" cy="249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</p:grpSp>
            <p:sp>
              <p:nvSpPr>
                <p:cNvPr id="99" name="Google Shape;99;p14"/>
                <p:cNvSpPr txBox="1"/>
                <p:nvPr/>
              </p:nvSpPr>
              <p:spPr>
                <a:xfrm>
                  <a:off x="1928687" y="2453964"/>
                  <a:ext cx="1630500" cy="2919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99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rPr>
                    <a:t>Total de artistas</a:t>
                  </a:r>
                  <a:endParaRPr sz="1599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  <p:sp>
              <p:nvSpPr>
                <p:cNvPr id="100" name="Google Shape;100;p14"/>
                <p:cNvSpPr txBox="1"/>
                <p:nvPr/>
              </p:nvSpPr>
              <p:spPr>
                <a:xfrm>
                  <a:off x="2143325" y="2902525"/>
                  <a:ext cx="1201200" cy="4548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94">
                      <a:solidFill>
                        <a:srgbClr val="434343"/>
                      </a:solidFill>
                      <a:latin typeface="Open Sans ExtraBold"/>
                      <a:ea typeface="Open Sans ExtraBold"/>
                      <a:cs typeface="Open Sans ExtraBold"/>
                      <a:sym typeface="Open Sans ExtraBold"/>
                    </a:rPr>
                    <a:t>644</a:t>
                  </a:r>
                  <a:endParaRPr sz="1694">
                    <a:solidFill>
                      <a:srgbClr val="434343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endParaRPr>
                </a:p>
              </p:txBody>
            </p:sp>
          </p:grpSp>
          <p:grpSp>
            <p:nvGrpSpPr>
              <p:cNvPr id="101" name="Google Shape;101;p14"/>
              <p:cNvGrpSpPr/>
              <p:nvPr/>
            </p:nvGrpSpPr>
            <p:grpSpPr>
              <a:xfrm>
                <a:off x="3674625" y="3044924"/>
                <a:ext cx="1677040" cy="920710"/>
                <a:chOff x="3908844" y="2453941"/>
                <a:chExt cx="1782000" cy="978334"/>
              </a:xfrm>
            </p:grpSpPr>
            <p:grpSp>
              <p:nvGrpSpPr>
                <p:cNvPr id="102" name="Google Shape;102;p14"/>
                <p:cNvGrpSpPr/>
                <p:nvPr/>
              </p:nvGrpSpPr>
              <p:grpSpPr>
                <a:xfrm>
                  <a:off x="3908850" y="2453975"/>
                  <a:ext cx="1630500" cy="978300"/>
                  <a:chOff x="0" y="932475"/>
                  <a:chExt cx="1630500" cy="978300"/>
                </a:xfrm>
              </p:grpSpPr>
              <p:sp>
                <p:nvSpPr>
                  <p:cNvPr id="103" name="Google Shape;103;p14"/>
                  <p:cNvSpPr/>
                  <p:nvPr/>
                </p:nvSpPr>
                <p:spPr>
                  <a:xfrm>
                    <a:off x="0" y="932475"/>
                    <a:ext cx="1630500" cy="978300"/>
                  </a:xfrm>
                  <a:prstGeom prst="rect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  <p:sp>
                <p:nvSpPr>
                  <p:cNvPr id="104" name="Google Shape;104;p14"/>
                  <p:cNvSpPr/>
                  <p:nvPr/>
                </p:nvSpPr>
                <p:spPr>
                  <a:xfrm rot="10800000">
                    <a:off x="1398900" y="932475"/>
                    <a:ext cx="231600" cy="249000"/>
                  </a:xfrm>
                  <a:prstGeom prst="rtTriangle">
                    <a:avLst/>
                  </a:pr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86050" lIns="86050" spcFirstLastPara="1" rIns="86050" wrap="square" tIns="86050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317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endParaRPr>
                  </a:p>
                </p:txBody>
              </p:sp>
            </p:grpSp>
            <p:sp>
              <p:nvSpPr>
                <p:cNvPr id="105" name="Google Shape;105;p14"/>
                <p:cNvSpPr txBox="1"/>
                <p:nvPr/>
              </p:nvSpPr>
              <p:spPr>
                <a:xfrm>
                  <a:off x="3908844" y="2453941"/>
                  <a:ext cx="1782000" cy="249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599">
                      <a:solidFill>
                        <a:schemeClr val="dk1"/>
                      </a:solidFill>
                      <a:latin typeface="Average"/>
                      <a:ea typeface="Average"/>
                      <a:cs typeface="Average"/>
                      <a:sym typeface="Average"/>
                    </a:rPr>
                    <a:t>Total de streams</a:t>
                  </a:r>
                  <a:endParaRPr sz="1599">
                    <a:solidFill>
                      <a:schemeClr val="dk1"/>
                    </a:solidFill>
                    <a:latin typeface="Average"/>
                    <a:ea typeface="Average"/>
                    <a:cs typeface="Average"/>
                    <a:sym typeface="Average"/>
                  </a:endParaRPr>
                </a:p>
              </p:txBody>
            </p:sp>
            <p:sp>
              <p:nvSpPr>
                <p:cNvPr id="106" name="Google Shape;106;p14"/>
                <p:cNvSpPr txBox="1"/>
                <p:nvPr/>
              </p:nvSpPr>
              <p:spPr>
                <a:xfrm>
                  <a:off x="4123500" y="2861675"/>
                  <a:ext cx="1201200" cy="454800"/>
                </a:xfrm>
                <a:prstGeom prst="rect">
                  <a:avLst/>
                </a:pr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t" bIns="86050" lIns="86050" spcFirstLastPara="1" rIns="86050" wrap="square" tIns="86050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pt-BR" sz="1694">
                      <a:solidFill>
                        <a:srgbClr val="434343"/>
                      </a:solidFill>
                      <a:latin typeface="Open Sans ExtraBold"/>
                      <a:ea typeface="Open Sans ExtraBold"/>
                      <a:cs typeface="Open Sans ExtraBold"/>
                      <a:sym typeface="Open Sans ExtraBold"/>
                    </a:rPr>
                    <a:t>489 Bi</a:t>
                  </a:r>
                  <a:endParaRPr sz="1694">
                    <a:solidFill>
                      <a:srgbClr val="434343"/>
                    </a:solidFill>
                    <a:latin typeface="Open Sans ExtraBold"/>
                    <a:ea typeface="Open Sans ExtraBold"/>
                    <a:cs typeface="Open Sans ExtraBold"/>
                    <a:sym typeface="Open Sans ExtraBold"/>
                  </a:endParaRPr>
                </a:p>
              </p:txBody>
            </p:sp>
          </p:grpSp>
        </p:grpSp>
      </p:grpSp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0675" y="582240"/>
            <a:ext cx="364625" cy="364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4"/>
          <p:cNvGrpSpPr/>
          <p:nvPr/>
        </p:nvGrpSpPr>
        <p:grpSpPr>
          <a:xfrm>
            <a:off x="5890673" y="956250"/>
            <a:ext cx="2998362" cy="3455675"/>
            <a:chOff x="-53462" y="1405950"/>
            <a:chExt cx="2998362" cy="3455675"/>
          </a:xfrm>
        </p:grpSpPr>
        <p:grpSp>
          <p:nvGrpSpPr>
            <p:cNvPr id="109" name="Google Shape;109;p14"/>
            <p:cNvGrpSpPr/>
            <p:nvPr/>
          </p:nvGrpSpPr>
          <p:grpSpPr>
            <a:xfrm>
              <a:off x="584822" y="3498263"/>
              <a:ext cx="256610" cy="889722"/>
              <a:chOff x="584785" y="1929472"/>
              <a:chExt cx="256584" cy="2458476"/>
            </a:xfrm>
          </p:grpSpPr>
          <p:sp>
            <p:nvSpPr>
              <p:cNvPr id="110" name="Google Shape;110;p14"/>
              <p:cNvSpPr/>
              <p:nvPr/>
            </p:nvSpPr>
            <p:spPr>
              <a:xfrm rot="-5400000">
                <a:off x="-515981" y="3030598"/>
                <a:ext cx="2458200" cy="256500"/>
              </a:xfrm>
              <a:prstGeom prst="rect">
                <a:avLst/>
              </a:prstGeom>
              <a:solidFill>
                <a:srgbClr val="999999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11" name="Google Shape;111;p14"/>
              <p:cNvSpPr/>
              <p:nvPr/>
            </p:nvSpPr>
            <p:spPr>
              <a:xfrm rot="5400000">
                <a:off x="593935" y="1920322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112" name="Google Shape;112;p14"/>
            <p:cNvGrpSpPr/>
            <p:nvPr/>
          </p:nvGrpSpPr>
          <p:grpSpPr>
            <a:xfrm>
              <a:off x="877256" y="3892960"/>
              <a:ext cx="256584" cy="495013"/>
              <a:chOff x="877213" y="2068300"/>
              <a:chExt cx="256584" cy="2319647"/>
            </a:xfrm>
          </p:grpSpPr>
          <p:sp>
            <p:nvSpPr>
              <p:cNvPr id="113" name="Google Shape;113;p14"/>
              <p:cNvSpPr/>
              <p:nvPr/>
            </p:nvSpPr>
            <p:spPr>
              <a:xfrm rot="-5400000">
                <a:off x="-154252" y="3099898"/>
                <a:ext cx="2319600" cy="2565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14" name="Google Shape;114;p14"/>
              <p:cNvSpPr/>
              <p:nvPr/>
            </p:nvSpPr>
            <p:spPr>
              <a:xfrm rot="5400000">
                <a:off x="886363" y="2059150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115" name="Google Shape;115;p14"/>
            <p:cNvGrpSpPr/>
            <p:nvPr/>
          </p:nvGrpSpPr>
          <p:grpSpPr>
            <a:xfrm>
              <a:off x="1169742" y="3927213"/>
              <a:ext cx="256584" cy="460564"/>
              <a:chOff x="1169642" y="2207248"/>
              <a:chExt cx="256584" cy="2180700"/>
            </a:xfrm>
          </p:grpSpPr>
          <p:sp>
            <p:nvSpPr>
              <p:cNvPr id="116" name="Google Shape;116;p14"/>
              <p:cNvSpPr/>
              <p:nvPr/>
            </p:nvSpPr>
            <p:spPr>
              <a:xfrm rot="-5400000">
                <a:off x="207626" y="3169348"/>
                <a:ext cx="2180700" cy="256500"/>
              </a:xfrm>
              <a:prstGeom prst="rect">
                <a:avLst/>
              </a:prstGeom>
              <a:solidFill>
                <a:srgbClr val="B7B7B7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17" name="Google Shape;117;p14"/>
              <p:cNvSpPr/>
              <p:nvPr/>
            </p:nvSpPr>
            <p:spPr>
              <a:xfrm rot="5400000">
                <a:off x="1178792" y="2198206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118" name="Google Shape;118;p14"/>
            <p:cNvGrpSpPr/>
            <p:nvPr/>
          </p:nvGrpSpPr>
          <p:grpSpPr>
            <a:xfrm>
              <a:off x="1462127" y="4090218"/>
              <a:ext cx="256584" cy="297533"/>
              <a:chOff x="1462070" y="2341640"/>
              <a:chExt cx="256584" cy="2046308"/>
            </a:xfrm>
          </p:grpSpPr>
          <p:sp>
            <p:nvSpPr>
              <p:cNvPr id="119" name="Google Shape;119;p14"/>
              <p:cNvSpPr/>
              <p:nvPr/>
            </p:nvSpPr>
            <p:spPr>
              <a:xfrm rot="-5400000">
                <a:off x="567255" y="3236548"/>
                <a:ext cx="2046300" cy="2565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20" name="Google Shape;120;p14"/>
              <p:cNvSpPr/>
              <p:nvPr/>
            </p:nvSpPr>
            <p:spPr>
              <a:xfrm rot="5400000">
                <a:off x="1471220" y="2332490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121" name="Google Shape;121;p14"/>
            <p:cNvGrpSpPr/>
            <p:nvPr/>
          </p:nvGrpSpPr>
          <p:grpSpPr>
            <a:xfrm>
              <a:off x="1754563" y="4133110"/>
              <a:ext cx="256584" cy="254638"/>
              <a:chOff x="1754499" y="2480548"/>
              <a:chExt cx="256584" cy="1907400"/>
            </a:xfrm>
          </p:grpSpPr>
          <p:sp>
            <p:nvSpPr>
              <p:cNvPr id="122" name="Google Shape;122;p14"/>
              <p:cNvSpPr/>
              <p:nvPr/>
            </p:nvSpPr>
            <p:spPr>
              <a:xfrm rot="-5400000">
                <a:off x="929133" y="3305998"/>
                <a:ext cx="1907400" cy="256500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23" name="Google Shape;123;p14"/>
              <p:cNvSpPr/>
              <p:nvPr/>
            </p:nvSpPr>
            <p:spPr>
              <a:xfrm rot="5400000">
                <a:off x="1763649" y="2471546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124" name="Google Shape;124;p14"/>
            <p:cNvGrpSpPr/>
            <p:nvPr/>
          </p:nvGrpSpPr>
          <p:grpSpPr>
            <a:xfrm>
              <a:off x="2046998" y="4218931"/>
              <a:ext cx="256584" cy="168863"/>
              <a:chOff x="2046927" y="2610448"/>
              <a:chExt cx="256584" cy="1777500"/>
            </a:xfrm>
          </p:grpSpPr>
          <p:sp>
            <p:nvSpPr>
              <p:cNvPr id="125" name="Google Shape;125;p14"/>
              <p:cNvSpPr/>
              <p:nvPr/>
            </p:nvSpPr>
            <p:spPr>
              <a:xfrm rot="-5400000">
                <a:off x="1286512" y="3370948"/>
                <a:ext cx="1777500" cy="256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26" name="Google Shape;126;p14"/>
              <p:cNvSpPr/>
              <p:nvPr/>
            </p:nvSpPr>
            <p:spPr>
              <a:xfrm rot="5400000">
                <a:off x="2056077" y="2601513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127" name="Google Shape;127;p14"/>
            <p:cNvGrpSpPr/>
            <p:nvPr/>
          </p:nvGrpSpPr>
          <p:grpSpPr>
            <a:xfrm>
              <a:off x="2339440" y="4219157"/>
              <a:ext cx="256610" cy="168925"/>
              <a:chOff x="2339356" y="2749491"/>
              <a:chExt cx="256584" cy="1638456"/>
            </a:xfrm>
          </p:grpSpPr>
          <p:sp>
            <p:nvSpPr>
              <p:cNvPr id="128" name="Google Shape;128;p14"/>
              <p:cNvSpPr/>
              <p:nvPr/>
            </p:nvSpPr>
            <p:spPr>
              <a:xfrm rot="-5400000">
                <a:off x="1648540" y="3440548"/>
                <a:ext cx="1638300" cy="256500"/>
              </a:xfrm>
              <a:prstGeom prst="rect">
                <a:avLst/>
              </a:prstGeom>
              <a:solidFill>
                <a:srgbClr val="D9D9D9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29" name="Google Shape;129;p14"/>
              <p:cNvSpPr/>
              <p:nvPr/>
            </p:nvSpPr>
            <p:spPr>
              <a:xfrm rot="5400000">
                <a:off x="2348506" y="2740341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grpSp>
          <p:nvGrpSpPr>
            <p:cNvPr id="130" name="Google Shape;130;p14"/>
            <p:cNvGrpSpPr/>
            <p:nvPr/>
          </p:nvGrpSpPr>
          <p:grpSpPr>
            <a:xfrm>
              <a:off x="2631876" y="4261815"/>
              <a:ext cx="256610" cy="125969"/>
              <a:chOff x="2631784" y="2888320"/>
              <a:chExt cx="256584" cy="1499628"/>
            </a:xfrm>
          </p:grpSpPr>
          <p:sp>
            <p:nvSpPr>
              <p:cNvPr id="131" name="Google Shape;131;p14"/>
              <p:cNvSpPr/>
              <p:nvPr/>
            </p:nvSpPr>
            <p:spPr>
              <a:xfrm rot="-5400000">
                <a:off x="2010419" y="3509998"/>
                <a:ext cx="1499400" cy="256500"/>
              </a:xfrm>
              <a:prstGeom prst="rect">
                <a:avLst/>
              </a:prstGeom>
              <a:solidFill>
                <a:srgbClr val="F3F3F3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132" name="Google Shape;132;p14"/>
              <p:cNvSpPr/>
              <p:nvPr/>
            </p:nvSpPr>
            <p:spPr>
              <a:xfrm rot="5400000">
                <a:off x="2640934" y="2879170"/>
                <a:ext cx="102900" cy="121200"/>
              </a:xfrm>
              <a:prstGeom prst="rtTriangle">
                <a:avLst/>
              </a:prstGeom>
              <a:solidFill>
                <a:srgbClr val="6D9EEB"/>
              </a:solidFill>
              <a:ln>
                <a:noFill/>
              </a:ln>
            </p:spPr>
            <p:txBody>
              <a:bodyPr anchorCtr="0" anchor="ctr" bIns="69250" lIns="69250" spcFirstLastPara="1" rIns="69250" wrap="square" tIns="69250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06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133" name="Google Shape;133;p14"/>
            <p:cNvSpPr/>
            <p:nvPr/>
          </p:nvSpPr>
          <p:spPr>
            <a:xfrm rot="-5400000">
              <a:off x="-1235388" y="2896048"/>
              <a:ext cx="2727300" cy="256500"/>
            </a:xfrm>
            <a:prstGeom prst="rect">
              <a:avLst/>
            </a:prstGeom>
            <a:solidFill>
              <a:srgbClr val="5A5A5A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4" name="Google Shape;134;p14"/>
            <p:cNvSpPr txBox="1"/>
            <p:nvPr/>
          </p:nvSpPr>
          <p:spPr>
            <a:xfrm>
              <a:off x="-53462" y="1405950"/>
              <a:ext cx="4023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rgbClr val="FFFF00"/>
                  </a:solidFill>
                  <a:latin typeface="Average"/>
                  <a:ea typeface="Average"/>
                  <a:cs typeface="Average"/>
                  <a:sym typeface="Average"/>
                </a:rPr>
                <a:t>402</a:t>
              </a:r>
              <a:endParaRPr sz="1000">
                <a:solidFill>
                  <a:srgbClr val="FFFF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5" name="Google Shape;135;p14"/>
            <p:cNvSpPr txBox="1"/>
            <p:nvPr/>
          </p:nvSpPr>
          <p:spPr>
            <a:xfrm>
              <a:off x="247569" y="2867993"/>
              <a:ext cx="3603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175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6" name="Google Shape;136;p14"/>
            <p:cNvSpPr txBox="1"/>
            <p:nvPr/>
          </p:nvSpPr>
          <p:spPr>
            <a:xfrm>
              <a:off x="548584" y="3260699"/>
              <a:ext cx="4524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119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860063" y="3653293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37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8" name="Google Shape;138;p14"/>
            <p:cNvSpPr txBox="1"/>
            <p:nvPr/>
          </p:nvSpPr>
          <p:spPr>
            <a:xfrm>
              <a:off x="1143932" y="3685557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36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39" name="Google Shape;139;p14"/>
            <p:cNvSpPr txBox="1"/>
            <p:nvPr/>
          </p:nvSpPr>
          <p:spPr>
            <a:xfrm>
              <a:off x="1457313" y="3855120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0" name="Google Shape;140;p14"/>
            <p:cNvSpPr txBox="1"/>
            <p:nvPr/>
          </p:nvSpPr>
          <p:spPr>
            <a:xfrm>
              <a:off x="1737388" y="3901470"/>
              <a:ext cx="329100" cy="29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18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1" name="Google Shape;141;p14"/>
            <p:cNvSpPr txBox="1"/>
            <p:nvPr/>
          </p:nvSpPr>
          <p:spPr>
            <a:xfrm>
              <a:off x="2004750" y="3982950"/>
              <a:ext cx="360300" cy="1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2" name="Google Shape;142;p14"/>
            <p:cNvSpPr txBox="1"/>
            <p:nvPr/>
          </p:nvSpPr>
          <p:spPr>
            <a:xfrm>
              <a:off x="2284850" y="3983075"/>
              <a:ext cx="364500" cy="16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3" name="Google Shape;143;p14"/>
            <p:cNvSpPr txBox="1"/>
            <p:nvPr/>
          </p:nvSpPr>
          <p:spPr>
            <a:xfrm>
              <a:off x="2615800" y="4017400"/>
              <a:ext cx="329100" cy="25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11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4" name="Google Shape;144;p14"/>
            <p:cNvSpPr txBox="1"/>
            <p:nvPr/>
          </p:nvSpPr>
          <p:spPr>
            <a:xfrm rot="-5400000">
              <a:off x="-135100" y="4418225"/>
              <a:ext cx="549900" cy="33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2022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5" name="Google Shape;145;p14"/>
            <p:cNvSpPr txBox="1"/>
            <p:nvPr/>
          </p:nvSpPr>
          <p:spPr>
            <a:xfrm rot="-5400000">
              <a:off x="118150" y="4430975"/>
              <a:ext cx="549900" cy="31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2023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6" name="Google Shape;146;p14"/>
            <p:cNvSpPr txBox="1"/>
            <p:nvPr/>
          </p:nvSpPr>
          <p:spPr>
            <a:xfrm rot="-5400000">
              <a:off x="402025" y="4442675"/>
              <a:ext cx="549900" cy="28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2021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7" name="Google Shape;147;p14"/>
            <p:cNvSpPr txBox="1"/>
            <p:nvPr/>
          </p:nvSpPr>
          <p:spPr>
            <a:xfrm rot="-5400000">
              <a:off x="730600" y="4406525"/>
              <a:ext cx="5499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2020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8" name="Google Shape;148;p14"/>
            <p:cNvSpPr txBox="1"/>
            <p:nvPr/>
          </p:nvSpPr>
          <p:spPr>
            <a:xfrm rot="-5400000">
              <a:off x="1023088" y="4406525"/>
              <a:ext cx="5499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2019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49" name="Google Shape;149;p14"/>
            <p:cNvSpPr txBox="1"/>
            <p:nvPr/>
          </p:nvSpPr>
          <p:spPr>
            <a:xfrm rot="-5400000">
              <a:off x="1315463" y="4406525"/>
              <a:ext cx="549900" cy="36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2017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0" name="Google Shape;150;p14"/>
            <p:cNvSpPr txBox="1"/>
            <p:nvPr/>
          </p:nvSpPr>
          <p:spPr>
            <a:xfrm rot="-5400000">
              <a:off x="1642725" y="4465025"/>
              <a:ext cx="456600" cy="336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2016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1" name="Google Shape;151;p14"/>
            <p:cNvSpPr txBox="1"/>
            <p:nvPr/>
          </p:nvSpPr>
          <p:spPr>
            <a:xfrm rot="-5400000">
              <a:off x="1943400" y="4473875"/>
              <a:ext cx="439500" cy="336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2013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2" name="Google Shape;152;p14"/>
            <p:cNvSpPr txBox="1"/>
            <p:nvPr/>
          </p:nvSpPr>
          <p:spPr>
            <a:xfrm rot="-5400000">
              <a:off x="2244050" y="4457825"/>
              <a:ext cx="439500" cy="368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2014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3" name="Google Shape;153;p14"/>
            <p:cNvSpPr txBox="1"/>
            <p:nvPr/>
          </p:nvSpPr>
          <p:spPr>
            <a:xfrm rot="-5400000">
              <a:off x="2544700" y="4466075"/>
              <a:ext cx="439500" cy="351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000">
                  <a:solidFill>
                    <a:schemeClr val="dk1"/>
                  </a:solidFill>
                  <a:latin typeface="Average"/>
                  <a:ea typeface="Average"/>
                  <a:cs typeface="Average"/>
                  <a:sym typeface="Average"/>
                </a:rPr>
                <a:t>2015</a:t>
              </a:r>
              <a:endParaRPr sz="10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54" name="Google Shape;154;p14"/>
            <p:cNvSpPr/>
            <p:nvPr/>
          </p:nvSpPr>
          <p:spPr>
            <a:xfrm rot="-5400000">
              <a:off x="-212827" y="3625942"/>
              <a:ext cx="1267125" cy="256577"/>
            </a:xfrm>
            <a:prstGeom prst="rect">
              <a:avLst/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69250" lIns="69250" spcFirstLastPara="1" rIns="69250" wrap="square" tIns="6925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06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/>
          <p:nvPr/>
        </p:nvSpPr>
        <p:spPr>
          <a:xfrm>
            <a:off x="0" y="-6"/>
            <a:ext cx="9144000" cy="51435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0" name="Google Shape;160;p15"/>
          <p:cNvSpPr txBox="1"/>
          <p:nvPr>
            <p:ph type="title"/>
          </p:nvPr>
        </p:nvSpPr>
        <p:spPr>
          <a:xfrm>
            <a:off x="343075" y="600225"/>
            <a:ext cx="8961300" cy="749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1</a:t>
            </a:r>
            <a:r>
              <a:rPr lang="pt-BR" sz="2200">
                <a:solidFill>
                  <a:schemeClr val="lt2"/>
                </a:solidFill>
              </a:rPr>
              <a:t>.   </a:t>
            </a:r>
            <a:r>
              <a:rPr lang="pt-BR" sz="2200">
                <a:solidFill>
                  <a:schemeClr val="lt2"/>
                </a:solidFill>
              </a:rPr>
              <a:t>Artistas com maior número de músicas têm mais streams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075" y="1538025"/>
            <a:ext cx="8501351" cy="2818550"/>
          </a:xfrm>
          <a:prstGeom prst="rect">
            <a:avLst/>
          </a:prstGeom>
          <a:noFill/>
          <a:ln>
            <a:noFill/>
          </a:ln>
          <a:effectLst>
            <a:outerShdw blurRad="271463" rotWithShape="0" algn="bl" dir="8160000" dist="19050">
              <a:srgbClr val="000000">
                <a:alpha val="61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16" title="filip-5LhSaUDgtZ8-unsplash.jpg"/>
          <p:cNvPicPr preferRelativeResize="0"/>
          <p:nvPr/>
        </p:nvPicPr>
        <p:blipFill rotWithShape="1">
          <a:blip r:embed="rId3">
            <a:alphaModFix/>
          </a:blip>
          <a:srcRect b="0" l="35875" r="8504" t="0"/>
          <a:stretch/>
        </p:blipFill>
        <p:spPr>
          <a:xfrm>
            <a:off x="0" y="0"/>
            <a:ext cx="429255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6"/>
          <p:cNvSpPr/>
          <p:nvPr/>
        </p:nvSpPr>
        <p:spPr>
          <a:xfrm>
            <a:off x="-75" y="-69000"/>
            <a:ext cx="4292700" cy="52815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68" name="Google Shape;168;p16"/>
          <p:cNvSpPr txBox="1"/>
          <p:nvPr>
            <p:ph type="title"/>
          </p:nvPr>
        </p:nvSpPr>
        <p:spPr>
          <a:xfrm>
            <a:off x="518025" y="482350"/>
            <a:ext cx="3525900" cy="1105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2.</a:t>
            </a:r>
            <a:r>
              <a:rPr lang="pt-BR" sz="2200">
                <a:solidFill>
                  <a:schemeClr val="lt2"/>
                </a:solidFill>
              </a:rPr>
              <a:t>   </a:t>
            </a:r>
            <a:r>
              <a:rPr lang="pt-BR" sz="2200">
                <a:solidFill>
                  <a:schemeClr val="lt2"/>
                </a:solidFill>
              </a:rPr>
              <a:t>As características da música influenciam no sucesso em termos de streams no Spotify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69" name="Google Shape;16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2450" y="190500"/>
            <a:ext cx="4781550" cy="238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2450" y="2646250"/>
            <a:ext cx="4781550" cy="24901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/>
          <p:nvPr/>
        </p:nvSpPr>
        <p:spPr>
          <a:xfrm>
            <a:off x="0" y="-6"/>
            <a:ext cx="9144000" cy="51435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7"/>
          <p:cNvSpPr txBox="1"/>
          <p:nvPr>
            <p:ph type="title"/>
          </p:nvPr>
        </p:nvSpPr>
        <p:spPr>
          <a:xfrm>
            <a:off x="106875" y="205950"/>
            <a:ext cx="9037200" cy="9021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3.  Músicas com BPM mais altos fazem mais sucesso em termos de streams no Spotify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77" name="Google Shape;17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3425" y="1780425"/>
            <a:ext cx="3418330" cy="1884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39000" stPos="0" sy="-100000" ky="0"/>
          </a:effectLst>
        </p:spPr>
      </p:pic>
      <p:pic>
        <p:nvPicPr>
          <p:cNvPr id="178" name="Google Shape;17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0001" y="1780425"/>
            <a:ext cx="3594316" cy="18842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A="40000" stPos="0" sy="-100000" ky="0"/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 b="18778" l="0" r="0" t="0"/>
          <a:stretch/>
        </p:blipFill>
        <p:spPr>
          <a:xfrm>
            <a:off x="0" y="-167137"/>
            <a:ext cx="9144000" cy="208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8"/>
          <p:cNvSpPr/>
          <p:nvPr/>
        </p:nvSpPr>
        <p:spPr>
          <a:xfrm>
            <a:off x="0" y="-167163"/>
            <a:ext cx="9144000" cy="20889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317400" y="802075"/>
            <a:ext cx="8826600" cy="7542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4.  A presença de uma música em um maior número de playlists é relacionada a um maior número de streams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86" name="Google Shape;18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8700" y="2228700"/>
            <a:ext cx="5654500" cy="2776100"/>
          </a:xfrm>
          <a:prstGeom prst="rect">
            <a:avLst/>
          </a:prstGeom>
          <a:noFill/>
          <a:ln>
            <a:noFill/>
          </a:ln>
          <a:effectLst>
            <a:outerShdw blurRad="100013" rotWithShape="0" algn="bl" dir="7920000" dist="47625">
              <a:srgbClr val="434343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19" title="mark-cruz-w3-zaydSNRY-unsplash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2675"/>
            <a:ext cx="3699399" cy="520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9"/>
          <p:cNvSpPr/>
          <p:nvPr/>
        </p:nvSpPr>
        <p:spPr>
          <a:xfrm>
            <a:off x="50" y="0"/>
            <a:ext cx="3699300" cy="5281500"/>
          </a:xfrm>
          <a:prstGeom prst="rect">
            <a:avLst/>
          </a:prstGeom>
          <a:solidFill>
            <a:srgbClr val="080F19">
              <a:alpha val="478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93" name="Google Shape;193;p19"/>
          <p:cNvSpPr txBox="1"/>
          <p:nvPr>
            <p:ph type="title"/>
          </p:nvPr>
        </p:nvSpPr>
        <p:spPr>
          <a:xfrm>
            <a:off x="225575" y="2511375"/>
            <a:ext cx="3369600" cy="23766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lt2"/>
                </a:solidFill>
              </a:rPr>
              <a:t>5</a:t>
            </a:r>
            <a:r>
              <a:rPr lang="pt-BR" sz="2200">
                <a:solidFill>
                  <a:schemeClr val="lt2"/>
                </a:solidFill>
              </a:rPr>
              <a:t>.   As músicas mais populares no ranking do Spotify também possuem um comportamento semelhante em outras plataformas como Deezer</a:t>
            </a:r>
            <a:endParaRPr sz="2200">
              <a:solidFill>
                <a:schemeClr val="lt2"/>
              </a:solidFill>
            </a:endParaRPr>
          </a:p>
        </p:txBody>
      </p:sp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7835" y="13275"/>
            <a:ext cx="5326153" cy="264910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7560000" dist="19050">
              <a:srgbClr val="374151">
                <a:alpha val="50000"/>
              </a:srgbClr>
            </a:outerShdw>
          </a:effectLst>
        </p:spPr>
      </p:pic>
      <p:pic>
        <p:nvPicPr>
          <p:cNvPr id="195" name="Google Shape;1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0218" y="2647950"/>
            <a:ext cx="5326176" cy="24926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8160000" dist="19050">
              <a:srgbClr val="374151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/>
        </p:nvSpPr>
        <p:spPr>
          <a:xfrm>
            <a:off x="200400" y="160325"/>
            <a:ext cx="8510100" cy="8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Recomendações estratégicas</a:t>
            </a:r>
            <a:endParaRPr sz="2200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1" name="Google Shape;201;p20"/>
          <p:cNvSpPr txBox="1"/>
          <p:nvPr/>
        </p:nvSpPr>
        <p:spPr>
          <a:xfrm>
            <a:off x="351325" y="908425"/>
            <a:ext cx="403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Oswald Light"/>
                <a:ea typeface="Oswald Light"/>
                <a:cs typeface="Oswald Light"/>
                <a:sym typeface="Oswald Light"/>
              </a:rPr>
              <a:t>Mais playlists, mais streams!</a:t>
            </a:r>
            <a:endParaRPr sz="2000">
              <a:latin typeface="Oswald Light"/>
              <a:ea typeface="Oswald Light"/>
              <a:cs typeface="Oswald Light"/>
              <a:sym typeface="Oswald Light"/>
            </a:endParaRPr>
          </a:p>
        </p:txBody>
      </p:sp>
      <p:sp>
        <p:nvSpPr>
          <p:cNvPr id="202" name="Google Shape;202;p20"/>
          <p:cNvSpPr txBox="1"/>
          <p:nvPr/>
        </p:nvSpPr>
        <p:spPr>
          <a:xfrm>
            <a:off x="280550" y="1710050"/>
            <a:ext cx="23514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swald"/>
              <a:buAutoNum type="arabicPeriod"/>
            </a:pPr>
            <a:r>
              <a:rPr lang="pt-B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Metadados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812500" y="2147563"/>
            <a:ext cx="487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D</a:t>
            </a: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escrição assertiva do gênero, instrumentos, clima e público-alvo.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360725" y="2658575"/>
            <a:ext cx="24447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2.    Público-alvo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812500" y="3099575"/>
            <a:ext cx="70377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Criar buzz, soltar pequenos trechos e clipes curtos antes do lançamento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206" name="Google Shape;206;p20"/>
          <p:cNvSpPr txBox="1"/>
          <p:nvPr/>
        </p:nvSpPr>
        <p:spPr>
          <a:xfrm>
            <a:off x="351325" y="3607100"/>
            <a:ext cx="38742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3.   Curadores independentes</a:t>
            </a:r>
            <a:endParaRPr sz="18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812500" y="4051575"/>
            <a:ext cx="6537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latin typeface="Average"/>
                <a:ea typeface="Average"/>
                <a:cs typeface="Average"/>
                <a:sym typeface="Average"/>
              </a:rPr>
              <a:t>Grande influência e possuem suas próprias playlists que são amplamente compartilhadas</a:t>
            </a:r>
            <a:endParaRPr sz="13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