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1" r:id="rId3"/>
    <p:sldId id="257" r:id="rId4"/>
    <p:sldId id="258" r:id="rId5"/>
    <p:sldId id="268" r:id="rId6"/>
    <p:sldId id="269" r:id="rId7"/>
    <p:sldId id="259" r:id="rId8"/>
    <p:sldId id="270" r:id="rId9"/>
    <p:sldId id="267" r:id="rId10"/>
    <p:sldId id="274" r:id="rId11"/>
    <p:sldId id="272" r:id="rId12"/>
    <p:sldId id="273" r:id="rId13"/>
  </p:sldIdLst>
  <p:sldSz cx="9144000" cy="6858000" type="screen4x3"/>
  <p:notesSz cx="6858000" cy="9144000"/>
  <p:defaultTextStyle>
    <a:defPPr>
      <a:defRPr lang="es-P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BCFC7CF4-D90D-4E28-A888-9C7FB898C6CF}" type="datetimeFigureOut">
              <a:rPr lang="en-US"/>
              <a:pPr/>
              <a:t>11/21/2011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6D05C532-E64C-4190-8CCB-34A1C1962F4C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466215F1-5A6E-4207-AC4B-284EC9DD1DC5}" type="datetimeFigureOut">
              <a:rPr lang="es-PE"/>
              <a:pPr>
                <a:defRPr/>
              </a:pPr>
              <a:t>21/11/2011</a:t>
            </a:fld>
            <a:endParaRPr lang="es-PE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E" noProof="0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PE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7807588B-20EC-47A3-82F0-58B0FE97A2BE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548681"/>
            <a:ext cx="7543800" cy="1152127"/>
          </a:xfrm>
        </p:spPr>
        <p:txBody>
          <a:bodyPr anchor="b"/>
          <a:lstStyle>
            <a:lvl1pPr>
              <a:defRPr sz="28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AE5A1C-3D22-4E4A-98A3-B2047AF310D7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D0F2F-DA4A-47F4-8F10-F55FCDC18574}" type="datetimeFigureOut">
              <a:rPr lang="es-PE"/>
              <a:pPr>
                <a:defRPr/>
              </a:pPr>
              <a:t>21/11/2011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8B6BE8-9101-4506-8DF8-5EA8F3E78615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230A42-BDE1-4498-B51A-0EA10F0BFBB4}" type="datetimeFigureOut">
              <a:rPr lang="es-PE"/>
              <a:pPr>
                <a:defRPr/>
              </a:pPr>
              <a:t>21/11/2011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09B379-6E72-4287-B14E-B24FE9FC0602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A9279C-E8C0-4015-B7E0-388CE93F6C4E}" type="datetimeFigureOut">
              <a:rPr lang="es-PE"/>
              <a:pPr>
                <a:defRPr/>
              </a:pPr>
              <a:t>21/11/2011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0DC6E2-AAEA-4C76-8773-E756E81E9CD7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20C23-2C65-4C28-8B97-ADD13D8C57A9}" type="datetimeFigureOut">
              <a:rPr lang="es-PE"/>
              <a:pPr>
                <a:defRPr/>
              </a:pPr>
              <a:t>21/11/2011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2955A2-6D7B-4FDB-AD53-4C0585B56F86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92554-A2B1-4122-ABA4-F02D02BBFBDD}" type="datetimeFigureOut">
              <a:rPr lang="es-PE"/>
              <a:pPr>
                <a:defRPr/>
              </a:pPr>
              <a:t>21/11/2011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C1B7AF-AB9B-4F80-9FA6-6622CA997639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38D6D-7566-4D43-A27E-1290F069DB4D}" type="datetimeFigureOut">
              <a:rPr lang="es-PE"/>
              <a:pPr>
                <a:defRPr/>
              </a:pPr>
              <a:t>21/11/2011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6A06B7-437F-4F5C-89AA-8CC3F87141C2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DBE70-D4E5-456A-862A-6CB29839BFC0}" type="datetimeFigureOut">
              <a:rPr lang="es-PE"/>
              <a:pPr>
                <a:defRPr/>
              </a:pPr>
              <a:t>21/11/2011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2AF31-CD0A-44E2-936A-B502DA3FAA25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9301D5-4C1A-4EB3-8AC2-7800A27F214D}" type="datetimeFigureOut">
              <a:rPr lang="es-PE"/>
              <a:pPr>
                <a:defRPr/>
              </a:pPr>
              <a:t>21/11/2011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F60111-8A28-457F-9C42-33131215D6A4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690DD-DFF4-4589-A432-A88A14D55197}" type="datetimeFigureOut">
              <a:rPr lang="es-PE"/>
              <a:pPr>
                <a:defRPr/>
              </a:pPr>
              <a:t>21/11/2011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dirty="0" smtClean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15F784-82A2-49B7-A727-C13141361616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C9B9B-A345-4FCA-A122-7181C6C10FF0}" type="datetimeFigureOut">
              <a:rPr lang="es-PE"/>
              <a:pPr>
                <a:defRPr/>
              </a:pPr>
              <a:t>21/11/2011</a:t>
            </a:fld>
            <a:endParaRPr lang="es-P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620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225" y="5648325"/>
            <a:ext cx="549275" cy="396875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800" smtClean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A5ECF4AF-378D-49C2-88D0-3F7361E31C2E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738" y="1646237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fld id="{B24F3BAC-D6B8-4CC4-8980-4DF2F2393937}" type="datetimeFigureOut">
              <a:rPr lang="es-PE"/>
              <a:pPr>
                <a:defRPr/>
              </a:pPr>
              <a:t>21/11/2011</a:t>
            </a:fld>
            <a:endParaRPr lang="es-P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5" r:id="rId2"/>
    <p:sldLayoutId id="2147483814" r:id="rId3"/>
    <p:sldLayoutId id="2147483813" r:id="rId4"/>
    <p:sldLayoutId id="2147483812" r:id="rId5"/>
    <p:sldLayoutId id="2147483811" r:id="rId6"/>
    <p:sldLayoutId id="2147483810" r:id="rId7"/>
    <p:sldLayoutId id="2147483809" r:id="rId8"/>
    <p:sldLayoutId id="2147483808" r:id="rId9"/>
    <p:sldLayoutId id="2147483807" r:id="rId10"/>
    <p:sldLayoutId id="2147483806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6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9pPr>
    </p:titleStyle>
    <p:bodyStyle>
      <a:lvl1pPr marL="3429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28600" algn="l" rtl="0" fontAlgn="base">
        <a:spcBef>
          <a:spcPct val="20000"/>
        </a:spcBef>
        <a:spcAft>
          <a:spcPct val="0"/>
        </a:spcAft>
        <a:buClr>
          <a:srgbClr val="D2CB6C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fontAlgn="base">
        <a:spcBef>
          <a:spcPct val="20000"/>
        </a:spcBef>
        <a:spcAft>
          <a:spcPct val="0"/>
        </a:spcAft>
        <a:buClr>
          <a:srgbClr val="95A39D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63" indent="-228600" algn="l" rtl="0" fontAlgn="base">
        <a:spcBef>
          <a:spcPct val="20000"/>
        </a:spcBef>
        <a:spcAft>
          <a:spcPct val="0"/>
        </a:spcAft>
        <a:buClr>
          <a:srgbClr val="C89F5D"/>
        </a:buClr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79388" y="1196975"/>
            <a:ext cx="8048625" cy="30861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s-PE" sz="7000" dirty="0" smtClean="0"/>
              <a:t/>
            </a:r>
            <a:br>
              <a:rPr lang="es-PE" sz="7000" dirty="0" smtClean="0"/>
            </a:br>
            <a:r>
              <a:rPr lang="es-PE" sz="7000" dirty="0" smtClean="0"/>
              <a:t>DESARROLLO DE PRUEBAS UNITARIAS</a:t>
            </a:r>
            <a:endParaRPr lang="es-PE" sz="7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125" cy="1736725"/>
          </a:xfrm>
        </p:spPr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PE" dirty="0" smtClean="0"/>
              <a:t> 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PE" sz="3000" dirty="0" smtClean="0"/>
              <a:t>Integrantes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PE" sz="3000" dirty="0" smtClean="0"/>
              <a:t> 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1300" b="1" dirty="0" smtClean="0"/>
              <a:t>De La Cruz Saavedra, Omar Alberto</a:t>
            </a:r>
            <a:endParaRPr lang="es-PE" sz="1300" b="1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1300" b="1" dirty="0" smtClean="0"/>
              <a:t>Gabriel Tuesta, Vanessa Vilma</a:t>
            </a:r>
            <a:endParaRPr lang="es-PE" sz="1300" b="1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1300" b="1" dirty="0" smtClean="0"/>
              <a:t>Guevara Ramos, </a:t>
            </a:r>
            <a:r>
              <a:rPr lang="es-ES" sz="1300" b="1" dirty="0" err="1" smtClean="0"/>
              <a:t>Derwin</a:t>
            </a:r>
            <a:r>
              <a:rPr lang="es-ES" sz="1300" b="1" dirty="0" smtClean="0"/>
              <a:t> </a:t>
            </a:r>
            <a:r>
              <a:rPr lang="es-ES" sz="1300" b="1" dirty="0" err="1" smtClean="0"/>
              <a:t>Yusepi</a:t>
            </a:r>
            <a:endParaRPr lang="es-PE" sz="1300" b="1" dirty="0" smtClean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1300" b="1" dirty="0" smtClean="0"/>
              <a:t>Ortega </a:t>
            </a:r>
            <a:r>
              <a:rPr lang="es-ES" sz="1300" b="1" dirty="0" err="1" smtClean="0"/>
              <a:t>Alvarez</a:t>
            </a:r>
            <a:r>
              <a:rPr lang="es-ES" sz="1300" b="1" dirty="0" smtClean="0"/>
              <a:t>, </a:t>
            </a:r>
            <a:r>
              <a:rPr lang="es-ES" sz="1300" b="1" dirty="0" err="1" smtClean="0"/>
              <a:t>Ritchard</a:t>
            </a:r>
            <a:r>
              <a:rPr lang="es-ES" sz="1300" b="1" dirty="0" smtClean="0"/>
              <a:t> Eduardo</a:t>
            </a:r>
            <a:endParaRPr lang="es-PE" sz="1300" b="1" dirty="0"/>
          </a:p>
        </p:txBody>
      </p:sp>
      <p:grpSp>
        <p:nvGrpSpPr>
          <p:cNvPr id="14339" name="8 Grupo"/>
          <p:cNvGrpSpPr>
            <a:grpSpLocks/>
          </p:cNvGrpSpPr>
          <p:nvPr/>
        </p:nvGrpSpPr>
        <p:grpSpPr bwMode="auto">
          <a:xfrm>
            <a:off x="0" y="0"/>
            <a:ext cx="8459788" cy="923925"/>
            <a:chOff x="0" y="0"/>
            <a:chExt cx="8460432" cy="923330"/>
          </a:xfrm>
        </p:grpSpPr>
        <p:sp>
          <p:nvSpPr>
            <p:cNvPr id="7" name="6 CuadroTexto"/>
            <p:cNvSpPr txBox="1"/>
            <p:nvPr/>
          </p:nvSpPr>
          <p:spPr>
            <a:xfrm>
              <a:off x="0" y="0"/>
              <a:ext cx="8460432" cy="923330"/>
            </a:xfrm>
            <a:prstGeom prst="rect">
              <a:avLst/>
            </a:prstGeom>
            <a:solidFill>
              <a:srgbClr val="FFC000"/>
            </a:solidFill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3600" dirty="0">
                  <a:latin typeface="+mj-lt"/>
                </a:rPr>
                <a:t>	      </a:t>
              </a:r>
              <a:r>
                <a:rPr lang="es-PE" sz="3600" b="1" dirty="0">
                  <a:latin typeface="+mj-lt"/>
                </a:rPr>
                <a:t>BASTANTEO DE PODERES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latin typeface="+mn-lt"/>
              </a:endParaRPr>
            </a:p>
          </p:txBody>
        </p:sp>
        <p:pic>
          <p:nvPicPr>
            <p:cNvPr id="14341" name="4 Imagen" descr="logo_java.pn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68344" y="0"/>
              <a:ext cx="720080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42" name="7 Imagen" descr="logo_epe.jp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0"/>
              <a:ext cx="695325" cy="885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7" name="3 Grupo"/>
          <p:cNvGrpSpPr>
            <a:grpSpLocks/>
          </p:cNvGrpSpPr>
          <p:nvPr/>
        </p:nvGrpSpPr>
        <p:grpSpPr bwMode="auto">
          <a:xfrm>
            <a:off x="0" y="0"/>
            <a:ext cx="8459788" cy="923925"/>
            <a:chOff x="0" y="0"/>
            <a:chExt cx="8460432" cy="923330"/>
          </a:xfrm>
        </p:grpSpPr>
        <p:sp>
          <p:nvSpPr>
            <p:cNvPr id="5" name="4 CuadroTexto"/>
            <p:cNvSpPr txBox="1"/>
            <p:nvPr/>
          </p:nvSpPr>
          <p:spPr>
            <a:xfrm>
              <a:off x="0" y="0"/>
              <a:ext cx="8460432" cy="923330"/>
            </a:xfrm>
            <a:prstGeom prst="rect">
              <a:avLst/>
            </a:prstGeom>
            <a:solidFill>
              <a:srgbClr val="FFC000"/>
            </a:solidFill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3600" dirty="0">
                  <a:latin typeface="+mj-lt"/>
                </a:rPr>
                <a:t>	      </a:t>
              </a:r>
              <a:r>
                <a:rPr lang="es-PE" sz="3600" b="1" dirty="0">
                  <a:latin typeface="+mj-lt"/>
                </a:rPr>
                <a:t>BASTANTEO DE PODERES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latin typeface="+mn-lt"/>
              </a:endParaRPr>
            </a:p>
          </p:txBody>
        </p:sp>
        <p:pic>
          <p:nvPicPr>
            <p:cNvPr id="26629" name="5 Imagen" descr="logo_java.pn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68344" y="0"/>
              <a:ext cx="720080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6630" name="6 Imagen" descr="logo_epe.jp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0"/>
              <a:ext cx="695325" cy="885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6631" name="Picture 7" descr="diagrama de clases"/>
          <p:cNvPicPr>
            <a:picLocks noChangeAspect="1" noChangeArrowheads="1"/>
          </p:cNvPicPr>
          <p:nvPr/>
        </p:nvPicPr>
        <p:blipFill>
          <a:blip r:embed="rId5" cstate="print"/>
          <a:srcRect b="10922"/>
          <a:stretch>
            <a:fillRect/>
          </a:stretch>
        </p:blipFill>
        <p:spPr bwMode="auto">
          <a:xfrm>
            <a:off x="1763713" y="981075"/>
            <a:ext cx="4995862" cy="52562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125" y="1628775"/>
            <a:ext cx="8258175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3554" name="5 Grupo"/>
          <p:cNvGrpSpPr>
            <a:grpSpLocks/>
          </p:cNvGrpSpPr>
          <p:nvPr/>
        </p:nvGrpSpPr>
        <p:grpSpPr bwMode="auto">
          <a:xfrm>
            <a:off x="0" y="0"/>
            <a:ext cx="8459788" cy="923925"/>
            <a:chOff x="0" y="0"/>
            <a:chExt cx="8460432" cy="923330"/>
          </a:xfrm>
        </p:grpSpPr>
        <p:sp>
          <p:nvSpPr>
            <p:cNvPr id="7" name="6 CuadroTexto"/>
            <p:cNvSpPr txBox="1"/>
            <p:nvPr/>
          </p:nvSpPr>
          <p:spPr>
            <a:xfrm>
              <a:off x="0" y="0"/>
              <a:ext cx="8460432" cy="923330"/>
            </a:xfrm>
            <a:prstGeom prst="rect">
              <a:avLst/>
            </a:prstGeom>
            <a:solidFill>
              <a:srgbClr val="FFC000"/>
            </a:solidFill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3600" dirty="0">
                  <a:latin typeface="+mj-lt"/>
                </a:rPr>
                <a:t>	      </a:t>
              </a:r>
              <a:r>
                <a:rPr lang="es-PE" sz="3600" b="1" dirty="0">
                  <a:latin typeface="+mj-lt"/>
                </a:rPr>
                <a:t>BASTANTEO DE PODERES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latin typeface="+mn-lt"/>
              </a:endParaRPr>
            </a:p>
          </p:txBody>
        </p:sp>
        <p:pic>
          <p:nvPicPr>
            <p:cNvPr id="23556" name="7 Imagen" descr="logo_java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668344" y="0"/>
              <a:ext cx="720080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57" name="8 Imagen" descr="logo_epe.jpg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0" y="0"/>
              <a:ext cx="695325" cy="885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6"/>
          <p:cNvSpPr>
            <a:spLocks noChangeArrowheads="1"/>
          </p:cNvSpPr>
          <p:nvPr/>
        </p:nvSpPr>
        <p:spPr bwMode="auto">
          <a:xfrm>
            <a:off x="539750" y="3068638"/>
            <a:ext cx="77724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/>
            <a:r>
              <a:rPr lang="es-ES_tradnl" sz="5400" b="1">
                <a:solidFill>
                  <a:srgbClr val="C00000"/>
                </a:solidFill>
                <a:latin typeface="Calibri" pitchFamily="34" charset="0"/>
              </a:rPr>
              <a:t>Muchas Gracias!</a:t>
            </a:r>
            <a:endParaRPr lang="en-US" sz="5400" b="1">
              <a:solidFill>
                <a:srgbClr val="C00000"/>
              </a:solidFill>
              <a:latin typeface="Calibri" pitchFamily="34" charset="0"/>
            </a:endParaRPr>
          </a:p>
        </p:txBody>
      </p:sp>
      <p:grpSp>
        <p:nvGrpSpPr>
          <p:cNvPr id="24578" name="5 Grupo"/>
          <p:cNvGrpSpPr>
            <a:grpSpLocks/>
          </p:cNvGrpSpPr>
          <p:nvPr/>
        </p:nvGrpSpPr>
        <p:grpSpPr bwMode="auto">
          <a:xfrm>
            <a:off x="0" y="0"/>
            <a:ext cx="8459788" cy="923925"/>
            <a:chOff x="0" y="0"/>
            <a:chExt cx="8460432" cy="923330"/>
          </a:xfrm>
        </p:grpSpPr>
        <p:sp>
          <p:nvSpPr>
            <p:cNvPr id="7" name="6 CuadroTexto"/>
            <p:cNvSpPr txBox="1"/>
            <p:nvPr/>
          </p:nvSpPr>
          <p:spPr>
            <a:xfrm>
              <a:off x="0" y="0"/>
              <a:ext cx="8460432" cy="923330"/>
            </a:xfrm>
            <a:prstGeom prst="rect">
              <a:avLst/>
            </a:prstGeom>
            <a:solidFill>
              <a:srgbClr val="FFC000"/>
            </a:solidFill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3600" dirty="0">
                  <a:latin typeface="+mj-lt"/>
                </a:rPr>
                <a:t>	      </a:t>
              </a:r>
              <a:r>
                <a:rPr lang="es-PE" sz="3600" b="1" dirty="0">
                  <a:latin typeface="+mj-lt"/>
                </a:rPr>
                <a:t>BASTANTEO DE PODERES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latin typeface="+mn-lt"/>
              </a:endParaRPr>
            </a:p>
          </p:txBody>
        </p:sp>
        <p:pic>
          <p:nvPicPr>
            <p:cNvPr id="24580" name="7 Imagen" descr="logo_java.pn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68344" y="0"/>
              <a:ext cx="720080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581" name="8 Imagen" descr="logo_epe.jp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0"/>
              <a:ext cx="695325" cy="885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4"/>
          <p:cNvSpPr txBox="1">
            <a:spLocks noChangeArrowheads="1"/>
          </p:cNvSpPr>
          <p:nvPr/>
        </p:nvSpPr>
        <p:spPr bwMode="auto">
          <a:xfrm>
            <a:off x="971550" y="2276475"/>
            <a:ext cx="66294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sz="3200" i="1">
                <a:latin typeface="Calibri" pitchFamily="34" charset="0"/>
              </a:rPr>
              <a:t>En el presente trabajo nos hemos propuesto alcanzar nuestro objetivo el cual es cumplir la metodología de historia de usuarios o casos de prueba identificando los requerimientos del proyecto.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547813" y="1268413"/>
            <a:ext cx="5562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MX" sz="3200" b="1">
                <a:latin typeface="Calibri" pitchFamily="34" charset="0"/>
              </a:rPr>
              <a:t>INTRODUCCION</a:t>
            </a:r>
            <a:endParaRPr lang="es-ES" sz="3200" b="1">
              <a:latin typeface="Calibri" pitchFamily="34" charset="0"/>
            </a:endParaRPr>
          </a:p>
        </p:txBody>
      </p:sp>
      <p:grpSp>
        <p:nvGrpSpPr>
          <p:cNvPr id="15363" name="7 Grupo"/>
          <p:cNvGrpSpPr>
            <a:grpSpLocks/>
          </p:cNvGrpSpPr>
          <p:nvPr/>
        </p:nvGrpSpPr>
        <p:grpSpPr bwMode="auto">
          <a:xfrm>
            <a:off x="0" y="0"/>
            <a:ext cx="8459788" cy="923925"/>
            <a:chOff x="0" y="0"/>
            <a:chExt cx="8460432" cy="923330"/>
          </a:xfrm>
        </p:grpSpPr>
        <p:sp>
          <p:nvSpPr>
            <p:cNvPr id="9" name="8 CuadroTexto"/>
            <p:cNvSpPr txBox="1"/>
            <p:nvPr/>
          </p:nvSpPr>
          <p:spPr>
            <a:xfrm>
              <a:off x="0" y="0"/>
              <a:ext cx="8460432" cy="923330"/>
            </a:xfrm>
            <a:prstGeom prst="rect">
              <a:avLst/>
            </a:prstGeom>
            <a:solidFill>
              <a:srgbClr val="FFC000"/>
            </a:solidFill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3600" dirty="0">
                  <a:latin typeface="+mj-lt"/>
                </a:rPr>
                <a:t>	      </a:t>
              </a:r>
              <a:r>
                <a:rPr lang="es-PE" sz="3600" b="1" dirty="0">
                  <a:latin typeface="+mj-lt"/>
                </a:rPr>
                <a:t>BASTANTEO DE PODERES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latin typeface="+mn-lt"/>
              </a:endParaRPr>
            </a:p>
          </p:txBody>
        </p:sp>
        <p:pic>
          <p:nvPicPr>
            <p:cNvPr id="15365" name="9 Imagen" descr="logo_java.pn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68344" y="0"/>
              <a:ext cx="720080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66" name="10 Imagen" descr="logo_epe.jp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0"/>
              <a:ext cx="695325" cy="885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55650" y="2781300"/>
            <a:ext cx="7745413" cy="963613"/>
          </a:xfrm>
        </p:spPr>
        <p:txBody>
          <a:bodyPr rtlCol="0">
            <a:normAutofit lnSpcReduction="10000"/>
          </a:bodyPr>
          <a:lstStyle/>
          <a:p>
            <a:pPr marL="68580" indent="0" algn="ctr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PE" sz="6000" b="1" dirty="0"/>
              <a:t>Historias de Usuario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s-PE" dirty="0"/>
          </a:p>
        </p:txBody>
      </p:sp>
      <p:grpSp>
        <p:nvGrpSpPr>
          <p:cNvPr id="16386" name="3 Grupo"/>
          <p:cNvGrpSpPr>
            <a:grpSpLocks/>
          </p:cNvGrpSpPr>
          <p:nvPr/>
        </p:nvGrpSpPr>
        <p:grpSpPr bwMode="auto">
          <a:xfrm>
            <a:off x="0" y="0"/>
            <a:ext cx="8459788" cy="923925"/>
            <a:chOff x="0" y="0"/>
            <a:chExt cx="8460432" cy="923330"/>
          </a:xfrm>
        </p:grpSpPr>
        <p:sp>
          <p:nvSpPr>
            <p:cNvPr id="5" name="4 CuadroTexto"/>
            <p:cNvSpPr txBox="1"/>
            <p:nvPr/>
          </p:nvSpPr>
          <p:spPr>
            <a:xfrm>
              <a:off x="0" y="0"/>
              <a:ext cx="8460432" cy="923330"/>
            </a:xfrm>
            <a:prstGeom prst="rect">
              <a:avLst/>
            </a:prstGeom>
            <a:solidFill>
              <a:srgbClr val="FFC000"/>
            </a:solidFill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3600" dirty="0">
                  <a:latin typeface="+mj-lt"/>
                </a:rPr>
                <a:t>	      </a:t>
              </a:r>
              <a:r>
                <a:rPr lang="es-PE" sz="3600" b="1" dirty="0">
                  <a:latin typeface="+mj-lt"/>
                </a:rPr>
                <a:t>BASTANTEO DE PODERES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latin typeface="+mn-lt"/>
              </a:endParaRPr>
            </a:p>
          </p:txBody>
        </p:sp>
        <p:pic>
          <p:nvPicPr>
            <p:cNvPr id="16388" name="5 Imagen" descr="logo_java.pn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68344" y="0"/>
              <a:ext cx="720080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389" name="6 Imagen" descr="logo_epe.jp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0"/>
              <a:ext cx="695325" cy="885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7859713" cy="4800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PE" sz="2000" b="1" dirty="0" smtClean="0"/>
              <a:t>Historia: Registrar Clientes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PE" sz="2000" b="1" dirty="0" smtClean="0"/>
              <a:t>ID: </a:t>
            </a:r>
            <a:r>
              <a:rPr lang="es-PE" sz="2000" dirty="0" smtClean="0"/>
              <a:t>1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PE" sz="2000" b="1" dirty="0" smtClean="0"/>
              <a:t>Descripción: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PE" sz="2100" dirty="0" smtClean="0"/>
              <a:t>Como</a:t>
            </a:r>
            <a:r>
              <a:rPr lang="es-PE" sz="2000" dirty="0" smtClean="0"/>
              <a:t> supervisor deseo registrar clientes de modo que los abogados puedan bastantear sus poderes bancarios.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PE" sz="2000" b="1" dirty="0" smtClean="0"/>
              <a:t>Cuando: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PE" sz="2000" dirty="0" smtClean="0"/>
              <a:t>Registro un cliente debo indicar su RUC, su código de cliente interno (8 dígitos), razón social, fecha de inicio de operaciones, tipo de empresa (SAA, SAC, SRL, etc.) y cantidad de empleados.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PE" sz="2000" b="1" dirty="0" smtClean="0"/>
              <a:t>Importancia: </a:t>
            </a:r>
            <a:r>
              <a:rPr lang="es-PE" sz="2000" dirty="0" smtClean="0"/>
              <a:t>650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PE" sz="2000" b="1" dirty="0" smtClean="0"/>
              <a:t>Espero: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PE" sz="2000" dirty="0" smtClean="0"/>
              <a:t>-Confirmación del registro OK.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PE" sz="2000" dirty="0" smtClean="0"/>
              <a:t>- Mensaje de error si no se ingresan los datos requeridos.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PE" sz="2000" dirty="0" smtClean="0"/>
              <a:t>- Mensaje de error si el cliente ya existe (RUC o código de cliente repetido).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s-PE" sz="2000" b="1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s-PE" sz="2000" dirty="0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539750" y="981075"/>
            <a:ext cx="7283450" cy="503238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s-ES" sz="3600" b="1" dirty="0" smtClean="0"/>
              <a:t/>
            </a:r>
            <a:br>
              <a:rPr lang="es-ES" sz="3600" b="1" dirty="0" smtClean="0"/>
            </a:br>
            <a:r>
              <a:rPr lang="es-ES" sz="3600" b="1" dirty="0" smtClean="0"/>
              <a:t>Historia: Controlar Usuarios</a:t>
            </a:r>
            <a:r>
              <a:rPr lang="es-PE" b="1" i="1" dirty="0" smtClean="0"/>
              <a:t/>
            </a:r>
            <a:br>
              <a:rPr lang="es-PE" b="1" i="1" dirty="0" smtClean="0"/>
            </a:br>
            <a:endParaRPr lang="es-PE" dirty="0"/>
          </a:p>
        </p:txBody>
      </p:sp>
      <p:grpSp>
        <p:nvGrpSpPr>
          <p:cNvPr id="17411" name="6 Grupo"/>
          <p:cNvGrpSpPr>
            <a:grpSpLocks/>
          </p:cNvGrpSpPr>
          <p:nvPr/>
        </p:nvGrpSpPr>
        <p:grpSpPr bwMode="auto">
          <a:xfrm>
            <a:off x="0" y="0"/>
            <a:ext cx="8459788" cy="923925"/>
            <a:chOff x="0" y="0"/>
            <a:chExt cx="8460432" cy="923330"/>
          </a:xfrm>
        </p:grpSpPr>
        <p:sp>
          <p:nvSpPr>
            <p:cNvPr id="8" name="7 CuadroTexto"/>
            <p:cNvSpPr txBox="1"/>
            <p:nvPr/>
          </p:nvSpPr>
          <p:spPr>
            <a:xfrm>
              <a:off x="0" y="0"/>
              <a:ext cx="8460432" cy="923330"/>
            </a:xfrm>
            <a:prstGeom prst="rect">
              <a:avLst/>
            </a:prstGeom>
            <a:solidFill>
              <a:srgbClr val="FFC000"/>
            </a:solidFill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3600" dirty="0">
                  <a:latin typeface="+mj-lt"/>
                </a:rPr>
                <a:t>	      </a:t>
              </a:r>
              <a:r>
                <a:rPr lang="es-PE" sz="3600" b="1" dirty="0">
                  <a:latin typeface="+mj-lt"/>
                </a:rPr>
                <a:t>BASTANTEO DE PODERES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latin typeface="+mn-lt"/>
              </a:endParaRPr>
            </a:p>
          </p:txBody>
        </p:sp>
        <p:pic>
          <p:nvPicPr>
            <p:cNvPr id="17413" name="8 Imagen" descr="logo_java.pn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68344" y="0"/>
              <a:ext cx="720080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14" name="9 Imagen" descr="logo_epe.jp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0"/>
              <a:ext cx="695325" cy="885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2 Marcador de contenido" descr="IngresarCliente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116013" y="692150"/>
            <a:ext cx="6480175" cy="6481763"/>
          </a:xfrm>
        </p:spPr>
      </p:pic>
      <p:grpSp>
        <p:nvGrpSpPr>
          <p:cNvPr id="18434" name="3 Grupo"/>
          <p:cNvGrpSpPr>
            <a:grpSpLocks/>
          </p:cNvGrpSpPr>
          <p:nvPr/>
        </p:nvGrpSpPr>
        <p:grpSpPr bwMode="auto">
          <a:xfrm>
            <a:off x="0" y="0"/>
            <a:ext cx="8459788" cy="923925"/>
            <a:chOff x="0" y="0"/>
            <a:chExt cx="8460432" cy="923330"/>
          </a:xfrm>
        </p:grpSpPr>
        <p:sp>
          <p:nvSpPr>
            <p:cNvPr id="5" name="4 CuadroTexto"/>
            <p:cNvSpPr txBox="1"/>
            <p:nvPr/>
          </p:nvSpPr>
          <p:spPr>
            <a:xfrm>
              <a:off x="0" y="0"/>
              <a:ext cx="8460432" cy="923330"/>
            </a:xfrm>
            <a:prstGeom prst="rect">
              <a:avLst/>
            </a:prstGeom>
            <a:solidFill>
              <a:srgbClr val="FFC000"/>
            </a:solidFill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3600" dirty="0">
                  <a:latin typeface="+mj-lt"/>
                </a:rPr>
                <a:t>	      </a:t>
              </a:r>
              <a:r>
                <a:rPr lang="es-PE" sz="3600" b="1" dirty="0">
                  <a:latin typeface="+mj-lt"/>
                </a:rPr>
                <a:t>BASTANTEO DE PODERES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latin typeface="+mn-lt"/>
              </a:endParaRPr>
            </a:p>
          </p:txBody>
        </p:sp>
        <p:pic>
          <p:nvPicPr>
            <p:cNvPr id="18436" name="5 Imagen" descr="logo_java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668344" y="0"/>
              <a:ext cx="720080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437" name="6 Imagen" descr="logo_epe.jpg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0" y="0"/>
              <a:ext cx="695325" cy="885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68313" y="1773238"/>
            <a:ext cx="7620000" cy="4800600"/>
          </a:xfrm>
          <a:ln>
            <a:solidFill>
              <a:schemeClr val="accent1"/>
            </a:solidFill>
          </a:ln>
        </p:spPr>
        <p:txBody>
          <a:bodyPr rtlCol="0">
            <a:normAutofit fontScale="92500" lnSpcReduction="10000"/>
          </a:bodyPr>
          <a:lstStyle/>
          <a:p>
            <a:pPr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b="1" dirty="0" smtClean="0"/>
              <a:t>ID: </a:t>
            </a:r>
            <a:r>
              <a:rPr lang="es-ES" dirty="0" smtClean="0"/>
              <a:t>2</a:t>
            </a:r>
            <a:endParaRPr lang="es-PE" dirty="0" smtClean="0"/>
          </a:p>
          <a:p>
            <a:pPr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b="1" dirty="0" smtClean="0"/>
              <a:t>Descripción:</a:t>
            </a:r>
            <a:endParaRPr lang="es-PE" dirty="0" smtClean="0"/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dirty="0" smtClean="0"/>
              <a:t>Como supervisor deseo registrar clientes de modo que los abogados puedan bastantear sus poderes bancarios.</a:t>
            </a:r>
            <a:endParaRPr lang="es-PE" dirty="0" smtClean="0"/>
          </a:p>
          <a:p>
            <a:pPr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b="1" dirty="0" smtClean="0"/>
              <a:t>Cuando:</a:t>
            </a:r>
            <a:endParaRPr lang="es-PE" dirty="0" smtClean="0"/>
          </a:p>
          <a:p>
            <a:pPr algn="just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ES" dirty="0" smtClean="0"/>
              <a:t>Inscribo un representante debo indicar su tipo y número de documento, sus nombres y apellidos, cargo en la empresa y un grupo de bastanteo (A, B, C, etc.).</a:t>
            </a:r>
            <a:endParaRPr lang="es-PE" dirty="0" smtClean="0"/>
          </a:p>
          <a:p>
            <a:pPr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b="1" dirty="0" smtClean="0"/>
              <a:t>Importancia: </a:t>
            </a:r>
            <a:r>
              <a:rPr lang="es-ES" dirty="0" smtClean="0"/>
              <a:t>600</a:t>
            </a:r>
            <a:endParaRPr lang="es-PE" dirty="0" smtClean="0"/>
          </a:p>
          <a:p>
            <a:pPr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b="1" dirty="0" smtClean="0"/>
              <a:t>Espero:</a:t>
            </a:r>
            <a:endParaRPr lang="es-PE" dirty="0" smtClean="0"/>
          </a:p>
          <a:p>
            <a:pPr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dirty="0" smtClean="0"/>
              <a:t>- Confirmación de la inscripción Ok.</a:t>
            </a:r>
            <a:endParaRPr lang="es-PE" dirty="0" smtClean="0"/>
          </a:p>
          <a:p>
            <a:pPr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dirty="0" smtClean="0"/>
              <a:t>- Mensaje de error si no se ingresan los datos requeridos.</a:t>
            </a:r>
            <a:endParaRPr lang="es-PE" dirty="0" smtClean="0"/>
          </a:p>
          <a:p>
            <a:pPr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dirty="0" smtClean="0"/>
              <a:t>- Mensaje de error si ya es representante de la empresa (según tipo y número de documento).</a:t>
            </a:r>
            <a:endParaRPr lang="es-PE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s-PE" sz="2000" dirty="0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468313" y="981075"/>
            <a:ext cx="7620000" cy="706438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s-ES" sz="3600" b="1" dirty="0" smtClean="0"/>
              <a:t>Historia: Inscribir Representantes</a:t>
            </a:r>
            <a:endParaRPr lang="es-PE" dirty="0"/>
          </a:p>
        </p:txBody>
      </p:sp>
      <p:grpSp>
        <p:nvGrpSpPr>
          <p:cNvPr id="19459" name="3 Grupo"/>
          <p:cNvGrpSpPr>
            <a:grpSpLocks/>
          </p:cNvGrpSpPr>
          <p:nvPr/>
        </p:nvGrpSpPr>
        <p:grpSpPr bwMode="auto">
          <a:xfrm>
            <a:off x="0" y="0"/>
            <a:ext cx="8459788" cy="923925"/>
            <a:chOff x="0" y="0"/>
            <a:chExt cx="8460432" cy="923330"/>
          </a:xfrm>
        </p:grpSpPr>
        <p:sp>
          <p:nvSpPr>
            <p:cNvPr id="7" name="6 CuadroTexto"/>
            <p:cNvSpPr txBox="1"/>
            <p:nvPr/>
          </p:nvSpPr>
          <p:spPr>
            <a:xfrm>
              <a:off x="0" y="0"/>
              <a:ext cx="8460432" cy="923330"/>
            </a:xfrm>
            <a:prstGeom prst="rect">
              <a:avLst/>
            </a:prstGeom>
            <a:solidFill>
              <a:srgbClr val="FFC000"/>
            </a:solidFill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3600" dirty="0">
                  <a:latin typeface="+mj-lt"/>
                </a:rPr>
                <a:t>	      </a:t>
              </a:r>
              <a:r>
                <a:rPr lang="es-PE" sz="3600" b="1" dirty="0">
                  <a:latin typeface="+mj-lt"/>
                </a:rPr>
                <a:t>BASTANTEO DE PODERES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latin typeface="+mn-lt"/>
              </a:endParaRPr>
            </a:p>
          </p:txBody>
        </p:sp>
        <p:pic>
          <p:nvPicPr>
            <p:cNvPr id="19461" name="7 Imagen" descr="logo_java.pn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68344" y="0"/>
              <a:ext cx="720080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462" name="8 Imagen" descr="logo_epe.jp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0"/>
              <a:ext cx="695325" cy="885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6 Marcador de contenido" descr="Inscribir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t="7578" b="11694"/>
          <a:stretch>
            <a:fillRect/>
          </a:stretch>
        </p:blipFill>
        <p:spPr>
          <a:xfrm>
            <a:off x="1412875" y="1125538"/>
            <a:ext cx="5708650" cy="4606925"/>
          </a:xfrm>
        </p:spPr>
      </p:pic>
      <p:grpSp>
        <p:nvGrpSpPr>
          <p:cNvPr id="20482" name="2 Grupo"/>
          <p:cNvGrpSpPr>
            <a:grpSpLocks/>
          </p:cNvGrpSpPr>
          <p:nvPr/>
        </p:nvGrpSpPr>
        <p:grpSpPr bwMode="auto">
          <a:xfrm>
            <a:off x="0" y="0"/>
            <a:ext cx="8459788" cy="923925"/>
            <a:chOff x="0" y="0"/>
            <a:chExt cx="8460432" cy="923330"/>
          </a:xfrm>
        </p:grpSpPr>
        <p:sp>
          <p:nvSpPr>
            <p:cNvPr id="4" name="3 CuadroTexto"/>
            <p:cNvSpPr txBox="1"/>
            <p:nvPr/>
          </p:nvSpPr>
          <p:spPr>
            <a:xfrm>
              <a:off x="0" y="0"/>
              <a:ext cx="8460432" cy="923330"/>
            </a:xfrm>
            <a:prstGeom prst="rect">
              <a:avLst/>
            </a:prstGeom>
            <a:solidFill>
              <a:srgbClr val="FFC000"/>
            </a:solidFill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3600" dirty="0">
                  <a:latin typeface="+mj-lt"/>
                </a:rPr>
                <a:t>	      </a:t>
              </a:r>
              <a:r>
                <a:rPr lang="es-PE" sz="3600" b="1" dirty="0">
                  <a:latin typeface="+mj-lt"/>
                </a:rPr>
                <a:t>BASTANTEO DE PODERES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latin typeface="+mn-lt"/>
              </a:endParaRPr>
            </a:p>
          </p:txBody>
        </p:sp>
        <p:pic>
          <p:nvPicPr>
            <p:cNvPr id="20484" name="4 Imagen" descr="logo_java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668344" y="0"/>
              <a:ext cx="720080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485" name="5 Imagen" descr="logo_epe.jpg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0" y="0"/>
              <a:ext cx="695325" cy="885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7859713" cy="4800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PE" sz="2000" b="1" dirty="0" smtClean="0"/>
              <a:t>ID:</a:t>
            </a:r>
            <a:r>
              <a:rPr lang="es-PE" sz="2000" dirty="0" smtClean="0"/>
              <a:t> 3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PE" sz="2000" b="1" dirty="0" smtClean="0"/>
              <a:t>Descripción: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PE" sz="2000" dirty="0" smtClean="0"/>
              <a:t>Como supervisor deseo agregar el listado de poderes para que los abogados puedan asignarlos a los representantes según bastanteo.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PE" sz="2000" b="1" dirty="0" smtClean="0"/>
              <a:t>Cuando: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PE" sz="2000" dirty="0" smtClean="0"/>
              <a:t>Agrego un poder debo indicar su código corto de consulta (ej.: CHCO, EFRE), el nombre (ej.: Cobro de Cheques, Retiro en Efectivo) y el tipo producto/servicio (ej: Activo, Pasivo).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PE" sz="2000" b="1" dirty="0" smtClean="0"/>
              <a:t>Importancia:</a:t>
            </a:r>
            <a:r>
              <a:rPr lang="es-PE" sz="2000" dirty="0" smtClean="0"/>
              <a:t> 550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PE" sz="2000" b="1" dirty="0" smtClean="0"/>
              <a:t>Espero: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PE" sz="2000" dirty="0" smtClean="0"/>
              <a:t>- Confirmación de la agregación Ok.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PE" sz="2000" dirty="0" smtClean="0"/>
              <a:t>- Mensaje de error si no se ingresan los datos requeridos.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PE" sz="2000" dirty="0" smtClean="0"/>
              <a:t>- Mensaje de error si ya se agregó el poder (código corto).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s-PE" sz="2000" b="1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s-PE" sz="2000" dirty="0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468313" y="1052513"/>
            <a:ext cx="7620000" cy="490537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s-ES" sz="3600" b="1" dirty="0" smtClean="0"/>
              <a:t/>
            </a:r>
            <a:br>
              <a:rPr lang="es-ES" sz="3600" b="1" dirty="0" smtClean="0"/>
            </a:br>
            <a:r>
              <a:rPr lang="es-ES" sz="3600" b="1" dirty="0" smtClean="0"/>
              <a:t>Historia: Agregar Poderes</a:t>
            </a:r>
            <a:r>
              <a:rPr lang="es-PE" b="1" i="1" dirty="0" smtClean="0"/>
              <a:t/>
            </a:r>
            <a:br>
              <a:rPr lang="es-PE" b="1" i="1" dirty="0" smtClean="0"/>
            </a:br>
            <a:endParaRPr lang="es-PE" dirty="0"/>
          </a:p>
        </p:txBody>
      </p:sp>
      <p:grpSp>
        <p:nvGrpSpPr>
          <p:cNvPr id="21507" name="3 Grupo"/>
          <p:cNvGrpSpPr>
            <a:grpSpLocks/>
          </p:cNvGrpSpPr>
          <p:nvPr/>
        </p:nvGrpSpPr>
        <p:grpSpPr bwMode="auto">
          <a:xfrm>
            <a:off x="0" y="0"/>
            <a:ext cx="8459788" cy="923925"/>
            <a:chOff x="0" y="0"/>
            <a:chExt cx="8460432" cy="923330"/>
          </a:xfrm>
        </p:grpSpPr>
        <p:sp>
          <p:nvSpPr>
            <p:cNvPr id="7" name="6 CuadroTexto"/>
            <p:cNvSpPr txBox="1"/>
            <p:nvPr/>
          </p:nvSpPr>
          <p:spPr>
            <a:xfrm>
              <a:off x="0" y="0"/>
              <a:ext cx="8460432" cy="923330"/>
            </a:xfrm>
            <a:prstGeom prst="rect">
              <a:avLst/>
            </a:prstGeom>
            <a:solidFill>
              <a:srgbClr val="FFC000"/>
            </a:solidFill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3600" dirty="0">
                  <a:latin typeface="+mj-lt"/>
                </a:rPr>
                <a:t>	      </a:t>
              </a:r>
              <a:r>
                <a:rPr lang="es-PE" sz="3600" b="1" dirty="0">
                  <a:latin typeface="+mj-lt"/>
                </a:rPr>
                <a:t>BASTANTEO DE PODERES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latin typeface="+mn-lt"/>
              </a:endParaRPr>
            </a:p>
          </p:txBody>
        </p:sp>
        <p:pic>
          <p:nvPicPr>
            <p:cNvPr id="21509" name="7 Imagen" descr="logo_java.pn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68344" y="0"/>
              <a:ext cx="720080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10" name="8 Imagen" descr="logo_epe.jp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0"/>
              <a:ext cx="695325" cy="885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2 Imagen" descr="AgregarPoderes.jpg"/>
          <p:cNvPicPr>
            <a:picLocks noChangeAspect="1"/>
          </p:cNvPicPr>
          <p:nvPr/>
        </p:nvPicPr>
        <p:blipFill>
          <a:blip r:embed="rId3" cstate="print"/>
          <a:srcRect b="28999"/>
          <a:stretch>
            <a:fillRect/>
          </a:stretch>
        </p:blipFill>
        <p:spPr bwMode="auto">
          <a:xfrm>
            <a:off x="539750" y="836613"/>
            <a:ext cx="7162800" cy="508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2530" name="3 Grupo"/>
          <p:cNvGrpSpPr>
            <a:grpSpLocks/>
          </p:cNvGrpSpPr>
          <p:nvPr/>
        </p:nvGrpSpPr>
        <p:grpSpPr bwMode="auto">
          <a:xfrm>
            <a:off x="0" y="0"/>
            <a:ext cx="8459788" cy="923925"/>
            <a:chOff x="0" y="0"/>
            <a:chExt cx="8460432" cy="923330"/>
          </a:xfrm>
        </p:grpSpPr>
        <p:sp>
          <p:nvSpPr>
            <p:cNvPr id="5" name="4 CuadroTexto"/>
            <p:cNvSpPr txBox="1"/>
            <p:nvPr/>
          </p:nvSpPr>
          <p:spPr>
            <a:xfrm>
              <a:off x="0" y="0"/>
              <a:ext cx="8460432" cy="923330"/>
            </a:xfrm>
            <a:prstGeom prst="rect">
              <a:avLst/>
            </a:prstGeom>
            <a:solidFill>
              <a:srgbClr val="FFC000"/>
            </a:solidFill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PE" sz="3600" dirty="0">
                  <a:latin typeface="+mj-lt"/>
                </a:rPr>
                <a:t>	      </a:t>
              </a:r>
              <a:r>
                <a:rPr lang="es-PE" sz="3600" b="1" dirty="0">
                  <a:latin typeface="+mj-lt"/>
                </a:rPr>
                <a:t>BASTANTEO DE PODERES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dirty="0">
                <a:latin typeface="+mn-lt"/>
              </a:endParaRPr>
            </a:p>
          </p:txBody>
        </p:sp>
        <p:pic>
          <p:nvPicPr>
            <p:cNvPr id="22532" name="5 Imagen" descr="logo_java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668344" y="0"/>
              <a:ext cx="720080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533" name="6 Imagen" descr="logo_epe.jpg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0" y="0"/>
              <a:ext cx="695325" cy="885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Adyace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336</TotalTime>
  <Words>358</Words>
  <Application>Microsoft Office PowerPoint</Application>
  <PresentationFormat>Presentación en pantalla (4:3)</PresentationFormat>
  <Paragraphs>58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Calibri</vt:lpstr>
      <vt:lpstr>Arial</vt:lpstr>
      <vt:lpstr>Cambria</vt:lpstr>
      <vt:lpstr>Adyacencia</vt:lpstr>
      <vt:lpstr> DESARROLLO DE PRUEBAS UNITARIAS</vt:lpstr>
      <vt:lpstr>Diapositiva 2</vt:lpstr>
      <vt:lpstr>Diapositiva 3</vt:lpstr>
      <vt:lpstr> Historia: Controlar Usuarios </vt:lpstr>
      <vt:lpstr>Diapositiva 5</vt:lpstr>
      <vt:lpstr>Historia: Inscribir Representantes</vt:lpstr>
      <vt:lpstr>Diapositiva 7</vt:lpstr>
      <vt:lpstr> Historia: Agregar Poderes </vt:lpstr>
      <vt:lpstr>Diapositiva 9</vt:lpstr>
      <vt:lpstr>Diapositiva 10</vt:lpstr>
      <vt:lpstr>Diapositiva 11</vt:lpstr>
      <vt:lpstr>Diapositiva 12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</dc:title>
  <dc:creator>Jorge</dc:creator>
  <cp:lastModifiedBy>Vanessa</cp:lastModifiedBy>
  <cp:revision>50</cp:revision>
  <dcterms:created xsi:type="dcterms:W3CDTF">2011-05-26T23:23:22Z</dcterms:created>
  <dcterms:modified xsi:type="dcterms:W3CDTF">2011-11-21T23:52:25Z</dcterms:modified>
</cp:coreProperties>
</file>