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5" r:id="rId3"/>
    <p:sldId id="286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4" r:id="rId26"/>
    <p:sldId id="287" r:id="rId27"/>
    <p:sldId id="288" r:id="rId28"/>
    <p:sldId id="289" r:id="rId2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>
        <p:scale>
          <a:sx n="98" d="100"/>
          <a:sy n="98" d="100"/>
        </p:scale>
        <p:origin x="69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F8C04-EF02-4002-A01D-0D200E4E532A}" type="datetimeFigureOut">
              <a:rPr lang="es-PE" smtClean="0"/>
              <a:t>13/03/2023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22797-4260-472C-A495-76F83FB8E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5841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b="1" dirty="0"/>
              <a:t>Nota al Docente: 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dirty="0"/>
              <a:t>Explicar los diferentes sistemas operativos que existen entre Windows, MacOS. Linux, existen 2 tipos de interacción que realiza un usuario en una computadora la más conocida es con las aplicacioens GUI  y la menos conocida es la Línea de comandos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b="1" dirty="0"/>
              <a:t>Contenido: 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dirty="0"/>
              <a:t>En un Sistema operativo, existen dos maneras de interactuar con la computadora la más conocida es la de usar aplicaciones GUI </a:t>
            </a:r>
            <a:r>
              <a:rPr lang="es-419" i="1" dirty="0"/>
              <a:t>(</a:t>
            </a:r>
            <a:r>
              <a:rPr lang="es-419" i="1" dirty="0">
                <a:solidFill>
                  <a:srgbClr val="222222"/>
                </a:solidFill>
                <a:highlight>
                  <a:srgbClr val="FFFFFF"/>
                </a:highlight>
              </a:rPr>
              <a:t>graphical user interface) </a:t>
            </a:r>
            <a:r>
              <a:rPr lang="es-419" dirty="0">
                <a:solidFill>
                  <a:srgbClr val="222222"/>
                </a:solidFill>
                <a:highlight>
                  <a:srgbClr val="FFFFFF"/>
                </a:highlight>
              </a:rPr>
              <a:t>como el explorador de windows, el navegador, entre otros programas la segunda manera no es muy conocida por los usuarios y es muy usada por los programadores y es la de línea de comandos (command line) 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El facilitador realiza esos pasos y se asegura que los alumnos lo sigan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* Este procedimiento es para sistema operativo Windows 10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La importancia del uso de “dir” es para reconocer que contenido hay en el directorio actual, en la practica se usa para listar el contenido de tu proyecto de programación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El facilitador realiza esos pasos y se asegura que los alumnos lo sigan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* Este procedimiento es para sistema operativo Windows 10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La importancia de crear un directorio es organizar tus archivos en el caso de los programadores seria los archivo fuente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El facilitador realiza esos pasos y se asegura que los alumnos lo sigan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* Este procedimiento es para sistema operativo Windows 10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El facilitador realiza esos pasos y se asegura que los alumnos lo sigan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* Este procedimiento es para sistema operativo Windows 10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Este procedimiento es para sistema oprativo Windows 10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Por que?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Porque Git Bash tiene comandos relativos a Linux / Unix los cuales son más extensos y con mayor soporte que CMD de windows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El facilitador realiza esos pasos y se asegura que los alumnos lo sigan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* Este procedimiento es para sistema operativo Windows 10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Este procedimiento es para sistema oprativo Windows 10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Este procedimiento es para sistema oprativo Windows 10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Definición de la linea de comandos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Los emuladores de </a:t>
            </a:r>
            <a:r>
              <a:rPr lang="es-419">
                <a:solidFill>
                  <a:schemeClr val="dk1"/>
                </a:solidFill>
              </a:rPr>
              <a:t>línea</a:t>
            </a:r>
            <a:r>
              <a:rPr lang="es-419"/>
              <a:t> de comandos son aplicaciones que usan una línea de comandos y le agregan una capa visual más atractiva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Los emuladores de </a:t>
            </a:r>
            <a:r>
              <a:rPr lang="es-419">
                <a:solidFill>
                  <a:schemeClr val="dk1"/>
                </a:solidFill>
              </a:rPr>
              <a:t>línea</a:t>
            </a:r>
            <a:r>
              <a:rPr lang="es-419"/>
              <a:t> de comandos son aplicaciones que usan una línea de comandos y le agregan una capa visual más atractiva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-419"/>
              <a:t>Conclusiones de lo aprendido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-419"/>
              <a:t>Lo que vendrá en la siguiente clase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No es solo para hackers cualquier usuario podría trabajar con las líneas de comando y es muy útil  para el programador 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Es como todo lo nuevo al inicio hay un miedo e incertidumbre, pero una vez que lo entiendes se te hace muy indispensable.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Puedes programar sin usar línea de comandos pero programar correctamente te lleva necesariamente a usar línea de comandos no solo porque es cool sino porque no todos los sistemas operativos tienen una interfaz gráfica de usuario (GUI) como Windows.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El Docente realiza esos pasos y se asegura que los estudiantes lo repliquen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* Este procedimiento es para sistema operativo Windows 10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El facilitador realiza esos pasos y se asegura que los alumnos lo sigan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* Este procedimiento es para sistema operativo Windows 10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Este procedimiento es para sistema operativo Windows 10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18DDA-0F49-EA47-BC22-2EA396661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7D966-0575-AE82-F813-CA74AFD30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3B5BA9-250B-ACF7-9801-F65A4874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1196-0AA5-4852-8D81-3E8BC6691CE8}" type="datetimeFigureOut">
              <a:rPr lang="es-PE" smtClean="0"/>
              <a:t>13/03/2023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641F2D-414F-7CFD-217C-44E8DC9F1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2D0548-0A09-E716-4B6C-6AE700D6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C67D-B7C8-441C-83F3-3FD3C458809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274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FBD62-14D0-1502-42E7-4F5675FC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BBC29D-B50F-67A8-6DA9-2EA3253E2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275AF8-F46A-F91C-D770-CA249FA9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1196-0AA5-4852-8D81-3E8BC6691CE8}" type="datetimeFigureOut">
              <a:rPr lang="es-PE" smtClean="0"/>
              <a:t>13/03/2023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6E374B-F5BF-F5DB-E129-9991F3DA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025D4D-2E4E-4A39-63F9-577E741C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C67D-B7C8-441C-83F3-3FD3C458809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664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EF0157-B8FF-D295-0C05-BABF8F0A0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388491-ACFB-3147-EED5-53C30EE3F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F17DD0-425D-F4AF-08E2-538BE612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1196-0AA5-4852-8D81-3E8BC6691CE8}" type="datetimeFigureOut">
              <a:rPr lang="es-PE" smtClean="0"/>
              <a:t>13/03/2023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2BC9FA-6B04-D147-7E08-738342FA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0967C7-126B-5689-B75C-E2BBCEDE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C67D-B7C8-441C-83F3-3FD3C458809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346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135CD-DF55-E6FD-9BB4-1621F7681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224AEC-EDC2-9628-4E44-F56BF7000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B969A3-F91A-1881-F007-620013CA6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1196-0AA5-4852-8D81-3E8BC6691CE8}" type="datetimeFigureOut">
              <a:rPr lang="es-PE" smtClean="0"/>
              <a:t>13/03/2023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F82C2B-88AE-DDE4-FD48-BDF4AA65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75B9BA-E946-82FB-BA26-E6376A91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C67D-B7C8-441C-83F3-3FD3C458809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785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91B17-C33E-36B7-0D50-43FFD4308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F8CE6F-EE49-DB8C-49E4-CB3FBA533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040EC6-1A89-385F-3C37-89754599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1196-0AA5-4852-8D81-3E8BC6691CE8}" type="datetimeFigureOut">
              <a:rPr lang="es-PE" smtClean="0"/>
              <a:t>13/03/2023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0FA39E-5302-CEAC-9CEE-2638D2BE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3836A7-C427-0C7F-3A06-D9DA6FA37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C67D-B7C8-441C-83F3-3FD3C458809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120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E8CE3-554F-379A-D502-84B7AC46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AFB8ED-575C-56F9-D0F7-467148412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B338B1-7A38-98B3-2759-38B4A5B09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3E1D97-1A18-880C-DC5B-FB2E1155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1196-0AA5-4852-8D81-3E8BC6691CE8}" type="datetimeFigureOut">
              <a:rPr lang="es-PE" smtClean="0"/>
              <a:t>13/03/2023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594034-9F71-AC5B-3279-E113AFAA5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D9FECD-B450-3502-A5F5-189C527E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C67D-B7C8-441C-83F3-3FD3C458809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366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8A844-CFB5-B524-339C-5B571759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CF4A8F-7CCB-3DB9-B4DC-958EF7E4F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6AAF8A-3C94-3724-6E6C-0420D0C6D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DA1F6C-6C04-2A32-BF28-09440AF51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48576E-9EE8-C2A5-03C3-E9DCE3ECB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E29865D-885C-EB4A-1316-5D7D3DD4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1196-0AA5-4852-8D81-3E8BC6691CE8}" type="datetimeFigureOut">
              <a:rPr lang="es-PE" smtClean="0"/>
              <a:t>13/03/2023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1FDCCD9-748A-16FB-D995-B3D5AE91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7BDF71E-260E-6784-7F9D-5372E09B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C67D-B7C8-441C-83F3-3FD3C458809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383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6F8D3-C626-14C9-BFF9-64BDFA59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0CFBA3-3BCB-BC6E-FCFF-8B20D4A9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1196-0AA5-4852-8D81-3E8BC6691CE8}" type="datetimeFigureOut">
              <a:rPr lang="es-PE" smtClean="0"/>
              <a:t>13/03/2023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C8192E-99C0-F26C-3DA2-C3A758E8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6F93CEF-4F2B-790C-6CCB-9C2AFF65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C67D-B7C8-441C-83F3-3FD3C458809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407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35A6BB4-86E4-04E0-BE9D-B98E5A54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1196-0AA5-4852-8D81-3E8BC6691CE8}" type="datetimeFigureOut">
              <a:rPr lang="es-PE" smtClean="0"/>
              <a:t>13/03/2023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34A3E7-061E-E5AE-FB64-01588433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1569C7-E121-0542-7DDD-E9A9CB02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C67D-B7C8-441C-83F3-3FD3C458809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511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5FDB8-2BAE-7078-800D-B7B863FA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E356EE-6698-2AFF-538E-48B57478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4ACB03-EBB5-E388-B32C-F53045D23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92CE24-13B3-516C-BC46-7053566C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1196-0AA5-4852-8D81-3E8BC6691CE8}" type="datetimeFigureOut">
              <a:rPr lang="es-PE" smtClean="0"/>
              <a:t>13/03/2023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23BAA6-793B-4677-1E7D-F1E2EF42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0C8EDF-B381-3BA6-C1A1-EA01C553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C67D-B7C8-441C-83F3-3FD3C458809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616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98ED2-3679-BFFD-3C06-CCC77DC16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C58853C-E272-C6DC-720D-44D312C4D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8EADAF-05A0-29E9-3F01-7719179E5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FA9A56-F2D3-9B93-0886-D41414FE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1196-0AA5-4852-8D81-3E8BC6691CE8}" type="datetimeFigureOut">
              <a:rPr lang="es-PE" smtClean="0"/>
              <a:t>13/03/2023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73D88F-7938-4513-A806-D4880601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419267-E169-A687-CD72-3A858292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C67D-B7C8-441C-83F3-3FD3C458809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926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209578B-9FF3-74BC-0E08-479FD251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BA342F-7FB8-3E79-9B41-454783C7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84439E-040E-2CBE-DBB1-9689C128C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21196-0AA5-4852-8D81-3E8BC6691CE8}" type="datetimeFigureOut">
              <a:rPr lang="es-PE" smtClean="0"/>
              <a:t>13/03/2023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2AEA25-49C5-A05C-5CE9-2E8A1932C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920BB9-58D2-A8E4-FFE8-0DBFB5EEB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9C67D-B7C8-441C-83F3-3FD3C458809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072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microsoft.com/en-us/windows-server/administration/windows-commands/dir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server/administration/windows-commands/mkdi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microsoft.com/en-us/windows-server/administration/windows-commands/c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server/administration/windows-commands/exi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mder.net/" TargetMode="External"/><Relationship Id="rId5" Type="http://schemas.openxmlformats.org/officeDocument/2006/relationships/hyperlink" Target="https://conemu.github.io/" TargetMode="Externa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server/administration/windows-commands/cmd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it.uc3m.es/java/git-gisc/resources/windows-command-line/windows-command-line.html" TargetMode="External"/><Relationship Id="rId5" Type="http://schemas.openxmlformats.org/officeDocument/2006/relationships/hyperlink" Target="https://tutorial.djangogirls.org/es/intro_to_command_line/" TargetMode="External"/><Relationship Id="rId4" Type="http://schemas.openxmlformats.org/officeDocument/2006/relationships/hyperlink" Target="https://docs.microsoft.com/en-us/powershell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foquenomada.com/transferwise" TargetMode="External"/><Relationship Id="rId2" Type="http://schemas.openxmlformats.org/officeDocument/2006/relationships/hyperlink" Target="https://es.wikipedia.org/wiki/Licencia_BS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foquenomada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markdown.es/aplicaciones-markdown/" TargetMode="External"/><Relationship Id="rId2" Type="http://schemas.openxmlformats.org/officeDocument/2006/relationships/hyperlink" Target="http://www.amazon.es/Co%CC%81mo-ganar-dinero-con-blog-ebook/dp/B010KC4NDW/?tag=markdown-21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5E683-0AA7-D5EE-5EF6-5FA29C737C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Semana 02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84C3B1-8B5F-5411-CDCC-0D3528664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Front </a:t>
            </a:r>
            <a:r>
              <a:rPr lang="es-MX" dirty="0" err="1"/>
              <a:t>End</a:t>
            </a:r>
            <a:r>
              <a:rPr lang="es-MX" dirty="0"/>
              <a:t> </a:t>
            </a:r>
            <a:r>
              <a:rPr lang="es-MX" dirty="0" err="1"/>
              <a:t>PachaQTec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6692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/>
        </p:nvSpPr>
        <p:spPr>
          <a:xfrm>
            <a:off x="0" y="293433"/>
            <a:ext cx="529600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s-419" sz="3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Abriendo una línea de comandos</a:t>
            </a:r>
            <a:endParaRPr sz="3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6"/>
          <p:cNvSpPr txBox="1"/>
          <p:nvPr/>
        </p:nvSpPr>
        <p:spPr>
          <a:xfrm>
            <a:off x="1532100" y="1770384"/>
            <a:ext cx="4936800" cy="2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419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Presiona la tecla Win o          + s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23323"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419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Escribe “cmd”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23323"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419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 en “Símbolo del sistema”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1000" y="1709751"/>
            <a:ext cx="625000" cy="6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6"/>
          <p:cNvPicPr preferRelativeResize="0"/>
          <p:nvPr/>
        </p:nvPicPr>
        <p:blipFill rotWithShape="1">
          <a:blip r:embed="rId4">
            <a:alphaModFix/>
          </a:blip>
          <a:srcRect l="19531" t="22849" r="19920" b="24608"/>
          <a:stretch/>
        </p:blipFill>
        <p:spPr>
          <a:xfrm>
            <a:off x="5508267" y="2913500"/>
            <a:ext cx="532232" cy="461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92984" y="3922801"/>
            <a:ext cx="3615033" cy="2405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6"/>
          <p:cNvPicPr preferRelativeResize="0"/>
          <p:nvPr/>
        </p:nvPicPr>
        <p:blipFill rotWithShape="1">
          <a:blip r:embed="rId6">
            <a:alphaModFix/>
          </a:blip>
          <a:srcRect r="72946"/>
          <a:stretch/>
        </p:blipFill>
        <p:spPr>
          <a:xfrm>
            <a:off x="8219836" y="268665"/>
            <a:ext cx="3039899" cy="6320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/>
        </p:nvSpPr>
        <p:spPr>
          <a:xfrm>
            <a:off x="0" y="293433"/>
            <a:ext cx="529600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s-419" sz="3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Ejecutando mi primer comando</a:t>
            </a:r>
            <a:endParaRPr sz="3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7"/>
          <p:cNvSpPr txBox="1"/>
          <p:nvPr/>
        </p:nvSpPr>
        <p:spPr>
          <a:xfrm>
            <a:off x="312667" y="2475667"/>
            <a:ext cx="5473200" cy="17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419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Dentro de la aplicación CMD ubica el puntero en el símbolo “&gt;”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23323"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419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Escribe:  echo “Hola mundo”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23323"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419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Presiona enter, ¡listo!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85700" y="1188567"/>
            <a:ext cx="5790933" cy="385288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7"/>
          <p:cNvSpPr txBox="1"/>
          <p:nvPr/>
        </p:nvSpPr>
        <p:spPr>
          <a:xfrm>
            <a:off x="312667" y="5857433"/>
            <a:ext cx="58732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s-419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 reto: Ahora hazlo tú con la frase mas te guste!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/>
        </p:nvSpPr>
        <p:spPr>
          <a:xfrm>
            <a:off x="-670392" y="380433"/>
            <a:ext cx="10047383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s-419" sz="3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Anatomía de una línea de comandos </a:t>
            </a:r>
            <a:endParaRPr sz="3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4551" y="1690637"/>
            <a:ext cx="6662901" cy="44330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38"/>
          <p:cNvCxnSpPr>
            <a:endCxn id="248" idx="3"/>
          </p:cNvCxnSpPr>
          <p:nvPr/>
        </p:nvCxnSpPr>
        <p:spPr>
          <a:xfrm flipH="1">
            <a:off x="2115667" y="2358800"/>
            <a:ext cx="1130800" cy="24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9" name="Google Shape;249;p38"/>
          <p:cNvCxnSpPr>
            <a:endCxn id="250" idx="0"/>
          </p:cNvCxnSpPr>
          <p:nvPr/>
        </p:nvCxnSpPr>
        <p:spPr>
          <a:xfrm>
            <a:off x="4353300" y="2383267"/>
            <a:ext cx="6515600" cy="766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1" name="Google Shape;251;p38"/>
          <p:cNvCxnSpPr>
            <a:endCxn id="252" idx="3"/>
          </p:cNvCxnSpPr>
          <p:nvPr/>
        </p:nvCxnSpPr>
        <p:spPr>
          <a:xfrm flipH="1">
            <a:off x="1872400" y="2589900"/>
            <a:ext cx="1556400" cy="2188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8" name="Google Shape;248;p38"/>
          <p:cNvSpPr txBox="1"/>
          <p:nvPr/>
        </p:nvSpPr>
        <p:spPr>
          <a:xfrm>
            <a:off x="401267" y="2176400"/>
            <a:ext cx="1714400" cy="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900"/>
            </a:pPr>
            <a:r>
              <a:rPr lang="es-419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Directorio actual</a:t>
            </a: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8"/>
          <p:cNvSpPr txBox="1"/>
          <p:nvPr/>
        </p:nvSpPr>
        <p:spPr>
          <a:xfrm>
            <a:off x="0" y="4462500"/>
            <a:ext cx="18724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900"/>
            </a:pPr>
            <a:r>
              <a:rPr lang="es-419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 de ejecución de comando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8"/>
          <p:cNvSpPr txBox="1"/>
          <p:nvPr/>
        </p:nvSpPr>
        <p:spPr>
          <a:xfrm>
            <a:off x="9857900" y="3149267"/>
            <a:ext cx="2022000" cy="7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900"/>
            </a:pPr>
            <a:r>
              <a:rPr lang="es-419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Comando (al dar enter se ejecuta)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38"/>
          <p:cNvCxnSpPr/>
          <p:nvPr/>
        </p:nvCxnSpPr>
        <p:spPr>
          <a:xfrm>
            <a:off x="4061300" y="2893967"/>
            <a:ext cx="5751600" cy="2310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4" name="Google Shape;254;p38"/>
          <p:cNvSpPr txBox="1"/>
          <p:nvPr/>
        </p:nvSpPr>
        <p:spPr>
          <a:xfrm>
            <a:off x="9744933" y="5152100"/>
            <a:ext cx="2022000" cy="7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900"/>
            </a:pPr>
            <a:r>
              <a:rPr lang="es-419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Luego de ejecutar un comando puedes volver a ejecutar otro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/>
        </p:nvSpPr>
        <p:spPr>
          <a:xfrm>
            <a:off x="0" y="293433"/>
            <a:ext cx="529600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s-419" sz="3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Directorio actual</a:t>
            </a:r>
            <a:endParaRPr sz="3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39"/>
          <p:cNvPicPr preferRelativeResize="0"/>
          <p:nvPr/>
        </p:nvPicPr>
        <p:blipFill rotWithShape="1">
          <a:blip r:embed="rId3">
            <a:alphaModFix/>
          </a:blip>
          <a:srcRect b="48124"/>
          <a:stretch/>
        </p:blipFill>
        <p:spPr>
          <a:xfrm>
            <a:off x="5355034" y="3926733"/>
            <a:ext cx="6219229" cy="249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9"/>
          <p:cNvSpPr txBox="1"/>
          <p:nvPr/>
        </p:nvSpPr>
        <p:spPr>
          <a:xfrm>
            <a:off x="607967" y="2498800"/>
            <a:ext cx="4316800" cy="17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marR="101597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419" sz="146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Escribe “cd” para saber donde estas ubicado en CMD</a:t>
            </a:r>
            <a:endParaRPr sz="14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195" marR="203195">
              <a:lnSpc>
                <a:spcPct val="142857"/>
              </a:lnSpc>
              <a:spcBef>
                <a:spcPts val="1200"/>
              </a:spcBef>
              <a:buClr>
                <a:srgbClr val="000000"/>
              </a:buClr>
              <a:buSzPts val="1000"/>
            </a:pPr>
            <a:r>
              <a:rPr lang="es-419" sz="1333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&gt; cd </a:t>
            </a:r>
            <a:br>
              <a:rPr lang="es-419" sz="1333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419" sz="1333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C:\Users\djego</a:t>
            </a:r>
            <a:endParaRPr sz="1333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2000"/>
              </a:spcBef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39"/>
          <p:cNvPicPr preferRelativeResize="0"/>
          <p:nvPr/>
        </p:nvPicPr>
        <p:blipFill rotWithShape="1">
          <a:blip r:embed="rId4">
            <a:alphaModFix/>
          </a:blip>
          <a:srcRect b="44289"/>
          <a:stretch/>
        </p:blipFill>
        <p:spPr>
          <a:xfrm>
            <a:off x="5355034" y="1103034"/>
            <a:ext cx="6219233" cy="230522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9"/>
          <p:cNvSpPr txBox="1"/>
          <p:nvPr/>
        </p:nvSpPr>
        <p:spPr>
          <a:xfrm>
            <a:off x="820767" y="5690667"/>
            <a:ext cx="3891200" cy="9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marR="101597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419" sz="1467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Nota</a:t>
            </a:r>
            <a:r>
              <a:rPr lang="es-419" sz="146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: En otros sistemas operativos como Linux, Unix o MacOS  el comando es “pwd” </a:t>
            </a:r>
            <a:endParaRPr sz="1333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1200"/>
              </a:spcBef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/>
        </p:nvSpPr>
        <p:spPr>
          <a:xfrm>
            <a:off x="0" y="293433"/>
            <a:ext cx="529600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s-419" sz="3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Listar ficheros y directorios</a:t>
            </a:r>
            <a:endParaRPr sz="3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0"/>
          <p:cNvSpPr txBox="1"/>
          <p:nvPr/>
        </p:nvSpPr>
        <p:spPr>
          <a:xfrm>
            <a:off x="607967" y="1817867"/>
            <a:ext cx="4316800" cy="31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marR="101597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s-419" sz="146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Escribe “dir” para listar los ficheros y directorios que hay en el directorio actual</a:t>
            </a:r>
            <a:endParaRPr sz="14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195" marR="203195">
              <a:lnSpc>
                <a:spcPct val="142857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s-419" sz="1333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&gt; dir</a:t>
            </a:r>
            <a:br>
              <a:rPr lang="es-419" sz="1333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419" sz="1333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Directory of C:\Users\djego</a:t>
            </a:r>
            <a:br>
              <a:rPr lang="es-419" sz="1333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419" sz="1333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05/08/2014 07:28 PM &lt;DIR&gt; Applications</a:t>
            </a:r>
            <a:br>
              <a:rPr lang="es-419" sz="1333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419" sz="1333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05/08/2014 07:28 PM &lt;DIR&gt; Desktop</a:t>
            </a:r>
            <a:br>
              <a:rPr lang="es-419" sz="1333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419" sz="1333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05/08/2014 07:28 PM &lt;DIR&gt; Downloads</a:t>
            </a:r>
            <a:br>
              <a:rPr lang="es-419" sz="1333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419" sz="1333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05/08/2014 07:28 PM &lt;DIR&gt; Music</a:t>
            </a:r>
            <a:br>
              <a:rPr lang="es-419" sz="1333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419" sz="1333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333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2000"/>
              </a:spcBef>
              <a:buClr>
                <a:srgbClr val="000000"/>
              </a:buClr>
              <a:buSzPts val="1000"/>
            </a:pPr>
            <a:endParaRPr sz="1333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40"/>
          <p:cNvSpPr txBox="1"/>
          <p:nvPr/>
        </p:nvSpPr>
        <p:spPr>
          <a:xfrm>
            <a:off x="702400" y="4936767"/>
            <a:ext cx="3891200" cy="13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marR="101597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s-419" sz="1467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Nota</a:t>
            </a:r>
            <a:r>
              <a:rPr lang="es-419" sz="146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: En otros sistemas operativos como Linux, Unix o MacOS  el comando es “ls”</a:t>
            </a:r>
            <a:endParaRPr sz="14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597" marR="101597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100"/>
            </a:pPr>
            <a:r>
              <a:rPr lang="es-419" sz="1467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Nota 2:</a:t>
            </a:r>
            <a:r>
              <a:rPr lang="es-419" sz="146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los archivos con nombre</a:t>
            </a:r>
            <a:r>
              <a:rPr lang="es-419" sz="1467" i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.nombre </a:t>
            </a:r>
            <a:r>
              <a:rPr lang="es-419" sz="146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son archivos ocultos </a:t>
            </a:r>
            <a:endParaRPr sz="14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597" marR="101597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100"/>
            </a:pPr>
            <a:r>
              <a:rPr lang="es-419" sz="146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33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1200"/>
              </a:spcBef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5634" y="293449"/>
            <a:ext cx="5520433" cy="5299168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0"/>
          <p:cNvSpPr txBox="1"/>
          <p:nvPr/>
        </p:nvSpPr>
        <p:spPr>
          <a:xfrm>
            <a:off x="1021400" y="6335133"/>
            <a:ext cx="9606000" cy="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marR="101597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s-419" sz="146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Mas info: </a:t>
            </a:r>
            <a:r>
              <a:rPr lang="es-419" sz="1467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https://docs.microsoft.com/en-us/windows-server/administration/windows-commands/dir</a:t>
            </a:r>
            <a:endParaRPr sz="14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597" marR="101597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</a:pPr>
            <a:endParaRPr sz="14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/>
        </p:nvSpPr>
        <p:spPr>
          <a:xfrm>
            <a:off x="0" y="293433"/>
            <a:ext cx="529600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s-419" sz="3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directorio</a:t>
            </a:r>
            <a:endParaRPr sz="3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2"/>
          <p:cNvSpPr txBox="1"/>
          <p:nvPr/>
        </p:nvSpPr>
        <p:spPr>
          <a:xfrm>
            <a:off x="595800" y="1855251"/>
            <a:ext cx="4864000" cy="22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marR="101597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s-419" sz="146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Escribe “mkdir bootcamp” para crear un nuevo directorio con nombre </a:t>
            </a:r>
            <a:r>
              <a:rPr lang="es-419" sz="1467" i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bootcamp</a:t>
            </a:r>
            <a:endParaRPr sz="1467" i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195" marR="203195">
              <a:lnSpc>
                <a:spcPct val="142857"/>
              </a:lnSpc>
              <a:spcBef>
                <a:spcPts val="1200"/>
              </a:spcBef>
              <a:buClr>
                <a:srgbClr val="000000"/>
              </a:buClr>
              <a:buSzPts val="1000"/>
            </a:pPr>
            <a:r>
              <a:rPr lang="es-419" sz="1333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&gt; mkdir bootcamp</a:t>
            </a:r>
            <a:br>
              <a:rPr lang="es-419" sz="1333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419" sz="1333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&gt; dir </a:t>
            </a:r>
            <a:endParaRPr sz="1333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03195" marR="203195">
              <a:lnSpc>
                <a:spcPct val="142857"/>
              </a:lnSpc>
              <a:spcBef>
                <a:spcPts val="2000"/>
              </a:spcBef>
              <a:buClr>
                <a:srgbClr val="000000"/>
              </a:buClr>
              <a:buSzPts val="1000"/>
            </a:pPr>
            <a:r>
              <a:rPr lang="es-419" sz="1333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23/01/2019  21:16    &lt;DIR&gt;    bootcamp</a:t>
            </a:r>
            <a:endParaRPr sz="1333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03195" marR="203195">
              <a:lnSpc>
                <a:spcPct val="142857"/>
              </a:lnSpc>
              <a:spcBef>
                <a:spcPts val="2000"/>
              </a:spcBef>
              <a:buClr>
                <a:srgbClr val="000000"/>
              </a:buClr>
              <a:buSzPts val="1000"/>
            </a:pPr>
            <a:endParaRPr sz="1333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03195" marR="203195">
              <a:lnSpc>
                <a:spcPct val="142857"/>
              </a:lnSpc>
              <a:spcBef>
                <a:spcPts val="2000"/>
              </a:spcBef>
              <a:buClr>
                <a:srgbClr val="000000"/>
              </a:buClr>
              <a:buSzPts val="1000"/>
            </a:pPr>
            <a:endParaRPr sz="1333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2000"/>
              </a:spcBef>
              <a:buClr>
                <a:srgbClr val="000000"/>
              </a:buClr>
              <a:buSzPts val="1000"/>
            </a:pPr>
            <a:endParaRPr sz="1333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8" name="Google Shape;288;p42"/>
          <p:cNvSpPr txBox="1"/>
          <p:nvPr/>
        </p:nvSpPr>
        <p:spPr>
          <a:xfrm>
            <a:off x="1033567" y="6274333"/>
            <a:ext cx="9107600" cy="3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marR="101597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s-419" sz="146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Mas info: </a:t>
            </a:r>
            <a:r>
              <a:rPr lang="es-419" sz="1467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https://docs.microsoft.com/en-us/windows-server/administration/windows-commands/mkdir</a:t>
            </a:r>
            <a:r>
              <a:rPr lang="es-419" sz="146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597" marR="101597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100"/>
            </a:pPr>
            <a:endParaRPr sz="14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42"/>
          <p:cNvPicPr preferRelativeResize="0"/>
          <p:nvPr/>
        </p:nvPicPr>
        <p:blipFill rotWithShape="1">
          <a:blip r:embed="rId4">
            <a:alphaModFix/>
          </a:blip>
          <a:srcRect b="45649"/>
          <a:stretch/>
        </p:blipFill>
        <p:spPr>
          <a:xfrm>
            <a:off x="5777634" y="729567"/>
            <a:ext cx="6112933" cy="3189333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2"/>
          <p:cNvSpPr txBox="1"/>
          <p:nvPr/>
        </p:nvSpPr>
        <p:spPr>
          <a:xfrm>
            <a:off x="595800" y="4279867"/>
            <a:ext cx="4700400" cy="17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86262" marR="186262">
              <a:lnSpc>
                <a:spcPct val="115000"/>
              </a:lnSpc>
              <a:spcBef>
                <a:spcPts val="1467"/>
              </a:spcBef>
              <a:buClr>
                <a:schemeClr val="dk1"/>
              </a:buClr>
              <a:buSzPts val="1100"/>
            </a:pPr>
            <a:r>
              <a:rPr lang="es-419" sz="1600">
                <a:solidFill>
                  <a:srgbClr val="85858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Truco pro: Si no quieres escribir una y otra vez los mismos comandos, prueba pulsando la </a:t>
            </a:r>
            <a:r>
              <a:rPr lang="es-419" sz="1333">
                <a:solidFill>
                  <a:srgbClr val="85858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flecha arriba</a:t>
            </a:r>
            <a:r>
              <a:rPr lang="es-419" sz="1600">
                <a:solidFill>
                  <a:srgbClr val="85858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y la </a:t>
            </a:r>
            <a:r>
              <a:rPr lang="es-419" sz="1333">
                <a:solidFill>
                  <a:srgbClr val="85858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flecha abajo</a:t>
            </a:r>
            <a:r>
              <a:rPr lang="es-419" sz="1600">
                <a:solidFill>
                  <a:srgbClr val="85858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tu teclado para ir pasando por los comandos utilizados recientemente.</a:t>
            </a:r>
            <a:endParaRPr sz="1600">
              <a:solidFill>
                <a:srgbClr val="85858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86262" marR="186262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endParaRPr sz="1600">
              <a:solidFill>
                <a:srgbClr val="85858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2"/>
          <p:cNvSpPr txBox="1"/>
          <p:nvPr/>
        </p:nvSpPr>
        <p:spPr>
          <a:xfrm>
            <a:off x="5887367" y="4669233"/>
            <a:ext cx="6003200" cy="7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 reto: Crea un directorio de trabajo para una aplicación de pizzas (inventa el nombre de la aplicacion)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/>
        </p:nvSpPr>
        <p:spPr>
          <a:xfrm>
            <a:off x="0" y="293433"/>
            <a:ext cx="529600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s-419" sz="3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Cambiar de directorio</a:t>
            </a:r>
            <a:endParaRPr sz="3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1"/>
          <p:cNvSpPr txBox="1"/>
          <p:nvPr/>
        </p:nvSpPr>
        <p:spPr>
          <a:xfrm>
            <a:off x="607967" y="1817867"/>
            <a:ext cx="4316800" cy="30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marR="101597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s-419" sz="146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Escribe “cd Documents” para moverte al directorio </a:t>
            </a:r>
            <a:r>
              <a:rPr lang="es-419" sz="1467" i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Documents</a:t>
            </a:r>
            <a:endParaRPr sz="1467" i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195" marR="203195">
              <a:lnSpc>
                <a:spcPct val="142857"/>
              </a:lnSpc>
              <a:spcBef>
                <a:spcPts val="1200"/>
              </a:spcBef>
              <a:buClr>
                <a:srgbClr val="000000"/>
              </a:buClr>
              <a:buSzPts val="1000"/>
            </a:pPr>
            <a:r>
              <a:rPr lang="es-419" sz="1333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&gt; cd Documents</a:t>
            </a:r>
            <a:br>
              <a:rPr lang="es-419" sz="1333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419" sz="1333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C:\Users\djego\Documents&gt;</a:t>
            </a:r>
            <a:endParaRPr sz="1333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 marR="101597">
              <a:lnSpc>
                <a:spcPct val="115000"/>
              </a:lnSpc>
              <a:spcBef>
                <a:spcPts val="2000"/>
              </a:spcBef>
              <a:buClr>
                <a:srgbClr val="000000"/>
              </a:buClr>
              <a:buSzPts val="1100"/>
            </a:pPr>
            <a:r>
              <a:rPr lang="es-419" sz="146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Regresando al anterior directorio:</a:t>
            </a:r>
            <a:endParaRPr sz="1333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03195" marR="203195">
              <a:lnSpc>
                <a:spcPct val="142857"/>
              </a:lnSpc>
              <a:spcBef>
                <a:spcPts val="1200"/>
              </a:spcBef>
              <a:buClr>
                <a:srgbClr val="000000"/>
              </a:buClr>
              <a:buSzPts val="1000"/>
            </a:pPr>
            <a:r>
              <a:rPr lang="es-419" sz="1333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&gt; cd ..</a:t>
            </a:r>
            <a:br>
              <a:rPr lang="es-419" sz="1333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419" sz="1333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C:\Users\djego&gt;</a:t>
            </a:r>
            <a:endParaRPr sz="1333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03195" marR="203195">
              <a:lnSpc>
                <a:spcPct val="142857"/>
              </a:lnSpc>
              <a:spcBef>
                <a:spcPts val="2000"/>
              </a:spcBef>
              <a:buClr>
                <a:srgbClr val="000000"/>
              </a:buClr>
              <a:buSzPts val="1000"/>
            </a:pPr>
            <a:endParaRPr sz="1333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03195" marR="203195">
              <a:lnSpc>
                <a:spcPct val="142857"/>
              </a:lnSpc>
              <a:spcBef>
                <a:spcPts val="2000"/>
              </a:spcBef>
              <a:buClr>
                <a:srgbClr val="000000"/>
              </a:buClr>
              <a:buSzPts val="1000"/>
            </a:pPr>
            <a:endParaRPr sz="1333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2000"/>
              </a:spcBef>
              <a:buClr>
                <a:srgbClr val="000000"/>
              </a:buClr>
              <a:buSzPts val="1000"/>
            </a:pPr>
            <a:endParaRPr sz="1333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Google Shape;279;p41"/>
          <p:cNvSpPr txBox="1"/>
          <p:nvPr/>
        </p:nvSpPr>
        <p:spPr>
          <a:xfrm>
            <a:off x="702400" y="5192100"/>
            <a:ext cx="4368000" cy="9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marR="101597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s-419" sz="1467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Nota</a:t>
            </a:r>
            <a:r>
              <a:rPr lang="es-419" sz="146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: el comando </a:t>
            </a:r>
            <a:r>
              <a:rPr lang="es-419" sz="1467">
                <a:solidFill>
                  <a:srgbClr val="333333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cd &lt;directorio&gt;</a:t>
            </a:r>
            <a:r>
              <a:rPr lang="es-419" sz="146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es el mismo para los demás sistemas operativos.</a:t>
            </a:r>
            <a:endParaRPr sz="14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41"/>
          <p:cNvPicPr preferRelativeResize="0"/>
          <p:nvPr/>
        </p:nvPicPr>
        <p:blipFill rotWithShape="1">
          <a:blip r:embed="rId3">
            <a:alphaModFix/>
          </a:blip>
          <a:srcRect b="40375"/>
          <a:stretch/>
        </p:blipFill>
        <p:spPr>
          <a:xfrm>
            <a:off x="5681601" y="1615467"/>
            <a:ext cx="6337300" cy="3627067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1"/>
          <p:cNvSpPr txBox="1"/>
          <p:nvPr/>
        </p:nvSpPr>
        <p:spPr>
          <a:xfrm>
            <a:off x="1033567" y="6274333"/>
            <a:ext cx="9107600" cy="3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marR="101597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s-419" sz="146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Mas info: </a:t>
            </a:r>
            <a:r>
              <a:rPr lang="es-419" sz="1467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https://docs.microsoft.com/en-us/windows-server/administration/windows-commands/cd</a:t>
            </a:r>
            <a:endParaRPr sz="14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597" marR="101597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endParaRPr sz="14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/>
        </p:nvSpPr>
        <p:spPr>
          <a:xfrm>
            <a:off x="-1" y="293433"/>
            <a:ext cx="7770564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s-419" sz="3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Salir de la línea de comandos</a:t>
            </a:r>
            <a:endParaRPr sz="3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3"/>
          <p:cNvSpPr txBox="1"/>
          <p:nvPr/>
        </p:nvSpPr>
        <p:spPr>
          <a:xfrm>
            <a:off x="595800" y="2678595"/>
            <a:ext cx="4864000" cy="15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marR="101597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s-419" sz="146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Escribe “exit” para salir de CMD (command Prompt) </a:t>
            </a:r>
            <a:endParaRPr sz="1467" i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195" marR="203195">
              <a:lnSpc>
                <a:spcPct val="142857"/>
              </a:lnSpc>
              <a:spcBef>
                <a:spcPts val="1200"/>
              </a:spcBef>
              <a:buClr>
                <a:srgbClr val="000000"/>
              </a:buClr>
              <a:buSzPts val="1000"/>
            </a:pPr>
            <a:r>
              <a:rPr lang="es-419" sz="1333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&gt; exit</a:t>
            </a:r>
            <a:endParaRPr sz="1333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03195" marR="203195">
              <a:lnSpc>
                <a:spcPct val="142857"/>
              </a:lnSpc>
              <a:spcBef>
                <a:spcPts val="2000"/>
              </a:spcBef>
              <a:buClr>
                <a:srgbClr val="000000"/>
              </a:buClr>
              <a:buSzPts val="1000"/>
            </a:pPr>
            <a:endParaRPr sz="1333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03195" marR="203195">
              <a:lnSpc>
                <a:spcPct val="142857"/>
              </a:lnSpc>
              <a:spcBef>
                <a:spcPts val="2000"/>
              </a:spcBef>
              <a:buClr>
                <a:srgbClr val="000000"/>
              </a:buClr>
              <a:buSzPts val="1000"/>
            </a:pPr>
            <a:endParaRPr sz="1333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2000"/>
              </a:spcBef>
              <a:buClr>
                <a:srgbClr val="000000"/>
              </a:buClr>
              <a:buSzPts val="1000"/>
            </a:pPr>
            <a:endParaRPr sz="1333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8" name="Google Shape;298;p43"/>
          <p:cNvSpPr txBox="1"/>
          <p:nvPr/>
        </p:nvSpPr>
        <p:spPr>
          <a:xfrm>
            <a:off x="1033567" y="6274333"/>
            <a:ext cx="91076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marR="101597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s-419" sz="146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Mas info: </a:t>
            </a:r>
            <a:r>
              <a:rPr lang="es-419" sz="1467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https://docs.microsoft.com/en-us/windows-server/administration/windows-commands/exit</a:t>
            </a:r>
            <a:r>
              <a:rPr lang="es-419" sz="146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597" marR="101597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100"/>
            </a:pPr>
            <a:endParaRPr sz="14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63000" y="1248934"/>
            <a:ext cx="6325800" cy="4208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2100" y="1894200"/>
            <a:ext cx="4535600" cy="2892272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5"/>
          <p:cNvSpPr txBox="1"/>
          <p:nvPr/>
        </p:nvSpPr>
        <p:spPr>
          <a:xfrm>
            <a:off x="2924100" y="622600"/>
            <a:ext cx="6148800" cy="10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3000"/>
            </a:pPr>
            <a:r>
              <a:rPr lang="es-419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Cambiemos de terminal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5"/>
          <p:cNvSpPr/>
          <p:nvPr/>
        </p:nvSpPr>
        <p:spPr>
          <a:xfrm>
            <a:off x="5974267" y="2759667"/>
            <a:ext cx="1068400" cy="103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45867" y="1865400"/>
            <a:ext cx="4694908" cy="3123667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5"/>
          <p:cNvSpPr txBox="1"/>
          <p:nvPr/>
        </p:nvSpPr>
        <p:spPr>
          <a:xfrm>
            <a:off x="2378500" y="5061833"/>
            <a:ext cx="16028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s-419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CMD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5"/>
          <p:cNvSpPr txBox="1"/>
          <p:nvPr/>
        </p:nvSpPr>
        <p:spPr>
          <a:xfrm>
            <a:off x="8791900" y="5061833"/>
            <a:ext cx="16028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s-419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Bash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/>
          <p:nvPr/>
        </p:nvSpPr>
        <p:spPr>
          <a:xfrm>
            <a:off x="6527800" y="1359000"/>
            <a:ext cx="5372000" cy="3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s-419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una aplicación de línea de comandos orientada a usar git cuenta con todos los comandos de linux que puedes usar en windows.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133"/>
              </a:spcAft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6"/>
          <p:cNvSpPr txBox="1"/>
          <p:nvPr/>
        </p:nvSpPr>
        <p:spPr>
          <a:xfrm>
            <a:off x="6527800" y="3955433"/>
            <a:ext cx="5372000" cy="22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s-419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Git  </a:t>
            </a:r>
            <a:r>
              <a:rPr lang="es-419" sz="1867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https://git-scm.com/download/win</a:t>
            </a:r>
            <a:r>
              <a:rPr lang="es-419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s-419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Abrir Git BASH 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s-419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Teclear Win + S  &gt; Escribir “Git BASH” &gt; enter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6"/>
          <p:cNvSpPr txBox="1"/>
          <p:nvPr/>
        </p:nvSpPr>
        <p:spPr>
          <a:xfrm>
            <a:off x="0" y="293433"/>
            <a:ext cx="5714800" cy="7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s-419" sz="3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BASH</a:t>
            </a:r>
            <a:endParaRPr sz="3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700" y="124700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DAB31-93D0-6C5E-C9E9-67CF7570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Trello y otras herramientas de gestión de tareas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247AB8-63E9-347D-61CB-22F6596B0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Trello es una poderosa herramienta Kanban que permite a los usuarios colaborar y trabajar juntos desde cualquier lugar del mundo. La interfaz de usuario fácil de entender y las innumerables características adicionales de Trello han hecho que el software del tablero </a:t>
            </a:r>
            <a:r>
              <a:rPr lang="es-MX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kanban</a:t>
            </a:r>
            <a:r>
              <a:rPr lang="es-MX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sea muy popular tanto entre los individuos como entre las empresas. El hecho de que la versión básica de esta aplicación sea absolutamente gratuita también le ayuda a mantener su popularidad para gestionar proyectos.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17978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"/>
          <p:cNvSpPr txBox="1"/>
          <p:nvPr/>
        </p:nvSpPr>
        <p:spPr>
          <a:xfrm>
            <a:off x="474200" y="1012267"/>
            <a:ext cx="5073600" cy="49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marR="101597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s-419" sz="146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Para crear archivos por línea de comandos (Git Bash) puedes usar el comando </a:t>
            </a:r>
            <a:r>
              <a:rPr lang="es-419" sz="1467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touch </a:t>
            </a:r>
            <a:r>
              <a:rPr lang="es-419" sz="146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(comando que solo puede usar en Git Bash) también puedes usar </a:t>
            </a:r>
            <a:r>
              <a:rPr lang="es-419" sz="1467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echo </a:t>
            </a:r>
            <a:r>
              <a:rPr lang="es-419" sz="146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para imprimir y asignar a un archivo nuevo.</a:t>
            </a:r>
            <a:endParaRPr sz="14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597" marR="101597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100"/>
            </a:pPr>
            <a:r>
              <a:rPr lang="es-419" sz="146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Ejemplo: Quiero crear un archivo llamado archivo.md que contenga “Hola Mundo!”   </a:t>
            </a:r>
            <a:endParaRPr sz="14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597" marR="101597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100"/>
            </a:pPr>
            <a:r>
              <a:rPr lang="es-419" sz="146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Usando touch:</a:t>
            </a:r>
            <a:endParaRPr sz="14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195" marR="203195">
              <a:lnSpc>
                <a:spcPct val="142857"/>
              </a:lnSpc>
              <a:spcBef>
                <a:spcPts val="1200"/>
              </a:spcBef>
              <a:buClr>
                <a:srgbClr val="000000"/>
              </a:buClr>
              <a:buSzPts val="1000"/>
            </a:pPr>
            <a:r>
              <a:rPr lang="es-419" sz="1333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&gt; touch archivo.md </a:t>
            </a:r>
            <a:endParaRPr sz="1333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03195" marR="203195">
              <a:lnSpc>
                <a:spcPct val="142857"/>
              </a:lnSpc>
              <a:spcBef>
                <a:spcPts val="2000"/>
              </a:spcBef>
              <a:buClr>
                <a:srgbClr val="000000"/>
              </a:buClr>
              <a:buSzPts val="1000"/>
            </a:pPr>
            <a:r>
              <a:rPr lang="es-419" sz="1333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&gt; notepad archivo.md → escribir el texto “Hola Mundo!</a:t>
            </a:r>
            <a:endParaRPr sz="1333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 marR="101597">
              <a:lnSpc>
                <a:spcPct val="115000"/>
              </a:lnSpc>
              <a:spcBef>
                <a:spcPts val="2000"/>
              </a:spcBef>
              <a:buClr>
                <a:srgbClr val="000000"/>
              </a:buClr>
              <a:buSzPts val="1100"/>
            </a:pPr>
            <a:r>
              <a:rPr lang="es-419" sz="146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Usando echo:</a:t>
            </a:r>
            <a:endParaRPr sz="14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195" marR="203195">
              <a:lnSpc>
                <a:spcPct val="142857"/>
              </a:lnSpc>
              <a:spcBef>
                <a:spcPts val="1200"/>
              </a:spcBef>
              <a:buClr>
                <a:srgbClr val="000000"/>
              </a:buClr>
              <a:buSzPts val="1000"/>
            </a:pPr>
            <a:r>
              <a:rPr lang="es-419" sz="1333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&gt; echo ‘contenido selecto’ &gt; archivo.md </a:t>
            </a:r>
            <a:endParaRPr sz="14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195" marR="203195">
              <a:lnSpc>
                <a:spcPct val="142857"/>
              </a:lnSpc>
              <a:spcBef>
                <a:spcPts val="2000"/>
              </a:spcBef>
              <a:buClr>
                <a:srgbClr val="000000"/>
              </a:buClr>
              <a:buSzPts val="1000"/>
            </a:pPr>
            <a:endParaRPr sz="1333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2000"/>
              </a:spcBef>
              <a:buClr>
                <a:srgbClr val="000000"/>
              </a:buClr>
              <a:buSzPts val="1000"/>
            </a:pPr>
            <a:endParaRPr sz="1333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0" name="Google Shape;330;p47"/>
          <p:cNvSpPr txBox="1"/>
          <p:nvPr/>
        </p:nvSpPr>
        <p:spPr>
          <a:xfrm>
            <a:off x="6308767" y="4674667"/>
            <a:ext cx="4368000" cy="9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marR="101597">
              <a:lnSpc>
                <a:spcPct val="115000"/>
              </a:lnSpc>
              <a:spcAft>
                <a:spcPts val="1200"/>
              </a:spcAft>
              <a:buClr>
                <a:srgbClr val="000000"/>
              </a:buClr>
              <a:buSzPts val="1100"/>
            </a:pPr>
            <a:r>
              <a:rPr lang="es-419" sz="1467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Nota</a:t>
            </a:r>
            <a:r>
              <a:rPr lang="es-419" sz="146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: puedes crear los archivos con un editor de texto (es más práctico solo para archivos)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7"/>
          <p:cNvSpPr txBox="1"/>
          <p:nvPr/>
        </p:nvSpPr>
        <p:spPr>
          <a:xfrm>
            <a:off x="0" y="293433"/>
            <a:ext cx="529600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s-419" sz="3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un archivo</a:t>
            </a:r>
            <a:endParaRPr sz="3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7"/>
          <p:cNvSpPr txBox="1"/>
          <p:nvPr/>
        </p:nvSpPr>
        <p:spPr>
          <a:xfrm>
            <a:off x="7186300" y="5192267"/>
            <a:ext cx="4535600" cy="9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7"/>
          <p:cNvSpPr txBox="1"/>
          <p:nvPr/>
        </p:nvSpPr>
        <p:spPr>
          <a:xfrm>
            <a:off x="6308767" y="5598667"/>
            <a:ext cx="4368000" cy="9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marR="101597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s-419" sz="1467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Nota 2</a:t>
            </a:r>
            <a:r>
              <a:rPr lang="es-419" sz="146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: los archivos con extensión md son archivos de documentaciones muy usados por los programadores.</a:t>
            </a:r>
            <a:endParaRPr sz="14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51000" y="203200"/>
            <a:ext cx="5957139" cy="3963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/>
          <p:nvPr/>
        </p:nvSpPr>
        <p:spPr>
          <a:xfrm>
            <a:off x="0" y="293433"/>
            <a:ext cx="529600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s-419" sz="3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Copiar archivo</a:t>
            </a:r>
            <a:endParaRPr sz="3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8"/>
          <p:cNvSpPr txBox="1"/>
          <p:nvPr/>
        </p:nvSpPr>
        <p:spPr>
          <a:xfrm>
            <a:off x="224100" y="933867"/>
            <a:ext cx="5678400" cy="5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marR="101597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s-419" sz="146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Para poder copiar un archivo solo debes usar el comando </a:t>
            </a:r>
            <a:r>
              <a:rPr lang="es-419" sz="1467" b="1" i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cp</a:t>
            </a:r>
            <a:endParaRPr sz="1467" b="1" i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597" marR="101597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100"/>
            </a:pPr>
            <a:r>
              <a:rPr lang="es-419" sz="146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Ejemplo: Quiero crear una copia de archivo.md con nombre copia.md</a:t>
            </a:r>
            <a:endParaRPr sz="14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597" marR="101597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000"/>
            </a:pPr>
            <a:r>
              <a:rPr lang="es-419" sz="1333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&gt; cp archivo.md copia.md  </a:t>
            </a:r>
            <a:endParaRPr sz="14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597" marR="101597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100"/>
            </a:pPr>
            <a:r>
              <a:rPr lang="es-419" sz="1467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cp </a:t>
            </a:r>
            <a:r>
              <a:rPr lang="es-419" sz="146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es el comando  </a:t>
            </a:r>
            <a:endParaRPr sz="14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597" marR="101597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100"/>
            </a:pPr>
            <a:r>
              <a:rPr lang="es-419" sz="1467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archivo.md  </a:t>
            </a:r>
            <a:r>
              <a:rPr lang="es-419" sz="146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es el archivo que quieres copiar</a:t>
            </a:r>
            <a:endParaRPr sz="14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597" marR="101597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100"/>
            </a:pPr>
            <a:r>
              <a:rPr lang="es-419" sz="1467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copia.md </a:t>
            </a:r>
            <a:r>
              <a:rPr lang="es-419" sz="146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es el archivo nuevo replica de archivo.md </a:t>
            </a:r>
            <a:endParaRPr sz="14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597" marR="101597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100"/>
            </a:pPr>
            <a:r>
              <a:rPr lang="es-419" sz="146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En otros directorios:</a:t>
            </a:r>
            <a:endParaRPr sz="14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195" marR="203195">
              <a:lnSpc>
                <a:spcPct val="142857"/>
              </a:lnSpc>
              <a:spcBef>
                <a:spcPts val="1200"/>
              </a:spcBef>
              <a:buClr>
                <a:srgbClr val="000000"/>
              </a:buClr>
              <a:buSzPts val="1000"/>
            </a:pPr>
            <a:r>
              <a:rPr lang="es-419" sz="1333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&gt; cp code/archivo.md code2/copia2.md</a:t>
            </a:r>
            <a:br>
              <a:rPr lang="es-419" sz="1333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419" sz="1333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&gt; cd code2/ </a:t>
            </a:r>
            <a:br>
              <a:rPr lang="es-419" sz="1333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419" sz="1333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&gt; ls</a:t>
            </a:r>
            <a:endParaRPr sz="1333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03195" marR="203195">
              <a:lnSpc>
                <a:spcPct val="142857"/>
              </a:lnSpc>
              <a:spcBef>
                <a:spcPts val="2000"/>
              </a:spcBef>
              <a:buClr>
                <a:srgbClr val="000000"/>
              </a:buClr>
              <a:buSzPts val="1000"/>
            </a:pPr>
            <a:r>
              <a:rPr lang="es-419" sz="1333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total 1</a:t>
            </a:r>
            <a:endParaRPr sz="1333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03195" marR="203195">
              <a:lnSpc>
                <a:spcPct val="142857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r>
              <a:rPr lang="es-419" sz="1333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-rw-r--r-- 1 djego 197609 12 mar.  3 21:54 copia2.md</a:t>
            </a:r>
            <a:endParaRPr sz="1333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03195" marR="203195">
              <a:lnSpc>
                <a:spcPct val="142857"/>
              </a:lnSpc>
              <a:spcBef>
                <a:spcPts val="2000"/>
              </a:spcBef>
              <a:buClr>
                <a:srgbClr val="000000"/>
              </a:buClr>
              <a:buSzPts val="1000"/>
            </a:pPr>
            <a:br>
              <a:rPr lang="es-419" sz="1333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333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03195" marR="203195">
              <a:lnSpc>
                <a:spcPct val="142857"/>
              </a:lnSpc>
              <a:spcBef>
                <a:spcPts val="2000"/>
              </a:spcBef>
              <a:buClr>
                <a:srgbClr val="000000"/>
              </a:buClr>
              <a:buSzPts val="1000"/>
            </a:pPr>
            <a:endParaRPr sz="1333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03195" marR="203195">
              <a:lnSpc>
                <a:spcPct val="142857"/>
              </a:lnSpc>
              <a:spcBef>
                <a:spcPts val="2000"/>
              </a:spcBef>
              <a:buClr>
                <a:srgbClr val="000000"/>
              </a:buClr>
              <a:buSzPts val="1000"/>
            </a:pPr>
            <a:r>
              <a:rPr lang="es-419" sz="1333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4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597" marR="101597">
              <a:lnSpc>
                <a:spcPct val="115000"/>
              </a:lnSpc>
              <a:spcBef>
                <a:spcPts val="2000"/>
              </a:spcBef>
              <a:buClr>
                <a:srgbClr val="000000"/>
              </a:buClr>
              <a:buSzPts val="1100"/>
            </a:pPr>
            <a:endParaRPr sz="14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597" marR="101597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100"/>
            </a:pPr>
            <a:endParaRPr sz="14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597" marR="101597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100"/>
            </a:pPr>
            <a:endParaRPr sz="14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597" marR="101597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100"/>
            </a:pPr>
            <a:endParaRPr sz="14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195" marR="203195">
              <a:lnSpc>
                <a:spcPct val="142857"/>
              </a:lnSpc>
              <a:spcBef>
                <a:spcPts val="1200"/>
              </a:spcBef>
              <a:buClr>
                <a:srgbClr val="000000"/>
              </a:buClr>
              <a:buSzPts val="1000"/>
            </a:pPr>
            <a:endParaRPr sz="1333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2000"/>
              </a:spcBef>
              <a:buClr>
                <a:srgbClr val="000000"/>
              </a:buClr>
              <a:buSzPts val="1000"/>
            </a:pPr>
            <a:endParaRPr sz="1333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Google Shape;341;p48"/>
          <p:cNvSpPr txBox="1"/>
          <p:nvPr/>
        </p:nvSpPr>
        <p:spPr>
          <a:xfrm>
            <a:off x="6457251" y="4441567"/>
            <a:ext cx="5180000" cy="10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 Cuando copias a otro directorio y no colocas el nombre del archivo a copiar tomará el mismo nombre del archivo copiado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5701" y="203201"/>
            <a:ext cx="5883100" cy="3914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9"/>
          <p:cNvSpPr txBox="1"/>
          <p:nvPr/>
        </p:nvSpPr>
        <p:spPr>
          <a:xfrm>
            <a:off x="0" y="293433"/>
            <a:ext cx="529600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s-419" sz="3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Eliminar archivo</a:t>
            </a:r>
            <a:endParaRPr sz="3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9"/>
          <p:cNvSpPr txBox="1"/>
          <p:nvPr/>
        </p:nvSpPr>
        <p:spPr>
          <a:xfrm>
            <a:off x="496100" y="1520333"/>
            <a:ext cx="6542000" cy="4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marR="101597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s-419" sz="146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Para poder eliminar un archivo solo debes usar el comando </a:t>
            </a:r>
            <a:r>
              <a:rPr lang="es-419" sz="1467" b="1" i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rm </a:t>
            </a:r>
            <a:r>
              <a:rPr lang="es-419" sz="146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(para el caso de CMD el comando es del)</a:t>
            </a:r>
            <a:endParaRPr sz="14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597" marR="101597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100"/>
            </a:pPr>
            <a:r>
              <a:rPr lang="es-419" sz="146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Ejemplo: Quiero crear una copia de archivo.md a readme.md en un mismo directorio</a:t>
            </a:r>
            <a:endParaRPr sz="14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195" marR="203195">
              <a:lnSpc>
                <a:spcPct val="142857"/>
              </a:lnSpc>
              <a:spcBef>
                <a:spcPts val="1200"/>
              </a:spcBef>
              <a:buClr>
                <a:srgbClr val="000000"/>
              </a:buClr>
              <a:buSzPts val="1000"/>
            </a:pPr>
            <a:r>
              <a:rPr lang="es-419" sz="1333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&gt; rm archivo.md</a:t>
            </a:r>
            <a:endParaRPr sz="14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597" marR="101597">
              <a:lnSpc>
                <a:spcPct val="115000"/>
              </a:lnSpc>
              <a:spcBef>
                <a:spcPts val="2000"/>
              </a:spcBef>
              <a:buClr>
                <a:srgbClr val="000000"/>
              </a:buClr>
              <a:buSzPts val="1100"/>
            </a:pPr>
            <a:r>
              <a:rPr lang="es-419" sz="1467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rm </a:t>
            </a:r>
            <a:r>
              <a:rPr lang="es-419" sz="146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es el comando de eliminación</a:t>
            </a:r>
            <a:endParaRPr sz="14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597" marR="101597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100"/>
            </a:pPr>
            <a:r>
              <a:rPr lang="es-419" sz="1467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doc.md  </a:t>
            </a:r>
            <a:r>
              <a:rPr lang="es-419" sz="146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el archivo a eliminar </a:t>
            </a:r>
            <a:endParaRPr sz="14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597" marR="101597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100"/>
            </a:pPr>
            <a:endParaRPr sz="14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597" marR="101597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100"/>
            </a:pPr>
            <a:r>
              <a:rPr lang="es-419" sz="146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Para eliminar directorios el comando es </a:t>
            </a:r>
            <a:endParaRPr sz="14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597" marR="101597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000"/>
            </a:pPr>
            <a:r>
              <a:rPr lang="es-419" sz="1333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&gt; rm -rf directorio</a:t>
            </a:r>
            <a:r>
              <a:rPr lang="es-419" sz="146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195" marR="203195">
              <a:lnSpc>
                <a:spcPct val="142857"/>
              </a:lnSpc>
              <a:spcBef>
                <a:spcPts val="1200"/>
              </a:spcBef>
              <a:buClr>
                <a:srgbClr val="000000"/>
              </a:buClr>
              <a:buSzPts val="1000"/>
            </a:pPr>
            <a:endParaRPr sz="1333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03195" marR="203195">
              <a:lnSpc>
                <a:spcPct val="142857"/>
              </a:lnSpc>
              <a:spcBef>
                <a:spcPts val="2000"/>
              </a:spcBef>
              <a:buClr>
                <a:srgbClr val="000000"/>
              </a:buClr>
              <a:buSzPts val="1000"/>
            </a:pPr>
            <a:endParaRPr sz="1333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03195" marR="203195">
              <a:lnSpc>
                <a:spcPct val="142857"/>
              </a:lnSpc>
              <a:spcBef>
                <a:spcPts val="2000"/>
              </a:spcBef>
              <a:buClr>
                <a:srgbClr val="000000"/>
              </a:buClr>
              <a:buSzPts val="1000"/>
            </a:pPr>
            <a:r>
              <a:rPr lang="es-419" sz="1333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4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597" marR="101597">
              <a:lnSpc>
                <a:spcPct val="115000"/>
              </a:lnSpc>
              <a:spcBef>
                <a:spcPts val="2000"/>
              </a:spcBef>
              <a:buClr>
                <a:srgbClr val="000000"/>
              </a:buClr>
              <a:buSzPts val="1100"/>
            </a:pPr>
            <a:endParaRPr sz="14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597" marR="101597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100"/>
            </a:pPr>
            <a:endParaRPr sz="14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597" marR="101597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100"/>
            </a:pPr>
            <a:endParaRPr sz="14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597" marR="101597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100"/>
            </a:pPr>
            <a:endParaRPr sz="146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195" marR="203195">
              <a:lnSpc>
                <a:spcPct val="142857"/>
              </a:lnSpc>
              <a:spcBef>
                <a:spcPts val="1200"/>
              </a:spcBef>
              <a:buClr>
                <a:srgbClr val="000000"/>
              </a:buClr>
              <a:buSzPts val="1000"/>
            </a:pPr>
            <a:endParaRPr sz="1333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2000"/>
              </a:spcBef>
              <a:buClr>
                <a:srgbClr val="000000"/>
              </a:buClr>
              <a:buSzPts val="1000"/>
            </a:pPr>
            <a:endParaRPr sz="1333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Google Shape;349;p49"/>
          <p:cNvSpPr txBox="1"/>
          <p:nvPr/>
        </p:nvSpPr>
        <p:spPr>
          <a:xfrm>
            <a:off x="8100600" y="5017800"/>
            <a:ext cx="3699200" cy="8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r>
              <a:rPr lang="es-419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</a:t>
            </a: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 eliminar un directorio eliminas los archivos que contiene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1"/>
          <p:cNvSpPr txBox="1"/>
          <p:nvPr/>
        </p:nvSpPr>
        <p:spPr>
          <a:xfrm>
            <a:off x="0" y="306733"/>
            <a:ext cx="6833600" cy="11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s-419" sz="3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Emuladores de línea de comandos</a:t>
            </a:r>
            <a:endParaRPr sz="3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51"/>
          <p:cNvPicPr preferRelativeResize="0"/>
          <p:nvPr/>
        </p:nvPicPr>
        <p:blipFill rotWithShape="1">
          <a:blip r:embed="rId3">
            <a:alphaModFix/>
          </a:blip>
          <a:srcRect l="25161" t="14160" r="23930" b="20222"/>
          <a:stretch/>
        </p:blipFill>
        <p:spPr>
          <a:xfrm>
            <a:off x="358764" y="1847533"/>
            <a:ext cx="5194197" cy="376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1"/>
          <p:cNvPicPr preferRelativeResize="0"/>
          <p:nvPr/>
        </p:nvPicPr>
        <p:blipFill rotWithShape="1">
          <a:blip r:embed="rId4">
            <a:alphaModFix/>
          </a:blip>
          <a:srcRect l="31222" t="24401" r="24143" b="23888"/>
          <a:stretch/>
        </p:blipFill>
        <p:spPr>
          <a:xfrm>
            <a:off x="5944695" y="1847533"/>
            <a:ext cx="5778869" cy="3766032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1"/>
          <p:cNvSpPr txBox="1"/>
          <p:nvPr/>
        </p:nvSpPr>
        <p:spPr>
          <a:xfrm>
            <a:off x="7049733" y="5819300"/>
            <a:ext cx="3568800" cy="7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s-419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ConEMU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400"/>
            </a:pPr>
            <a:r>
              <a:rPr lang="es-419" sz="1867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https://conemu.github.io/</a:t>
            </a:r>
            <a:r>
              <a:rPr lang="es-419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1"/>
          <p:cNvSpPr txBox="1"/>
          <p:nvPr/>
        </p:nvSpPr>
        <p:spPr>
          <a:xfrm>
            <a:off x="1171467" y="5819300"/>
            <a:ext cx="3568800" cy="7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s-419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cmder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400"/>
            </a:pPr>
            <a:r>
              <a:rPr lang="es-419" sz="1867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http://cmder.net/</a:t>
            </a:r>
            <a:r>
              <a:rPr lang="es-419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2"/>
          <p:cNvSpPr txBox="1"/>
          <p:nvPr/>
        </p:nvSpPr>
        <p:spPr>
          <a:xfrm>
            <a:off x="2308933" y="1296733"/>
            <a:ext cx="7100400" cy="36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419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Enlaces y recursos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100"/>
            </a:pP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100"/>
            </a:pP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s-419"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CMD docs</a:t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23323">
              <a:buClr>
                <a:schemeClr val="dk1"/>
              </a:buClr>
              <a:buSzPts val="1400"/>
              <a:buFont typeface="Arial"/>
              <a:buChar char="●"/>
            </a:pPr>
            <a:r>
              <a:rPr lang="es-419" sz="1867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https://docs.microsoft.com/en-us/windows-server/administration/windows-commands/cmd</a:t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>
              <a:buClr>
                <a:schemeClr val="dk1"/>
              </a:buClr>
              <a:buSzPts val="1100"/>
            </a:pP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s-419"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Powershell docs </a:t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23323">
              <a:buClr>
                <a:schemeClr val="dk1"/>
              </a:buClr>
              <a:buSzPts val="1400"/>
              <a:buFont typeface="Arial"/>
              <a:buChar char="●"/>
            </a:pPr>
            <a:r>
              <a:rPr lang="es-419" sz="1867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https://docs.microsoft.com/en-us/powershell/</a:t>
            </a:r>
            <a:r>
              <a:rPr lang="es-419"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100"/>
            </a:pP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s-419"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Complementarios</a:t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23323">
              <a:buClr>
                <a:schemeClr val="dk1"/>
              </a:buClr>
              <a:buSzPts val="1400"/>
              <a:buFont typeface="Arial"/>
              <a:buChar char="●"/>
            </a:pPr>
            <a:r>
              <a:rPr lang="es-419" sz="1867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https://tutorial.djangogirls.org/es/intro_to_command_line/</a:t>
            </a:r>
            <a:r>
              <a:rPr lang="es-419"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23323">
              <a:buClr>
                <a:schemeClr val="dk1"/>
              </a:buClr>
              <a:buSzPts val="1400"/>
              <a:buFont typeface="Arial"/>
              <a:buChar char="●"/>
            </a:pPr>
            <a:r>
              <a:rPr lang="es-419" sz="1867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http://www.it.uc3m.es/java/git-gisc/resources/windows-command-line/windows-command-line.html</a:t>
            </a:r>
            <a:r>
              <a:rPr lang="es-419"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/>
        </p:nvSpPr>
        <p:spPr>
          <a:xfrm>
            <a:off x="566200" y="401433"/>
            <a:ext cx="5296000" cy="8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3000"/>
            </a:pPr>
            <a:r>
              <a:rPr lang="es-419" sz="4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Conclusiones</a:t>
            </a:r>
            <a:endParaRPr sz="4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3"/>
          <p:cNvSpPr txBox="1"/>
          <p:nvPr/>
        </p:nvSpPr>
        <p:spPr>
          <a:xfrm>
            <a:off x="960100" y="1915200"/>
            <a:ext cx="9472373" cy="30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2400" dirty="0"/>
              <a:t>En la programación es importante conocer la funcionalidad de las líneas de comandos</a:t>
            </a:r>
          </a:p>
          <a:p>
            <a:pPr marL="609585" indent="-423323">
              <a:buClr>
                <a:srgbClr val="000000"/>
              </a:buClr>
              <a:buSzPts val="1400"/>
              <a:buFont typeface="Arial"/>
              <a:buChar char="●"/>
            </a:pPr>
            <a:endParaRPr lang="es-419" sz="2400" dirty="0"/>
          </a:p>
          <a:p>
            <a:pPr marL="609585" indent="-423323"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2400" dirty="0"/>
              <a:t>Manipular las líneas de comandos nos permite gestionar archivos y carpetas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8A149-6FDB-D6D3-3836-E81FCE3A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Editor MD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6C64C1-A99B-1EC7-9F52-9E3FC9C05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s-MX" b="0" i="0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Esta herramienta fue creada en 2004 por John </a:t>
            </a:r>
            <a:r>
              <a:rPr lang="es-MX" b="0" i="0" dirty="0" err="1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Gruber</a:t>
            </a:r>
            <a:r>
              <a:rPr lang="es-MX" b="0" i="0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, y se distribuye de manera gratuita bajo una </a:t>
            </a:r>
            <a:r>
              <a:rPr lang="es-MX" b="0" i="0" u="none" strike="noStrike" dirty="0">
                <a:solidFill>
                  <a:srgbClr val="565555"/>
                </a:solidFill>
                <a:effectLst/>
                <a:latin typeface="Helvetica" panose="020B0604020202020204" pitchFamily="34" charset="0"/>
                <a:hlinkClick r:id="rId2" tooltip="Licencia BSD - Wikipedia"/>
              </a:rPr>
              <a:t>licencia BSD</a:t>
            </a:r>
            <a:r>
              <a:rPr lang="es-MX" b="0" i="0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algn="l"/>
            <a:r>
              <a:rPr lang="es-MX" b="0" i="0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Aunque en realidad </a:t>
            </a:r>
            <a:r>
              <a:rPr lang="es-MX" b="1" i="0" dirty="0" err="1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Markdown</a:t>
            </a:r>
            <a:r>
              <a:rPr lang="es-MX" b="0" i="0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 también se considera un </a:t>
            </a:r>
            <a:r>
              <a:rPr lang="es-MX" b="1" i="0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lenguaje</a:t>
            </a:r>
            <a:r>
              <a:rPr lang="es-MX" b="0" i="0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 que tiene la finalidad de permitir crear contenido de una manera </a:t>
            </a:r>
            <a:r>
              <a:rPr lang="es-MX" b="1" i="0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sencilla de escribir, y que en todo momento mantenga un diseño legible</a:t>
            </a:r>
            <a:r>
              <a:rPr lang="es-MX" b="0" i="0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, así que para simplificar </a:t>
            </a:r>
            <a:r>
              <a:rPr lang="es-MX" b="1" i="0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puedes considerar </a:t>
            </a:r>
            <a:r>
              <a:rPr lang="es-MX" b="1" i="0" dirty="0" err="1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Markdown</a:t>
            </a:r>
            <a:r>
              <a:rPr lang="es-MX" b="1" i="0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 como un método de escritura</a:t>
            </a:r>
            <a:r>
              <a:rPr lang="es-MX" b="0" i="0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algn="l"/>
            <a:r>
              <a:rPr lang="es-MX" b="0" i="0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De cara al usuario final no hay ninguna diferencia, por ejemplo este artículo acerca de </a:t>
            </a:r>
            <a:r>
              <a:rPr lang="es-MX" b="0" i="0" u="none" strike="noStrike" dirty="0">
                <a:solidFill>
                  <a:srgbClr val="565555"/>
                </a:solidFill>
                <a:effectLst/>
                <a:latin typeface="Helvetica" panose="020B0604020202020204" pitchFamily="34" charset="0"/>
                <a:hlinkClick r:id="rId3" tooltip="Cómo funciona Transferwise"/>
              </a:rPr>
              <a:t>cómo funciona </a:t>
            </a:r>
            <a:r>
              <a:rPr lang="es-MX" b="0" i="0" u="none" strike="noStrike" dirty="0" err="1">
                <a:solidFill>
                  <a:srgbClr val="565555"/>
                </a:solidFill>
                <a:effectLst/>
                <a:latin typeface="Helvetica" panose="020B0604020202020204" pitchFamily="34" charset="0"/>
                <a:hlinkClick r:id="rId3" tooltip="Cómo funciona Transferwise"/>
              </a:rPr>
              <a:t>wise</a:t>
            </a:r>
            <a:r>
              <a:rPr lang="es-MX" b="0" i="0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 está escrito en </a:t>
            </a:r>
            <a:r>
              <a:rPr lang="es-MX" b="0" i="0" dirty="0" err="1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Markdown</a:t>
            </a:r>
            <a:r>
              <a:rPr lang="es-MX" b="0" i="0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, y sin embargo ves que está perfectamente formateado.</a:t>
            </a:r>
            <a:br>
              <a:rPr lang="es-MX" b="0" i="0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</a:br>
            <a:endParaRPr lang="es-MX" b="0" i="0" dirty="0">
              <a:solidFill>
                <a:srgbClr val="565555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s-MX" b="0" i="0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Este método te permitirá añadir formatos tales como </a:t>
            </a:r>
            <a:r>
              <a:rPr lang="es-MX" b="1" i="0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negritas</a:t>
            </a:r>
            <a:r>
              <a:rPr lang="es-MX" b="0" i="0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, </a:t>
            </a:r>
            <a:r>
              <a:rPr lang="es-MX" b="0" i="1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cursivas</a:t>
            </a:r>
            <a:r>
              <a:rPr lang="es-MX" b="0" i="0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 o </a:t>
            </a:r>
            <a:r>
              <a:rPr lang="es-MX" b="0" i="0" u="none" strike="noStrike" dirty="0">
                <a:solidFill>
                  <a:srgbClr val="565555"/>
                </a:solidFill>
                <a:effectLst/>
                <a:latin typeface="Helvetica" panose="020B0604020202020204" pitchFamily="34" charset="0"/>
                <a:hlinkClick r:id="rId4" tooltip="Limni - Productividad Mac"/>
              </a:rPr>
              <a:t>enlaces</a:t>
            </a:r>
            <a:r>
              <a:rPr lang="es-MX" b="0" i="0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, utilizando simplemente texto plano, lo que hará de tu escritura algo más simple y eficiente al evitar distracciones.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81918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0BBF1-0519-4B0B-746D-91662515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i="0" dirty="0">
                <a:solidFill>
                  <a:srgbClr val="199FC4"/>
                </a:solidFill>
                <a:effectLst/>
                <a:latin typeface="Helvetica" panose="020B0604020202020204" pitchFamily="34" charset="0"/>
              </a:rPr>
              <a:t>¿Para qué sirve </a:t>
            </a:r>
            <a:r>
              <a:rPr lang="es-PE" b="1" i="0" dirty="0" err="1">
                <a:solidFill>
                  <a:srgbClr val="199FC4"/>
                </a:solidFill>
                <a:effectLst/>
                <a:latin typeface="Helvetica" panose="020B0604020202020204" pitchFamily="34" charset="0"/>
              </a:rPr>
              <a:t>Markdown</a:t>
            </a:r>
            <a:r>
              <a:rPr lang="es-PE" b="1" i="0" dirty="0">
                <a:solidFill>
                  <a:srgbClr val="199FC4"/>
                </a:solidFill>
                <a:effectLst/>
                <a:latin typeface="Helvetica" panose="020B0604020202020204" pitchFamily="34" charset="0"/>
              </a:rPr>
              <a:t>?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CC3C0A-9F18-416A-9F75-D23F316D1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s-MX" b="0" i="0" dirty="0" err="1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Markdown</a:t>
            </a:r>
            <a:r>
              <a:rPr lang="es-MX" b="0" i="0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 será perfecto para ti sobre todo </a:t>
            </a:r>
            <a:r>
              <a:rPr lang="es-MX" b="1" i="0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si publicas de manera constante en Internet</a:t>
            </a:r>
            <a:r>
              <a:rPr lang="es-MX" b="0" i="0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, donde el lenguaje HTML está más que presente: WordPress, </a:t>
            </a:r>
            <a:r>
              <a:rPr lang="es-MX" b="0" i="0" dirty="0" err="1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Squarespace</a:t>
            </a:r>
            <a:r>
              <a:rPr lang="es-MX" b="0" i="0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, Jekyll…</a:t>
            </a:r>
          </a:p>
          <a:p>
            <a:pPr algn="l"/>
            <a:r>
              <a:rPr lang="es-MX" b="0" i="0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Pero no estoy hablando solo de </a:t>
            </a:r>
            <a:r>
              <a:rPr lang="es-MX" b="0" i="0" u="none" strike="noStrike" dirty="0">
                <a:solidFill>
                  <a:srgbClr val="565555"/>
                </a:solidFill>
                <a:effectLst/>
                <a:latin typeface="Helvetica" panose="020B0604020202020204" pitchFamily="34" charset="0"/>
                <a:hlinkClick r:id="rId2" tooltip="Cómo ganar dinero con un blog - Amazon"/>
              </a:rPr>
              <a:t>blogs</a:t>
            </a:r>
            <a:r>
              <a:rPr lang="es-MX" b="0" i="0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 o páginas web. </a:t>
            </a:r>
            <a:r>
              <a:rPr lang="es-MX" b="1" i="0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Servicios</a:t>
            </a:r>
            <a:r>
              <a:rPr lang="es-MX" b="0" i="0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 como Trello o </a:t>
            </a:r>
            <a:r>
              <a:rPr lang="es-MX" b="1" i="0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foros</a:t>
            </a:r>
            <a:r>
              <a:rPr lang="es-MX" b="0" i="0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 como </a:t>
            </a:r>
            <a:r>
              <a:rPr lang="es-MX" b="0" i="0" dirty="0" err="1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Stackoverflow</a:t>
            </a:r>
            <a:r>
              <a:rPr lang="es-MX" b="0" i="0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 también soportan este lenguaje, y con el paso del tiempo encontrarás aún más lugares que lo utilicen.</a:t>
            </a:r>
          </a:p>
          <a:p>
            <a:pPr algn="l"/>
            <a:r>
              <a:rPr lang="es-MX" b="0" i="0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Además, </a:t>
            </a:r>
            <a:r>
              <a:rPr lang="es-MX" b="0" i="0" dirty="0" err="1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Markdown</a:t>
            </a:r>
            <a:r>
              <a:rPr lang="es-MX" b="0" i="0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 está cada vez más extendido en el </a:t>
            </a:r>
            <a:r>
              <a:rPr lang="es-MX" b="1" i="0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mundo “offline”</a:t>
            </a:r>
            <a:r>
              <a:rPr lang="es-MX" b="0" i="0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. Nada te impedirá utilizar este lenguaje para </a:t>
            </a:r>
            <a:r>
              <a:rPr lang="es-MX" b="1" i="0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tomar notas y apuntes</a:t>
            </a:r>
            <a:r>
              <a:rPr lang="es-MX" b="0" i="0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 de tus clases o reuniones en una determinada </a:t>
            </a:r>
            <a:r>
              <a:rPr lang="es-MX" b="0" i="0" u="none" strike="noStrike" dirty="0">
                <a:solidFill>
                  <a:srgbClr val="565555"/>
                </a:solidFill>
                <a:effectLst/>
                <a:latin typeface="Helvetica" panose="020B0604020202020204" pitchFamily="34" charset="0"/>
                <a:hlinkClick r:id="rId3" tooltip="Editores Markdown"/>
              </a:rPr>
              <a:t>aplicación</a:t>
            </a:r>
            <a:r>
              <a:rPr lang="es-MX" b="0" i="0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algn="l"/>
            <a:r>
              <a:rPr lang="es-MX" b="0" i="0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Incluso podrías </a:t>
            </a:r>
            <a:r>
              <a:rPr lang="es-MX" b="1" i="0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escribir un libro con él</a:t>
            </a:r>
            <a:r>
              <a:rPr lang="es-MX" b="0" i="0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, ya que puedes exportar fácilmente el resultado final a un formato </a:t>
            </a:r>
            <a:r>
              <a:rPr lang="es-MX" b="0" i="0" dirty="0" err="1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ePub</a:t>
            </a:r>
            <a:r>
              <a:rPr lang="es-MX" b="0" i="0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algn="l"/>
            <a:r>
              <a:rPr lang="es-MX" b="0" i="0" dirty="0">
                <a:solidFill>
                  <a:srgbClr val="565555"/>
                </a:solidFill>
                <a:effectLst/>
                <a:latin typeface="Helvetica" panose="020B0604020202020204" pitchFamily="34" charset="0"/>
              </a:rPr>
              <a:t>Gracias a la simplicidad de su sintaxis podrás utilizarlo siempre que necesites escribir y dar formato rápidamente, sobre todo si quieres hacerlo desde dispositivos móviles.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21849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05265DC-CF6B-4AE8-B3F3-2A7A1637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DC3FC3-E3B6-71A3-88EC-10BE5772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0804"/>
            <a:ext cx="4391024" cy="1907884"/>
          </a:xfrm>
        </p:spPr>
        <p:txBody>
          <a:bodyPr anchor="t">
            <a:normAutofit/>
          </a:bodyPr>
          <a:lstStyle/>
          <a:p>
            <a:endParaRPr lang="es-PE" sz="4000" dirty="0">
              <a:solidFill>
                <a:schemeClr val="bg1"/>
              </a:solidFill>
            </a:endParaRPr>
          </a:p>
        </p:txBody>
      </p:sp>
      <p:pic>
        <p:nvPicPr>
          <p:cNvPr id="6" name="Marcador de contenido 5" descr="Un dibujo animado&#10;&#10;Descripción generada automáticamente con confianza media">
            <a:extLst>
              <a:ext uri="{FF2B5EF4-FFF2-40B4-BE49-F238E27FC236}">
                <a16:creationId xmlns:a16="http://schemas.microsoft.com/office/drawing/2014/main" id="{6311B4BA-89E9-D356-13F6-087864CD7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39" b="11881"/>
          <a:stretch/>
        </p:blipFill>
        <p:spPr>
          <a:xfrm>
            <a:off x="20" y="2"/>
            <a:ext cx="12191980" cy="3418853"/>
          </a:xfrm>
          <a:custGeom>
            <a:avLst/>
            <a:gdLst/>
            <a:ahLst/>
            <a:cxnLst/>
            <a:rect l="l" t="t" r="r" b="b"/>
            <a:pathLst>
              <a:path w="12192000" h="3418853">
                <a:moveTo>
                  <a:pt x="0" y="0"/>
                </a:moveTo>
                <a:lnTo>
                  <a:pt x="12192000" y="0"/>
                </a:lnTo>
                <a:lnTo>
                  <a:pt x="12192000" y="227978"/>
                </a:lnTo>
                <a:lnTo>
                  <a:pt x="12192000" y="2065168"/>
                </a:lnTo>
                <a:lnTo>
                  <a:pt x="12192000" y="3342653"/>
                </a:lnTo>
                <a:lnTo>
                  <a:pt x="9439275" y="3418853"/>
                </a:lnTo>
                <a:lnTo>
                  <a:pt x="5572127" y="3171203"/>
                </a:lnTo>
                <a:lnTo>
                  <a:pt x="0" y="3342653"/>
                </a:lnTo>
                <a:lnTo>
                  <a:pt x="0" y="2065168"/>
                </a:lnTo>
                <a:lnTo>
                  <a:pt x="0" y="227978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7EA779C-87BF-454F-919D-A3DA98FD8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59818"/>
            <a:ext cx="12192000" cy="757168"/>
            <a:chOff x="0" y="2959818"/>
            <a:chExt cx="12192000" cy="75716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8C2E702-9A3E-420B-81FC-693685CAF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A40418-2F7D-4A2A-84C0-1A72B0307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7F43F7-5CAC-E1BC-2571-208FA7888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1" y="4197093"/>
            <a:ext cx="5692774" cy="1648849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69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E1BC2-A286-F417-F1A9-F92106EF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Línea de Comandos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45DC2D-3462-1517-BD96-6FFEB9CD2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6703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/>
          <p:nvPr/>
        </p:nvSpPr>
        <p:spPr>
          <a:xfrm>
            <a:off x="1930400" y="1231900"/>
            <a:ext cx="2273200" cy="439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2167" y="1494600"/>
            <a:ext cx="1180600" cy="9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09749" y="2680200"/>
            <a:ext cx="1105435" cy="1105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34550" y="4107568"/>
            <a:ext cx="1255833" cy="125583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/>
          <p:nvPr/>
        </p:nvSpPr>
        <p:spPr>
          <a:xfrm>
            <a:off x="9672867" y="2875300"/>
            <a:ext cx="1105600" cy="11056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0"/>
          <p:cNvSpPr/>
          <p:nvPr/>
        </p:nvSpPr>
        <p:spPr>
          <a:xfrm>
            <a:off x="5991667" y="1472033"/>
            <a:ext cx="1835200" cy="118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s-419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0"/>
          <p:cNvSpPr/>
          <p:nvPr/>
        </p:nvSpPr>
        <p:spPr>
          <a:xfrm>
            <a:off x="5991667" y="4072100"/>
            <a:ext cx="1835200" cy="118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s-419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 line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30"/>
          <p:cNvCxnSpPr>
            <a:stCxn id="176" idx="1"/>
            <a:endCxn id="177" idx="3"/>
          </p:cNvCxnSpPr>
          <p:nvPr/>
        </p:nvCxnSpPr>
        <p:spPr>
          <a:xfrm rot="10800000">
            <a:off x="7826779" y="2065612"/>
            <a:ext cx="2008000" cy="97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0" name="Google Shape;180;p30"/>
          <p:cNvCxnSpPr>
            <a:stCxn id="176" idx="3"/>
            <a:endCxn id="178" idx="3"/>
          </p:cNvCxnSpPr>
          <p:nvPr/>
        </p:nvCxnSpPr>
        <p:spPr>
          <a:xfrm flipH="1">
            <a:off x="7826779" y="3818988"/>
            <a:ext cx="2008000" cy="84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1" name="Google Shape;181;p30"/>
          <p:cNvSpPr txBox="1"/>
          <p:nvPr/>
        </p:nvSpPr>
        <p:spPr>
          <a:xfrm>
            <a:off x="5991667" y="2659233"/>
            <a:ext cx="3456000" cy="1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s-419"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Microsoft Office (Word, Excel..) </a:t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s-419"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Browsers (Chrome, Firefox, Opera) </a:t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s-419"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Explorer (documentos y carpetas)</a:t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0"/>
          <p:cNvSpPr txBox="1"/>
          <p:nvPr/>
        </p:nvSpPr>
        <p:spPr>
          <a:xfrm>
            <a:off x="5991667" y="5259300"/>
            <a:ext cx="3456000" cy="1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s-419"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 </a:t>
            </a:r>
            <a:r>
              <a:rPr lang="es-419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prompt (Windows)</a:t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s-419"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PowerShell (Windows)</a:t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s-419"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Terminal (macOS, Linux)</a:t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30"/>
          <p:cNvCxnSpPr/>
          <p:nvPr/>
        </p:nvCxnSpPr>
        <p:spPr>
          <a:xfrm flipH="1">
            <a:off x="4574900" y="1159667"/>
            <a:ext cx="10800" cy="446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p30"/>
          <p:cNvCxnSpPr>
            <a:stCxn id="177" idx="1"/>
          </p:cNvCxnSpPr>
          <p:nvPr/>
        </p:nvCxnSpPr>
        <p:spPr>
          <a:xfrm rot="10800000">
            <a:off x="4582867" y="2063633"/>
            <a:ext cx="1408800" cy="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" name="Google Shape;185;p30"/>
          <p:cNvCxnSpPr>
            <a:stCxn id="178" idx="1"/>
          </p:cNvCxnSpPr>
          <p:nvPr/>
        </p:nvCxnSpPr>
        <p:spPr>
          <a:xfrm rot="10800000">
            <a:off x="4582867" y="4665700"/>
            <a:ext cx="140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6" name="Google Shape;186;p30"/>
          <p:cNvSpPr txBox="1"/>
          <p:nvPr/>
        </p:nvSpPr>
        <p:spPr>
          <a:xfrm>
            <a:off x="5818767" y="482600"/>
            <a:ext cx="20080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s-419" sz="1867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Interacciones </a:t>
            </a:r>
            <a:endParaRPr sz="1867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0"/>
          <p:cNvSpPr txBox="1"/>
          <p:nvPr/>
        </p:nvSpPr>
        <p:spPr>
          <a:xfrm>
            <a:off x="9221667" y="482600"/>
            <a:ext cx="20080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s-419" sz="1867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Usuario</a:t>
            </a:r>
            <a:endParaRPr sz="1867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1084200" y="482600"/>
            <a:ext cx="2703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s-419" sz="1867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operativo</a:t>
            </a:r>
            <a:endParaRPr sz="1867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0"/>
          <p:cNvSpPr txBox="1"/>
          <p:nvPr/>
        </p:nvSpPr>
        <p:spPr>
          <a:xfrm>
            <a:off x="9779000" y="1092200"/>
            <a:ext cx="2008000" cy="12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s-419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Contador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s-419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Administrador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s-419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Ingeniero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/>
        </p:nvSpPr>
        <p:spPr>
          <a:xfrm>
            <a:off x="931400" y="624288"/>
            <a:ext cx="529600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>
              <a:buClr>
                <a:srgbClr val="000000"/>
              </a:buClr>
              <a:buSzPts val="2400"/>
            </a:pPr>
            <a:r>
              <a:rPr lang="es-419" sz="3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Línea de comandos (Command line)</a:t>
            </a:r>
            <a:endParaRPr sz="3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1"/>
          <p:cNvSpPr txBox="1"/>
          <p:nvPr/>
        </p:nvSpPr>
        <p:spPr>
          <a:xfrm>
            <a:off x="931400" y="1969900"/>
            <a:ext cx="5296000" cy="4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just">
              <a:lnSpc>
                <a:spcPct val="115000"/>
              </a:lnSpc>
              <a:buClr>
                <a:srgbClr val="000000"/>
              </a:buClr>
              <a:buSzPts val="1400"/>
            </a:pPr>
            <a:r>
              <a:rPr lang="es-419" sz="1867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La ventana, que generalmente es llamada </a:t>
            </a:r>
            <a:r>
              <a:rPr lang="es-419" sz="1867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línea de comandos</a:t>
            </a:r>
            <a:r>
              <a:rPr lang="es-419" sz="1867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ó </a:t>
            </a:r>
            <a:r>
              <a:rPr lang="es-419" sz="1867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interfaz de línea de comandos</a:t>
            </a:r>
            <a:r>
              <a:rPr lang="es-419" sz="1867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 es una aplicación basada en texto para ver, manejar y manipular archivos en tu ordenador. Similar a Windows Explorer o Finder en Mac, pero sin la interfaz gráfica. </a:t>
            </a:r>
            <a:endParaRPr sz="1867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400"/>
            </a:pPr>
            <a:endParaRPr sz="1867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</a:pPr>
            <a:r>
              <a:rPr lang="es-419" sz="1867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Otros nombres para la línea de comandos son: </a:t>
            </a:r>
            <a:r>
              <a:rPr lang="es-419" sz="1867" i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cmd</a:t>
            </a:r>
            <a:r>
              <a:rPr lang="es-419" sz="1867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419" sz="1867" i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CLI</a:t>
            </a:r>
            <a:r>
              <a:rPr lang="es-419" sz="1867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419" sz="1867" i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prompt</a:t>
            </a:r>
            <a:r>
              <a:rPr lang="es-419" sz="1867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-símbolo de sistema-, </a:t>
            </a:r>
            <a:r>
              <a:rPr lang="es-419" sz="1867" i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console</a:t>
            </a:r>
            <a:r>
              <a:rPr lang="es-419" sz="1867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-consola- o </a:t>
            </a:r>
            <a:r>
              <a:rPr lang="es-419" sz="1867" b="1" i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terminal</a:t>
            </a:r>
            <a:r>
              <a:rPr lang="es-419" sz="1867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67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31"/>
          <p:cNvPicPr preferRelativeResize="0"/>
          <p:nvPr/>
        </p:nvPicPr>
        <p:blipFill rotWithShape="1">
          <a:blip r:embed="rId3">
            <a:alphaModFix/>
          </a:blip>
          <a:srcRect l="19531" t="22849" r="19920" b="24608"/>
          <a:stretch/>
        </p:blipFill>
        <p:spPr>
          <a:xfrm>
            <a:off x="7949600" y="2826298"/>
            <a:ext cx="2286000" cy="1983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/>
        </p:nvSpPr>
        <p:spPr>
          <a:xfrm>
            <a:off x="206700" y="232667"/>
            <a:ext cx="790360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s-419" sz="3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¿Por qué aprender linea de comandos?</a:t>
            </a:r>
            <a:endParaRPr sz="3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2"/>
          <p:cNvSpPr txBox="1"/>
          <p:nvPr/>
        </p:nvSpPr>
        <p:spPr>
          <a:xfrm>
            <a:off x="406400" y="1507833"/>
            <a:ext cx="5296000" cy="4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just">
              <a:lnSpc>
                <a:spcPct val="115000"/>
              </a:lnSpc>
              <a:buClr>
                <a:srgbClr val="000000"/>
              </a:buClr>
              <a:buSzPts val="1800"/>
            </a:pPr>
            <a:r>
              <a:rPr lang="es-419" sz="24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Una de las barreras más grandes cuando una persona se convierte en programador, es superar la barrera de la línea de comandos.</a:t>
            </a:r>
            <a:endParaRPr sz="240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1200"/>
              </a:spcBef>
              <a:buSzPts val="1800"/>
            </a:pPr>
            <a:r>
              <a:rPr lang="es-419" sz="24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Una vez superado esto, la línea de comandos se te hará muy </a:t>
            </a:r>
            <a:r>
              <a:rPr lang="es-419" sz="2400" dirty="0">
                <a:solidFill>
                  <a:srgbClr val="333333"/>
                </a:solidFill>
              </a:rPr>
              <a:t>útil y casi indispensable.</a:t>
            </a:r>
            <a:endParaRPr sz="240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</a:pPr>
            <a:r>
              <a:rPr lang="es-419" sz="24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“Es como dominar la fuerza”</a:t>
            </a:r>
            <a:endParaRPr sz="240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8000" y="1409867"/>
            <a:ext cx="5765800" cy="4621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/>
        </p:nvSpPr>
        <p:spPr>
          <a:xfrm>
            <a:off x="808757" y="1262465"/>
            <a:ext cx="11795393" cy="12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>
              <a:buClr>
                <a:srgbClr val="000000"/>
              </a:buClr>
              <a:buSzPts val="2400"/>
            </a:pPr>
            <a:r>
              <a:rPr lang="es-419" sz="3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Beneficios de usar línea de comandos</a:t>
            </a:r>
            <a:endParaRPr sz="3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808757" y="2537665"/>
            <a:ext cx="10854433" cy="3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 líneas de comandos puedes administrar servidores en Windows, Linux, Unix 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23323"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interfaces por línea de comandos pueden extenderse mediante el uso de lenguajes de script, permitiendo realizar múltiples operaciones con una mínima (y en ocasiones ninguna) interacción con el usuario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23323">
              <a:buClr>
                <a:schemeClr val="dk1"/>
              </a:buClr>
              <a:buSzPts val="1400"/>
              <a:buFont typeface="Arial"/>
              <a:buChar char="●"/>
            </a:pPr>
            <a:r>
              <a:rPr lang="es-419"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 línea de comandos puedes administrar tus ficheros y trabajar con sistemas de versionamiento</a:t>
            </a:r>
            <a:endParaRPr sz="1867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23323"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Puedes ejecutar ciertas acciones de forma más rápida que haciéndolo por interfaz gráfica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23323"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más sencillo aprender a programar si conoces y usas líneas de comandos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/>
        </p:nvSpPr>
        <p:spPr>
          <a:xfrm>
            <a:off x="0" y="609600"/>
            <a:ext cx="529600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s-419" sz="3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Mitos de las líneas de comando</a:t>
            </a:r>
            <a:endParaRPr sz="3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34"/>
          <p:cNvPicPr preferRelativeResize="0"/>
          <p:nvPr/>
        </p:nvPicPr>
        <p:blipFill rotWithShape="1">
          <a:blip r:embed="rId3">
            <a:alphaModFix/>
          </a:blip>
          <a:srcRect l="19531" t="22849" r="19920" b="24608"/>
          <a:stretch/>
        </p:blipFill>
        <p:spPr>
          <a:xfrm>
            <a:off x="1505000" y="2437198"/>
            <a:ext cx="2286000" cy="1983633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4"/>
          <p:cNvSpPr txBox="1"/>
          <p:nvPr/>
        </p:nvSpPr>
        <p:spPr>
          <a:xfrm>
            <a:off x="4688595" y="1671363"/>
            <a:ext cx="6533920" cy="4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423323">
              <a:lnSpc>
                <a:spcPct val="115000"/>
              </a:lnSpc>
              <a:buClr>
                <a:srgbClr val="333333"/>
              </a:buClr>
              <a:buSzPts val="1400"/>
              <a:buFont typeface="Arial"/>
              <a:buAutoNum type="arabicPeriod"/>
            </a:pPr>
            <a:r>
              <a:rPr lang="es-419" sz="1867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Es solo para hackers</a:t>
            </a:r>
            <a:endParaRPr sz="1867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23323">
              <a:lnSpc>
                <a:spcPct val="115000"/>
              </a:lnSpc>
              <a:buClr>
                <a:srgbClr val="333333"/>
              </a:buClr>
              <a:buSzPts val="1400"/>
              <a:buFont typeface="Arial"/>
              <a:buAutoNum type="arabicPeriod"/>
            </a:pPr>
            <a:r>
              <a:rPr lang="es-419" sz="1867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Es más complicado de aprender</a:t>
            </a:r>
            <a:endParaRPr sz="1867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23323">
              <a:lnSpc>
                <a:spcPct val="115000"/>
              </a:lnSpc>
              <a:buClr>
                <a:srgbClr val="333333"/>
              </a:buClr>
              <a:buSzPts val="1400"/>
              <a:buFont typeface="Arial"/>
              <a:buAutoNum type="arabicPeriod"/>
            </a:pPr>
            <a:r>
              <a:rPr lang="es-419" sz="1867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Puedo ser un gran programador sin aprender esto</a:t>
            </a:r>
            <a:endParaRPr sz="1867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400"/>
            </a:pPr>
            <a:endParaRPr sz="1867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</a:pPr>
            <a:endParaRPr sz="1867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/>
        </p:nvSpPr>
        <p:spPr>
          <a:xfrm>
            <a:off x="3540600" y="5589667"/>
            <a:ext cx="5110800" cy="5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s-419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a la acción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9767" y="654500"/>
            <a:ext cx="4732467" cy="4732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2216</Words>
  <Application>Microsoft Office PowerPoint</Application>
  <PresentationFormat>Panorámica</PresentationFormat>
  <Paragraphs>219</Paragraphs>
  <Slides>28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Helvetica</vt:lpstr>
      <vt:lpstr>Open Sans</vt:lpstr>
      <vt:lpstr>Tema de Office</vt:lpstr>
      <vt:lpstr>Semana 02</vt:lpstr>
      <vt:lpstr>Trello y otras herramientas de gestión de tareas</vt:lpstr>
      <vt:lpstr>Línea de Comandos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Editor MD</vt:lpstr>
      <vt:lpstr>¿Para qué sirve Markdown?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02</dc:title>
  <dc:creator>Roberto Pineda</dc:creator>
  <cp:lastModifiedBy>Roberto Pineda</cp:lastModifiedBy>
  <cp:revision>1</cp:revision>
  <dcterms:created xsi:type="dcterms:W3CDTF">2023-03-13T14:15:44Z</dcterms:created>
  <dcterms:modified xsi:type="dcterms:W3CDTF">2023-03-13T15:50:01Z</dcterms:modified>
</cp:coreProperties>
</file>