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Lst>
  <p:sldSz cy="5143500" cx="9144000"/>
  <p:notesSz cx="6858000" cy="9144000"/>
  <p:embeddedFontLst>
    <p:embeddedFont>
      <p:font typeface="Raleway"/>
      <p:regular r:id="rId9"/>
      <p:bold r:id="rId10"/>
      <p:italic r:id="rId11"/>
      <p:boldItalic r:id="rId12"/>
    </p:embeddedFont>
    <p:embeddedFont>
      <p:font typeface="Lato"/>
      <p:regular r:id="rId13"/>
      <p:bold r:id="rId14"/>
      <p:italic r:id="rId15"/>
      <p:boldItalic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Raleway-italic.fntdata"/><Relationship Id="rId10" Type="http://schemas.openxmlformats.org/officeDocument/2006/relationships/font" Target="fonts/Raleway-bold.fntdata"/><Relationship Id="rId13" Type="http://schemas.openxmlformats.org/officeDocument/2006/relationships/font" Target="fonts/Lato-regular.fntdata"/><Relationship Id="rId12" Type="http://schemas.openxmlformats.org/officeDocument/2006/relationships/font" Target="fonts/Raleway-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font" Target="fonts/Raleway-regular.fntdata"/><Relationship Id="rId15" Type="http://schemas.openxmlformats.org/officeDocument/2006/relationships/font" Target="fonts/Lato-italic.fntdata"/><Relationship Id="rId14" Type="http://schemas.openxmlformats.org/officeDocument/2006/relationships/font" Target="fonts/Lato-bold.fntdata"/><Relationship Id="rId16"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45d8491237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45d8491237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45d8491237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45d8491237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Personas</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Certification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4"/>
          <p:cNvSpPr txBox="1"/>
          <p:nvPr>
            <p:ph type="title"/>
          </p:nvPr>
        </p:nvSpPr>
        <p:spPr>
          <a:xfrm>
            <a:off x="727800" y="591975"/>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Utilisateur.ice</a:t>
            </a:r>
            <a:endParaRPr/>
          </a:p>
        </p:txBody>
      </p:sp>
      <p:sp>
        <p:nvSpPr>
          <p:cNvPr id="93" name="Google Shape;93;p14"/>
          <p:cNvSpPr txBox="1"/>
          <p:nvPr>
            <p:ph idx="1" type="body"/>
          </p:nvPr>
        </p:nvSpPr>
        <p:spPr>
          <a:xfrm>
            <a:off x="729325" y="2383675"/>
            <a:ext cx="28314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But et comportements : je veux sur un même site pouvoir avoir accès aux résultats, aux classements, à des livescore, des résumés de matchs, les compositions des équipes et des statistiques. Je souhaiterais également recevoir des notifications pendant les matchs de mon choix et pour les compétitions de mon choix.</a:t>
            </a:r>
            <a:endParaRPr/>
          </a:p>
        </p:txBody>
      </p:sp>
      <p:sp>
        <p:nvSpPr>
          <p:cNvPr id="94" name="Google Shape;94;p14"/>
          <p:cNvSpPr txBox="1"/>
          <p:nvPr>
            <p:ph idx="2" type="body"/>
          </p:nvPr>
        </p:nvSpPr>
        <p:spPr>
          <a:xfrm>
            <a:off x="3560725" y="2383675"/>
            <a:ext cx="2490000" cy="22611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Ce que cela implique : </a:t>
            </a:r>
            <a:endParaRPr/>
          </a:p>
          <a:p>
            <a:pPr indent="-311150" lvl="0" marL="457200" rtl="0" algn="l">
              <a:lnSpc>
                <a:spcPct val="100000"/>
              </a:lnSpc>
              <a:spcBef>
                <a:spcPts val="1600"/>
              </a:spcBef>
              <a:spcAft>
                <a:spcPts val="0"/>
              </a:spcAft>
              <a:buSzPts val="1300"/>
              <a:buChar char="➔"/>
            </a:pPr>
            <a:r>
              <a:rPr lang="en"/>
              <a:t>inscription/connexion</a:t>
            </a:r>
            <a:endParaRPr/>
          </a:p>
          <a:p>
            <a:pPr indent="-311150" lvl="0" marL="457200" rtl="0" algn="l">
              <a:lnSpc>
                <a:spcPct val="100000"/>
              </a:lnSpc>
              <a:spcBef>
                <a:spcPts val="0"/>
              </a:spcBef>
              <a:spcAft>
                <a:spcPts val="0"/>
              </a:spcAft>
              <a:buSzPts val="1300"/>
              <a:buChar char="➔"/>
            </a:pPr>
            <a:r>
              <a:rPr lang="en"/>
              <a:t>créer/modifier profil</a:t>
            </a:r>
            <a:endParaRPr/>
          </a:p>
          <a:p>
            <a:pPr indent="-311150" lvl="0" marL="457200" rtl="0" algn="l">
              <a:lnSpc>
                <a:spcPct val="100000"/>
              </a:lnSpc>
              <a:spcBef>
                <a:spcPts val="0"/>
              </a:spcBef>
              <a:spcAft>
                <a:spcPts val="0"/>
              </a:spcAft>
              <a:buSzPts val="1300"/>
              <a:buChar char="➔"/>
            </a:pPr>
            <a:r>
              <a:rPr lang="en"/>
              <a:t>afficher les matchs</a:t>
            </a:r>
            <a:endParaRPr/>
          </a:p>
          <a:p>
            <a:pPr indent="-311150" lvl="0" marL="457200" rtl="0" algn="l">
              <a:lnSpc>
                <a:spcPct val="100000"/>
              </a:lnSpc>
              <a:spcBef>
                <a:spcPts val="0"/>
              </a:spcBef>
              <a:spcAft>
                <a:spcPts val="0"/>
              </a:spcAft>
              <a:buSzPts val="1300"/>
              <a:buChar char="➔"/>
            </a:pPr>
            <a:r>
              <a:rPr lang="en"/>
              <a:t>trier les matchs</a:t>
            </a:r>
            <a:endParaRPr/>
          </a:p>
          <a:p>
            <a:pPr indent="-311150" lvl="0" marL="457200" rtl="0" algn="l">
              <a:lnSpc>
                <a:spcPct val="100000"/>
              </a:lnSpc>
              <a:spcBef>
                <a:spcPts val="0"/>
              </a:spcBef>
              <a:spcAft>
                <a:spcPts val="0"/>
              </a:spcAft>
              <a:buSzPts val="1300"/>
              <a:buChar char="➔"/>
            </a:pPr>
            <a:r>
              <a:rPr lang="en"/>
              <a:t>afficher les résultats</a:t>
            </a:r>
            <a:endParaRPr/>
          </a:p>
          <a:p>
            <a:pPr indent="-311150" lvl="0" marL="457200" rtl="0" algn="l">
              <a:lnSpc>
                <a:spcPct val="100000"/>
              </a:lnSpc>
              <a:spcBef>
                <a:spcPts val="0"/>
              </a:spcBef>
              <a:spcAft>
                <a:spcPts val="0"/>
              </a:spcAft>
              <a:buSzPts val="1300"/>
              <a:buChar char="➔"/>
            </a:pPr>
            <a:r>
              <a:rPr lang="en"/>
              <a:t>afficher les classements</a:t>
            </a:r>
            <a:endParaRPr/>
          </a:p>
          <a:p>
            <a:pPr indent="-311150" lvl="0" marL="457200" rtl="0" algn="l">
              <a:lnSpc>
                <a:spcPct val="100000"/>
              </a:lnSpc>
              <a:spcBef>
                <a:spcPts val="0"/>
              </a:spcBef>
              <a:spcAft>
                <a:spcPts val="0"/>
              </a:spcAft>
              <a:buSzPts val="1300"/>
              <a:buChar char="➔"/>
            </a:pPr>
            <a:r>
              <a:rPr lang="en"/>
              <a:t>afficher un livescore</a:t>
            </a:r>
            <a:endParaRPr/>
          </a:p>
          <a:p>
            <a:pPr indent="-311150" lvl="0" marL="457200" rtl="0" algn="l">
              <a:lnSpc>
                <a:spcPct val="100000"/>
              </a:lnSpc>
              <a:spcBef>
                <a:spcPts val="0"/>
              </a:spcBef>
              <a:spcAft>
                <a:spcPts val="0"/>
              </a:spcAft>
              <a:buSzPts val="1300"/>
              <a:buChar char="➔"/>
            </a:pPr>
            <a:r>
              <a:rPr lang="en"/>
              <a:t>afficher un résumé</a:t>
            </a:r>
            <a:endParaRPr/>
          </a:p>
        </p:txBody>
      </p:sp>
      <p:sp>
        <p:nvSpPr>
          <p:cNvPr id="95" name="Google Shape;95;p14"/>
          <p:cNvSpPr txBox="1"/>
          <p:nvPr>
            <p:ph type="title"/>
          </p:nvPr>
        </p:nvSpPr>
        <p:spPr>
          <a:xfrm>
            <a:off x="727800" y="1335425"/>
            <a:ext cx="7688400" cy="74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1300">
                <a:solidFill>
                  <a:schemeClr val="accent1"/>
                </a:solidFill>
                <a:latin typeface="Lato"/>
                <a:ea typeface="Lato"/>
                <a:cs typeface="Lato"/>
                <a:sym typeface="Lato"/>
              </a:rPr>
              <a:t>Contexte : Supportrice de l’équipe de football féminin de Lyon, j’utilise facebook pour pouvoir suivre mon équipe. J’aime également avoir les résultats du championnat de division et des compétitions internationales.</a:t>
            </a:r>
            <a:endParaRPr b="0" sz="1300">
              <a:solidFill>
                <a:schemeClr val="accent1"/>
              </a:solidFill>
              <a:latin typeface="Lato"/>
              <a:ea typeface="Lato"/>
              <a:cs typeface="Lato"/>
              <a:sym typeface="Lato"/>
            </a:endParaRPr>
          </a:p>
        </p:txBody>
      </p:sp>
      <p:sp>
        <p:nvSpPr>
          <p:cNvPr id="96" name="Google Shape;96;p14"/>
          <p:cNvSpPr txBox="1"/>
          <p:nvPr>
            <p:ph idx="2" type="body"/>
          </p:nvPr>
        </p:nvSpPr>
        <p:spPr>
          <a:xfrm>
            <a:off x="6050725" y="2383675"/>
            <a:ext cx="2490000" cy="22611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a:p>
          <a:p>
            <a:pPr indent="-311150" lvl="0" marL="457200" rtl="0" algn="l">
              <a:lnSpc>
                <a:spcPct val="100000"/>
              </a:lnSpc>
              <a:spcBef>
                <a:spcPts val="1600"/>
              </a:spcBef>
              <a:spcAft>
                <a:spcPts val="0"/>
              </a:spcAft>
              <a:buSzPts val="1300"/>
              <a:buChar char="➔"/>
            </a:pPr>
            <a:r>
              <a:rPr lang="en"/>
              <a:t>partager un résumé</a:t>
            </a:r>
            <a:endParaRPr/>
          </a:p>
          <a:p>
            <a:pPr indent="-311150" lvl="0" marL="457200" rtl="0" algn="l">
              <a:lnSpc>
                <a:spcPct val="100000"/>
              </a:lnSpc>
              <a:spcBef>
                <a:spcPts val="0"/>
              </a:spcBef>
              <a:spcAft>
                <a:spcPts val="0"/>
              </a:spcAft>
              <a:buSzPts val="1300"/>
              <a:buChar char="➔"/>
            </a:pPr>
            <a:r>
              <a:rPr lang="en"/>
              <a:t>afficher des statistiques</a:t>
            </a:r>
            <a:endParaRPr/>
          </a:p>
          <a:p>
            <a:pPr indent="-311150" lvl="0" marL="457200" rtl="0" algn="l">
              <a:lnSpc>
                <a:spcPct val="100000"/>
              </a:lnSpc>
              <a:spcBef>
                <a:spcPts val="0"/>
              </a:spcBef>
              <a:spcAft>
                <a:spcPts val="0"/>
              </a:spcAft>
              <a:buSzPts val="1300"/>
              <a:buChar char="➔"/>
            </a:pPr>
            <a:r>
              <a:rPr lang="en"/>
              <a:t>afficher les compos</a:t>
            </a:r>
            <a:endParaRPr/>
          </a:p>
          <a:p>
            <a:pPr indent="-311150" lvl="0" marL="457200" rtl="0" algn="l">
              <a:lnSpc>
                <a:spcPct val="100000"/>
              </a:lnSpc>
              <a:spcBef>
                <a:spcPts val="0"/>
              </a:spcBef>
              <a:spcAft>
                <a:spcPts val="0"/>
              </a:spcAft>
              <a:buSzPts val="1300"/>
              <a:buChar char="➔"/>
            </a:pPr>
            <a:r>
              <a:rPr lang="en"/>
              <a:t>activer/désactiver les notifications</a:t>
            </a:r>
            <a:endParaRPr/>
          </a:p>
          <a:p>
            <a:pPr indent="-311150" lvl="0" marL="457200" rtl="0" algn="l">
              <a:lnSpc>
                <a:spcPct val="100000"/>
              </a:lnSpc>
              <a:spcBef>
                <a:spcPts val="0"/>
              </a:spcBef>
              <a:spcAft>
                <a:spcPts val="0"/>
              </a:spcAft>
              <a:buSzPts val="1300"/>
              <a:buChar char="➔"/>
            </a:pPr>
            <a:r>
              <a:rPr lang="en"/>
              <a:t>supprimer compte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15"/>
          <p:cNvSpPr txBox="1"/>
          <p:nvPr>
            <p:ph type="title"/>
          </p:nvPr>
        </p:nvSpPr>
        <p:spPr>
          <a:xfrm>
            <a:off x="727800" y="591975"/>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Administrateur.ice</a:t>
            </a:r>
            <a:endParaRPr/>
          </a:p>
        </p:txBody>
      </p:sp>
      <p:sp>
        <p:nvSpPr>
          <p:cNvPr id="102" name="Google Shape;102;p15"/>
          <p:cNvSpPr txBox="1"/>
          <p:nvPr>
            <p:ph idx="1" type="body"/>
          </p:nvPr>
        </p:nvSpPr>
        <p:spPr>
          <a:xfrm>
            <a:off x="729325" y="2383675"/>
            <a:ext cx="2637600" cy="1956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But et comportements : je veux pouvoir gérer les comptes des utilisateurs, gérer les matchs, les résultats, les classements, les livescores, les compos.</a:t>
            </a:r>
            <a:endParaRPr/>
          </a:p>
        </p:txBody>
      </p:sp>
      <p:sp>
        <p:nvSpPr>
          <p:cNvPr id="103" name="Google Shape;103;p15"/>
          <p:cNvSpPr txBox="1"/>
          <p:nvPr>
            <p:ph type="title"/>
          </p:nvPr>
        </p:nvSpPr>
        <p:spPr>
          <a:xfrm>
            <a:off x="727800" y="1335425"/>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1300">
                <a:solidFill>
                  <a:schemeClr val="accent1"/>
                </a:solidFill>
                <a:latin typeface="Lato"/>
                <a:ea typeface="Lato"/>
                <a:cs typeface="Lato"/>
                <a:sym typeface="Lato"/>
              </a:rPr>
              <a:t>Contexte : Administratrice du site.</a:t>
            </a:r>
            <a:endParaRPr b="0" sz="1300">
              <a:solidFill>
                <a:schemeClr val="accent1"/>
              </a:solidFill>
              <a:latin typeface="Lato"/>
              <a:ea typeface="Lato"/>
              <a:cs typeface="Lato"/>
              <a:sym typeface="Lato"/>
            </a:endParaRPr>
          </a:p>
        </p:txBody>
      </p:sp>
      <p:sp>
        <p:nvSpPr>
          <p:cNvPr id="104" name="Google Shape;104;p15"/>
          <p:cNvSpPr txBox="1"/>
          <p:nvPr>
            <p:ph idx="2" type="body"/>
          </p:nvPr>
        </p:nvSpPr>
        <p:spPr>
          <a:xfrm>
            <a:off x="3560725" y="2383675"/>
            <a:ext cx="2490000" cy="22611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Ce que cela implique : </a:t>
            </a:r>
            <a:endParaRPr/>
          </a:p>
          <a:p>
            <a:pPr indent="-311150" lvl="0" marL="457200" rtl="0" algn="l">
              <a:lnSpc>
                <a:spcPct val="100000"/>
              </a:lnSpc>
              <a:spcBef>
                <a:spcPts val="1600"/>
              </a:spcBef>
              <a:spcAft>
                <a:spcPts val="0"/>
              </a:spcAft>
              <a:buSzPts val="1300"/>
              <a:buChar char="➔"/>
            </a:pPr>
            <a:r>
              <a:rPr lang="en"/>
              <a:t>connexion admin</a:t>
            </a:r>
            <a:endParaRPr/>
          </a:p>
          <a:p>
            <a:pPr indent="-311150" lvl="0" marL="457200" rtl="0" algn="l">
              <a:lnSpc>
                <a:spcPct val="100000"/>
              </a:lnSpc>
              <a:spcBef>
                <a:spcPts val="0"/>
              </a:spcBef>
              <a:spcAft>
                <a:spcPts val="0"/>
              </a:spcAft>
              <a:buSzPts val="1300"/>
              <a:buChar char="➔"/>
            </a:pPr>
            <a:r>
              <a:rPr lang="en"/>
              <a:t>CRUD profil utilisateur</a:t>
            </a:r>
            <a:endParaRPr/>
          </a:p>
          <a:p>
            <a:pPr indent="-311150" lvl="0" marL="457200" rtl="0" algn="l">
              <a:lnSpc>
                <a:spcPct val="100000"/>
              </a:lnSpc>
              <a:spcBef>
                <a:spcPts val="0"/>
              </a:spcBef>
              <a:spcAft>
                <a:spcPts val="0"/>
              </a:spcAft>
              <a:buSzPts val="1300"/>
              <a:buChar char="➔"/>
            </a:pPr>
            <a:r>
              <a:rPr lang="en"/>
              <a:t>CRUD match</a:t>
            </a:r>
            <a:endParaRPr/>
          </a:p>
          <a:p>
            <a:pPr indent="-311150" lvl="0" marL="457200" rtl="0" algn="l">
              <a:lnSpc>
                <a:spcPct val="100000"/>
              </a:lnSpc>
              <a:spcBef>
                <a:spcPts val="0"/>
              </a:spcBef>
              <a:spcAft>
                <a:spcPts val="0"/>
              </a:spcAft>
              <a:buSzPts val="1300"/>
              <a:buChar char="➔"/>
            </a:pPr>
            <a:r>
              <a:rPr lang="en"/>
              <a:t>CRUD</a:t>
            </a:r>
            <a:r>
              <a:rPr lang="en"/>
              <a:t> résultats</a:t>
            </a:r>
            <a:endParaRPr/>
          </a:p>
          <a:p>
            <a:pPr indent="-311150" lvl="0" marL="457200" rtl="0" algn="l">
              <a:lnSpc>
                <a:spcPct val="100000"/>
              </a:lnSpc>
              <a:spcBef>
                <a:spcPts val="0"/>
              </a:spcBef>
              <a:spcAft>
                <a:spcPts val="0"/>
              </a:spcAft>
              <a:buSzPts val="1300"/>
              <a:buChar char="➔"/>
            </a:pPr>
            <a:r>
              <a:rPr lang="en"/>
              <a:t>CRUD</a:t>
            </a:r>
            <a:r>
              <a:rPr lang="en"/>
              <a:t> classements</a:t>
            </a:r>
            <a:endParaRPr/>
          </a:p>
          <a:p>
            <a:pPr indent="-311150" lvl="0" marL="457200" rtl="0" algn="l">
              <a:lnSpc>
                <a:spcPct val="100000"/>
              </a:lnSpc>
              <a:spcBef>
                <a:spcPts val="0"/>
              </a:spcBef>
              <a:spcAft>
                <a:spcPts val="0"/>
              </a:spcAft>
              <a:buSzPts val="1300"/>
              <a:buChar char="➔"/>
            </a:pPr>
            <a:r>
              <a:rPr lang="en"/>
              <a:t>CRUD</a:t>
            </a:r>
            <a:r>
              <a:rPr lang="en"/>
              <a:t> livescore</a:t>
            </a:r>
            <a:endParaRPr/>
          </a:p>
          <a:p>
            <a:pPr indent="-311150" lvl="0" marL="457200" rtl="0" algn="l">
              <a:lnSpc>
                <a:spcPct val="100000"/>
              </a:lnSpc>
              <a:spcBef>
                <a:spcPts val="0"/>
              </a:spcBef>
              <a:spcAft>
                <a:spcPts val="0"/>
              </a:spcAft>
              <a:buSzPts val="1300"/>
              <a:buChar char="➔"/>
            </a:pPr>
            <a:r>
              <a:rPr lang="en"/>
              <a:t>CRUD</a:t>
            </a:r>
            <a:r>
              <a:rPr lang="en"/>
              <a:t> résumé</a:t>
            </a:r>
            <a:endParaRPr/>
          </a:p>
        </p:txBody>
      </p:sp>
      <p:sp>
        <p:nvSpPr>
          <p:cNvPr id="105" name="Google Shape;105;p15"/>
          <p:cNvSpPr txBox="1"/>
          <p:nvPr>
            <p:ph idx="2" type="body"/>
          </p:nvPr>
        </p:nvSpPr>
        <p:spPr>
          <a:xfrm>
            <a:off x="6050725" y="2383675"/>
            <a:ext cx="2490000" cy="22611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a:p>
          <a:p>
            <a:pPr indent="-311150" lvl="0" marL="457200" rtl="0" algn="l">
              <a:lnSpc>
                <a:spcPct val="100000"/>
              </a:lnSpc>
              <a:spcBef>
                <a:spcPts val="1600"/>
              </a:spcBef>
              <a:spcAft>
                <a:spcPts val="0"/>
              </a:spcAft>
              <a:buSzPts val="1300"/>
              <a:buChar char="➔"/>
            </a:pPr>
            <a:r>
              <a:rPr lang="en"/>
              <a:t>CRUD</a:t>
            </a:r>
            <a:r>
              <a:rPr lang="en"/>
              <a:t> statistiques</a:t>
            </a:r>
            <a:endParaRPr/>
          </a:p>
          <a:p>
            <a:pPr indent="-311150" lvl="0" marL="457200" rtl="0" algn="l">
              <a:lnSpc>
                <a:spcPct val="100000"/>
              </a:lnSpc>
              <a:spcBef>
                <a:spcPts val="0"/>
              </a:spcBef>
              <a:spcAft>
                <a:spcPts val="0"/>
              </a:spcAft>
              <a:buSzPts val="1300"/>
              <a:buChar char="➔"/>
            </a:pPr>
            <a:r>
              <a:rPr lang="en"/>
              <a:t>CRUD </a:t>
            </a:r>
            <a:r>
              <a:rPr lang="en"/>
              <a:t>compos</a:t>
            </a:r>
            <a:endParaRPr/>
          </a:p>
          <a:p>
            <a:pPr indent="-311150" lvl="0" marL="457200" rtl="0" algn="l">
              <a:lnSpc>
                <a:spcPct val="100000"/>
              </a:lnSpc>
              <a:spcBef>
                <a:spcPts val="0"/>
              </a:spcBef>
              <a:spcAft>
                <a:spcPts val="0"/>
              </a:spcAft>
              <a:buSzPts val="1300"/>
              <a:buChar char="➔"/>
            </a:pPr>
            <a:r>
              <a:rPr lang="en"/>
              <a:t>CRUD </a:t>
            </a:r>
            <a:r>
              <a:rPr lang="en"/>
              <a:t>compte</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