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8fb990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8fb990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8fb990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8fb990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8fb9909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8fb9909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8fb990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8fb990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38eb3a9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38eb3a9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38fb990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38fb99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38fb990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38fb990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38fb990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38fb990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8fb990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8fb990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38fb990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38fb990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8fb990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8fb990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8fb9909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38fb990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Yelp Dataset: Data Exploration </a:t>
            </a:r>
            <a:endParaRPr/>
          </a:p>
        </p:txBody>
      </p:sp>
      <p:pic>
        <p:nvPicPr>
          <p:cNvPr id="55" name="Google Shape;55;p13"/>
          <p:cNvPicPr preferRelativeResize="0"/>
          <p:nvPr/>
        </p:nvPicPr>
        <p:blipFill>
          <a:blip r:embed="rId3">
            <a:alphaModFix/>
          </a:blip>
          <a:stretch>
            <a:fillRect/>
          </a:stretch>
        </p:blipFill>
        <p:spPr>
          <a:xfrm>
            <a:off x="5561500" y="3422827"/>
            <a:ext cx="3535274" cy="172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350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User Table</a:t>
            </a:r>
            <a:endParaRPr/>
          </a:p>
        </p:txBody>
      </p:sp>
      <p:sp>
        <p:nvSpPr>
          <p:cNvPr id="117" name="Google Shape;117;p22"/>
          <p:cNvSpPr txBox="1"/>
          <p:nvPr>
            <p:ph idx="1" type="body"/>
          </p:nvPr>
        </p:nvSpPr>
        <p:spPr>
          <a:xfrm>
            <a:off x="217750" y="1499425"/>
            <a:ext cx="3429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Recalling the entity relational diagram, this table is not needed for our ML tasks. As we can get user identity (user id) via review and tips.  (This table does not contain information about places they previously visited)</a:t>
            </a:r>
            <a:endParaRPr/>
          </a:p>
        </p:txBody>
      </p:sp>
      <p:pic>
        <p:nvPicPr>
          <p:cNvPr id="118" name="Google Shape;118;p22"/>
          <p:cNvPicPr preferRelativeResize="0"/>
          <p:nvPr/>
        </p:nvPicPr>
        <p:blipFill>
          <a:blip r:embed="rId3">
            <a:alphaModFix/>
          </a:blip>
          <a:stretch>
            <a:fillRect/>
          </a:stretch>
        </p:blipFill>
        <p:spPr>
          <a:xfrm>
            <a:off x="3646754" y="109575"/>
            <a:ext cx="5497242"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7324750" y="445025"/>
            <a:ext cx="150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 Table</a:t>
            </a:r>
            <a:endParaRPr/>
          </a:p>
        </p:txBody>
      </p:sp>
      <p:sp>
        <p:nvSpPr>
          <p:cNvPr id="124" name="Google Shape;124;p23"/>
          <p:cNvSpPr txBox="1"/>
          <p:nvPr>
            <p:ph idx="1" type="body"/>
          </p:nvPr>
        </p:nvSpPr>
        <p:spPr>
          <a:xfrm>
            <a:off x="7092550" y="1630950"/>
            <a:ext cx="1781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everyone who leaves a review checks in, so this data set will not be used</a:t>
            </a:r>
            <a:endParaRPr/>
          </a:p>
        </p:txBody>
      </p:sp>
      <p:pic>
        <p:nvPicPr>
          <p:cNvPr id="125" name="Google Shape;125;p23"/>
          <p:cNvPicPr preferRelativeResize="0"/>
          <p:nvPr/>
        </p:nvPicPr>
        <p:blipFill>
          <a:blip r:embed="rId3">
            <a:alphaModFix/>
          </a:blip>
          <a:stretch>
            <a:fillRect/>
          </a:stretch>
        </p:blipFill>
        <p:spPr>
          <a:xfrm>
            <a:off x="0" y="499575"/>
            <a:ext cx="7001301" cy="4081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Photo Table</a:t>
            </a:r>
            <a:endParaRPr/>
          </a:p>
          <a:p>
            <a:pPr indent="0" lvl="0" marL="0" rtl="0" algn="l">
              <a:spcBef>
                <a:spcPts val="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63500" y="1375825"/>
            <a:ext cx="8505825" cy="270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next?</a:t>
            </a:r>
            <a:endParaRPr/>
          </a:p>
        </p:txBody>
      </p:sp>
      <p:sp>
        <p:nvSpPr>
          <p:cNvPr id="137" name="Google Shape;137;p25"/>
          <p:cNvSpPr txBox="1"/>
          <p:nvPr>
            <p:ph idx="1" type="body"/>
          </p:nvPr>
        </p:nvSpPr>
        <p:spPr>
          <a:xfrm>
            <a:off x="311700" y="1110200"/>
            <a:ext cx="516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Move on the phase (formatting data to make it more consistent) </a:t>
            </a:r>
            <a:endParaRPr/>
          </a:p>
          <a:p>
            <a:pPr indent="-342900" lvl="0" marL="457200" rtl="0" algn="l">
              <a:spcBef>
                <a:spcPts val="0"/>
              </a:spcBef>
              <a:spcAft>
                <a:spcPts val="0"/>
              </a:spcAft>
              <a:buSzPts val="1800"/>
              <a:buChar char="-"/>
            </a:pPr>
            <a:r>
              <a:rPr lang="en"/>
              <a:t>Head on to improving data quality (Data cleaning) </a:t>
            </a:r>
            <a:endParaRPr/>
          </a:p>
          <a:p>
            <a:pPr indent="-342900" lvl="0" marL="457200" rtl="0" algn="l">
              <a:spcBef>
                <a:spcPts val="0"/>
              </a:spcBef>
              <a:spcAft>
                <a:spcPts val="0"/>
              </a:spcAft>
              <a:buSzPts val="1800"/>
              <a:buChar char="-"/>
            </a:pPr>
            <a:r>
              <a:rPr lang="en"/>
              <a:t>Feature engineering </a:t>
            </a:r>
            <a:endParaRPr/>
          </a:p>
          <a:p>
            <a:pPr indent="-342900" lvl="0" marL="457200" rtl="0" algn="l">
              <a:spcBef>
                <a:spcPts val="0"/>
              </a:spcBef>
              <a:spcAft>
                <a:spcPts val="0"/>
              </a:spcAft>
              <a:buSzPts val="1800"/>
              <a:buChar char="-"/>
            </a:pPr>
            <a:r>
              <a:rPr lang="en"/>
              <a:t>Choose the model(s)</a:t>
            </a:r>
            <a:endParaRPr/>
          </a:p>
          <a:p>
            <a:pPr indent="-342900" lvl="0" marL="457200" rtl="0" algn="l">
              <a:spcBef>
                <a:spcPts val="0"/>
              </a:spcBef>
              <a:spcAft>
                <a:spcPts val="0"/>
              </a:spcAft>
              <a:buSzPts val="1800"/>
              <a:buChar char="-"/>
            </a:pPr>
            <a:r>
              <a:rPr lang="en"/>
              <a:t>Train the model/evaluate </a:t>
            </a:r>
            <a:endParaRPr/>
          </a:p>
          <a:p>
            <a:pPr indent="-342900" lvl="0" marL="457200" rtl="0" algn="l">
              <a:spcBef>
                <a:spcPts val="0"/>
              </a:spcBef>
              <a:spcAft>
                <a:spcPts val="0"/>
              </a:spcAft>
              <a:buSzPts val="1800"/>
              <a:buChar char="-"/>
            </a:pPr>
            <a:r>
              <a:rPr lang="en"/>
              <a:t>Parameter tuning </a:t>
            </a:r>
            <a:endParaRPr/>
          </a:p>
          <a:p>
            <a:pPr indent="-342900" lvl="0" marL="457200" rtl="0" algn="l">
              <a:spcBef>
                <a:spcPts val="0"/>
              </a:spcBef>
              <a:spcAft>
                <a:spcPts val="0"/>
              </a:spcAft>
              <a:buSzPts val="1800"/>
              <a:buChar char="-"/>
            </a:pPr>
            <a:r>
              <a:rPr lang="en"/>
              <a:t>Let’s make predictions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will be doing: </a:t>
            </a:r>
            <a:endParaRPr/>
          </a:p>
        </p:txBody>
      </p:sp>
      <p:sp>
        <p:nvSpPr>
          <p:cNvPr id="61" name="Google Shape;61;p14"/>
          <p:cNvSpPr txBox="1"/>
          <p:nvPr>
            <p:ph idx="1" type="body"/>
          </p:nvPr>
        </p:nvSpPr>
        <p:spPr>
          <a:xfrm>
            <a:off x="432125" y="12091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Exploration of each data set we will be utilizing </a:t>
            </a:r>
            <a:endParaRPr/>
          </a:p>
          <a:p>
            <a:pPr indent="0" lvl="0" marL="457200" rtl="0" algn="l">
              <a:spcBef>
                <a:spcPts val="1600"/>
              </a:spcBef>
              <a:spcAft>
                <a:spcPts val="0"/>
              </a:spcAft>
              <a:buNone/>
            </a:pPr>
            <a:r>
              <a:rPr lang="en"/>
              <a:t>Tasks:</a:t>
            </a:r>
            <a:endParaRPr/>
          </a:p>
          <a:p>
            <a:pPr indent="-342900" lvl="0" marL="457200" rtl="0" algn="l">
              <a:spcBef>
                <a:spcPts val="1600"/>
              </a:spcBef>
              <a:spcAft>
                <a:spcPts val="0"/>
              </a:spcAft>
              <a:buSzPts val="1800"/>
              <a:buAutoNum type="arabicPeriod"/>
            </a:pPr>
            <a:r>
              <a:rPr lang="en"/>
              <a:t>Generating recommendations for users of where to eat </a:t>
            </a:r>
            <a:endParaRPr/>
          </a:p>
          <a:p>
            <a:pPr indent="-342900" lvl="0" marL="457200" rtl="0" algn="l">
              <a:spcBef>
                <a:spcPts val="0"/>
              </a:spcBef>
              <a:spcAft>
                <a:spcPts val="0"/>
              </a:spcAft>
              <a:buSzPts val="1800"/>
              <a:buAutoNum type="arabicPeriod"/>
            </a:pPr>
            <a:r>
              <a:rPr lang="en"/>
              <a:t>Sentiment Analysis </a:t>
            </a:r>
            <a:endParaRPr/>
          </a:p>
          <a:p>
            <a:pPr indent="-342900" lvl="0" marL="914400" rtl="0" algn="l">
              <a:spcBef>
                <a:spcPts val="0"/>
              </a:spcBef>
              <a:spcAft>
                <a:spcPts val="0"/>
              </a:spcAft>
              <a:buSzPts val="1800"/>
              <a:buChar char="-"/>
            </a:pPr>
            <a:r>
              <a:rPr lang="en"/>
              <a:t>What concerns a customer and what makes a good restaurant </a:t>
            </a:r>
            <a:endParaRPr/>
          </a:p>
          <a:p>
            <a:pPr indent="-342900" lvl="0" marL="914400" rtl="0" algn="l">
              <a:spcBef>
                <a:spcPts val="0"/>
              </a:spcBef>
              <a:spcAft>
                <a:spcPts val="0"/>
              </a:spcAft>
              <a:buSzPts val="1800"/>
              <a:buChar char="-"/>
            </a:pPr>
            <a:r>
              <a:rPr lang="en"/>
              <a:t>Did a user like or not like a restaurant?</a:t>
            </a:r>
            <a:endParaRPr/>
          </a:p>
          <a:p>
            <a:pPr indent="-342900" lvl="0" marL="457200" rtl="0" algn="l">
              <a:spcBef>
                <a:spcPts val="0"/>
              </a:spcBef>
              <a:spcAft>
                <a:spcPts val="0"/>
              </a:spcAft>
              <a:buSzPts val="1800"/>
              <a:buAutoNum type="arabicPeriod"/>
            </a:pPr>
            <a:r>
              <a:rPr b="1" lang="en"/>
              <a:t>World cloud visualization </a:t>
            </a:r>
            <a:r>
              <a:rPr lang="en"/>
              <a:t>(Looking at reviews and tips) </a:t>
            </a:r>
            <a:endParaRPr/>
          </a:p>
          <a:p>
            <a:pPr indent="-342900" lvl="0" marL="457200" rtl="0" algn="l">
              <a:spcBef>
                <a:spcPts val="0"/>
              </a:spcBef>
              <a:spcAft>
                <a:spcPts val="0"/>
              </a:spcAft>
              <a:buSzPts val="1800"/>
              <a:buAutoNum type="arabicPeriod"/>
            </a:pPr>
            <a:r>
              <a:rPr lang="en"/>
              <a:t>Computer Vision task (If we have time) (Image classifier)</a:t>
            </a:r>
            <a:endParaRPr/>
          </a:p>
        </p:txBody>
      </p:sp>
      <p:pic>
        <p:nvPicPr>
          <p:cNvPr id="62" name="Google Shape;62;p14"/>
          <p:cNvPicPr preferRelativeResize="0"/>
          <p:nvPr/>
        </p:nvPicPr>
        <p:blipFill>
          <a:blip r:embed="rId3">
            <a:alphaModFix/>
          </a:blip>
          <a:stretch>
            <a:fillRect/>
          </a:stretch>
        </p:blipFill>
        <p:spPr>
          <a:xfrm>
            <a:off x="6533450" y="126650"/>
            <a:ext cx="2419274" cy="129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 Let’s Explore Business Data </a:t>
            </a:r>
            <a:endParaRPr/>
          </a:p>
        </p:txBody>
      </p:sp>
      <p:pic>
        <p:nvPicPr>
          <p:cNvPr id="68" name="Google Shape;68;p15"/>
          <p:cNvPicPr preferRelativeResize="0"/>
          <p:nvPr/>
        </p:nvPicPr>
        <p:blipFill>
          <a:blip r:embed="rId3">
            <a:alphaModFix/>
          </a:blip>
          <a:stretch>
            <a:fillRect/>
          </a:stretch>
        </p:blipFill>
        <p:spPr>
          <a:xfrm>
            <a:off x="634125" y="1458499"/>
            <a:ext cx="7639626" cy="2912850"/>
          </a:xfrm>
          <a:prstGeom prst="rect">
            <a:avLst/>
          </a:prstGeom>
          <a:noFill/>
          <a:ln>
            <a:noFill/>
          </a:ln>
        </p:spPr>
      </p:pic>
      <p:cxnSp>
        <p:nvCxnSpPr>
          <p:cNvPr id="69" name="Google Shape;69;p15"/>
          <p:cNvCxnSpPr/>
          <p:nvPr/>
        </p:nvCxnSpPr>
        <p:spPr>
          <a:xfrm flipH="1" rot="10800000">
            <a:off x="162050" y="4107650"/>
            <a:ext cx="986400" cy="67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 Distribution Among Business</a:t>
            </a:r>
            <a:endParaRPr/>
          </a:p>
        </p:txBody>
      </p:sp>
      <p:pic>
        <p:nvPicPr>
          <p:cNvPr id="75" name="Google Shape;75;p16"/>
          <p:cNvPicPr preferRelativeResize="0"/>
          <p:nvPr/>
        </p:nvPicPr>
        <p:blipFill>
          <a:blip r:embed="rId3">
            <a:alphaModFix/>
          </a:blip>
          <a:stretch>
            <a:fillRect/>
          </a:stretch>
        </p:blipFill>
        <p:spPr>
          <a:xfrm>
            <a:off x="19050" y="1945513"/>
            <a:ext cx="9124950"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Count Distribution </a:t>
            </a:r>
            <a:endParaRPr/>
          </a:p>
        </p:txBody>
      </p:sp>
      <p:pic>
        <p:nvPicPr>
          <p:cNvPr id="81" name="Google Shape;81;p17"/>
          <p:cNvPicPr preferRelativeResize="0"/>
          <p:nvPr/>
        </p:nvPicPr>
        <p:blipFill>
          <a:blip r:embed="rId3">
            <a:alphaModFix/>
          </a:blip>
          <a:stretch>
            <a:fillRect/>
          </a:stretch>
        </p:blipFill>
        <p:spPr>
          <a:xfrm>
            <a:off x="404863" y="1403350"/>
            <a:ext cx="5210175" cy="2914650"/>
          </a:xfrm>
          <a:prstGeom prst="rect">
            <a:avLst/>
          </a:prstGeom>
          <a:noFill/>
          <a:ln>
            <a:noFill/>
          </a:ln>
        </p:spPr>
      </p:pic>
      <p:sp>
        <p:nvSpPr>
          <p:cNvPr id="82" name="Google Shape;82;p17"/>
          <p:cNvSpPr/>
          <p:nvPr/>
        </p:nvSpPr>
        <p:spPr>
          <a:xfrm>
            <a:off x="5889350" y="1020250"/>
            <a:ext cx="2497800" cy="2575200"/>
          </a:xfrm>
          <a:prstGeom prst="flowChartMagneticTap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Median Review Count  For Businesses=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Mean Review Count is Around 135.78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Business Categories </a:t>
            </a:r>
            <a:endParaRPr/>
          </a:p>
        </p:txBody>
      </p:sp>
      <p:pic>
        <p:nvPicPr>
          <p:cNvPr id="88" name="Google Shape;88;p18"/>
          <p:cNvPicPr preferRelativeResize="0"/>
          <p:nvPr/>
        </p:nvPicPr>
        <p:blipFill>
          <a:blip r:embed="rId3">
            <a:alphaModFix/>
          </a:blip>
          <a:stretch>
            <a:fillRect/>
          </a:stretch>
        </p:blipFill>
        <p:spPr>
          <a:xfrm>
            <a:off x="247250" y="1325000"/>
            <a:ext cx="8810375" cy="344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nvSpPr>
        <p:spPr>
          <a:xfrm>
            <a:off x="261050" y="952475"/>
            <a:ext cx="6222900" cy="12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3                                                None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11  {'RestaurantsTakeOut': 'True', 'BusinessParkin...</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16  {'BusinessAcceptsCreditCards': 'True', 'Busine...</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31                                               None</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37  {'BusinessAcceptsCreditCards': 'True', 'ByAppo...</a:t>
            </a:r>
            <a:endParaRPr sz="1050">
              <a:solidFill>
                <a:schemeClr val="dk1"/>
              </a:solidFill>
              <a:highlight>
                <a:srgbClr val="FFFFFF"/>
              </a:highlight>
            </a:endParaRPr>
          </a:p>
          <a:p>
            <a:pPr indent="0" lvl="0" marL="0" rtl="0" algn="l">
              <a:spcBef>
                <a:spcPts val="0"/>
              </a:spcBef>
              <a:spcAft>
                <a:spcPts val="0"/>
              </a:spcAft>
              <a:buNone/>
            </a:pPr>
            <a:r>
              <a:t/>
            </a:r>
            <a:endParaRPr/>
          </a:p>
        </p:txBody>
      </p:sp>
      <p:sp>
        <p:nvSpPr>
          <p:cNvPr id="94" name="Google Shape;94;p19"/>
          <p:cNvSpPr txBox="1"/>
          <p:nvPr/>
        </p:nvSpPr>
        <p:spPr>
          <a:xfrm>
            <a:off x="437450" y="324550"/>
            <a:ext cx="25260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Attributes </a:t>
            </a:r>
            <a:endParaRPr/>
          </a:p>
        </p:txBody>
      </p:sp>
      <p:pic>
        <p:nvPicPr>
          <p:cNvPr id="95" name="Google Shape;95;p19"/>
          <p:cNvPicPr preferRelativeResize="0"/>
          <p:nvPr/>
        </p:nvPicPr>
        <p:blipFill>
          <a:blip r:embed="rId3">
            <a:alphaModFix/>
          </a:blip>
          <a:stretch>
            <a:fillRect/>
          </a:stretch>
        </p:blipFill>
        <p:spPr>
          <a:xfrm>
            <a:off x="4025900" y="215775"/>
            <a:ext cx="4746899" cy="4596126"/>
          </a:xfrm>
          <a:prstGeom prst="rect">
            <a:avLst/>
          </a:prstGeom>
          <a:noFill/>
          <a:ln>
            <a:noFill/>
          </a:ln>
        </p:spPr>
      </p:pic>
      <p:sp>
        <p:nvSpPr>
          <p:cNvPr id="96" name="Google Shape;96;p19"/>
          <p:cNvSpPr txBox="1"/>
          <p:nvPr/>
        </p:nvSpPr>
        <p:spPr>
          <a:xfrm>
            <a:off x="451550" y="2674050"/>
            <a:ext cx="2716500" cy="21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Exploration of the Attributes:</a:t>
            </a:r>
            <a:endParaRPr/>
          </a:p>
          <a:p>
            <a:pPr indent="-317500" lvl="0" marL="457200" rtl="0" algn="l">
              <a:spcBef>
                <a:spcPts val="0"/>
              </a:spcBef>
              <a:spcAft>
                <a:spcPts val="0"/>
              </a:spcAft>
              <a:buSzPts val="1400"/>
              <a:buChar char="-"/>
            </a:pPr>
            <a:r>
              <a:rPr lang="en"/>
              <a:t>One hot encoding (break attributes down even further)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Tactic for Business Table</a:t>
            </a:r>
            <a:endParaRPr/>
          </a:p>
        </p:txBody>
      </p:sp>
      <p:sp>
        <p:nvSpPr>
          <p:cNvPr id="102" name="Google Shape;102;p20"/>
          <p:cNvSpPr txBox="1"/>
          <p:nvPr>
            <p:ph idx="1" type="body"/>
          </p:nvPr>
        </p:nvSpPr>
        <p:spPr>
          <a:xfrm>
            <a:off x="311700" y="1053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Business Table </a:t>
            </a:r>
            <a:endParaRPr/>
          </a:p>
          <a:p>
            <a:pPr indent="-342900" lvl="0" marL="457200" rtl="0" algn="l">
              <a:spcBef>
                <a:spcPts val="1600"/>
              </a:spcBef>
              <a:spcAft>
                <a:spcPts val="0"/>
              </a:spcAft>
              <a:buSzPts val="1800"/>
              <a:buChar char="-"/>
            </a:pPr>
            <a:r>
              <a:rPr lang="en"/>
              <a:t>We have already narrowed down the businesses to businesses in AZ</a:t>
            </a:r>
            <a:endParaRPr/>
          </a:p>
          <a:p>
            <a:pPr indent="-342900" lvl="0" marL="457200" rtl="0" algn="l">
              <a:spcBef>
                <a:spcPts val="0"/>
              </a:spcBef>
              <a:spcAft>
                <a:spcPts val="0"/>
              </a:spcAft>
              <a:buSzPts val="1800"/>
              <a:buChar char="-"/>
            </a:pPr>
            <a:r>
              <a:rPr lang="en"/>
              <a:t>We dropped Businesses’ that have a null postal code </a:t>
            </a:r>
            <a:endParaRPr/>
          </a:p>
          <a:p>
            <a:pPr indent="-342900" lvl="0" marL="457200" rtl="0" algn="l">
              <a:spcBef>
                <a:spcPts val="0"/>
              </a:spcBef>
              <a:spcAft>
                <a:spcPts val="0"/>
              </a:spcAft>
              <a:buSzPts val="1800"/>
              <a:buChar char="-"/>
            </a:pPr>
            <a:r>
              <a:rPr lang="en"/>
              <a:t>We need to determine if there is a way to clean the cities and latitude and longitude to determine if they are valid for this location </a:t>
            </a:r>
            <a:endParaRPr/>
          </a:p>
          <a:p>
            <a:pPr indent="-342900" lvl="0" marL="457200" rtl="0" algn="l">
              <a:spcBef>
                <a:spcPts val="0"/>
              </a:spcBef>
              <a:spcAft>
                <a:spcPts val="0"/>
              </a:spcAft>
              <a:buSzPts val="1800"/>
              <a:buChar char="-"/>
            </a:pPr>
            <a:r>
              <a:rPr lang="en"/>
              <a:t>We are taking businesses’  with reviews more than 136 reviews. (As the average review count is 135.78) </a:t>
            </a:r>
            <a:endParaRPr/>
          </a:p>
          <a:p>
            <a:pPr indent="-342900" lvl="0" marL="457200" rtl="0" algn="l">
              <a:spcBef>
                <a:spcPts val="0"/>
              </a:spcBef>
              <a:spcAft>
                <a:spcPts val="0"/>
              </a:spcAft>
              <a:buSzPts val="1800"/>
              <a:buChar char="-"/>
            </a:pPr>
            <a:r>
              <a:rPr lang="en"/>
              <a:t>We are not taking businesses into consideration that have null attributes or categories</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Tips Table / Reviews Table </a:t>
            </a:r>
            <a:endParaRPr/>
          </a:p>
        </p:txBody>
      </p:sp>
      <p:pic>
        <p:nvPicPr>
          <p:cNvPr id="108" name="Google Shape;108;p21"/>
          <p:cNvPicPr preferRelativeResize="0"/>
          <p:nvPr/>
        </p:nvPicPr>
        <p:blipFill rotWithShape="1">
          <a:blip r:embed="rId3">
            <a:alphaModFix/>
          </a:blip>
          <a:srcRect b="-41342" l="0" r="-7135" t="0"/>
          <a:stretch/>
        </p:blipFill>
        <p:spPr>
          <a:xfrm>
            <a:off x="183450" y="1171200"/>
            <a:ext cx="5722051" cy="2194300"/>
          </a:xfrm>
          <a:prstGeom prst="rect">
            <a:avLst/>
          </a:prstGeom>
          <a:noFill/>
          <a:ln>
            <a:noFill/>
          </a:ln>
        </p:spPr>
      </p:pic>
      <p:pic>
        <p:nvPicPr>
          <p:cNvPr id="109" name="Google Shape;109;p21"/>
          <p:cNvPicPr preferRelativeResize="0"/>
          <p:nvPr/>
        </p:nvPicPr>
        <p:blipFill>
          <a:blip r:embed="rId4">
            <a:alphaModFix/>
          </a:blip>
          <a:stretch>
            <a:fillRect/>
          </a:stretch>
        </p:blipFill>
        <p:spPr>
          <a:xfrm>
            <a:off x="6008501" y="2630625"/>
            <a:ext cx="2933699" cy="2295939"/>
          </a:xfrm>
          <a:prstGeom prst="rect">
            <a:avLst/>
          </a:prstGeom>
          <a:noFill/>
          <a:ln>
            <a:noFill/>
          </a:ln>
        </p:spPr>
      </p:pic>
      <p:sp>
        <p:nvSpPr>
          <p:cNvPr id="110" name="Google Shape;110;p21"/>
          <p:cNvSpPr txBox="1"/>
          <p:nvPr/>
        </p:nvSpPr>
        <p:spPr>
          <a:xfrm>
            <a:off x="6886225" y="246950"/>
            <a:ext cx="2123700" cy="23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Feature Attributes</a:t>
            </a:r>
            <a:endParaRPr/>
          </a:p>
          <a:p>
            <a:pPr indent="-317500" lvl="0" marL="457200" rtl="0" algn="l">
              <a:spcBef>
                <a:spcPts val="0"/>
              </a:spcBef>
              <a:spcAft>
                <a:spcPts val="0"/>
              </a:spcAft>
              <a:buSzPts val="1400"/>
              <a:buChar char="-"/>
            </a:pPr>
            <a:r>
              <a:rPr lang="en"/>
              <a:t>No compliment count </a:t>
            </a:r>
            <a:endParaRPr/>
          </a:p>
          <a:p>
            <a:pPr indent="-317500" lvl="0" marL="457200" rtl="0" algn="l">
              <a:spcBef>
                <a:spcPts val="0"/>
              </a:spcBef>
              <a:spcAft>
                <a:spcPts val="0"/>
              </a:spcAft>
              <a:buSzPts val="1400"/>
              <a:buChar char="-"/>
            </a:pPr>
            <a:r>
              <a:rPr lang="en"/>
              <a:t>Review stars </a:t>
            </a:r>
            <a:endParaRPr/>
          </a:p>
          <a:p>
            <a:pPr indent="-317500" lvl="0" marL="457200" rtl="0" algn="l">
              <a:spcBef>
                <a:spcPts val="0"/>
              </a:spcBef>
              <a:spcAft>
                <a:spcPts val="0"/>
              </a:spcAft>
              <a:buSzPts val="1400"/>
              <a:buChar char="-"/>
            </a:pPr>
            <a:r>
              <a:rPr lang="en"/>
              <a:t>Text (tips and reviews)</a:t>
            </a:r>
            <a:endParaRPr/>
          </a:p>
        </p:txBody>
      </p:sp>
      <p:pic>
        <p:nvPicPr>
          <p:cNvPr id="111" name="Google Shape;111;p21"/>
          <p:cNvPicPr preferRelativeResize="0"/>
          <p:nvPr/>
        </p:nvPicPr>
        <p:blipFill>
          <a:blip r:embed="rId5">
            <a:alphaModFix/>
          </a:blip>
          <a:stretch>
            <a:fillRect/>
          </a:stretch>
        </p:blipFill>
        <p:spPr>
          <a:xfrm>
            <a:off x="2167550" y="2747725"/>
            <a:ext cx="3808500" cy="2239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