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710352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4710352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4710352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4710352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710352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710352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710352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710352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710352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710352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47103526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47103526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68218b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68218b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7103526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7103526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71035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71035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60df530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60df530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460df5c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60df5c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4710352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710352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68218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68218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68218b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468218b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64746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64746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68218b7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68218b7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64746c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64746c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nessailana/Machine_Learning_Projects-Fall-2019"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our Data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Yelp Dataset Challenge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 our progress:</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https://github.com/vanessailana/Machine_Learning_Projects-Fall-2019</a:t>
            </a:r>
            <a:endParaRPr/>
          </a:p>
        </p:txBody>
      </p:sp>
      <p:pic>
        <p:nvPicPr>
          <p:cNvPr id="66" name="Google Shape;66;p13"/>
          <p:cNvPicPr preferRelativeResize="0"/>
          <p:nvPr/>
        </p:nvPicPr>
        <p:blipFill>
          <a:blip r:embed="rId4">
            <a:alphaModFix/>
          </a:blip>
          <a:stretch>
            <a:fillRect/>
          </a:stretch>
        </p:blipFill>
        <p:spPr>
          <a:xfrm>
            <a:off x="4554300" y="2921660"/>
            <a:ext cx="4568602" cy="22218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Task #2</a:t>
            </a:r>
            <a:endParaRPr/>
          </a:p>
        </p:txBody>
      </p:sp>
      <p:sp>
        <p:nvSpPr>
          <p:cNvPr id="127" name="Google Shape;127;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Sentiment Analysis </a:t>
            </a:r>
            <a:endParaRPr sz="1800">
              <a:solidFill>
                <a:srgbClr val="595959"/>
              </a:solidFill>
              <a:latin typeface="Arial"/>
              <a:ea typeface="Arial"/>
              <a:cs typeface="Arial"/>
              <a:sym typeface="Arial"/>
            </a:endParaRPr>
          </a:p>
          <a:p>
            <a:pPr indent="-342900" lvl="0" marL="914400" rtl="0" algn="l">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What concerns a customer and what makes a good restaurant </a:t>
            </a:r>
            <a:endParaRPr sz="1800">
              <a:solidFill>
                <a:srgbClr val="595959"/>
              </a:solidFill>
              <a:latin typeface="Arial"/>
              <a:ea typeface="Arial"/>
              <a:cs typeface="Arial"/>
              <a:sym typeface="Arial"/>
            </a:endParaRPr>
          </a:p>
          <a:p>
            <a:pPr indent="-342900" lvl="0" marL="914400" rtl="0" algn="l">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Did a user like or not like a restaurant?</a:t>
            </a:r>
            <a:endParaRPr sz="1800">
              <a:solidFill>
                <a:srgbClr val="595959"/>
              </a:solidFill>
              <a:latin typeface="Arial"/>
              <a:ea typeface="Arial"/>
              <a:cs typeface="Arial"/>
              <a:sym typeface="Arial"/>
            </a:endParaRPr>
          </a:p>
          <a:p>
            <a:pPr indent="0" lvl="0" marL="0" rtl="0" algn="l">
              <a:spcBef>
                <a:spcPts val="1600"/>
              </a:spcBef>
              <a:spcAft>
                <a:spcPts val="1600"/>
              </a:spcAft>
              <a:buNone/>
            </a:pPr>
            <a:r>
              <a:rPr lang="en" sz="1800">
                <a:solidFill>
                  <a:srgbClr val="595959"/>
                </a:solidFill>
                <a:latin typeface="Arial"/>
                <a:ea typeface="Arial"/>
                <a:cs typeface="Arial"/>
                <a:sym typeface="Arial"/>
              </a:rPr>
              <a:t>We will be taking the reviews table only into consideration. Maybe the business table to help give us an insight of where was the business and what is?</a:t>
            </a:r>
            <a:endParaRPr sz="1800">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do </a:t>
            </a:r>
            <a:endParaRPr/>
          </a:p>
        </p:txBody>
      </p:sp>
      <p:sp>
        <p:nvSpPr>
          <p:cNvPr id="133" name="Google Shape;133;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took a basic text preprocessing approach </a:t>
            </a:r>
            <a:endParaRPr/>
          </a:p>
          <a:p>
            <a:pPr indent="-311150" lvl="0" marL="457200" rtl="0" algn="l">
              <a:spcBef>
                <a:spcPts val="0"/>
              </a:spcBef>
              <a:spcAft>
                <a:spcPts val="0"/>
              </a:spcAft>
              <a:buSzPts val="1300"/>
              <a:buChar char="-"/>
            </a:pPr>
            <a:r>
              <a:rPr lang="en"/>
              <a:t>We filled in NA for attributes that were missing values. </a:t>
            </a:r>
            <a:endParaRPr/>
          </a:p>
          <a:p>
            <a:pPr indent="-311150" lvl="0" marL="457200" rtl="0" algn="l">
              <a:spcBef>
                <a:spcPts val="0"/>
              </a:spcBef>
              <a:spcAft>
                <a:spcPts val="0"/>
              </a:spcAft>
              <a:buSzPts val="1300"/>
              <a:buChar char="-"/>
            </a:pPr>
            <a:r>
              <a:rPr lang="en"/>
              <a:t>From the business table we are only factoring in the name of the business, so it can give us an insight of what the business is.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240625" y="268325"/>
            <a:ext cx="8271725" cy="474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647650" y="1248275"/>
            <a:ext cx="8045174" cy="281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322325" y="1170788"/>
            <a:ext cx="8499350" cy="280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610725" y="649875"/>
            <a:ext cx="8107161" cy="394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Photos: Just something extra.</a:t>
            </a:r>
            <a:endParaRPr/>
          </a:p>
        </p:txBody>
      </p:sp>
      <p:sp>
        <p:nvSpPr>
          <p:cNvPr id="159" name="Google Shape;159;p28"/>
          <p:cNvSpPr txBox="1"/>
          <p:nvPr/>
        </p:nvSpPr>
        <p:spPr>
          <a:xfrm>
            <a:off x="658075" y="1905000"/>
            <a:ext cx="5437800" cy="268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Took photos associated them to the appropriate business)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Even though there is a low frequency of menu labels (still taking them into consideration) </a:t>
            </a:r>
            <a:endParaRPr>
              <a:latin typeface="Roboto"/>
              <a:ea typeface="Roboto"/>
              <a:cs typeface="Roboto"/>
              <a:sym typeface="Roboto"/>
            </a:endParaRPr>
          </a:p>
        </p:txBody>
      </p:sp>
      <p:pic>
        <p:nvPicPr>
          <p:cNvPr id="160" name="Google Shape;160;p28"/>
          <p:cNvPicPr preferRelativeResize="0"/>
          <p:nvPr/>
        </p:nvPicPr>
        <p:blipFill>
          <a:blip r:embed="rId3">
            <a:alphaModFix/>
          </a:blip>
          <a:stretch>
            <a:fillRect/>
          </a:stretch>
        </p:blipFill>
        <p:spPr>
          <a:xfrm>
            <a:off x="0" y="2845600"/>
            <a:ext cx="8832299" cy="221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it up  </a:t>
            </a:r>
            <a:endParaRPr/>
          </a:p>
        </p:txBody>
      </p:sp>
      <p:sp>
        <p:nvSpPr>
          <p:cNvPr id="166" name="Google Shape;166;p29"/>
          <p:cNvSpPr txBox="1"/>
          <p:nvPr/>
        </p:nvSpPr>
        <p:spPr>
          <a:xfrm>
            <a:off x="556450" y="1955125"/>
            <a:ext cx="6978300" cy="31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t>We do not believe so far with how we are condensing our data we will have issues with our machine learning results. We are taking the appropriate considerations from filling in null values and handling outliers. The only thing, we are worried about is the text attributes. Text is not an easy thing to preprocess and it is hard to tell if taking this approach will be okay or not. </a:t>
            </a:r>
            <a:endParaRPr sz="15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432725"/>
            <a:ext cx="8520600" cy="62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Arial"/>
              <a:buChar char="-"/>
            </a:pPr>
            <a:r>
              <a:rPr b="1" lang="en" sz="1800">
                <a:solidFill>
                  <a:srgbClr val="595959"/>
                </a:solidFill>
                <a:latin typeface="Arial"/>
                <a:ea typeface="Arial"/>
                <a:cs typeface="Arial"/>
                <a:sym typeface="Arial"/>
              </a:rPr>
              <a:t>Fetch our data set </a:t>
            </a:r>
            <a:endParaRPr b="1"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b="1" lang="en" sz="1800">
                <a:solidFill>
                  <a:srgbClr val="595959"/>
                </a:solidFill>
                <a:latin typeface="Arial"/>
                <a:ea typeface="Arial"/>
                <a:cs typeface="Arial"/>
                <a:sym typeface="Arial"/>
              </a:rPr>
              <a:t>Data exploration and visualization </a:t>
            </a:r>
            <a:endParaRPr b="1"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b="1" lang="en" sz="1800">
                <a:solidFill>
                  <a:srgbClr val="595959"/>
                </a:solidFill>
                <a:latin typeface="Arial"/>
                <a:ea typeface="Arial"/>
                <a:cs typeface="Arial"/>
                <a:sym typeface="Arial"/>
              </a:rPr>
              <a:t>Move on the phase (formatting data to make it more consistent) </a:t>
            </a:r>
            <a:endParaRPr b="1"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b="1" lang="en" sz="1800">
                <a:solidFill>
                  <a:srgbClr val="595959"/>
                </a:solidFill>
                <a:latin typeface="Arial"/>
                <a:ea typeface="Arial"/>
                <a:cs typeface="Arial"/>
                <a:sym typeface="Arial"/>
              </a:rPr>
              <a:t>Head on to improving data quality (Data cleaning) </a:t>
            </a:r>
            <a:endParaRPr b="1"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Feature engineering </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Choose the model(s)</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Train the model/evaluate </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Parameter tuning </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Let’s make predictions </a:t>
            </a:r>
            <a:endParaRPr/>
          </a:p>
        </p:txBody>
      </p:sp>
      <p:sp>
        <p:nvSpPr>
          <p:cNvPr id="172" name="Google Shape;172;p30"/>
          <p:cNvSpPr/>
          <p:nvPr/>
        </p:nvSpPr>
        <p:spPr>
          <a:xfrm>
            <a:off x="5278850" y="382575"/>
            <a:ext cx="3308700" cy="1143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rPr>
              <a:t>What is Next?</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Table </a:t>
            </a:r>
            <a:endParaRPr/>
          </a:p>
        </p:txBody>
      </p:sp>
      <p:pic>
        <p:nvPicPr>
          <p:cNvPr id="72" name="Google Shape;72;p14"/>
          <p:cNvPicPr preferRelativeResize="0"/>
          <p:nvPr/>
        </p:nvPicPr>
        <p:blipFill>
          <a:blip r:embed="rId3">
            <a:alphaModFix/>
          </a:blip>
          <a:stretch>
            <a:fillRect/>
          </a:stretch>
        </p:blipFill>
        <p:spPr>
          <a:xfrm>
            <a:off x="4572000" y="152400"/>
            <a:ext cx="4241927" cy="4838700"/>
          </a:xfrm>
          <a:prstGeom prst="rect">
            <a:avLst/>
          </a:prstGeom>
          <a:noFill/>
          <a:ln>
            <a:noFill/>
          </a:ln>
        </p:spPr>
      </p:pic>
      <p:cxnSp>
        <p:nvCxnSpPr>
          <p:cNvPr id="73" name="Google Shape;73;p14"/>
          <p:cNvCxnSpPr>
            <a:endCxn id="72" idx="1"/>
          </p:cNvCxnSpPr>
          <p:nvPr/>
        </p:nvCxnSpPr>
        <p:spPr>
          <a:xfrm flipH="1" rot="10800000">
            <a:off x="1676700" y="2571750"/>
            <a:ext cx="2895300" cy="11841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4"/>
          <p:cNvSpPr/>
          <p:nvPr/>
        </p:nvSpPr>
        <p:spPr>
          <a:xfrm>
            <a:off x="804850" y="2347475"/>
            <a:ext cx="2414400" cy="187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Arizona is still the top contender for frequency of Food related businesses.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Business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Approach</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were able to filter categories column and remove categories that had no association with Food. (Did this with looking of the frequency of words that appear in a category and with the help of our word cloud) </a:t>
            </a:r>
            <a:endParaRPr/>
          </a:p>
          <a:p>
            <a:pPr indent="-311150" lvl="0" marL="457200" rtl="0" algn="l">
              <a:spcBef>
                <a:spcPts val="0"/>
              </a:spcBef>
              <a:spcAft>
                <a:spcPts val="0"/>
              </a:spcAft>
              <a:buSzPts val="1300"/>
              <a:buChar char="-"/>
            </a:pPr>
            <a:r>
              <a:rPr lang="en"/>
              <a:t>Found a list of cities in AZ (we were able to filter if the cities in the cities in the attributes are actually cities in AZ) </a:t>
            </a:r>
            <a:endParaRPr/>
          </a:p>
          <a:p>
            <a:pPr indent="-311150" lvl="0" marL="457200" rtl="0" algn="l">
              <a:spcBef>
                <a:spcPts val="0"/>
              </a:spcBef>
              <a:spcAft>
                <a:spcPts val="0"/>
              </a:spcAft>
              <a:buSzPts val="1300"/>
              <a:buChar char="-"/>
            </a:pPr>
            <a:r>
              <a:rPr lang="en"/>
              <a:t>We filledNa for businesses that have null categories or attributes. </a:t>
            </a:r>
            <a:endParaRPr/>
          </a:p>
          <a:p>
            <a:pPr indent="-311150" lvl="0" marL="457200" rtl="0" algn="l">
              <a:spcBef>
                <a:spcPts val="0"/>
              </a:spcBef>
              <a:spcAft>
                <a:spcPts val="0"/>
              </a:spcAft>
              <a:buSzPts val="1300"/>
              <a:buChar char="-"/>
            </a:pPr>
            <a:r>
              <a:rPr lang="en"/>
              <a:t>We filtered our data using data from AZ as previously stated. </a:t>
            </a:r>
            <a:endParaRPr/>
          </a:p>
          <a:p>
            <a:pPr indent="-311150" lvl="0" marL="457200" rtl="0" algn="l">
              <a:spcBef>
                <a:spcPts val="0"/>
              </a:spcBef>
              <a:spcAft>
                <a:spcPts val="0"/>
              </a:spcAft>
              <a:buSzPts val="1300"/>
              <a:buChar char="-"/>
            </a:pPr>
            <a:r>
              <a:rPr lang="en"/>
              <a:t>Business outliers were removed with reviews of less than 63. </a:t>
            </a:r>
            <a:endParaRPr/>
          </a:p>
          <a:p>
            <a:pPr indent="-311150" lvl="0" marL="457200" rtl="0" algn="l">
              <a:spcBef>
                <a:spcPts val="0"/>
              </a:spcBef>
              <a:spcAft>
                <a:spcPts val="0"/>
              </a:spcAft>
              <a:buSzPts val="1300"/>
              <a:buChar char="-"/>
            </a:pPr>
            <a:r>
              <a:rPr lang="en"/>
              <a:t>We filled in 0.5 for values that were not listed as true or false. (Even though its false, how do we know if its actually false the attribute) </a:t>
            </a:r>
            <a:endParaRPr/>
          </a:p>
          <a:p>
            <a:pPr indent="-311150" lvl="0" marL="457200" rtl="0" algn="l">
              <a:spcBef>
                <a:spcPts val="0"/>
              </a:spcBef>
              <a:spcAft>
                <a:spcPts val="0"/>
              </a:spcAft>
              <a:buSzPts val="1300"/>
              <a:buChar char="-"/>
            </a:pPr>
            <a:r>
              <a:rPr lang="en"/>
              <a:t>We are using the text feature from the tip table.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Task #1</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Generating recommendations for users of where to eat </a:t>
            </a:r>
            <a:endParaRPr sz="1800">
              <a:solidFill>
                <a:srgbClr val="595959"/>
              </a:solidFill>
              <a:latin typeface="Arial"/>
              <a:ea typeface="Arial"/>
              <a:cs typeface="Arial"/>
              <a:sym typeface="Arial"/>
            </a:endParaRPr>
          </a:p>
          <a:p>
            <a:pPr indent="0" lvl="0" marL="0" rtl="0" algn="l">
              <a:spcBef>
                <a:spcPts val="1600"/>
              </a:spcBef>
              <a:spcAft>
                <a:spcPts val="0"/>
              </a:spcAft>
              <a:buNone/>
            </a:pPr>
            <a:r>
              <a:t/>
            </a:r>
            <a:endParaRPr sz="1800">
              <a:solidFill>
                <a:srgbClr val="595959"/>
              </a:solidFill>
              <a:latin typeface="Arial"/>
              <a:ea typeface="Arial"/>
              <a:cs typeface="Arial"/>
              <a:sym typeface="Arial"/>
            </a:endParaRPr>
          </a:p>
          <a:p>
            <a:pPr indent="0" lvl="0" marL="0" rtl="0" algn="l">
              <a:spcBef>
                <a:spcPts val="1600"/>
              </a:spcBef>
              <a:spcAft>
                <a:spcPts val="0"/>
              </a:spcAft>
              <a:buNone/>
            </a:pPr>
            <a:r>
              <a:rPr lang="en" sz="1800">
                <a:solidFill>
                  <a:srgbClr val="595959"/>
                </a:solidFill>
                <a:latin typeface="Arial"/>
                <a:ea typeface="Arial"/>
                <a:cs typeface="Arial"/>
                <a:sym typeface="Arial"/>
              </a:rPr>
              <a:t>Datasets we will be factoring in </a:t>
            </a:r>
            <a:endParaRPr sz="1800">
              <a:solidFill>
                <a:srgbClr val="595959"/>
              </a:solidFill>
              <a:latin typeface="Arial"/>
              <a:ea typeface="Arial"/>
              <a:cs typeface="Arial"/>
              <a:sym typeface="Arial"/>
            </a:endParaRPr>
          </a:p>
          <a:p>
            <a:pPr indent="-342900" lvl="0" marL="457200" rtl="0" algn="l">
              <a:spcBef>
                <a:spcPts val="1600"/>
              </a:spcBef>
              <a:spcAft>
                <a:spcPts val="0"/>
              </a:spcAft>
              <a:buClr>
                <a:srgbClr val="595959"/>
              </a:buClr>
              <a:buSzPts val="1800"/>
              <a:buFont typeface="Arial"/>
              <a:buChar char="-"/>
            </a:pPr>
            <a:r>
              <a:rPr lang="en" sz="1800">
                <a:solidFill>
                  <a:srgbClr val="595959"/>
                </a:solidFill>
                <a:latin typeface="Arial"/>
                <a:ea typeface="Arial"/>
                <a:cs typeface="Arial"/>
                <a:sym typeface="Arial"/>
              </a:rPr>
              <a:t>t</a:t>
            </a:r>
            <a:r>
              <a:rPr lang="en" sz="1800">
                <a:solidFill>
                  <a:srgbClr val="595959"/>
                </a:solidFill>
                <a:latin typeface="Arial"/>
                <a:ea typeface="Arial"/>
                <a:cs typeface="Arial"/>
                <a:sym typeface="Arial"/>
              </a:rPr>
              <a:t>ips .csv </a:t>
            </a:r>
            <a:endParaRPr sz="1800">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Business.csv </a:t>
            </a:r>
            <a:endParaRPr sz="1800">
              <a:solidFill>
                <a:srgbClr val="59595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Table </a:t>
            </a:r>
            <a:endParaRPr/>
          </a:p>
        </p:txBody>
      </p:sp>
      <p:sp>
        <p:nvSpPr>
          <p:cNvPr id="92" name="Google Shape;92;p17"/>
          <p:cNvSpPr txBox="1"/>
          <p:nvPr>
            <p:ph idx="4294967295" type="body"/>
          </p:nvPr>
        </p:nvSpPr>
        <p:spPr>
          <a:xfrm>
            <a:off x="6439525" y="1677450"/>
            <a:ext cx="23928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removed compliment count  (tips do not have a frequency of using this) </a:t>
            </a:r>
            <a:endParaRPr/>
          </a:p>
        </p:txBody>
      </p:sp>
      <p:pic>
        <p:nvPicPr>
          <p:cNvPr id="93" name="Google Shape;93;p17"/>
          <p:cNvPicPr preferRelativeResize="0"/>
          <p:nvPr/>
        </p:nvPicPr>
        <p:blipFill rotWithShape="1">
          <a:blip r:embed="rId3">
            <a:alphaModFix/>
          </a:blip>
          <a:srcRect b="-41342" l="0" r="-7135" t="0"/>
          <a:stretch/>
        </p:blipFill>
        <p:spPr>
          <a:xfrm>
            <a:off x="424150" y="1422925"/>
            <a:ext cx="6227700" cy="35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Preprocessing Approach </a:t>
            </a:r>
            <a:endParaRPr/>
          </a:p>
        </p:txBody>
      </p:sp>
      <p:sp>
        <p:nvSpPr>
          <p:cNvPr id="99" name="Google Shape;99;p18"/>
          <p:cNvSpPr/>
          <p:nvPr/>
        </p:nvSpPr>
        <p:spPr>
          <a:xfrm>
            <a:off x="1194950" y="2008900"/>
            <a:ext cx="1541400" cy="12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Tokenization </a:t>
            </a:r>
            <a:endParaRPr/>
          </a:p>
        </p:txBody>
      </p:sp>
      <p:sp>
        <p:nvSpPr>
          <p:cNvPr id="100" name="Google Shape;100;p18"/>
          <p:cNvSpPr/>
          <p:nvPr/>
        </p:nvSpPr>
        <p:spPr>
          <a:xfrm>
            <a:off x="3714750" y="2008900"/>
            <a:ext cx="1541400" cy="12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Tokenization Normalization </a:t>
            </a:r>
            <a:endParaRPr/>
          </a:p>
        </p:txBody>
      </p:sp>
      <p:sp>
        <p:nvSpPr>
          <p:cNvPr id="101" name="Google Shape;101;p18"/>
          <p:cNvSpPr/>
          <p:nvPr/>
        </p:nvSpPr>
        <p:spPr>
          <a:xfrm>
            <a:off x="6234550" y="2008900"/>
            <a:ext cx="1541400" cy="12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Stop Word Removal</a:t>
            </a:r>
            <a:endParaRPr/>
          </a:p>
        </p:txBody>
      </p:sp>
      <p:cxnSp>
        <p:nvCxnSpPr>
          <p:cNvPr id="102" name="Google Shape;102;p18"/>
          <p:cNvCxnSpPr>
            <a:stCxn id="99" idx="3"/>
            <a:endCxn id="100" idx="1"/>
          </p:cNvCxnSpPr>
          <p:nvPr/>
        </p:nvCxnSpPr>
        <p:spPr>
          <a:xfrm>
            <a:off x="2736350" y="2658400"/>
            <a:ext cx="978300" cy="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8"/>
          <p:cNvCxnSpPr/>
          <p:nvPr/>
        </p:nvCxnSpPr>
        <p:spPr>
          <a:xfrm>
            <a:off x="5256150" y="2741525"/>
            <a:ext cx="97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1018600" y="254913"/>
            <a:ext cx="6501151" cy="4633674"/>
          </a:xfrm>
          <a:prstGeom prst="rect">
            <a:avLst/>
          </a:prstGeom>
          <a:noFill/>
          <a:ln>
            <a:noFill/>
          </a:ln>
        </p:spPr>
      </p:pic>
      <p:cxnSp>
        <p:nvCxnSpPr>
          <p:cNvPr id="109" name="Google Shape;109;p19"/>
          <p:cNvCxnSpPr/>
          <p:nvPr/>
        </p:nvCxnSpPr>
        <p:spPr>
          <a:xfrm flipH="1">
            <a:off x="6903125" y="1097875"/>
            <a:ext cx="1488900" cy="16392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7625025" y="2646950"/>
            <a:ext cx="10980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 of how Business table is looking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3000050" y="138388"/>
            <a:ext cx="4760325" cy="4866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21" name="Google Shape;121;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went one step further of one hot encoding the attributes column to get the data in proper format. </a:t>
            </a:r>
            <a:endParaRPr/>
          </a:p>
          <a:p>
            <a:pPr indent="-311150" lvl="0" marL="457200" rtl="0" algn="l">
              <a:spcBef>
                <a:spcPts val="0"/>
              </a:spcBef>
              <a:spcAft>
                <a:spcPts val="0"/>
              </a:spcAft>
              <a:buSzPts val="1300"/>
              <a:buChar char="-"/>
            </a:pPr>
            <a:r>
              <a:rPr lang="en"/>
              <a:t>When we move onto to the next step, we will have to go down even further and one hot certain columns that we got from the attributes column as they were nested jsons. </a:t>
            </a:r>
            <a:endParaRPr/>
          </a:p>
          <a:p>
            <a:pPr indent="-311150" lvl="0" marL="457200" rtl="0" algn="l">
              <a:spcBef>
                <a:spcPts val="0"/>
              </a:spcBef>
              <a:spcAft>
                <a:spcPts val="0"/>
              </a:spcAft>
              <a:buSzPts val="1300"/>
              <a:buChar char="-"/>
            </a:pPr>
            <a:r>
              <a:rPr lang="en"/>
              <a:t>Categories we will go through break down this column in further. </a:t>
            </a:r>
            <a:endParaRPr/>
          </a:p>
          <a:p>
            <a:pPr indent="-311150" lvl="0" marL="457200" rtl="0" algn="l">
              <a:spcBef>
                <a:spcPts val="0"/>
              </a:spcBef>
              <a:spcAft>
                <a:spcPts val="0"/>
              </a:spcAft>
              <a:buSzPts val="1300"/>
              <a:buChar char="-"/>
            </a:pPr>
            <a:r>
              <a:rPr lang="en"/>
              <a:t>We will take the cleaned tips and see if we can extract features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