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00ea16096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00ea16096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00ea16096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00ea16096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00ea16096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00ea16096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00ea16096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00ea16096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00ea16096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00ea16096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2ad27af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2ad27af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00ea16096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00ea16096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00ea1609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00ea1609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2c67fe0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2c67fe0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00ea1609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00ea1609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00ea1609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00ea1609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00ea16096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00ea16096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0ea16096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0ea16096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anessailana/Machine_Learning_Projects-Fall-2019"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elp.com/dataset/challenge"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89402" y="1773775"/>
            <a:ext cx="6681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 Yelp Dataset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524850" y="28296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Presentation 2</a:t>
            </a:r>
            <a:endParaRPr/>
          </a:p>
          <a:p>
            <a:pPr indent="0" lvl="0" marL="0" rtl="0" algn="ctr">
              <a:spcBef>
                <a:spcPts val="0"/>
              </a:spcBef>
              <a:spcAft>
                <a:spcPts val="0"/>
              </a:spcAft>
              <a:buNone/>
            </a:pPr>
            <a:r>
              <a:rPr lang="en"/>
              <a:t>Follow our progress:</a:t>
            </a:r>
            <a:endParaRPr/>
          </a:p>
          <a:p>
            <a:pPr indent="0" lvl="0" marL="0" rtl="0" algn="ctr">
              <a:spcBef>
                <a:spcPts val="0"/>
              </a:spcBef>
              <a:spcAft>
                <a:spcPts val="0"/>
              </a:spcAft>
              <a:buNone/>
            </a:pPr>
            <a:r>
              <a:rPr lang="en" sz="1100" u="sng">
                <a:solidFill>
                  <a:schemeClr val="hlink"/>
                </a:solidFill>
                <a:hlinkClick r:id="rId3"/>
              </a:rPr>
              <a:t>https://github.com/vanessailana/Machine_Learning_Projects-Fall-2019</a:t>
            </a:r>
            <a:endParaRPr/>
          </a:p>
        </p:txBody>
      </p:sp>
      <p:pic>
        <p:nvPicPr>
          <p:cNvPr id="56" name="Google Shape;56;p13"/>
          <p:cNvPicPr preferRelativeResize="0"/>
          <p:nvPr/>
        </p:nvPicPr>
        <p:blipFill>
          <a:blip r:embed="rId4">
            <a:alphaModFix/>
          </a:blip>
          <a:stretch>
            <a:fillRect/>
          </a:stretch>
        </p:blipFill>
        <p:spPr>
          <a:xfrm>
            <a:off x="5911725" y="66650"/>
            <a:ext cx="2903376" cy="1413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2375" y="40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In</a:t>
            </a:r>
            <a:r>
              <a:rPr lang="en"/>
              <a:t>.csv</a:t>
            </a:r>
            <a:endParaRPr/>
          </a:p>
        </p:txBody>
      </p:sp>
      <p:sp>
        <p:nvSpPr>
          <p:cNvPr id="117" name="Google Shape;117;p22"/>
          <p:cNvSpPr txBox="1"/>
          <p:nvPr>
            <p:ph idx="1" type="body"/>
          </p:nvPr>
        </p:nvSpPr>
        <p:spPr>
          <a:xfrm>
            <a:off x="120600" y="659975"/>
            <a:ext cx="2856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Type:  Structured</a:t>
            </a:r>
            <a:endParaRPr/>
          </a:p>
          <a:p>
            <a:pPr indent="-342900" lvl="0" marL="457200" rtl="0" algn="l">
              <a:spcBef>
                <a:spcPts val="0"/>
              </a:spcBef>
              <a:spcAft>
                <a:spcPts val="0"/>
              </a:spcAft>
              <a:buSzPts val="1800"/>
              <a:buChar char="●"/>
            </a:pPr>
            <a:r>
              <a:rPr lang="en"/>
              <a:t>Dataset Type:  Record Data</a:t>
            </a:r>
            <a:endParaRPr/>
          </a:p>
          <a:p>
            <a:pPr indent="-342900" lvl="0" marL="457200" rtl="0" algn="l">
              <a:spcBef>
                <a:spcPts val="0"/>
              </a:spcBef>
              <a:spcAft>
                <a:spcPts val="0"/>
              </a:spcAft>
              <a:buSzPts val="1800"/>
              <a:buChar char="●"/>
            </a:pPr>
            <a:r>
              <a:rPr lang="en"/>
              <a:t>Feature Attribute Types: Nominal </a:t>
            </a:r>
            <a:endParaRPr/>
          </a:p>
        </p:txBody>
      </p:sp>
      <p:pic>
        <p:nvPicPr>
          <p:cNvPr id="118" name="Google Shape;118;p22"/>
          <p:cNvPicPr preferRelativeResize="0"/>
          <p:nvPr/>
        </p:nvPicPr>
        <p:blipFill>
          <a:blip r:embed="rId3">
            <a:alphaModFix/>
          </a:blip>
          <a:stretch>
            <a:fillRect/>
          </a:stretch>
        </p:blipFill>
        <p:spPr>
          <a:xfrm>
            <a:off x="3219475" y="812325"/>
            <a:ext cx="5968600" cy="232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39649" y="271975"/>
            <a:ext cx="4015700" cy="4746575"/>
          </a:xfrm>
          <a:prstGeom prst="rect">
            <a:avLst/>
          </a:prstGeom>
          <a:noFill/>
          <a:ln>
            <a:noFill/>
          </a:ln>
        </p:spPr>
      </p:pic>
      <p:pic>
        <p:nvPicPr>
          <p:cNvPr id="124" name="Google Shape;124;p23"/>
          <p:cNvPicPr preferRelativeResize="0"/>
          <p:nvPr/>
        </p:nvPicPr>
        <p:blipFill>
          <a:blip r:embed="rId4">
            <a:alphaModFix/>
          </a:blip>
          <a:stretch>
            <a:fillRect/>
          </a:stretch>
        </p:blipFill>
        <p:spPr>
          <a:xfrm>
            <a:off x="4248575" y="271975"/>
            <a:ext cx="4689600" cy="474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1707750" y="117600"/>
            <a:ext cx="4900326" cy="4620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we have issues getting our data will our data help us achieve our requirements?</a:t>
            </a:r>
            <a:endParaRPr/>
          </a:p>
        </p:txBody>
      </p:sp>
      <p:sp>
        <p:nvSpPr>
          <p:cNvPr id="135" name="Google Shape;135;p25"/>
          <p:cNvSpPr txBox="1"/>
          <p:nvPr>
            <p:ph idx="1" type="body"/>
          </p:nvPr>
        </p:nvSpPr>
        <p:spPr>
          <a:xfrm>
            <a:off x="311700" y="1471025"/>
            <a:ext cx="7031400" cy="3416400"/>
          </a:xfrm>
          <a:prstGeom prst="rect">
            <a:avLst/>
          </a:prstGeom>
        </p:spPr>
        <p:txBody>
          <a:bodyPr anchorCtr="0" anchor="t" bIns="91425" lIns="91425" spcFirstLastPara="1" rIns="91425" wrap="square" tIns="91425">
            <a:noAutofit/>
          </a:bodyPr>
          <a:lstStyle/>
          <a:p>
            <a:pPr indent="0" lvl="0" marL="457200" rtl="0" algn="l">
              <a:spcBef>
                <a:spcPts val="900"/>
              </a:spcBef>
              <a:spcAft>
                <a:spcPts val="0"/>
              </a:spcAft>
              <a:buClr>
                <a:schemeClr val="dk1"/>
              </a:buClr>
              <a:buSzPts val="1100"/>
              <a:buFont typeface="Arial"/>
              <a:buNone/>
            </a:pPr>
            <a:r>
              <a:t/>
            </a:r>
            <a:endParaRPr sz="1400">
              <a:solidFill>
                <a:srgbClr val="2D3B45"/>
              </a:solidFill>
            </a:endParaRPr>
          </a:p>
          <a:p>
            <a:pPr indent="0" lvl="0" marL="457200" rtl="0" algn="l">
              <a:spcBef>
                <a:spcPts val="900"/>
              </a:spcBef>
              <a:spcAft>
                <a:spcPts val="0"/>
              </a:spcAft>
              <a:buClr>
                <a:schemeClr val="dk1"/>
              </a:buClr>
              <a:buSzPts val="1100"/>
              <a:buFont typeface="Arial"/>
              <a:buNone/>
            </a:pPr>
            <a:r>
              <a:rPr lang="en" sz="1400">
                <a:solidFill>
                  <a:srgbClr val="000000"/>
                </a:solidFill>
              </a:rPr>
              <a:t>-We extracted our datasets from </a:t>
            </a:r>
            <a:r>
              <a:rPr lang="en" sz="1400" u="sng">
                <a:solidFill>
                  <a:srgbClr val="000000"/>
                </a:solidFill>
                <a:hlinkClick r:id="rId3"/>
              </a:rPr>
              <a:t>https://www.yelp.com/dataset/challenge</a:t>
            </a:r>
            <a:r>
              <a:rPr lang="en" sz="1400">
                <a:solidFill>
                  <a:srgbClr val="000000"/>
                </a:solidFill>
              </a:rPr>
              <a:t> . The only dilemma we had with this data set is that when we downloaded it via yelp all files were in json format. So, we have to convert the essential dataset(s) into a .csv format by creating a python script. </a:t>
            </a:r>
            <a:endParaRPr sz="1400">
              <a:solidFill>
                <a:srgbClr val="000000"/>
              </a:solidFill>
            </a:endParaRPr>
          </a:p>
          <a:p>
            <a:pPr indent="0" lvl="0" marL="457200" rtl="0" algn="l">
              <a:spcBef>
                <a:spcPts val="900"/>
              </a:spcBef>
              <a:spcAft>
                <a:spcPts val="0"/>
              </a:spcAft>
              <a:buClr>
                <a:schemeClr val="dk1"/>
              </a:buClr>
              <a:buSzPts val="1100"/>
              <a:buFont typeface="Arial"/>
              <a:buNone/>
            </a:pPr>
            <a:r>
              <a:rPr lang="en" sz="1400">
                <a:solidFill>
                  <a:srgbClr val="000000"/>
                </a:solidFill>
              </a:rPr>
              <a:t>- The data that we are utilizing to compute our ML tasks, satisfies the requirements of what we want to accomplish. The biggest concern we have is that the business table</a:t>
            </a:r>
            <a:endParaRPr sz="1400">
              <a:solidFill>
                <a:srgbClr val="000000"/>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200">
                <a:solidFill>
                  <a:schemeClr val="dk1"/>
                </a:solidFill>
              </a:rPr>
              <a:t>needs to be restructured and we need to analyze what is the best way to preprocess data in this table and how we can transform features in a clean manner. </a:t>
            </a:r>
            <a:endParaRPr sz="12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457200" rtl="0" algn="l">
              <a:spcBef>
                <a:spcPts val="900"/>
              </a:spcBef>
              <a:spcAft>
                <a:spcPts val="900"/>
              </a:spcAft>
              <a:buClr>
                <a:schemeClr val="dk1"/>
              </a:buClr>
              <a:buSzPts val="1100"/>
              <a:buFont typeface="Arial"/>
              <a:buNone/>
            </a:pPr>
            <a:r>
              <a:t/>
            </a:r>
            <a:endParaRPr sz="1400">
              <a:solidFill>
                <a:srgbClr val="2D3B45"/>
              </a:solidFill>
            </a:endParaRPr>
          </a:p>
        </p:txBody>
      </p:sp>
      <p:pic>
        <p:nvPicPr>
          <p:cNvPr id="136" name="Google Shape;136;p25"/>
          <p:cNvPicPr preferRelativeResize="0"/>
          <p:nvPr/>
        </p:nvPicPr>
        <p:blipFill>
          <a:blip r:embed="rId4">
            <a:alphaModFix/>
          </a:blip>
          <a:stretch>
            <a:fillRect/>
          </a:stretch>
        </p:blipFill>
        <p:spPr>
          <a:xfrm>
            <a:off x="7213025" y="3156250"/>
            <a:ext cx="1930975" cy="193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a:p>
            <a:pPr indent="-342900" lvl="0" marL="457200" rtl="0" algn="l">
              <a:lnSpc>
                <a:spcPct val="115000"/>
              </a:lnSpc>
              <a:spcBef>
                <a:spcPts val="0"/>
              </a:spcBef>
              <a:spcAft>
                <a:spcPts val="0"/>
              </a:spcAft>
              <a:buSzPts val="1800"/>
              <a:buFont typeface="Open Sans"/>
              <a:buAutoNum type="arabicPeriod"/>
            </a:pPr>
            <a:r>
              <a:rPr lang="en" sz="1800">
                <a:latin typeface="Open Sans"/>
                <a:ea typeface="Open Sans"/>
                <a:cs typeface="Open Sans"/>
                <a:sym typeface="Open Sans"/>
              </a:rPr>
              <a:t>Data Collection </a:t>
            </a:r>
            <a:r>
              <a:rPr lang="en" sz="1350">
                <a:solidFill>
                  <a:srgbClr val="454545"/>
                </a:solidFill>
                <a:highlight>
                  <a:schemeClr val="lt1"/>
                </a:highlight>
                <a:latin typeface="Verdana"/>
                <a:ea typeface="Verdana"/>
                <a:cs typeface="Verdana"/>
                <a:sym typeface="Verdana"/>
              </a:rPr>
              <a:t>✓</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AutoNum type="arabicPeriod"/>
            </a:pPr>
            <a:r>
              <a:rPr b="1" lang="en" sz="1800">
                <a:latin typeface="Open Sans"/>
                <a:ea typeface="Open Sans"/>
                <a:cs typeface="Open Sans"/>
                <a:sym typeface="Open Sans"/>
              </a:rPr>
              <a:t>Data Preparation </a:t>
            </a:r>
            <a:endParaRPr b="1"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AutoNum type="arabicPeriod"/>
            </a:pPr>
            <a:r>
              <a:rPr lang="en" sz="1800">
                <a:latin typeface="Open Sans"/>
                <a:ea typeface="Open Sans"/>
                <a:cs typeface="Open Sans"/>
                <a:sym typeface="Open Sans"/>
              </a:rPr>
              <a:t>Choose a Model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AutoNum type="arabicPeriod"/>
            </a:pPr>
            <a:r>
              <a:rPr lang="en" sz="1800">
                <a:latin typeface="Open Sans"/>
                <a:ea typeface="Open Sans"/>
                <a:cs typeface="Open Sans"/>
                <a:sym typeface="Open Sans"/>
              </a:rPr>
              <a:t>Train the Model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AutoNum type="arabicPeriod"/>
            </a:pPr>
            <a:r>
              <a:rPr lang="en" sz="1800">
                <a:latin typeface="Open Sans"/>
                <a:ea typeface="Open Sans"/>
                <a:cs typeface="Open Sans"/>
                <a:sym typeface="Open Sans"/>
              </a:rPr>
              <a:t>Evaluate the Model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AutoNum type="arabicPeriod"/>
            </a:pPr>
            <a:r>
              <a:rPr lang="en" sz="1800">
                <a:latin typeface="Open Sans"/>
                <a:ea typeface="Open Sans"/>
                <a:cs typeface="Open Sans"/>
                <a:sym typeface="Open Sans"/>
              </a:rPr>
              <a:t>Hyperparameter tuning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AutoNum type="arabicPeriod"/>
            </a:pPr>
            <a:r>
              <a:rPr lang="en" sz="1800">
                <a:latin typeface="Open Sans"/>
                <a:ea typeface="Open Sans"/>
                <a:cs typeface="Open Sans"/>
                <a:sym typeface="Open Sans"/>
              </a:rPr>
              <a:t>Make predictions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AutoNum type="arabicPeriod"/>
            </a:pPr>
            <a:r>
              <a:rPr lang="en" sz="1800">
                <a:latin typeface="Open Sans"/>
                <a:ea typeface="Open Sans"/>
                <a:cs typeface="Open Sans"/>
                <a:sym typeface="Open Sans"/>
              </a:rPr>
              <a:t>Deploy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AutoNum type="arabicPeriod"/>
            </a:pPr>
            <a:r>
              <a:rPr lang="en" sz="1800">
                <a:latin typeface="Open Sans"/>
                <a:ea typeface="Open Sans"/>
                <a:cs typeface="Open Sans"/>
                <a:sym typeface="Open Sans"/>
              </a:rPr>
              <a:t>Discuss Plan for future Maintenance and how we can get real time predictions  (things like Kafka) </a:t>
            </a:r>
            <a:endParaRPr/>
          </a:p>
        </p:txBody>
      </p:sp>
      <p:pic>
        <p:nvPicPr>
          <p:cNvPr descr="Image result for data preparation" id="142" name="Google Shape;142;p26"/>
          <p:cNvPicPr preferRelativeResize="0"/>
          <p:nvPr/>
        </p:nvPicPr>
        <p:blipFill>
          <a:blip r:embed="rId3">
            <a:alphaModFix/>
          </a:blip>
          <a:stretch>
            <a:fillRect/>
          </a:stretch>
        </p:blipFill>
        <p:spPr>
          <a:xfrm>
            <a:off x="5527625" y="173850"/>
            <a:ext cx="3360851" cy="176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Contents</a:t>
            </a:r>
            <a:endParaRPr/>
          </a:p>
        </p:txBody>
      </p:sp>
      <p:sp>
        <p:nvSpPr>
          <p:cNvPr id="62" name="Google Shape;62;p14"/>
          <p:cNvSpPr txBox="1"/>
          <p:nvPr>
            <p:ph idx="1" type="body"/>
          </p:nvPr>
        </p:nvSpPr>
        <p:spPr>
          <a:xfrm>
            <a:off x="311700" y="1152475"/>
            <a:ext cx="5223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t>6 csv files: </a:t>
            </a:r>
            <a:r>
              <a:rPr lang="en"/>
              <a:t> business.csv, checkin.csv, photo.csv, review.csv, tip.csv, user.csv</a:t>
            </a:r>
            <a:endParaRPr/>
          </a:p>
          <a:p>
            <a:pPr indent="-342900" lvl="0" marL="457200" rtl="0" algn="l">
              <a:spcBef>
                <a:spcPts val="0"/>
              </a:spcBef>
              <a:spcAft>
                <a:spcPts val="0"/>
              </a:spcAft>
              <a:buSzPts val="1800"/>
              <a:buChar char="●"/>
            </a:pPr>
            <a:r>
              <a:rPr lang="en"/>
              <a:t>Summing up all contents:</a:t>
            </a:r>
            <a:endParaRPr/>
          </a:p>
          <a:p>
            <a:pPr indent="0" lvl="0" marL="457200" rtl="0" algn="l">
              <a:spcBef>
                <a:spcPts val="1600"/>
              </a:spcBef>
              <a:spcAft>
                <a:spcPts val="0"/>
              </a:spcAft>
              <a:buNone/>
            </a:pPr>
            <a:r>
              <a:rPr lang="en"/>
              <a:t>-semi structured some csv’s data is structured while other csv’s data is all over the place) </a:t>
            </a:r>
            <a:endParaRPr/>
          </a:p>
          <a:p>
            <a:pPr indent="0" lvl="0" marL="457200" rtl="0" algn="l">
              <a:spcBef>
                <a:spcPts val="160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5353025" y="2325725"/>
            <a:ext cx="3731201" cy="25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 for Today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Looking at the data :</a:t>
            </a:r>
            <a:endParaRPr/>
          </a:p>
          <a:p>
            <a:pPr indent="-342900" lvl="0" marL="457200" rtl="0" algn="l">
              <a:spcBef>
                <a:spcPts val="0"/>
              </a:spcBef>
              <a:spcAft>
                <a:spcPts val="0"/>
              </a:spcAft>
              <a:buSzPts val="1800"/>
              <a:buChar char="-"/>
            </a:pPr>
            <a:r>
              <a:rPr lang="en"/>
              <a:t>What type of data do we have?</a:t>
            </a:r>
            <a:endParaRPr/>
          </a:p>
          <a:p>
            <a:pPr indent="-342900" lvl="0" marL="457200" rtl="0" algn="l">
              <a:spcBef>
                <a:spcPts val="0"/>
              </a:spcBef>
              <a:spcAft>
                <a:spcPts val="0"/>
              </a:spcAft>
              <a:buSzPts val="1800"/>
              <a:buChar char="-"/>
            </a:pPr>
            <a:r>
              <a:rPr lang="en"/>
              <a:t>Determining if the datasets we are using are structured, unstructured or semi structured? </a:t>
            </a:r>
            <a:endParaRPr/>
          </a:p>
          <a:p>
            <a:pPr indent="-342900" lvl="0" marL="457200" rtl="0" algn="l">
              <a:spcBef>
                <a:spcPts val="0"/>
              </a:spcBef>
              <a:spcAft>
                <a:spcPts val="0"/>
              </a:spcAft>
              <a:buSzPts val="1800"/>
              <a:buChar char="-"/>
            </a:pPr>
            <a:r>
              <a:rPr lang="en"/>
              <a:t>Overall types of attributes we have </a:t>
            </a:r>
            <a:endParaRPr/>
          </a:p>
          <a:p>
            <a:pPr indent="-342900" lvl="0" marL="457200" rtl="0" algn="l">
              <a:spcBef>
                <a:spcPts val="0"/>
              </a:spcBef>
              <a:spcAft>
                <a:spcPts val="0"/>
              </a:spcAft>
              <a:buSzPts val="1800"/>
              <a:buChar char="-"/>
            </a:pPr>
            <a:r>
              <a:rPr lang="en"/>
              <a:t>Looking at the data in python ide. </a:t>
            </a:r>
            <a:endParaRPr/>
          </a:p>
        </p:txBody>
      </p:sp>
      <p:pic>
        <p:nvPicPr>
          <p:cNvPr descr="Image result for pencil" id="70" name="Google Shape;70;p15"/>
          <p:cNvPicPr preferRelativeResize="0"/>
          <p:nvPr/>
        </p:nvPicPr>
        <p:blipFill>
          <a:blip r:embed="rId3">
            <a:alphaModFix/>
          </a:blip>
          <a:stretch>
            <a:fillRect/>
          </a:stretch>
        </p:blipFill>
        <p:spPr>
          <a:xfrm>
            <a:off x="6791850" y="2840475"/>
            <a:ext cx="2263950" cy="226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08879" y="0"/>
            <a:ext cx="5497242" cy="5143499"/>
          </a:xfrm>
          <a:prstGeom prst="rect">
            <a:avLst/>
          </a:prstGeom>
          <a:noFill/>
          <a:ln>
            <a:noFill/>
          </a:ln>
        </p:spPr>
      </p:pic>
      <p:sp>
        <p:nvSpPr>
          <p:cNvPr id="76" name="Google Shape;76;p16"/>
          <p:cNvSpPr txBox="1"/>
          <p:nvPr/>
        </p:nvSpPr>
        <p:spPr>
          <a:xfrm>
            <a:off x="5681450" y="64325"/>
            <a:ext cx="2667000" cy="26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Entity Relational Diagram of Yelp Data:</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600"/>
              <a:t>How can we relate our datasets? </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Business.csv</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Type:  Semi-Structured</a:t>
            </a:r>
            <a:endParaRPr/>
          </a:p>
          <a:p>
            <a:pPr indent="-342900" lvl="0" marL="457200" rtl="0" algn="l">
              <a:spcBef>
                <a:spcPts val="0"/>
              </a:spcBef>
              <a:spcAft>
                <a:spcPts val="0"/>
              </a:spcAft>
              <a:buSzPts val="1800"/>
              <a:buChar char="●"/>
            </a:pPr>
            <a:r>
              <a:rPr lang="en"/>
              <a:t>Dataset Type:  Record Data</a:t>
            </a:r>
            <a:endParaRPr/>
          </a:p>
          <a:p>
            <a:pPr indent="-342900" lvl="0" marL="457200" rtl="0" algn="l">
              <a:spcBef>
                <a:spcPts val="0"/>
              </a:spcBef>
              <a:spcAft>
                <a:spcPts val="0"/>
              </a:spcAft>
              <a:buSzPts val="1800"/>
              <a:buChar char="●"/>
            </a:pPr>
            <a:r>
              <a:rPr lang="en"/>
              <a:t>Feature Attribute Types:</a:t>
            </a:r>
            <a:endParaRPr/>
          </a:p>
          <a:p>
            <a:pPr indent="-342900" lvl="0" marL="457200" rtl="0" algn="l">
              <a:spcBef>
                <a:spcPts val="0"/>
              </a:spcBef>
              <a:spcAft>
                <a:spcPts val="0"/>
              </a:spcAft>
              <a:buSzPts val="1800"/>
              <a:buChar char="-"/>
            </a:pPr>
            <a:r>
              <a:rPr lang="en"/>
              <a:t>Mostly nominal attributes with the </a:t>
            </a:r>
            <a:endParaRPr/>
          </a:p>
          <a:p>
            <a:pPr indent="-317500" lvl="1" marL="1371600" rtl="0" algn="l">
              <a:spcBef>
                <a:spcPts val="0"/>
              </a:spcBef>
              <a:spcAft>
                <a:spcPts val="0"/>
              </a:spcAft>
              <a:buSzPts val="1400"/>
              <a:buChar char="-"/>
            </a:pPr>
            <a:r>
              <a:rPr lang="en"/>
              <a:t>Exception of:</a:t>
            </a:r>
            <a:endParaRPr/>
          </a:p>
          <a:p>
            <a:pPr indent="-317500" lvl="1" marL="1371600" rtl="0" algn="l">
              <a:spcBef>
                <a:spcPts val="0"/>
              </a:spcBef>
              <a:spcAft>
                <a:spcPts val="0"/>
              </a:spcAft>
              <a:buSzPts val="1400"/>
              <a:buChar char="-"/>
            </a:pPr>
            <a:r>
              <a:rPr lang="en"/>
              <a:t>Stars attribute is ordinal </a:t>
            </a:r>
            <a:endParaRPr/>
          </a:p>
          <a:p>
            <a:pPr indent="-317500" lvl="1" marL="1371600" rtl="0" algn="l">
              <a:spcBef>
                <a:spcPts val="0"/>
              </a:spcBef>
              <a:spcAft>
                <a:spcPts val="0"/>
              </a:spcAft>
              <a:buSzPts val="1400"/>
              <a:buChar char="-"/>
            </a:pPr>
            <a:r>
              <a:rPr lang="en"/>
              <a:t>Review_count is discrete </a:t>
            </a:r>
            <a:endParaRPr/>
          </a:p>
          <a:p>
            <a:pPr indent="-317500" lvl="1" marL="1371600" rtl="0" algn="l">
              <a:spcBef>
                <a:spcPts val="0"/>
              </a:spcBef>
              <a:spcAft>
                <a:spcPts val="0"/>
              </a:spcAft>
              <a:buSzPts val="1400"/>
              <a:buChar char="-"/>
            </a:pPr>
            <a:r>
              <a:rPr lang="en"/>
              <a:t>Is_open is a binary feature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4825444" y="-66150"/>
            <a:ext cx="486251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User.csv</a:t>
            </a:r>
            <a:endParaRPr/>
          </a:p>
        </p:txBody>
      </p:sp>
      <p:sp>
        <p:nvSpPr>
          <p:cNvPr id="89" name="Google Shape;89;p18"/>
          <p:cNvSpPr txBox="1"/>
          <p:nvPr>
            <p:ph idx="1" type="body"/>
          </p:nvPr>
        </p:nvSpPr>
        <p:spPr>
          <a:xfrm>
            <a:off x="311700" y="1152475"/>
            <a:ext cx="3760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Type:  Structured</a:t>
            </a:r>
            <a:endParaRPr/>
          </a:p>
          <a:p>
            <a:pPr indent="-342900" lvl="0" marL="457200" rtl="0" algn="l">
              <a:spcBef>
                <a:spcPts val="0"/>
              </a:spcBef>
              <a:spcAft>
                <a:spcPts val="0"/>
              </a:spcAft>
              <a:buSzPts val="1800"/>
              <a:buChar char="●"/>
            </a:pPr>
            <a:r>
              <a:rPr lang="en"/>
              <a:t>Dataset Type:  Record Data</a:t>
            </a:r>
            <a:endParaRPr/>
          </a:p>
          <a:p>
            <a:pPr indent="-342900" lvl="0" marL="457200" rtl="0" algn="l">
              <a:spcBef>
                <a:spcPts val="0"/>
              </a:spcBef>
              <a:spcAft>
                <a:spcPts val="0"/>
              </a:spcAft>
              <a:buSzPts val="1800"/>
              <a:buChar char="●"/>
            </a:pPr>
            <a:r>
              <a:rPr lang="en"/>
              <a:t>Feature Attribute Types:</a:t>
            </a:r>
            <a:endParaRPr/>
          </a:p>
          <a:p>
            <a:pPr indent="-317500" lvl="0" marL="914400" rtl="0" algn="l">
              <a:spcBef>
                <a:spcPts val="0"/>
              </a:spcBef>
              <a:spcAft>
                <a:spcPts val="0"/>
              </a:spcAft>
              <a:buSzPts val="1400"/>
              <a:buChar char="-"/>
            </a:pPr>
            <a:r>
              <a:rPr lang="en" sz="1400"/>
              <a:t>Mostly nominal and discrete attributes with the </a:t>
            </a:r>
            <a:endParaRPr sz="1400"/>
          </a:p>
          <a:p>
            <a:pPr indent="-317500" lvl="0" marL="914400" rtl="0" algn="l">
              <a:spcBef>
                <a:spcPts val="0"/>
              </a:spcBef>
              <a:spcAft>
                <a:spcPts val="0"/>
              </a:spcAft>
              <a:buSzPts val="1400"/>
              <a:buChar char="-"/>
            </a:pPr>
            <a:r>
              <a:rPr lang="en" sz="1400"/>
              <a:t>Exception of:</a:t>
            </a:r>
            <a:endParaRPr sz="1400"/>
          </a:p>
          <a:p>
            <a:pPr indent="-317500" lvl="0" marL="914400" rtl="0" algn="l">
              <a:spcBef>
                <a:spcPts val="0"/>
              </a:spcBef>
              <a:spcAft>
                <a:spcPts val="0"/>
              </a:spcAft>
              <a:buSzPts val="1400"/>
              <a:buChar char="-"/>
            </a:pPr>
            <a:r>
              <a:rPr lang="en" sz="1400"/>
              <a:t> yelping since (Interval data)</a:t>
            </a:r>
            <a:endParaRPr sz="1400"/>
          </a:p>
          <a:p>
            <a:pPr indent="-317500" lvl="0" marL="914400" rtl="0" algn="l">
              <a:spcBef>
                <a:spcPts val="0"/>
              </a:spcBef>
              <a:spcAft>
                <a:spcPts val="0"/>
              </a:spcAft>
              <a:buSzPts val="1400"/>
              <a:buChar char="-"/>
            </a:pPr>
            <a:r>
              <a:rPr lang="en" sz="1400"/>
              <a:t>Average_stars (continuous data)</a:t>
            </a:r>
            <a:endParaRPr sz="1400"/>
          </a:p>
          <a:p>
            <a:pPr indent="0" lvl="0" marL="0" rtl="0" algn="l">
              <a:spcBef>
                <a:spcPts val="160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3995761" y="0"/>
            <a:ext cx="5148228"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Photos.csv</a:t>
            </a:r>
            <a:endParaRPr/>
          </a:p>
        </p:txBody>
      </p:sp>
      <p:sp>
        <p:nvSpPr>
          <p:cNvPr id="96" name="Google Shape;96;p19"/>
          <p:cNvSpPr txBox="1"/>
          <p:nvPr>
            <p:ph idx="1" type="body"/>
          </p:nvPr>
        </p:nvSpPr>
        <p:spPr>
          <a:xfrm>
            <a:off x="311700" y="1152475"/>
            <a:ext cx="2826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Type:  Structured</a:t>
            </a:r>
            <a:endParaRPr/>
          </a:p>
          <a:p>
            <a:pPr indent="-342900" lvl="0" marL="457200" rtl="0" algn="l">
              <a:spcBef>
                <a:spcPts val="0"/>
              </a:spcBef>
              <a:spcAft>
                <a:spcPts val="0"/>
              </a:spcAft>
              <a:buSzPts val="1800"/>
              <a:buChar char="●"/>
            </a:pPr>
            <a:r>
              <a:rPr lang="en"/>
              <a:t>Dataset Type:  Record Data</a:t>
            </a:r>
            <a:endParaRPr/>
          </a:p>
          <a:p>
            <a:pPr indent="-342900" lvl="0" marL="457200" rtl="0" algn="l">
              <a:spcBef>
                <a:spcPts val="0"/>
              </a:spcBef>
              <a:spcAft>
                <a:spcPts val="0"/>
              </a:spcAft>
              <a:buSzPts val="1800"/>
              <a:buChar char="●"/>
            </a:pPr>
            <a:r>
              <a:rPr lang="en"/>
              <a:t>Feature Attribute Types:</a:t>
            </a:r>
            <a:endParaRPr/>
          </a:p>
          <a:p>
            <a:pPr indent="-317500" lvl="0" marL="914400" rtl="0" algn="l">
              <a:spcBef>
                <a:spcPts val="0"/>
              </a:spcBef>
              <a:spcAft>
                <a:spcPts val="0"/>
              </a:spcAft>
              <a:buSzPts val="1400"/>
              <a:buChar char="-"/>
            </a:pPr>
            <a:r>
              <a:rPr lang="en" sz="1400"/>
              <a:t>Mostly nominal attributes with the </a:t>
            </a:r>
            <a:endParaRPr sz="1400"/>
          </a:p>
          <a:p>
            <a:pPr indent="-317500" lvl="0" marL="914400" rtl="0" algn="l">
              <a:spcBef>
                <a:spcPts val="0"/>
              </a:spcBef>
              <a:spcAft>
                <a:spcPts val="0"/>
              </a:spcAft>
              <a:buSzPts val="1400"/>
              <a:buChar char="-"/>
            </a:pPr>
            <a:r>
              <a:rPr lang="en" sz="1400"/>
              <a:t>Exception of:</a:t>
            </a:r>
            <a:endParaRPr sz="1400"/>
          </a:p>
          <a:p>
            <a:pPr indent="-317500" lvl="0" marL="914400" rtl="0" algn="l">
              <a:spcBef>
                <a:spcPts val="0"/>
              </a:spcBef>
              <a:spcAft>
                <a:spcPts val="0"/>
              </a:spcAft>
              <a:buSzPts val="1400"/>
              <a:buChar char="-"/>
            </a:pPr>
            <a:r>
              <a:rPr lang="en" sz="1400"/>
              <a:t>label (categorical data)</a:t>
            </a:r>
            <a:endParaRPr sz="1400"/>
          </a:p>
          <a:p>
            <a:pPr indent="0" lvl="0" marL="914400" rtl="0" algn="l">
              <a:spcBef>
                <a:spcPts val="160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3491475" y="35150"/>
            <a:ext cx="5612775" cy="336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76375"/>
            <a:ext cx="22977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Tips.csv</a:t>
            </a:r>
            <a:endParaRPr/>
          </a:p>
        </p:txBody>
      </p:sp>
      <p:sp>
        <p:nvSpPr>
          <p:cNvPr id="103" name="Google Shape;103;p20"/>
          <p:cNvSpPr txBox="1"/>
          <p:nvPr>
            <p:ph idx="1" type="body"/>
          </p:nvPr>
        </p:nvSpPr>
        <p:spPr>
          <a:xfrm>
            <a:off x="311700" y="1152475"/>
            <a:ext cx="3723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Type:  Semi-Structured</a:t>
            </a:r>
            <a:endParaRPr/>
          </a:p>
          <a:p>
            <a:pPr indent="0" lvl="0" marL="0" rtl="0" algn="l">
              <a:spcBef>
                <a:spcPts val="1600"/>
              </a:spcBef>
              <a:spcAft>
                <a:spcPts val="0"/>
              </a:spcAft>
              <a:buNone/>
            </a:pPr>
            <a:r>
              <a:rPr lang="en"/>
              <a:t>(one of the attributes is a document field aka text)</a:t>
            </a:r>
            <a:endParaRPr/>
          </a:p>
          <a:p>
            <a:pPr indent="-342900" lvl="0" marL="457200" rtl="0" algn="l">
              <a:spcBef>
                <a:spcPts val="1600"/>
              </a:spcBef>
              <a:spcAft>
                <a:spcPts val="0"/>
              </a:spcAft>
              <a:buSzPts val="1800"/>
              <a:buChar char="●"/>
            </a:pPr>
            <a:r>
              <a:rPr lang="en"/>
              <a:t>Dataset Type:  Record Data</a:t>
            </a:r>
            <a:endParaRPr/>
          </a:p>
          <a:p>
            <a:pPr indent="-342900" lvl="0" marL="457200" rtl="0" algn="l">
              <a:spcBef>
                <a:spcPts val="0"/>
              </a:spcBef>
              <a:spcAft>
                <a:spcPts val="0"/>
              </a:spcAft>
              <a:buSzPts val="1800"/>
              <a:buChar char="●"/>
            </a:pPr>
            <a:r>
              <a:rPr lang="en"/>
              <a:t>Feature Attribute Types:</a:t>
            </a:r>
            <a:endParaRPr/>
          </a:p>
          <a:p>
            <a:pPr indent="-317500" lvl="0" marL="914400" rtl="0" algn="l">
              <a:spcBef>
                <a:spcPts val="0"/>
              </a:spcBef>
              <a:spcAft>
                <a:spcPts val="0"/>
              </a:spcAft>
              <a:buSzPts val="1400"/>
              <a:buChar char="-"/>
            </a:pPr>
            <a:r>
              <a:rPr lang="en" sz="1400"/>
              <a:t>Mostly nominal attributes with the exception of :  -compliment_count which is discrete </a:t>
            </a:r>
            <a:endParaRPr sz="1400"/>
          </a:p>
          <a:p>
            <a:pPr indent="-342900" lvl="0" marL="914400" rtl="0" algn="l">
              <a:spcBef>
                <a:spcPts val="0"/>
              </a:spcBef>
              <a:spcAft>
                <a:spcPts val="0"/>
              </a:spcAft>
              <a:buSzPts val="1800"/>
              <a:buChar char="-"/>
            </a:pPr>
            <a:r>
              <a:rPr lang="en" sz="1400"/>
              <a:t>Date is interval type.</a:t>
            </a:r>
            <a:r>
              <a:rPr lang="en"/>
              <a:t> </a:t>
            </a:r>
            <a:endParaRPr/>
          </a:p>
          <a:p>
            <a:pPr indent="0" lvl="0" marL="914400" rtl="0" algn="l">
              <a:spcBef>
                <a:spcPts val="160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4035400" y="176375"/>
            <a:ext cx="5014700" cy="366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Review.csv</a:t>
            </a:r>
            <a:endParaRPr/>
          </a:p>
        </p:txBody>
      </p:sp>
      <p:sp>
        <p:nvSpPr>
          <p:cNvPr id="110" name="Google Shape;110;p21"/>
          <p:cNvSpPr txBox="1"/>
          <p:nvPr>
            <p:ph idx="1" type="body"/>
          </p:nvPr>
        </p:nvSpPr>
        <p:spPr>
          <a:xfrm>
            <a:off x="311700" y="1152475"/>
            <a:ext cx="3731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Type:  Semi-Structured</a:t>
            </a:r>
            <a:endParaRPr/>
          </a:p>
          <a:p>
            <a:pPr indent="0" lvl="0" marL="0" rtl="0" algn="l">
              <a:spcBef>
                <a:spcPts val="1600"/>
              </a:spcBef>
              <a:spcAft>
                <a:spcPts val="0"/>
              </a:spcAft>
              <a:buClr>
                <a:schemeClr val="dk1"/>
              </a:buClr>
              <a:buSzPts val="1100"/>
              <a:buFont typeface="Arial"/>
              <a:buNone/>
            </a:pPr>
            <a:r>
              <a:rPr lang="en"/>
              <a:t>(one of the attributes is a document field aka text)</a:t>
            </a:r>
            <a:endParaRPr/>
          </a:p>
          <a:p>
            <a:pPr indent="-342900" lvl="0" marL="457200" rtl="0" algn="l">
              <a:spcBef>
                <a:spcPts val="1600"/>
              </a:spcBef>
              <a:spcAft>
                <a:spcPts val="0"/>
              </a:spcAft>
              <a:buSzPts val="1800"/>
              <a:buChar char="●"/>
            </a:pPr>
            <a:r>
              <a:rPr lang="en"/>
              <a:t>Dataset Type:  Record Data</a:t>
            </a:r>
            <a:endParaRPr/>
          </a:p>
          <a:p>
            <a:pPr indent="-342900" lvl="0" marL="457200" rtl="0" algn="l">
              <a:spcBef>
                <a:spcPts val="0"/>
              </a:spcBef>
              <a:spcAft>
                <a:spcPts val="0"/>
              </a:spcAft>
              <a:buSzPts val="1800"/>
              <a:buChar char="●"/>
            </a:pPr>
            <a:r>
              <a:rPr lang="en"/>
              <a:t>Feature Attribute Types:</a:t>
            </a:r>
            <a:endParaRPr/>
          </a:p>
          <a:p>
            <a:pPr indent="-317500" lvl="0" marL="914400" rtl="0" algn="l">
              <a:spcBef>
                <a:spcPts val="0"/>
              </a:spcBef>
              <a:spcAft>
                <a:spcPts val="0"/>
              </a:spcAft>
              <a:buSzPts val="1400"/>
              <a:buChar char="-"/>
            </a:pPr>
            <a:r>
              <a:rPr lang="en" sz="1400"/>
              <a:t>Mostly nominal attributes with the exception of : </a:t>
            </a:r>
            <a:endParaRPr sz="1400"/>
          </a:p>
          <a:p>
            <a:pPr indent="-317500" lvl="0" marL="914400" rtl="0" algn="l">
              <a:spcBef>
                <a:spcPts val="0"/>
              </a:spcBef>
              <a:spcAft>
                <a:spcPts val="0"/>
              </a:spcAft>
              <a:buSzPts val="1400"/>
              <a:buChar char="-"/>
            </a:pPr>
            <a:r>
              <a:rPr lang="en" sz="1400"/>
              <a:t> Useful,cool,and funny which are discrete </a:t>
            </a:r>
            <a:endParaRPr sz="1400"/>
          </a:p>
          <a:p>
            <a:pPr indent="-317500" lvl="0" marL="914400" rtl="0" algn="l">
              <a:spcBef>
                <a:spcPts val="0"/>
              </a:spcBef>
              <a:spcAft>
                <a:spcPts val="0"/>
              </a:spcAft>
              <a:buSzPts val="1400"/>
              <a:buChar char="-"/>
            </a:pPr>
            <a:r>
              <a:rPr lang="en" sz="1400"/>
              <a:t>Date is interval type. </a:t>
            </a:r>
            <a:endParaRPr sz="1400"/>
          </a:p>
          <a:p>
            <a:pPr indent="-342900" lvl="0" marL="914400" rtl="0" algn="l">
              <a:spcBef>
                <a:spcPts val="0"/>
              </a:spcBef>
              <a:spcAft>
                <a:spcPts val="0"/>
              </a:spcAft>
              <a:buSzPts val="1800"/>
              <a:buChar char="-"/>
            </a:pPr>
            <a:r>
              <a:rPr lang="en" sz="1400"/>
              <a:t> Stars is ordinal</a:t>
            </a:r>
            <a:r>
              <a:rPr lang="en"/>
              <a:t>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4094479" y="742400"/>
            <a:ext cx="4918251" cy="358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