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8" r:id="rId2"/>
    <p:sldId id="280" r:id="rId3"/>
    <p:sldId id="346" r:id="rId4"/>
    <p:sldId id="348" r:id="rId5"/>
    <p:sldId id="350" r:id="rId6"/>
    <p:sldId id="351" r:id="rId7"/>
    <p:sldId id="352" r:id="rId8"/>
    <p:sldId id="353" r:id="rId9"/>
    <p:sldId id="354" r:id="rId10"/>
    <p:sldId id="360" r:id="rId11"/>
    <p:sldId id="355" r:id="rId12"/>
    <p:sldId id="361" r:id="rId13"/>
    <p:sldId id="356" r:id="rId14"/>
    <p:sldId id="362" r:id="rId15"/>
    <p:sldId id="363" r:id="rId16"/>
    <p:sldId id="357" r:id="rId17"/>
    <p:sldId id="358" r:id="rId18"/>
    <p:sldId id="364" r:id="rId19"/>
    <p:sldId id="359" r:id="rId20"/>
    <p:sldId id="306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2B6B5"/>
    <a:srgbClr val="F9F9F9"/>
    <a:srgbClr val="0000F5"/>
    <a:srgbClr val="FF0000"/>
    <a:srgbClr val="FFFFFF"/>
    <a:srgbClr val="E2F0D9"/>
    <a:srgbClr val="800080"/>
    <a:srgbClr val="C08080"/>
    <a:srgbClr val="FF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56" autoAdjust="0"/>
    <p:restoredTop sz="80068" autoAdjust="0"/>
  </p:normalViewPr>
  <p:slideViewPr>
    <p:cSldViewPr snapToGrid="0">
      <p:cViewPr varScale="1">
        <p:scale>
          <a:sx n="89" d="100"/>
          <a:sy n="89" d="100"/>
        </p:scale>
        <p:origin x="293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1BA24-4D2B-43F9-A047-8CEBBCD7881B}" type="datetimeFigureOut">
              <a:rPr lang="fr-FR" smtClean="0"/>
              <a:t>02/10/2019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6B887-F552-4EF9-9781-9F5B2E6B4B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0790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3188335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 sz="4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897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 txBox="1">
            <a:spLocks/>
          </p:cNvSpPr>
          <p:nvPr userDrawn="1"/>
        </p:nvSpPr>
        <p:spPr>
          <a:xfrm>
            <a:off x="11354540" y="34290"/>
            <a:ext cx="7871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301D93-213D-45A8-97C4-4918113DE3A8}" type="slidenum">
              <a:rPr kumimoji="0" lang="fr-FR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838200" y="365125"/>
            <a:ext cx="9105900" cy="937895"/>
          </a:xfrm>
          <a:prstGeom prst="rect">
            <a:avLst/>
          </a:prstGeom>
        </p:spPr>
        <p:txBody>
          <a:bodyPr anchor="ctr"/>
          <a:lstStyle>
            <a:lvl1pPr algn="l">
              <a:defRPr sz="4000" b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6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926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4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1358900" y="2649818"/>
            <a:ext cx="9448800" cy="21851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fr-FR" sz="4800" dirty="0" smtClean="0">
                <a:solidFill>
                  <a:schemeClr val="bg2">
                    <a:lumMod val="25000"/>
                  </a:schemeClr>
                </a:solidFill>
              </a:rPr>
              <a:t>TP: RANSAC</a:t>
            </a:r>
          </a:p>
          <a:p>
            <a:pPr algn="ctr">
              <a:lnSpc>
                <a:spcPct val="150000"/>
              </a:lnSpc>
            </a:pPr>
            <a:r>
              <a:rPr lang="fr-FR" sz="3200" dirty="0" err="1">
                <a:solidFill>
                  <a:schemeClr val="bg2">
                    <a:lumMod val="25000"/>
                  </a:schemeClr>
                </a:solidFill>
              </a:rPr>
              <a:t>RANdom</a:t>
            </a:r>
            <a:r>
              <a:rPr lang="fr-FR" sz="32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r-FR" sz="3200" dirty="0" err="1">
                <a:solidFill>
                  <a:schemeClr val="bg2">
                    <a:lumMod val="25000"/>
                  </a:schemeClr>
                </a:solidFill>
              </a:rPr>
              <a:t>SAmple</a:t>
            </a:r>
            <a:r>
              <a:rPr lang="fr-FR" sz="3200" dirty="0">
                <a:solidFill>
                  <a:schemeClr val="bg2">
                    <a:lumMod val="25000"/>
                  </a:schemeClr>
                </a:solidFill>
              </a:rPr>
              <a:t> Consensus</a:t>
            </a:r>
          </a:p>
        </p:txBody>
      </p:sp>
      <p:sp>
        <p:nvSpPr>
          <p:cNvPr id="4" name="Rectangle 3"/>
          <p:cNvSpPr/>
          <p:nvPr/>
        </p:nvSpPr>
        <p:spPr>
          <a:xfrm>
            <a:off x="9679267" y="981134"/>
            <a:ext cx="17742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2400"/>
              </a:spcBef>
              <a:spcAft>
                <a:spcPts val="600"/>
              </a:spcAft>
            </a:pPr>
            <a:r>
              <a:rPr lang="fr-FR" sz="2000" b="1" dirty="0">
                <a:solidFill>
                  <a:schemeClr val="accent5">
                    <a:lumMod val="75000"/>
                  </a:schemeClr>
                </a:solidFill>
                <a:ea typeface="Times New Roman" panose="02020603050405020304" pitchFamily="18" charset="0"/>
              </a:rPr>
              <a:t>2</a:t>
            </a:r>
            <a:r>
              <a:rPr lang="fr-FR" sz="2000" b="1" dirty="0" smtClean="0">
                <a:solidFill>
                  <a:schemeClr val="accent5">
                    <a:lumMod val="75000"/>
                  </a:schemeClr>
                </a:solidFill>
                <a:ea typeface="Times New Roman" panose="02020603050405020304" pitchFamily="18" charset="0"/>
              </a:rPr>
              <a:t> octobre </a:t>
            </a:r>
            <a:r>
              <a:rPr lang="fr-FR" sz="2000" b="1" dirty="0" smtClean="0">
                <a:solidFill>
                  <a:schemeClr val="accent5">
                    <a:lumMod val="75000"/>
                  </a:schemeClr>
                </a:solidFill>
                <a:effectLst/>
                <a:ea typeface="Times New Roman" panose="02020603050405020304" pitchFamily="18" charset="0"/>
              </a:rPr>
              <a:t>2019</a:t>
            </a:r>
            <a:endParaRPr lang="fr-FR" sz="2000" b="1" dirty="0">
              <a:solidFill>
                <a:schemeClr val="accent5">
                  <a:lumMod val="75000"/>
                </a:schemeClr>
              </a:solidFill>
              <a:effectLst/>
              <a:ea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18434" y="5670680"/>
            <a:ext cx="2355132" cy="5059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20000"/>
              </a:lnSpc>
              <a:spcAft>
                <a:spcPts val="600"/>
              </a:spcAft>
            </a:pPr>
            <a:r>
              <a:rPr lang="fr-FR" sz="2400" b="1" i="1" dirty="0">
                <a:solidFill>
                  <a:srgbClr val="4472C4">
                    <a:lumMod val="75000"/>
                  </a:srgbClr>
                </a:solidFill>
                <a:ea typeface="Times New Roman" panose="02020603050405020304" pitchFamily="18" charset="0"/>
              </a:rPr>
              <a:t>Hugues </a:t>
            </a:r>
            <a:r>
              <a:rPr lang="fr-FR" sz="2400" b="1" i="1" dirty="0" smtClean="0">
                <a:solidFill>
                  <a:srgbClr val="4472C4">
                    <a:lumMod val="75000"/>
                  </a:srgbClr>
                </a:solidFill>
                <a:ea typeface="Times New Roman" panose="02020603050405020304" pitchFamily="18" charset="0"/>
              </a:rPr>
              <a:t>THOMAS</a:t>
            </a:r>
            <a:endParaRPr lang="fr-FR" sz="2400" i="1" dirty="0">
              <a:solidFill>
                <a:srgbClr val="4472C4">
                  <a:lumMod val="75000"/>
                </a:srgbClr>
              </a:solidFill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55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Théorie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350236" y="1427148"/>
                <a:ext cx="9690930" cy="48150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fr-FR" sz="2400" i="1" dirty="0" smtClean="0">
                    <a:solidFill>
                      <a:schemeClr val="bg2">
                        <a:lumMod val="25000"/>
                      </a:schemeClr>
                    </a:solidFill>
                  </a:rPr>
                  <a:t>Cet algorithme permet d’assurer un probabilité de réussite.</a:t>
                </a:r>
              </a:p>
              <a:p>
                <a:pPr>
                  <a:spcAft>
                    <a:spcPts val="600"/>
                  </a:spcAft>
                </a:pPr>
                <a:endParaRPr lang="fr-FR" sz="2000" i="1" dirty="0" smtClean="0">
                  <a:solidFill>
                    <a:srgbClr val="E7E6E6">
                      <a:lumMod val="25000"/>
                    </a:srgbClr>
                  </a:solidFill>
                </a:endParaRPr>
              </a:p>
              <a:p>
                <a:pPr marL="342900" lvl="0" indent="-342900">
                  <a:spcAft>
                    <a:spcPts val="1800"/>
                  </a:spcAft>
                  <a:buFont typeface="Wingdings" panose="05000000000000000000" pitchFamily="2" charset="2"/>
                  <a:buChar char="Ø"/>
                </a:pPr>
                <a:r>
                  <a:rPr lang="fr-FR" sz="2000" i="1" dirty="0" smtClean="0">
                    <a:solidFill>
                      <a:srgbClr val="E7E6E6">
                        <a:lumMod val="25000"/>
                      </a:srgbClr>
                    </a:solidFill>
                  </a:rPr>
                  <a:t>Soit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sz="2000" i="1" dirty="0" smtClean="0">
                    <a:solidFill>
                      <a:srgbClr val="E7E6E6">
                        <a:lumMod val="25000"/>
                      </a:srgbClr>
                    </a:solidFill>
                  </a:rPr>
                  <a:t> le nombre de points dans le plan recherché et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FR" sz="2000" i="1" dirty="0" smtClean="0">
                    <a:solidFill>
                      <a:srgbClr val="E7E6E6">
                        <a:lumMod val="25000"/>
                      </a:srgbClr>
                    </a:solidFill>
                  </a:rPr>
                  <a:t> le nombre total de points</a:t>
                </a:r>
              </a:p>
              <a:p>
                <a:pPr marL="342900" lvl="0" indent="-342900">
                  <a:spcAft>
                    <a:spcPts val="1800"/>
                  </a:spcAft>
                  <a:buFont typeface="Wingdings" panose="05000000000000000000" pitchFamily="2" charset="2"/>
                  <a:buChar char="Ø"/>
                </a:pPr>
                <a:r>
                  <a:rPr lang="fr-FR" sz="2000" i="1" dirty="0" smtClean="0">
                    <a:solidFill>
                      <a:srgbClr val="E7E6E6">
                        <a:lumMod val="25000"/>
                      </a:srgbClr>
                    </a:solidFill>
                  </a:rPr>
                  <a:t>Probabilité que les trois points aléatoires soient dans le plan cherché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fr-FR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fr-F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fr-FR" sz="2000" i="1" dirty="0">
                    <a:solidFill>
                      <a:schemeClr val="bg1"/>
                    </a:solidFill>
                  </a:rPr>
                  <a:t> </a:t>
                </a:r>
                <a:endParaRPr lang="fr-FR" sz="2000" i="1" dirty="0" smtClean="0">
                  <a:solidFill>
                    <a:schemeClr val="bg1"/>
                  </a:solidFill>
                </a:endParaRPr>
              </a:p>
              <a:p>
                <a:pPr marL="342900" lvl="0" indent="-342900">
                  <a:spcAft>
                    <a:spcPts val="1800"/>
                  </a:spcAft>
                  <a:buFont typeface="Wingdings" panose="05000000000000000000" pitchFamily="2" charset="2"/>
                  <a:buChar char="Ø"/>
                </a:pPr>
                <a:r>
                  <a:rPr lang="fr-FR" sz="2000" i="1" dirty="0">
                    <a:solidFill>
                      <a:schemeClr val="bg1"/>
                    </a:solidFill>
                  </a:rPr>
                  <a:t>Probabilité que </a:t>
                </a:r>
                <a:r>
                  <a:rPr lang="fr-FR" sz="2000" i="1" dirty="0" smtClean="0">
                    <a:solidFill>
                      <a:schemeClr val="bg1"/>
                    </a:solidFill>
                  </a:rPr>
                  <a:t>le plan ne soit pas trouvé à une itération :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fr-F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fr-F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fr-F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fr-FR" sz="2000" i="1" dirty="0" smtClean="0">
                  <a:solidFill>
                    <a:schemeClr val="bg1"/>
                  </a:solidFill>
                </a:endParaRPr>
              </a:p>
              <a:p>
                <a:pPr marL="342900" lvl="0" indent="-342900">
                  <a:spcAft>
                    <a:spcPts val="1800"/>
                  </a:spcAft>
                  <a:buFont typeface="Wingdings" panose="05000000000000000000" pitchFamily="2" charset="2"/>
                  <a:buChar char="Ø"/>
                </a:pPr>
                <a:r>
                  <a:rPr lang="fr-FR" sz="2000" i="1" dirty="0">
                    <a:solidFill>
                      <a:schemeClr val="bg1"/>
                    </a:solidFill>
                  </a:rPr>
                  <a:t>Probabilité que le plan ne soit pas trouvé </a:t>
                </a:r>
                <a:r>
                  <a:rPr lang="fr-FR" sz="2000" i="1" dirty="0" smtClean="0">
                    <a:solidFill>
                      <a:schemeClr val="bg1"/>
                    </a:solidFill>
                  </a:rPr>
                  <a:t>après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sz="2000" i="1" dirty="0" smtClean="0">
                    <a:solidFill>
                      <a:schemeClr val="bg1"/>
                    </a:solidFill>
                  </a:rPr>
                  <a:t> iterations </a:t>
                </a:r>
                <a:r>
                  <a:rPr lang="fr-FR" sz="2000" i="1" dirty="0">
                    <a:solidFill>
                      <a:schemeClr val="bg1"/>
                    </a:solidFill>
                  </a:rPr>
                  <a:t>:</a:t>
                </a:r>
                <a:r>
                  <a:rPr lang="fr-FR" sz="2000" i="1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fr-F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fr-FR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fr-FR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fr-F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fr-F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fr-F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000" i="1" dirty="0" smtClean="0">
                    <a:solidFill>
                      <a:schemeClr val="bg1"/>
                    </a:solidFill>
                  </a:rPr>
                  <a:t> </a:t>
                </a:r>
              </a:p>
              <a:p>
                <a:pPr marL="342900" lvl="0" indent="-342900">
                  <a:spcAft>
                    <a:spcPts val="1800"/>
                  </a:spcAft>
                  <a:buFont typeface="Wingdings" panose="05000000000000000000" pitchFamily="2" charset="2"/>
                  <a:buChar char="Ø"/>
                </a:pPr>
                <a:r>
                  <a:rPr lang="fr-FR" sz="2000" i="1" dirty="0" smtClean="0">
                    <a:solidFill>
                      <a:schemeClr val="bg1"/>
                    </a:solidFill>
                  </a:rPr>
                  <a:t>Probabilité </a:t>
                </a:r>
                <a:r>
                  <a:rPr lang="fr-FR" sz="2000" i="1" dirty="0">
                    <a:solidFill>
                      <a:schemeClr val="bg1"/>
                    </a:solidFill>
                  </a:rPr>
                  <a:t>que le plan </a:t>
                </a:r>
                <a:r>
                  <a:rPr lang="fr-FR" sz="2000" i="1" dirty="0" smtClean="0">
                    <a:solidFill>
                      <a:schemeClr val="bg1"/>
                    </a:solidFill>
                  </a:rPr>
                  <a:t>soit trouvé </a:t>
                </a:r>
                <a:r>
                  <a:rPr lang="fr-FR" sz="2000" i="1" dirty="0">
                    <a:solidFill>
                      <a:schemeClr val="bg1"/>
                    </a:solidFill>
                  </a:rPr>
                  <a:t>après </a:t>
                </a:r>
                <a14:m>
                  <m:oMath xmlns:m="http://schemas.openxmlformats.org/officeDocument/2006/math">
                    <m:r>
                      <a:rPr lang="fr-F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sz="2000" i="1" dirty="0">
                    <a:solidFill>
                      <a:schemeClr val="bg1"/>
                    </a:solidFill>
                  </a:rPr>
                  <a:t> iterations :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fr-F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fr-F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fr-FR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fr-FR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fr-F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fr-F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fr-FR" sz="2000" i="1" dirty="0">
                  <a:solidFill>
                    <a:srgbClr val="E7E6E6">
                      <a:lumMod val="25000"/>
                    </a:srgbClr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236" y="1427148"/>
                <a:ext cx="9690930" cy="4815032"/>
              </a:xfrm>
              <a:prstGeom prst="rect">
                <a:avLst/>
              </a:prstGeom>
              <a:blipFill rotWithShape="0">
                <a:blip r:embed="rId2"/>
                <a:stretch>
                  <a:fillRect l="-943" t="-10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16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Théorie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350236" y="1427148"/>
                <a:ext cx="9690930" cy="48150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fr-FR" sz="2400" i="1" dirty="0" smtClean="0">
                    <a:solidFill>
                      <a:schemeClr val="bg2">
                        <a:lumMod val="25000"/>
                      </a:schemeClr>
                    </a:solidFill>
                  </a:rPr>
                  <a:t>Cet algorithme permet d’assurer un probabilité de réussite.</a:t>
                </a:r>
              </a:p>
              <a:p>
                <a:pPr>
                  <a:spcAft>
                    <a:spcPts val="600"/>
                  </a:spcAft>
                </a:pPr>
                <a:endParaRPr lang="fr-FR" sz="2000" i="1" dirty="0" smtClean="0">
                  <a:solidFill>
                    <a:srgbClr val="E7E6E6">
                      <a:lumMod val="25000"/>
                    </a:srgbClr>
                  </a:solidFill>
                </a:endParaRPr>
              </a:p>
              <a:p>
                <a:pPr marL="342900" lvl="0" indent="-342900">
                  <a:spcAft>
                    <a:spcPts val="1800"/>
                  </a:spcAft>
                  <a:buFont typeface="Wingdings" panose="05000000000000000000" pitchFamily="2" charset="2"/>
                  <a:buChar char="Ø"/>
                </a:pPr>
                <a:r>
                  <a:rPr lang="fr-FR" sz="2000" i="1" dirty="0" smtClean="0">
                    <a:solidFill>
                      <a:srgbClr val="E7E6E6">
                        <a:lumMod val="25000"/>
                      </a:srgbClr>
                    </a:solidFill>
                  </a:rPr>
                  <a:t>Soit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sz="2000" i="1" dirty="0" smtClean="0">
                    <a:solidFill>
                      <a:srgbClr val="E7E6E6">
                        <a:lumMod val="25000"/>
                      </a:srgbClr>
                    </a:solidFill>
                  </a:rPr>
                  <a:t> le nombre de points dans le plan recherché et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FR" sz="2000" i="1" dirty="0" smtClean="0">
                    <a:solidFill>
                      <a:srgbClr val="E7E6E6">
                        <a:lumMod val="25000"/>
                      </a:srgbClr>
                    </a:solidFill>
                  </a:rPr>
                  <a:t> le nombre total de points</a:t>
                </a:r>
              </a:p>
              <a:p>
                <a:pPr marL="342900" lvl="0" indent="-342900">
                  <a:spcAft>
                    <a:spcPts val="1800"/>
                  </a:spcAft>
                  <a:buFont typeface="Wingdings" panose="05000000000000000000" pitchFamily="2" charset="2"/>
                  <a:buChar char="Ø"/>
                </a:pPr>
                <a:r>
                  <a:rPr lang="fr-FR" sz="2000" i="1" dirty="0" smtClean="0">
                    <a:solidFill>
                      <a:srgbClr val="E7E6E6">
                        <a:lumMod val="25000"/>
                      </a:srgbClr>
                    </a:solidFill>
                  </a:rPr>
                  <a:t>Probabilité que les trois points aléatoires soient dans le plan cherché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solidFill>
                              <a:srgbClr val="E7E6E6">
                                <a:lumMod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2000" b="0" i="1" smtClean="0">
                                <a:solidFill>
                                  <a:srgbClr val="E7E6E6">
                                    <a:lumMod val="2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2000" b="0" i="1" smtClean="0">
                                    <a:solidFill>
                                      <a:srgbClr val="E7E6E6">
                                        <a:lumMod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0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fr-FR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fr-FR" sz="2000" b="0" i="1" smtClean="0">
                            <a:solidFill>
                              <a:srgbClr val="E7E6E6">
                                <a:lumMod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fr-FR" sz="2000" i="1" dirty="0">
                    <a:solidFill>
                      <a:srgbClr val="E7E6E6">
                        <a:lumMod val="25000"/>
                      </a:srgbClr>
                    </a:solidFill>
                  </a:rPr>
                  <a:t> </a:t>
                </a:r>
                <a:endParaRPr lang="fr-FR" sz="2000" i="1" dirty="0" smtClean="0">
                  <a:solidFill>
                    <a:srgbClr val="E7E6E6">
                      <a:lumMod val="25000"/>
                    </a:srgbClr>
                  </a:solidFill>
                </a:endParaRPr>
              </a:p>
              <a:p>
                <a:pPr marL="342900" lvl="0" indent="-342900">
                  <a:spcAft>
                    <a:spcPts val="1800"/>
                  </a:spcAft>
                  <a:buFont typeface="Wingdings" panose="05000000000000000000" pitchFamily="2" charset="2"/>
                  <a:buChar char="Ø"/>
                </a:pPr>
                <a:r>
                  <a:rPr lang="fr-FR" sz="2000" i="1" dirty="0" smtClean="0">
                    <a:solidFill>
                      <a:schemeClr val="bg1"/>
                    </a:solidFill>
                  </a:rPr>
                  <a:t>Probabilité que le plan ne soit pas trouvé à une itération :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fr-F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fr-F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fr-F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fr-FR" sz="2000" i="1" dirty="0" smtClean="0">
                  <a:solidFill>
                    <a:schemeClr val="bg1"/>
                  </a:solidFill>
                </a:endParaRPr>
              </a:p>
              <a:p>
                <a:pPr marL="342900" lvl="0" indent="-342900">
                  <a:spcAft>
                    <a:spcPts val="1800"/>
                  </a:spcAft>
                  <a:buFont typeface="Wingdings" panose="05000000000000000000" pitchFamily="2" charset="2"/>
                  <a:buChar char="Ø"/>
                </a:pPr>
                <a:r>
                  <a:rPr lang="fr-FR" sz="2000" i="1" dirty="0">
                    <a:solidFill>
                      <a:schemeClr val="bg1"/>
                    </a:solidFill>
                  </a:rPr>
                  <a:t>Probabilité que le plan ne soit pas trouvé </a:t>
                </a:r>
                <a:r>
                  <a:rPr lang="fr-FR" sz="2000" i="1" dirty="0" smtClean="0">
                    <a:solidFill>
                      <a:schemeClr val="bg1"/>
                    </a:solidFill>
                  </a:rPr>
                  <a:t>après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sz="2000" i="1" dirty="0" smtClean="0">
                    <a:solidFill>
                      <a:schemeClr val="bg1"/>
                    </a:solidFill>
                  </a:rPr>
                  <a:t> iterations </a:t>
                </a:r>
                <a:r>
                  <a:rPr lang="fr-FR" sz="2000" i="1" dirty="0">
                    <a:solidFill>
                      <a:schemeClr val="bg1"/>
                    </a:solidFill>
                  </a:rPr>
                  <a:t>:</a:t>
                </a:r>
                <a:r>
                  <a:rPr lang="fr-FR" sz="2000" i="1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fr-F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fr-FR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fr-FR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fr-F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fr-F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fr-F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000" i="1" dirty="0" smtClean="0">
                    <a:solidFill>
                      <a:schemeClr val="bg1"/>
                    </a:solidFill>
                  </a:rPr>
                  <a:t> </a:t>
                </a:r>
              </a:p>
              <a:p>
                <a:pPr marL="342900" lvl="0" indent="-342900">
                  <a:spcAft>
                    <a:spcPts val="1800"/>
                  </a:spcAft>
                  <a:buFont typeface="Wingdings" panose="05000000000000000000" pitchFamily="2" charset="2"/>
                  <a:buChar char="Ø"/>
                </a:pPr>
                <a:r>
                  <a:rPr lang="fr-FR" sz="2000" i="1" dirty="0" smtClean="0">
                    <a:solidFill>
                      <a:schemeClr val="bg1"/>
                    </a:solidFill>
                  </a:rPr>
                  <a:t>Probabilité </a:t>
                </a:r>
                <a:r>
                  <a:rPr lang="fr-FR" sz="2000" i="1" dirty="0">
                    <a:solidFill>
                      <a:schemeClr val="bg1"/>
                    </a:solidFill>
                  </a:rPr>
                  <a:t>que le plan </a:t>
                </a:r>
                <a:r>
                  <a:rPr lang="fr-FR" sz="2000" i="1" dirty="0" smtClean="0">
                    <a:solidFill>
                      <a:schemeClr val="bg1"/>
                    </a:solidFill>
                  </a:rPr>
                  <a:t>soit trouvé </a:t>
                </a:r>
                <a:r>
                  <a:rPr lang="fr-FR" sz="2000" i="1" dirty="0">
                    <a:solidFill>
                      <a:schemeClr val="bg1"/>
                    </a:solidFill>
                  </a:rPr>
                  <a:t>après </a:t>
                </a:r>
                <a14:m>
                  <m:oMath xmlns:m="http://schemas.openxmlformats.org/officeDocument/2006/math">
                    <m:r>
                      <a:rPr lang="fr-F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sz="2000" i="1" dirty="0">
                    <a:solidFill>
                      <a:schemeClr val="bg1"/>
                    </a:solidFill>
                  </a:rPr>
                  <a:t> iterations :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fr-F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fr-F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fr-FR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fr-FR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fr-F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fr-F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fr-FR" sz="2000" i="1" dirty="0">
                  <a:solidFill>
                    <a:srgbClr val="E7E6E6">
                      <a:lumMod val="25000"/>
                    </a:srgbClr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236" y="1427148"/>
                <a:ext cx="9690930" cy="4815032"/>
              </a:xfrm>
              <a:prstGeom prst="rect">
                <a:avLst/>
              </a:prstGeom>
              <a:blipFill rotWithShape="0">
                <a:blip r:embed="rId2"/>
                <a:stretch>
                  <a:fillRect l="-943" t="-10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271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Théorie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350236" y="1427148"/>
                <a:ext cx="9690930" cy="48150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fr-FR" sz="2400" i="1" dirty="0" smtClean="0">
                    <a:solidFill>
                      <a:schemeClr val="bg2">
                        <a:lumMod val="25000"/>
                      </a:schemeClr>
                    </a:solidFill>
                  </a:rPr>
                  <a:t>Cet algorithme permet d’assurer un probabilité de réussite.</a:t>
                </a:r>
              </a:p>
              <a:p>
                <a:pPr>
                  <a:spcAft>
                    <a:spcPts val="600"/>
                  </a:spcAft>
                </a:pPr>
                <a:endParaRPr lang="fr-FR" sz="2000" i="1" dirty="0" smtClean="0">
                  <a:solidFill>
                    <a:srgbClr val="E7E6E6">
                      <a:lumMod val="25000"/>
                    </a:srgbClr>
                  </a:solidFill>
                </a:endParaRPr>
              </a:p>
              <a:p>
                <a:pPr marL="342900" lvl="0" indent="-342900">
                  <a:spcAft>
                    <a:spcPts val="1800"/>
                  </a:spcAft>
                  <a:buFont typeface="Wingdings" panose="05000000000000000000" pitchFamily="2" charset="2"/>
                  <a:buChar char="Ø"/>
                </a:pPr>
                <a:r>
                  <a:rPr lang="fr-FR" sz="2000" i="1" dirty="0" smtClean="0">
                    <a:solidFill>
                      <a:srgbClr val="E7E6E6">
                        <a:lumMod val="25000"/>
                      </a:srgbClr>
                    </a:solidFill>
                  </a:rPr>
                  <a:t>Soit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sz="2000" i="1" dirty="0" smtClean="0">
                    <a:solidFill>
                      <a:srgbClr val="E7E6E6">
                        <a:lumMod val="25000"/>
                      </a:srgbClr>
                    </a:solidFill>
                  </a:rPr>
                  <a:t> le nombre de points dans le plan recherché et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FR" sz="2000" i="1" dirty="0" smtClean="0">
                    <a:solidFill>
                      <a:srgbClr val="E7E6E6">
                        <a:lumMod val="25000"/>
                      </a:srgbClr>
                    </a:solidFill>
                  </a:rPr>
                  <a:t> le nombre total de points</a:t>
                </a:r>
              </a:p>
              <a:p>
                <a:pPr marL="342900" lvl="0" indent="-342900">
                  <a:spcAft>
                    <a:spcPts val="1800"/>
                  </a:spcAft>
                  <a:buFont typeface="Wingdings" panose="05000000000000000000" pitchFamily="2" charset="2"/>
                  <a:buChar char="Ø"/>
                </a:pPr>
                <a:r>
                  <a:rPr lang="fr-FR" sz="2000" i="1" dirty="0" smtClean="0">
                    <a:solidFill>
                      <a:srgbClr val="E7E6E6">
                        <a:lumMod val="25000"/>
                      </a:srgbClr>
                    </a:solidFill>
                  </a:rPr>
                  <a:t>Probabilité que les trois points aléatoires soient dans le plan cherché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solidFill>
                              <a:srgbClr val="E7E6E6">
                                <a:lumMod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2000" b="0" i="1" smtClean="0">
                                <a:solidFill>
                                  <a:srgbClr val="E7E6E6">
                                    <a:lumMod val="2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2000" b="0" i="1" smtClean="0">
                                    <a:solidFill>
                                      <a:srgbClr val="E7E6E6">
                                        <a:lumMod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0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fr-FR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fr-FR" sz="2000" b="0" i="1" smtClean="0">
                            <a:solidFill>
                              <a:srgbClr val="E7E6E6">
                                <a:lumMod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fr-FR" sz="2000" i="1" dirty="0">
                    <a:solidFill>
                      <a:srgbClr val="E7E6E6">
                        <a:lumMod val="25000"/>
                      </a:srgbClr>
                    </a:solidFill>
                  </a:rPr>
                  <a:t> </a:t>
                </a:r>
                <a:endParaRPr lang="fr-FR" sz="2000" i="1" dirty="0" smtClean="0">
                  <a:solidFill>
                    <a:srgbClr val="E7E6E6">
                      <a:lumMod val="25000"/>
                    </a:srgbClr>
                  </a:solidFill>
                </a:endParaRPr>
              </a:p>
              <a:p>
                <a:pPr marL="342900" lvl="0" indent="-342900">
                  <a:spcAft>
                    <a:spcPts val="1800"/>
                  </a:spcAft>
                  <a:buFont typeface="Wingdings" panose="05000000000000000000" pitchFamily="2" charset="2"/>
                  <a:buChar char="Ø"/>
                </a:pPr>
                <a:r>
                  <a:rPr lang="fr-FR" sz="2000" i="1" dirty="0">
                    <a:solidFill>
                      <a:srgbClr val="E7E6E6">
                        <a:lumMod val="25000"/>
                      </a:srgbClr>
                    </a:solidFill>
                  </a:rPr>
                  <a:t>Probabilité que </a:t>
                </a:r>
                <a:r>
                  <a:rPr lang="fr-FR" sz="2000" i="1" dirty="0" smtClean="0">
                    <a:solidFill>
                      <a:srgbClr val="E7E6E6">
                        <a:lumMod val="25000"/>
                      </a:srgbClr>
                    </a:solidFill>
                  </a:rPr>
                  <a:t>le plan ne soit pas trouvé à une itération :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fr-F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fr-F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fr-F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fr-FR" sz="2000" i="1" dirty="0" smtClean="0">
                  <a:solidFill>
                    <a:schemeClr val="bg1"/>
                  </a:solidFill>
                </a:endParaRPr>
              </a:p>
              <a:p>
                <a:pPr marL="342900" lvl="0" indent="-342900">
                  <a:spcAft>
                    <a:spcPts val="1800"/>
                  </a:spcAft>
                  <a:buFont typeface="Wingdings" panose="05000000000000000000" pitchFamily="2" charset="2"/>
                  <a:buChar char="Ø"/>
                </a:pPr>
                <a:r>
                  <a:rPr lang="fr-FR" sz="2000" i="1" dirty="0">
                    <a:solidFill>
                      <a:schemeClr val="bg1"/>
                    </a:solidFill>
                  </a:rPr>
                  <a:t>Probabilité que le plan ne soit pas trouvé </a:t>
                </a:r>
                <a:r>
                  <a:rPr lang="fr-FR" sz="2000" i="1" dirty="0" smtClean="0">
                    <a:solidFill>
                      <a:schemeClr val="bg1"/>
                    </a:solidFill>
                  </a:rPr>
                  <a:t>après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sz="2000" i="1" dirty="0" smtClean="0">
                    <a:solidFill>
                      <a:schemeClr val="bg1"/>
                    </a:solidFill>
                  </a:rPr>
                  <a:t> iterations </a:t>
                </a:r>
                <a:r>
                  <a:rPr lang="fr-FR" sz="2000" i="1" dirty="0">
                    <a:solidFill>
                      <a:schemeClr val="bg1"/>
                    </a:solidFill>
                  </a:rPr>
                  <a:t>:</a:t>
                </a:r>
                <a:r>
                  <a:rPr lang="fr-FR" sz="2000" i="1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fr-F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fr-FR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fr-FR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fr-F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fr-F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fr-F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000" i="1" dirty="0" smtClean="0">
                    <a:solidFill>
                      <a:schemeClr val="bg1"/>
                    </a:solidFill>
                  </a:rPr>
                  <a:t> </a:t>
                </a:r>
              </a:p>
              <a:p>
                <a:pPr marL="342900" lvl="0" indent="-342900">
                  <a:spcAft>
                    <a:spcPts val="1800"/>
                  </a:spcAft>
                  <a:buFont typeface="Wingdings" panose="05000000000000000000" pitchFamily="2" charset="2"/>
                  <a:buChar char="Ø"/>
                </a:pPr>
                <a:r>
                  <a:rPr lang="fr-FR" sz="2000" i="1" dirty="0" smtClean="0">
                    <a:solidFill>
                      <a:schemeClr val="bg1"/>
                    </a:solidFill>
                  </a:rPr>
                  <a:t>Probabilité </a:t>
                </a:r>
                <a:r>
                  <a:rPr lang="fr-FR" sz="2000" i="1" dirty="0">
                    <a:solidFill>
                      <a:schemeClr val="bg1"/>
                    </a:solidFill>
                  </a:rPr>
                  <a:t>que le plan </a:t>
                </a:r>
                <a:r>
                  <a:rPr lang="fr-FR" sz="2000" i="1" dirty="0" smtClean="0">
                    <a:solidFill>
                      <a:schemeClr val="bg1"/>
                    </a:solidFill>
                  </a:rPr>
                  <a:t>soit trouvé </a:t>
                </a:r>
                <a:r>
                  <a:rPr lang="fr-FR" sz="2000" i="1" dirty="0">
                    <a:solidFill>
                      <a:schemeClr val="bg1"/>
                    </a:solidFill>
                  </a:rPr>
                  <a:t>après </a:t>
                </a:r>
                <a14:m>
                  <m:oMath xmlns:m="http://schemas.openxmlformats.org/officeDocument/2006/math">
                    <m:r>
                      <a:rPr lang="fr-F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sz="2000" i="1" dirty="0">
                    <a:solidFill>
                      <a:schemeClr val="bg1"/>
                    </a:solidFill>
                  </a:rPr>
                  <a:t> iterations :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fr-F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fr-F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fr-FR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fr-FR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fr-F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fr-F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fr-FR" sz="2000" i="1" dirty="0">
                  <a:solidFill>
                    <a:srgbClr val="E7E6E6">
                      <a:lumMod val="25000"/>
                    </a:srgbClr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236" y="1427148"/>
                <a:ext cx="9690930" cy="4815032"/>
              </a:xfrm>
              <a:prstGeom prst="rect">
                <a:avLst/>
              </a:prstGeom>
              <a:blipFill rotWithShape="0">
                <a:blip r:embed="rId2"/>
                <a:stretch>
                  <a:fillRect l="-943" t="-10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667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Théorie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350236" y="1427148"/>
                <a:ext cx="9690930" cy="48150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fr-FR" sz="2400" i="1" dirty="0" smtClean="0">
                    <a:solidFill>
                      <a:schemeClr val="bg2">
                        <a:lumMod val="25000"/>
                      </a:schemeClr>
                    </a:solidFill>
                  </a:rPr>
                  <a:t>Cet algorithme permet d’assurer un probabilité de réussite.</a:t>
                </a:r>
              </a:p>
              <a:p>
                <a:pPr>
                  <a:spcAft>
                    <a:spcPts val="600"/>
                  </a:spcAft>
                </a:pPr>
                <a:endParaRPr lang="fr-FR" sz="2000" i="1" dirty="0" smtClean="0">
                  <a:solidFill>
                    <a:srgbClr val="E7E6E6">
                      <a:lumMod val="25000"/>
                    </a:srgbClr>
                  </a:solidFill>
                </a:endParaRPr>
              </a:p>
              <a:p>
                <a:pPr marL="342900" lvl="0" indent="-342900">
                  <a:spcAft>
                    <a:spcPts val="1800"/>
                  </a:spcAft>
                  <a:buFont typeface="Wingdings" panose="05000000000000000000" pitchFamily="2" charset="2"/>
                  <a:buChar char="Ø"/>
                </a:pPr>
                <a:r>
                  <a:rPr lang="fr-FR" sz="2000" i="1" dirty="0" smtClean="0">
                    <a:solidFill>
                      <a:srgbClr val="E7E6E6">
                        <a:lumMod val="25000"/>
                      </a:srgbClr>
                    </a:solidFill>
                  </a:rPr>
                  <a:t>Soit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sz="2000" i="1" dirty="0" smtClean="0">
                    <a:solidFill>
                      <a:srgbClr val="E7E6E6">
                        <a:lumMod val="25000"/>
                      </a:srgbClr>
                    </a:solidFill>
                  </a:rPr>
                  <a:t> le nombre de points dans le plan recherché et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FR" sz="2000" i="1" dirty="0" smtClean="0">
                    <a:solidFill>
                      <a:srgbClr val="E7E6E6">
                        <a:lumMod val="25000"/>
                      </a:srgbClr>
                    </a:solidFill>
                  </a:rPr>
                  <a:t> le nombre total de points</a:t>
                </a:r>
              </a:p>
              <a:p>
                <a:pPr marL="342900" lvl="0" indent="-342900">
                  <a:spcAft>
                    <a:spcPts val="1800"/>
                  </a:spcAft>
                  <a:buFont typeface="Wingdings" panose="05000000000000000000" pitchFamily="2" charset="2"/>
                  <a:buChar char="Ø"/>
                </a:pPr>
                <a:r>
                  <a:rPr lang="fr-FR" sz="2000" i="1" dirty="0" smtClean="0">
                    <a:solidFill>
                      <a:srgbClr val="E7E6E6">
                        <a:lumMod val="25000"/>
                      </a:srgbClr>
                    </a:solidFill>
                  </a:rPr>
                  <a:t>Probabilité que les trois points aléatoires soient dans le plan cherché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solidFill>
                              <a:srgbClr val="E7E6E6">
                                <a:lumMod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2000" b="0" i="1" smtClean="0">
                                <a:solidFill>
                                  <a:srgbClr val="E7E6E6">
                                    <a:lumMod val="2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2000" b="0" i="1" smtClean="0">
                                    <a:solidFill>
                                      <a:srgbClr val="E7E6E6">
                                        <a:lumMod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0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fr-FR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fr-FR" sz="2000" b="0" i="1" smtClean="0">
                            <a:solidFill>
                              <a:srgbClr val="E7E6E6">
                                <a:lumMod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fr-FR" sz="2000" i="1" dirty="0">
                    <a:solidFill>
                      <a:srgbClr val="E7E6E6">
                        <a:lumMod val="25000"/>
                      </a:srgbClr>
                    </a:solidFill>
                  </a:rPr>
                  <a:t> </a:t>
                </a:r>
                <a:endParaRPr lang="fr-FR" sz="2000" i="1" dirty="0" smtClean="0">
                  <a:solidFill>
                    <a:srgbClr val="E7E6E6">
                      <a:lumMod val="25000"/>
                    </a:srgbClr>
                  </a:solidFill>
                </a:endParaRPr>
              </a:p>
              <a:p>
                <a:pPr marL="342900" lvl="0" indent="-342900">
                  <a:spcAft>
                    <a:spcPts val="1800"/>
                  </a:spcAft>
                  <a:buFont typeface="Wingdings" panose="05000000000000000000" pitchFamily="2" charset="2"/>
                  <a:buChar char="Ø"/>
                </a:pPr>
                <a:r>
                  <a:rPr lang="fr-FR" sz="2000" i="1" dirty="0">
                    <a:solidFill>
                      <a:srgbClr val="E7E6E6">
                        <a:lumMod val="25000"/>
                      </a:srgbClr>
                    </a:solidFill>
                  </a:rPr>
                  <a:t>Probabilité que </a:t>
                </a:r>
                <a:r>
                  <a:rPr lang="fr-FR" sz="2000" i="1" dirty="0" smtClean="0">
                    <a:solidFill>
                      <a:srgbClr val="E7E6E6">
                        <a:lumMod val="25000"/>
                      </a:srgbClr>
                    </a:solidFill>
                  </a:rPr>
                  <a:t>le plan ne soit pas trouvé à une itération :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rgbClr val="E7E6E6">
                            <a:lumMod val="25000"/>
                          </a:srgbClr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fr-FR" sz="2000" i="1">
                            <a:solidFill>
                              <a:srgbClr val="E7E6E6">
                                <a:lumMod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2000" i="1">
                                <a:solidFill>
                                  <a:srgbClr val="E7E6E6">
                                    <a:lumMod val="2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2000" i="1">
                                    <a:solidFill>
                                      <a:srgbClr val="E7E6E6">
                                        <a:lumMod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fr-FR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fr-FR" sz="2000" i="1">
                            <a:solidFill>
                              <a:srgbClr val="E7E6E6">
                                <a:lumMod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fr-FR" sz="2000" i="1" dirty="0" smtClean="0">
                  <a:solidFill>
                    <a:srgbClr val="E7E6E6">
                      <a:lumMod val="25000"/>
                    </a:srgbClr>
                  </a:solidFill>
                </a:endParaRPr>
              </a:p>
              <a:p>
                <a:pPr marL="342900" lvl="0" indent="-342900">
                  <a:spcAft>
                    <a:spcPts val="1800"/>
                  </a:spcAft>
                  <a:buFont typeface="Wingdings" panose="05000000000000000000" pitchFamily="2" charset="2"/>
                  <a:buChar char="Ø"/>
                </a:pPr>
                <a:r>
                  <a:rPr lang="fr-FR" sz="2000" i="1" dirty="0" smtClean="0">
                    <a:solidFill>
                      <a:schemeClr val="bg1"/>
                    </a:solidFill>
                  </a:rPr>
                  <a:t>Probabilité que le plan ne soit pas trouvé après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sz="2000" i="1" dirty="0" smtClean="0">
                    <a:solidFill>
                      <a:schemeClr val="bg1"/>
                    </a:solidFill>
                  </a:rPr>
                  <a:t> iterations </a:t>
                </a:r>
                <a:r>
                  <a:rPr lang="fr-FR" sz="2000" i="1" dirty="0">
                    <a:solidFill>
                      <a:schemeClr val="bg1"/>
                    </a:solidFill>
                  </a:rPr>
                  <a:t>:</a:t>
                </a:r>
                <a:r>
                  <a:rPr lang="fr-FR" sz="2000" i="1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fr-F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fr-FR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fr-FR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fr-F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fr-F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fr-F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000" i="1" dirty="0" smtClean="0">
                    <a:solidFill>
                      <a:schemeClr val="bg1"/>
                    </a:solidFill>
                  </a:rPr>
                  <a:t> </a:t>
                </a:r>
              </a:p>
              <a:p>
                <a:pPr marL="342900" lvl="0" indent="-342900">
                  <a:spcAft>
                    <a:spcPts val="1800"/>
                  </a:spcAft>
                  <a:buFont typeface="Wingdings" panose="05000000000000000000" pitchFamily="2" charset="2"/>
                  <a:buChar char="Ø"/>
                </a:pPr>
                <a:r>
                  <a:rPr lang="fr-FR" sz="2000" i="1" dirty="0" smtClean="0">
                    <a:solidFill>
                      <a:schemeClr val="bg1"/>
                    </a:solidFill>
                  </a:rPr>
                  <a:t>Probabilité </a:t>
                </a:r>
                <a:r>
                  <a:rPr lang="fr-FR" sz="2000" i="1" dirty="0">
                    <a:solidFill>
                      <a:schemeClr val="bg1"/>
                    </a:solidFill>
                  </a:rPr>
                  <a:t>que le plan </a:t>
                </a:r>
                <a:r>
                  <a:rPr lang="fr-FR" sz="2000" i="1" dirty="0" smtClean="0">
                    <a:solidFill>
                      <a:schemeClr val="bg1"/>
                    </a:solidFill>
                  </a:rPr>
                  <a:t>soit trouvé </a:t>
                </a:r>
                <a:r>
                  <a:rPr lang="fr-FR" sz="2000" i="1" dirty="0">
                    <a:solidFill>
                      <a:schemeClr val="bg1"/>
                    </a:solidFill>
                  </a:rPr>
                  <a:t>après </a:t>
                </a:r>
                <a14:m>
                  <m:oMath xmlns:m="http://schemas.openxmlformats.org/officeDocument/2006/math">
                    <m:r>
                      <a:rPr lang="fr-F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sz="2000" i="1" dirty="0">
                    <a:solidFill>
                      <a:schemeClr val="bg1"/>
                    </a:solidFill>
                  </a:rPr>
                  <a:t> iterations :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fr-F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fr-F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fr-FR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fr-FR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fr-F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fr-F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fr-FR" sz="2000" i="1" dirty="0">
                  <a:solidFill>
                    <a:srgbClr val="E7E6E6">
                      <a:lumMod val="25000"/>
                    </a:srgbClr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236" y="1427148"/>
                <a:ext cx="9690930" cy="4815032"/>
              </a:xfrm>
              <a:prstGeom prst="rect">
                <a:avLst/>
              </a:prstGeom>
              <a:blipFill rotWithShape="0">
                <a:blip r:embed="rId2"/>
                <a:stretch>
                  <a:fillRect l="-943" t="-10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9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Théorie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350236" y="1427148"/>
                <a:ext cx="9690930" cy="48150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fr-FR" sz="2400" i="1" dirty="0" smtClean="0">
                    <a:solidFill>
                      <a:schemeClr val="bg2">
                        <a:lumMod val="25000"/>
                      </a:schemeClr>
                    </a:solidFill>
                  </a:rPr>
                  <a:t>Cet algorithme permet d’assurer un probabilité de réussite.</a:t>
                </a:r>
              </a:p>
              <a:p>
                <a:pPr>
                  <a:spcAft>
                    <a:spcPts val="600"/>
                  </a:spcAft>
                </a:pPr>
                <a:endParaRPr lang="fr-FR" sz="2000" i="1" dirty="0" smtClean="0">
                  <a:solidFill>
                    <a:srgbClr val="E7E6E6">
                      <a:lumMod val="25000"/>
                    </a:srgbClr>
                  </a:solidFill>
                </a:endParaRPr>
              </a:p>
              <a:p>
                <a:pPr marL="342900" lvl="0" indent="-342900">
                  <a:spcAft>
                    <a:spcPts val="1800"/>
                  </a:spcAft>
                  <a:buFont typeface="Wingdings" panose="05000000000000000000" pitchFamily="2" charset="2"/>
                  <a:buChar char="Ø"/>
                </a:pPr>
                <a:r>
                  <a:rPr lang="fr-FR" sz="2000" i="1" dirty="0" smtClean="0">
                    <a:solidFill>
                      <a:srgbClr val="E7E6E6">
                        <a:lumMod val="25000"/>
                      </a:srgbClr>
                    </a:solidFill>
                  </a:rPr>
                  <a:t>Soit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sz="2000" i="1" dirty="0" smtClean="0">
                    <a:solidFill>
                      <a:srgbClr val="E7E6E6">
                        <a:lumMod val="25000"/>
                      </a:srgbClr>
                    </a:solidFill>
                  </a:rPr>
                  <a:t> le nombre de points dans le plan recherché et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FR" sz="2000" i="1" dirty="0" smtClean="0">
                    <a:solidFill>
                      <a:srgbClr val="E7E6E6">
                        <a:lumMod val="25000"/>
                      </a:srgbClr>
                    </a:solidFill>
                  </a:rPr>
                  <a:t> le nombre total de points</a:t>
                </a:r>
              </a:p>
              <a:p>
                <a:pPr marL="342900" lvl="0" indent="-342900">
                  <a:spcAft>
                    <a:spcPts val="1800"/>
                  </a:spcAft>
                  <a:buFont typeface="Wingdings" panose="05000000000000000000" pitchFamily="2" charset="2"/>
                  <a:buChar char="Ø"/>
                </a:pPr>
                <a:r>
                  <a:rPr lang="fr-FR" sz="2000" i="1" dirty="0" smtClean="0">
                    <a:solidFill>
                      <a:srgbClr val="E7E6E6">
                        <a:lumMod val="25000"/>
                      </a:srgbClr>
                    </a:solidFill>
                  </a:rPr>
                  <a:t>Probabilité que les trois points aléatoires soient dans le plan cherché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solidFill>
                              <a:srgbClr val="E7E6E6">
                                <a:lumMod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2000" b="0" i="1" smtClean="0">
                                <a:solidFill>
                                  <a:srgbClr val="E7E6E6">
                                    <a:lumMod val="2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2000" b="0" i="1" smtClean="0">
                                    <a:solidFill>
                                      <a:srgbClr val="E7E6E6">
                                        <a:lumMod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0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fr-FR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fr-FR" sz="2000" b="0" i="1" smtClean="0">
                            <a:solidFill>
                              <a:srgbClr val="E7E6E6">
                                <a:lumMod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fr-FR" sz="2000" i="1" dirty="0">
                    <a:solidFill>
                      <a:srgbClr val="E7E6E6">
                        <a:lumMod val="25000"/>
                      </a:srgbClr>
                    </a:solidFill>
                  </a:rPr>
                  <a:t> </a:t>
                </a:r>
                <a:endParaRPr lang="fr-FR" sz="2000" i="1" dirty="0" smtClean="0">
                  <a:solidFill>
                    <a:srgbClr val="E7E6E6">
                      <a:lumMod val="25000"/>
                    </a:srgbClr>
                  </a:solidFill>
                </a:endParaRPr>
              </a:p>
              <a:p>
                <a:pPr marL="342900" lvl="0" indent="-342900">
                  <a:spcAft>
                    <a:spcPts val="1800"/>
                  </a:spcAft>
                  <a:buFont typeface="Wingdings" panose="05000000000000000000" pitchFamily="2" charset="2"/>
                  <a:buChar char="Ø"/>
                </a:pPr>
                <a:r>
                  <a:rPr lang="fr-FR" sz="2000" i="1" dirty="0">
                    <a:solidFill>
                      <a:srgbClr val="E7E6E6">
                        <a:lumMod val="25000"/>
                      </a:srgbClr>
                    </a:solidFill>
                  </a:rPr>
                  <a:t>Probabilité que </a:t>
                </a:r>
                <a:r>
                  <a:rPr lang="fr-FR" sz="2000" i="1" dirty="0" smtClean="0">
                    <a:solidFill>
                      <a:srgbClr val="E7E6E6">
                        <a:lumMod val="25000"/>
                      </a:srgbClr>
                    </a:solidFill>
                  </a:rPr>
                  <a:t>le plan ne soit pas trouvé à une itération :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rgbClr val="E7E6E6">
                            <a:lumMod val="25000"/>
                          </a:srgbClr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fr-FR" sz="2000" i="1">
                            <a:solidFill>
                              <a:srgbClr val="E7E6E6">
                                <a:lumMod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2000" i="1">
                                <a:solidFill>
                                  <a:srgbClr val="E7E6E6">
                                    <a:lumMod val="2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2000" i="1">
                                    <a:solidFill>
                                      <a:srgbClr val="E7E6E6">
                                        <a:lumMod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fr-FR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fr-FR" sz="2000" i="1">
                            <a:solidFill>
                              <a:srgbClr val="E7E6E6">
                                <a:lumMod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fr-FR" sz="2000" i="1" dirty="0" smtClean="0">
                  <a:solidFill>
                    <a:srgbClr val="E7E6E6">
                      <a:lumMod val="25000"/>
                    </a:srgbClr>
                  </a:solidFill>
                </a:endParaRPr>
              </a:p>
              <a:p>
                <a:pPr marL="342900" lvl="0" indent="-342900">
                  <a:spcAft>
                    <a:spcPts val="1800"/>
                  </a:spcAft>
                  <a:buFont typeface="Wingdings" panose="05000000000000000000" pitchFamily="2" charset="2"/>
                  <a:buChar char="Ø"/>
                </a:pPr>
                <a:r>
                  <a:rPr lang="fr-FR" sz="2000" i="1" dirty="0">
                    <a:solidFill>
                      <a:srgbClr val="E7E6E6">
                        <a:lumMod val="25000"/>
                      </a:srgbClr>
                    </a:solidFill>
                  </a:rPr>
                  <a:t>Probabilité que le plan ne soit pas trouvé </a:t>
                </a:r>
                <a:r>
                  <a:rPr lang="fr-FR" sz="2000" i="1" dirty="0" smtClean="0">
                    <a:solidFill>
                      <a:srgbClr val="E7E6E6">
                        <a:lumMod val="25000"/>
                      </a:srgbClr>
                    </a:solidFill>
                  </a:rPr>
                  <a:t>après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rgbClr val="E7E6E6">
                            <a:lumMod val="25000"/>
                          </a:srgb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sz="2000" i="1" dirty="0" smtClean="0">
                    <a:solidFill>
                      <a:srgbClr val="E7E6E6">
                        <a:lumMod val="25000"/>
                      </a:srgbClr>
                    </a:solidFill>
                  </a:rPr>
                  <a:t> iterations </a:t>
                </a:r>
                <a:r>
                  <a:rPr lang="fr-FR" sz="2000" i="1" dirty="0">
                    <a:solidFill>
                      <a:srgbClr val="E7E6E6">
                        <a:lumMod val="25000"/>
                      </a:srgbClr>
                    </a:solidFill>
                  </a:rPr>
                  <a:t>:</a:t>
                </a:r>
                <a:r>
                  <a:rPr lang="fr-FR" sz="2000" i="1" dirty="0" smtClean="0">
                    <a:solidFill>
                      <a:srgbClr val="E7E6E6">
                        <a:lumMod val="25000"/>
                      </a:srgb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fr-F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fr-FR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fr-FR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fr-F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fr-F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fr-F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000" i="1" dirty="0" smtClean="0">
                    <a:solidFill>
                      <a:schemeClr val="bg1"/>
                    </a:solidFill>
                  </a:rPr>
                  <a:t> </a:t>
                </a:r>
              </a:p>
              <a:p>
                <a:pPr marL="342900" lvl="0" indent="-342900">
                  <a:spcAft>
                    <a:spcPts val="1800"/>
                  </a:spcAft>
                  <a:buFont typeface="Wingdings" panose="05000000000000000000" pitchFamily="2" charset="2"/>
                  <a:buChar char="Ø"/>
                </a:pPr>
                <a:r>
                  <a:rPr lang="fr-FR" sz="2000" i="1" dirty="0" smtClean="0">
                    <a:solidFill>
                      <a:schemeClr val="bg1"/>
                    </a:solidFill>
                  </a:rPr>
                  <a:t>Probabilité </a:t>
                </a:r>
                <a:r>
                  <a:rPr lang="fr-FR" sz="2000" i="1" dirty="0">
                    <a:solidFill>
                      <a:schemeClr val="bg1"/>
                    </a:solidFill>
                  </a:rPr>
                  <a:t>que le plan </a:t>
                </a:r>
                <a:r>
                  <a:rPr lang="fr-FR" sz="2000" i="1" dirty="0" smtClean="0">
                    <a:solidFill>
                      <a:schemeClr val="bg1"/>
                    </a:solidFill>
                  </a:rPr>
                  <a:t>soit trouvé </a:t>
                </a:r>
                <a:r>
                  <a:rPr lang="fr-FR" sz="2000" i="1" dirty="0">
                    <a:solidFill>
                      <a:schemeClr val="bg1"/>
                    </a:solidFill>
                  </a:rPr>
                  <a:t>après </a:t>
                </a:r>
                <a14:m>
                  <m:oMath xmlns:m="http://schemas.openxmlformats.org/officeDocument/2006/math">
                    <m:r>
                      <a:rPr lang="fr-F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sz="2000" i="1" dirty="0">
                    <a:solidFill>
                      <a:schemeClr val="bg1"/>
                    </a:solidFill>
                  </a:rPr>
                  <a:t> iterations :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fr-F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fr-F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fr-FR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fr-FR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fr-F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fr-F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fr-FR" sz="2000" i="1" dirty="0">
                  <a:solidFill>
                    <a:srgbClr val="E7E6E6">
                      <a:lumMod val="25000"/>
                    </a:srgbClr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236" y="1427148"/>
                <a:ext cx="9690930" cy="4815032"/>
              </a:xfrm>
              <a:prstGeom prst="rect">
                <a:avLst/>
              </a:prstGeom>
              <a:blipFill rotWithShape="0">
                <a:blip r:embed="rId2"/>
                <a:stretch>
                  <a:fillRect l="-943" t="-10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689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Théorie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350236" y="1427148"/>
                <a:ext cx="9690930" cy="48150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fr-FR" sz="2400" i="1" dirty="0" smtClean="0">
                    <a:solidFill>
                      <a:schemeClr val="bg2">
                        <a:lumMod val="25000"/>
                      </a:schemeClr>
                    </a:solidFill>
                  </a:rPr>
                  <a:t>Cet algorithme permet d’assurer un probabilité de réussite.</a:t>
                </a:r>
              </a:p>
              <a:p>
                <a:pPr>
                  <a:spcAft>
                    <a:spcPts val="600"/>
                  </a:spcAft>
                </a:pPr>
                <a:endParaRPr lang="fr-FR" sz="2000" i="1" dirty="0" smtClean="0">
                  <a:solidFill>
                    <a:srgbClr val="E7E6E6">
                      <a:lumMod val="25000"/>
                    </a:srgbClr>
                  </a:solidFill>
                </a:endParaRPr>
              </a:p>
              <a:p>
                <a:pPr marL="342900" lvl="0" indent="-342900">
                  <a:spcAft>
                    <a:spcPts val="1800"/>
                  </a:spcAft>
                  <a:buFont typeface="Wingdings" panose="05000000000000000000" pitchFamily="2" charset="2"/>
                  <a:buChar char="Ø"/>
                </a:pPr>
                <a:r>
                  <a:rPr lang="fr-FR" sz="2000" i="1" dirty="0" smtClean="0">
                    <a:solidFill>
                      <a:srgbClr val="E7E6E6">
                        <a:lumMod val="25000"/>
                      </a:srgbClr>
                    </a:solidFill>
                  </a:rPr>
                  <a:t>Soit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sz="2000" i="1" dirty="0" smtClean="0">
                    <a:solidFill>
                      <a:srgbClr val="E7E6E6">
                        <a:lumMod val="25000"/>
                      </a:srgbClr>
                    </a:solidFill>
                  </a:rPr>
                  <a:t> le nombre de points dans le plan recherché et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FR" sz="2000" i="1" dirty="0" smtClean="0">
                    <a:solidFill>
                      <a:srgbClr val="E7E6E6">
                        <a:lumMod val="25000"/>
                      </a:srgbClr>
                    </a:solidFill>
                  </a:rPr>
                  <a:t> le nombre total de points</a:t>
                </a:r>
              </a:p>
              <a:p>
                <a:pPr marL="342900" lvl="0" indent="-342900">
                  <a:spcAft>
                    <a:spcPts val="1800"/>
                  </a:spcAft>
                  <a:buFont typeface="Wingdings" panose="05000000000000000000" pitchFamily="2" charset="2"/>
                  <a:buChar char="Ø"/>
                </a:pPr>
                <a:r>
                  <a:rPr lang="fr-FR" sz="2000" i="1" dirty="0" smtClean="0">
                    <a:solidFill>
                      <a:srgbClr val="E7E6E6">
                        <a:lumMod val="25000"/>
                      </a:srgbClr>
                    </a:solidFill>
                  </a:rPr>
                  <a:t>Probabilité que les trois points aléatoires soient dans le plan cherché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solidFill>
                              <a:srgbClr val="E7E6E6">
                                <a:lumMod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2000" b="0" i="1" smtClean="0">
                                <a:solidFill>
                                  <a:srgbClr val="E7E6E6">
                                    <a:lumMod val="2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2000" b="0" i="1" smtClean="0">
                                    <a:solidFill>
                                      <a:srgbClr val="E7E6E6">
                                        <a:lumMod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0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fr-FR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fr-FR" sz="2000" b="0" i="1" smtClean="0">
                            <a:solidFill>
                              <a:srgbClr val="E7E6E6">
                                <a:lumMod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fr-FR" sz="2000" i="1" dirty="0">
                    <a:solidFill>
                      <a:srgbClr val="E7E6E6">
                        <a:lumMod val="25000"/>
                      </a:srgbClr>
                    </a:solidFill>
                  </a:rPr>
                  <a:t> </a:t>
                </a:r>
                <a:endParaRPr lang="fr-FR" sz="2000" i="1" dirty="0" smtClean="0">
                  <a:solidFill>
                    <a:srgbClr val="E7E6E6">
                      <a:lumMod val="25000"/>
                    </a:srgbClr>
                  </a:solidFill>
                </a:endParaRPr>
              </a:p>
              <a:p>
                <a:pPr marL="342900" lvl="0" indent="-342900">
                  <a:spcAft>
                    <a:spcPts val="1800"/>
                  </a:spcAft>
                  <a:buFont typeface="Wingdings" panose="05000000000000000000" pitchFamily="2" charset="2"/>
                  <a:buChar char="Ø"/>
                </a:pPr>
                <a:r>
                  <a:rPr lang="fr-FR" sz="2000" i="1" dirty="0">
                    <a:solidFill>
                      <a:srgbClr val="E7E6E6">
                        <a:lumMod val="25000"/>
                      </a:srgbClr>
                    </a:solidFill>
                  </a:rPr>
                  <a:t>Probabilité que </a:t>
                </a:r>
                <a:r>
                  <a:rPr lang="fr-FR" sz="2000" i="1" dirty="0" smtClean="0">
                    <a:solidFill>
                      <a:srgbClr val="E7E6E6">
                        <a:lumMod val="25000"/>
                      </a:srgbClr>
                    </a:solidFill>
                  </a:rPr>
                  <a:t>le plan ne soit pas trouvé à une itération :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rgbClr val="E7E6E6">
                            <a:lumMod val="25000"/>
                          </a:srgbClr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fr-FR" sz="2000" i="1">
                            <a:solidFill>
                              <a:srgbClr val="E7E6E6">
                                <a:lumMod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2000" i="1">
                                <a:solidFill>
                                  <a:srgbClr val="E7E6E6">
                                    <a:lumMod val="2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2000" i="1">
                                    <a:solidFill>
                                      <a:srgbClr val="E7E6E6">
                                        <a:lumMod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fr-FR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fr-FR" sz="2000" i="1">
                            <a:solidFill>
                              <a:srgbClr val="E7E6E6">
                                <a:lumMod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fr-FR" sz="2000" i="1" dirty="0" smtClean="0">
                  <a:solidFill>
                    <a:srgbClr val="E7E6E6">
                      <a:lumMod val="25000"/>
                    </a:srgbClr>
                  </a:solidFill>
                </a:endParaRPr>
              </a:p>
              <a:p>
                <a:pPr marL="342900" lvl="0" indent="-342900">
                  <a:spcAft>
                    <a:spcPts val="1800"/>
                  </a:spcAft>
                  <a:buFont typeface="Wingdings" panose="05000000000000000000" pitchFamily="2" charset="2"/>
                  <a:buChar char="Ø"/>
                </a:pPr>
                <a:r>
                  <a:rPr lang="fr-FR" sz="2000" i="1" dirty="0">
                    <a:solidFill>
                      <a:srgbClr val="E7E6E6">
                        <a:lumMod val="25000"/>
                      </a:srgbClr>
                    </a:solidFill>
                  </a:rPr>
                  <a:t>Probabilité que le plan ne soit pas trouvé </a:t>
                </a:r>
                <a:r>
                  <a:rPr lang="fr-FR" sz="2000" i="1" dirty="0" smtClean="0">
                    <a:solidFill>
                      <a:srgbClr val="E7E6E6">
                        <a:lumMod val="25000"/>
                      </a:srgbClr>
                    </a:solidFill>
                  </a:rPr>
                  <a:t>après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rgbClr val="E7E6E6">
                            <a:lumMod val="25000"/>
                          </a:srgb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sz="2000" i="1" dirty="0" smtClean="0">
                    <a:solidFill>
                      <a:srgbClr val="E7E6E6">
                        <a:lumMod val="25000"/>
                      </a:srgbClr>
                    </a:solidFill>
                  </a:rPr>
                  <a:t> iterations </a:t>
                </a:r>
                <a:r>
                  <a:rPr lang="fr-FR" sz="2000" i="1" dirty="0">
                    <a:solidFill>
                      <a:srgbClr val="E7E6E6">
                        <a:lumMod val="25000"/>
                      </a:srgbClr>
                    </a:solidFill>
                  </a:rPr>
                  <a:t>:</a:t>
                </a:r>
                <a:r>
                  <a:rPr lang="fr-FR" sz="2000" i="1" dirty="0" smtClean="0">
                    <a:solidFill>
                      <a:srgbClr val="E7E6E6">
                        <a:lumMod val="25000"/>
                      </a:srgb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solidFill>
                              <a:srgbClr val="E7E6E6">
                                <a:lumMod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2000" b="0" i="1" smtClean="0">
                                <a:solidFill>
                                  <a:srgbClr val="E7E6E6">
                                    <a:lumMod val="2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solidFill>
                                  <a:srgbClr val="E7E6E6">
                                    <a:lumMod val="2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fr-FR" sz="2000" i="1">
                                    <a:solidFill>
                                      <a:srgbClr val="E7E6E6">
                                        <a:lumMod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sz="2000" i="1">
                                        <a:solidFill>
                                          <a:srgbClr val="E7E6E6">
                                            <a:lumMod val="25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fr-FR" sz="2000" i="1">
                                            <a:solidFill>
                                              <a:srgbClr val="E7E6E6">
                                                <a:lumMod val="25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20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fr-FR" sz="20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fr-FR" sz="2000" i="1">
                                    <a:solidFill>
                                      <a:srgbClr val="E7E6E6">
                                        <a:lumMod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fr-FR" sz="2000" b="0" i="1" smtClean="0">
                            <a:solidFill>
                              <a:srgbClr val="E7E6E6">
                                <a:lumMod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fr-FR" sz="2000" b="0" i="1" smtClean="0">
                        <a:solidFill>
                          <a:srgbClr val="E7E6E6">
                            <a:lumMod val="25000"/>
                          </a:srgb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000" i="1" dirty="0" smtClean="0">
                    <a:solidFill>
                      <a:srgbClr val="E7E6E6">
                        <a:lumMod val="25000"/>
                      </a:srgbClr>
                    </a:solidFill>
                  </a:rPr>
                  <a:t> </a:t>
                </a:r>
              </a:p>
              <a:p>
                <a:pPr marL="342900" lvl="0" indent="-342900">
                  <a:spcAft>
                    <a:spcPts val="1800"/>
                  </a:spcAft>
                  <a:buFont typeface="Wingdings" panose="05000000000000000000" pitchFamily="2" charset="2"/>
                  <a:buChar char="Ø"/>
                </a:pPr>
                <a:r>
                  <a:rPr lang="fr-FR" sz="2000" i="1" dirty="0" smtClean="0">
                    <a:solidFill>
                      <a:schemeClr val="bg1"/>
                    </a:solidFill>
                  </a:rPr>
                  <a:t>Probabilité </a:t>
                </a:r>
                <a:r>
                  <a:rPr lang="fr-FR" sz="2000" i="1" dirty="0">
                    <a:solidFill>
                      <a:schemeClr val="bg1"/>
                    </a:solidFill>
                  </a:rPr>
                  <a:t>que le plan </a:t>
                </a:r>
                <a:r>
                  <a:rPr lang="fr-FR" sz="2000" i="1" dirty="0" smtClean="0">
                    <a:solidFill>
                      <a:schemeClr val="bg1"/>
                    </a:solidFill>
                  </a:rPr>
                  <a:t>soit trouvé </a:t>
                </a:r>
                <a:r>
                  <a:rPr lang="fr-FR" sz="2000" i="1" dirty="0">
                    <a:solidFill>
                      <a:schemeClr val="bg1"/>
                    </a:solidFill>
                  </a:rPr>
                  <a:t>après </a:t>
                </a:r>
                <a14:m>
                  <m:oMath xmlns:m="http://schemas.openxmlformats.org/officeDocument/2006/math">
                    <m:r>
                      <a:rPr lang="fr-F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sz="2000" i="1" dirty="0">
                    <a:solidFill>
                      <a:schemeClr val="bg1"/>
                    </a:solidFill>
                  </a:rPr>
                  <a:t> iterations :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fr-F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fr-F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fr-FR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fr-FR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fr-F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fr-F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fr-FR" sz="2000" i="1" dirty="0">
                  <a:solidFill>
                    <a:srgbClr val="E7E6E6">
                      <a:lumMod val="25000"/>
                    </a:srgbClr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236" y="1427148"/>
                <a:ext cx="9690930" cy="4815032"/>
              </a:xfrm>
              <a:prstGeom prst="rect">
                <a:avLst/>
              </a:prstGeom>
              <a:blipFill rotWithShape="0">
                <a:blip r:embed="rId2"/>
                <a:stretch>
                  <a:fillRect l="-943" t="-10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880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Théorie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350236" y="1427148"/>
                <a:ext cx="9690930" cy="48150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fr-FR" sz="2400" i="1" dirty="0" smtClean="0">
                    <a:solidFill>
                      <a:schemeClr val="bg2">
                        <a:lumMod val="25000"/>
                      </a:schemeClr>
                    </a:solidFill>
                  </a:rPr>
                  <a:t>Cet algorithme permet d’assurer un probabilité de réussite.</a:t>
                </a:r>
              </a:p>
              <a:p>
                <a:pPr>
                  <a:spcAft>
                    <a:spcPts val="600"/>
                  </a:spcAft>
                </a:pPr>
                <a:endParaRPr lang="fr-FR" sz="2000" i="1" dirty="0" smtClean="0">
                  <a:solidFill>
                    <a:srgbClr val="E7E6E6">
                      <a:lumMod val="25000"/>
                    </a:srgbClr>
                  </a:solidFill>
                </a:endParaRPr>
              </a:p>
              <a:p>
                <a:pPr marL="342900" lvl="0" indent="-342900">
                  <a:spcAft>
                    <a:spcPts val="1800"/>
                  </a:spcAft>
                  <a:buFont typeface="Wingdings" panose="05000000000000000000" pitchFamily="2" charset="2"/>
                  <a:buChar char="Ø"/>
                </a:pPr>
                <a:r>
                  <a:rPr lang="fr-FR" sz="2000" i="1" dirty="0" smtClean="0">
                    <a:solidFill>
                      <a:srgbClr val="E7E6E6">
                        <a:lumMod val="25000"/>
                      </a:srgbClr>
                    </a:solidFill>
                  </a:rPr>
                  <a:t>Soit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sz="2000" i="1" dirty="0" smtClean="0">
                    <a:solidFill>
                      <a:srgbClr val="E7E6E6">
                        <a:lumMod val="25000"/>
                      </a:srgbClr>
                    </a:solidFill>
                  </a:rPr>
                  <a:t> le nombre de points dans le plan recherché et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FR" sz="2000" i="1" dirty="0" smtClean="0">
                    <a:solidFill>
                      <a:srgbClr val="E7E6E6">
                        <a:lumMod val="25000"/>
                      </a:srgbClr>
                    </a:solidFill>
                  </a:rPr>
                  <a:t> le nombre total de points</a:t>
                </a:r>
              </a:p>
              <a:p>
                <a:pPr marL="342900" lvl="0" indent="-342900">
                  <a:spcAft>
                    <a:spcPts val="1800"/>
                  </a:spcAft>
                  <a:buFont typeface="Wingdings" panose="05000000000000000000" pitchFamily="2" charset="2"/>
                  <a:buChar char="Ø"/>
                </a:pPr>
                <a:r>
                  <a:rPr lang="fr-FR" sz="2000" i="1" dirty="0" smtClean="0">
                    <a:solidFill>
                      <a:srgbClr val="E7E6E6">
                        <a:lumMod val="25000"/>
                      </a:srgbClr>
                    </a:solidFill>
                  </a:rPr>
                  <a:t>Probabilité que les trois points aléatoires soient dans le plan cherché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solidFill>
                              <a:srgbClr val="E7E6E6">
                                <a:lumMod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2000" b="0" i="1" smtClean="0">
                                <a:solidFill>
                                  <a:srgbClr val="E7E6E6">
                                    <a:lumMod val="2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2000" b="0" i="1" smtClean="0">
                                    <a:solidFill>
                                      <a:srgbClr val="E7E6E6">
                                        <a:lumMod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0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fr-FR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fr-FR" sz="2000" b="0" i="1" smtClean="0">
                            <a:solidFill>
                              <a:srgbClr val="E7E6E6">
                                <a:lumMod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fr-FR" sz="2000" i="1" dirty="0">
                    <a:solidFill>
                      <a:srgbClr val="E7E6E6">
                        <a:lumMod val="25000"/>
                      </a:srgbClr>
                    </a:solidFill>
                  </a:rPr>
                  <a:t> </a:t>
                </a:r>
                <a:endParaRPr lang="fr-FR" sz="2000" i="1" dirty="0" smtClean="0">
                  <a:solidFill>
                    <a:srgbClr val="E7E6E6">
                      <a:lumMod val="25000"/>
                    </a:srgbClr>
                  </a:solidFill>
                </a:endParaRPr>
              </a:p>
              <a:p>
                <a:pPr marL="342900" lvl="0" indent="-342900">
                  <a:spcAft>
                    <a:spcPts val="1800"/>
                  </a:spcAft>
                  <a:buFont typeface="Wingdings" panose="05000000000000000000" pitchFamily="2" charset="2"/>
                  <a:buChar char="Ø"/>
                </a:pPr>
                <a:r>
                  <a:rPr lang="fr-FR" sz="2000" i="1" dirty="0">
                    <a:solidFill>
                      <a:srgbClr val="E7E6E6">
                        <a:lumMod val="25000"/>
                      </a:srgbClr>
                    </a:solidFill>
                  </a:rPr>
                  <a:t>Probabilité que </a:t>
                </a:r>
                <a:r>
                  <a:rPr lang="fr-FR" sz="2000" i="1" dirty="0" smtClean="0">
                    <a:solidFill>
                      <a:srgbClr val="E7E6E6">
                        <a:lumMod val="25000"/>
                      </a:srgbClr>
                    </a:solidFill>
                  </a:rPr>
                  <a:t>le plan ne soit pas trouvé à une itération :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rgbClr val="E7E6E6">
                            <a:lumMod val="25000"/>
                          </a:srgbClr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fr-FR" sz="2000" i="1">
                            <a:solidFill>
                              <a:srgbClr val="E7E6E6">
                                <a:lumMod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2000" i="1">
                                <a:solidFill>
                                  <a:srgbClr val="E7E6E6">
                                    <a:lumMod val="2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2000" i="1">
                                    <a:solidFill>
                                      <a:srgbClr val="E7E6E6">
                                        <a:lumMod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fr-FR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fr-FR" sz="2000" i="1">
                            <a:solidFill>
                              <a:srgbClr val="E7E6E6">
                                <a:lumMod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fr-FR" sz="2000" i="1" dirty="0" smtClean="0">
                  <a:solidFill>
                    <a:srgbClr val="E7E6E6">
                      <a:lumMod val="25000"/>
                    </a:srgbClr>
                  </a:solidFill>
                </a:endParaRPr>
              </a:p>
              <a:p>
                <a:pPr marL="342900" lvl="0" indent="-342900">
                  <a:spcAft>
                    <a:spcPts val="1800"/>
                  </a:spcAft>
                  <a:buFont typeface="Wingdings" panose="05000000000000000000" pitchFamily="2" charset="2"/>
                  <a:buChar char="Ø"/>
                </a:pPr>
                <a:r>
                  <a:rPr lang="fr-FR" sz="2000" i="1" dirty="0">
                    <a:solidFill>
                      <a:srgbClr val="E7E6E6">
                        <a:lumMod val="25000"/>
                      </a:srgbClr>
                    </a:solidFill>
                  </a:rPr>
                  <a:t>Probabilité que le plan ne soit pas trouvé </a:t>
                </a:r>
                <a:r>
                  <a:rPr lang="fr-FR" sz="2000" i="1" dirty="0" smtClean="0">
                    <a:solidFill>
                      <a:srgbClr val="E7E6E6">
                        <a:lumMod val="25000"/>
                      </a:srgbClr>
                    </a:solidFill>
                  </a:rPr>
                  <a:t>après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rgbClr val="E7E6E6">
                            <a:lumMod val="25000"/>
                          </a:srgb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sz="2000" i="1" dirty="0" smtClean="0">
                    <a:solidFill>
                      <a:srgbClr val="E7E6E6">
                        <a:lumMod val="25000"/>
                      </a:srgbClr>
                    </a:solidFill>
                  </a:rPr>
                  <a:t> iterations </a:t>
                </a:r>
                <a:r>
                  <a:rPr lang="fr-FR" sz="2000" i="1" dirty="0">
                    <a:solidFill>
                      <a:srgbClr val="E7E6E6">
                        <a:lumMod val="25000"/>
                      </a:srgbClr>
                    </a:solidFill>
                  </a:rPr>
                  <a:t>:</a:t>
                </a:r>
                <a:r>
                  <a:rPr lang="fr-FR" sz="2000" i="1" dirty="0" smtClean="0">
                    <a:solidFill>
                      <a:srgbClr val="E7E6E6">
                        <a:lumMod val="25000"/>
                      </a:srgb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solidFill>
                              <a:srgbClr val="E7E6E6">
                                <a:lumMod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2000" b="0" i="1" smtClean="0">
                                <a:solidFill>
                                  <a:srgbClr val="E7E6E6">
                                    <a:lumMod val="2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solidFill>
                                  <a:srgbClr val="E7E6E6">
                                    <a:lumMod val="2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fr-FR" sz="2000" i="1">
                                    <a:solidFill>
                                      <a:srgbClr val="E7E6E6">
                                        <a:lumMod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sz="2000" i="1">
                                        <a:solidFill>
                                          <a:srgbClr val="E7E6E6">
                                            <a:lumMod val="25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fr-FR" sz="2000" i="1">
                                            <a:solidFill>
                                              <a:srgbClr val="E7E6E6">
                                                <a:lumMod val="25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20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fr-FR" sz="20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fr-FR" sz="2000" i="1">
                                    <a:solidFill>
                                      <a:srgbClr val="E7E6E6">
                                        <a:lumMod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fr-FR" sz="2000" b="0" i="1" smtClean="0">
                            <a:solidFill>
                              <a:srgbClr val="E7E6E6">
                                <a:lumMod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fr-FR" sz="2000" b="0" i="1" smtClean="0">
                        <a:solidFill>
                          <a:srgbClr val="E7E6E6">
                            <a:lumMod val="25000"/>
                          </a:srgb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000" i="1" dirty="0" smtClean="0">
                    <a:solidFill>
                      <a:srgbClr val="E7E6E6">
                        <a:lumMod val="25000"/>
                      </a:srgbClr>
                    </a:solidFill>
                  </a:rPr>
                  <a:t> </a:t>
                </a:r>
              </a:p>
              <a:p>
                <a:pPr marL="342900" lvl="0" indent="-342900">
                  <a:spcAft>
                    <a:spcPts val="1800"/>
                  </a:spcAft>
                  <a:buFont typeface="Wingdings" panose="05000000000000000000" pitchFamily="2" charset="2"/>
                  <a:buChar char="Ø"/>
                </a:pPr>
                <a:r>
                  <a:rPr lang="fr-FR" sz="2000" i="1" dirty="0" smtClean="0">
                    <a:solidFill>
                      <a:srgbClr val="E7E6E6">
                        <a:lumMod val="25000"/>
                      </a:srgbClr>
                    </a:solidFill>
                  </a:rPr>
                  <a:t>Probabilité </a:t>
                </a:r>
                <a:r>
                  <a:rPr lang="fr-FR" sz="2000" i="1" dirty="0">
                    <a:solidFill>
                      <a:srgbClr val="E7E6E6">
                        <a:lumMod val="25000"/>
                      </a:srgbClr>
                    </a:solidFill>
                  </a:rPr>
                  <a:t>que le plan </a:t>
                </a:r>
                <a:r>
                  <a:rPr lang="fr-FR" sz="2000" i="1" dirty="0" smtClean="0">
                    <a:solidFill>
                      <a:srgbClr val="E7E6E6">
                        <a:lumMod val="25000"/>
                      </a:srgbClr>
                    </a:solidFill>
                  </a:rPr>
                  <a:t>soit trouvé </a:t>
                </a:r>
                <a:r>
                  <a:rPr lang="fr-FR" sz="2000" i="1" dirty="0">
                    <a:solidFill>
                      <a:srgbClr val="E7E6E6">
                        <a:lumMod val="25000"/>
                      </a:srgbClr>
                    </a:solidFill>
                  </a:rPr>
                  <a:t>après </a:t>
                </a:r>
                <a14:m>
                  <m:oMath xmlns:m="http://schemas.openxmlformats.org/officeDocument/2006/math">
                    <m:r>
                      <a:rPr lang="fr-FR" sz="2000" i="1">
                        <a:solidFill>
                          <a:srgbClr val="E7E6E6">
                            <a:lumMod val="25000"/>
                          </a:srgb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sz="2000" i="1" dirty="0">
                    <a:solidFill>
                      <a:srgbClr val="E7E6E6">
                        <a:lumMod val="25000"/>
                      </a:srgbClr>
                    </a:solidFill>
                  </a:rPr>
                  <a:t> iterations :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fr-F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fr-F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fr-FR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fr-FR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fr-F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fr-F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fr-FR" sz="2000" i="1" dirty="0">
                  <a:solidFill>
                    <a:srgbClr val="E7E6E6">
                      <a:lumMod val="25000"/>
                    </a:srgbClr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236" y="1427148"/>
                <a:ext cx="9690930" cy="4815032"/>
              </a:xfrm>
              <a:prstGeom prst="rect">
                <a:avLst/>
              </a:prstGeom>
              <a:blipFill rotWithShape="0">
                <a:blip r:embed="rId2"/>
                <a:stretch>
                  <a:fillRect l="-943" t="-10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75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Théorie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350236" y="1427148"/>
                <a:ext cx="9690930" cy="48150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fr-FR" sz="2400" i="1" dirty="0" smtClean="0">
                    <a:solidFill>
                      <a:schemeClr val="bg2">
                        <a:lumMod val="25000"/>
                      </a:schemeClr>
                    </a:solidFill>
                  </a:rPr>
                  <a:t>Cet algorithme permet d’assurer un probabilité de réussite.</a:t>
                </a:r>
              </a:p>
              <a:p>
                <a:pPr>
                  <a:spcAft>
                    <a:spcPts val="600"/>
                  </a:spcAft>
                </a:pPr>
                <a:endParaRPr lang="fr-FR" sz="2000" i="1" dirty="0" smtClean="0">
                  <a:solidFill>
                    <a:srgbClr val="E7E6E6">
                      <a:lumMod val="25000"/>
                    </a:srgbClr>
                  </a:solidFill>
                </a:endParaRPr>
              </a:p>
              <a:p>
                <a:pPr marL="342900" lvl="0" indent="-342900">
                  <a:spcAft>
                    <a:spcPts val="1800"/>
                  </a:spcAft>
                  <a:buFont typeface="Wingdings" panose="05000000000000000000" pitchFamily="2" charset="2"/>
                  <a:buChar char="Ø"/>
                </a:pPr>
                <a:r>
                  <a:rPr lang="fr-FR" sz="2000" i="1" dirty="0" smtClean="0">
                    <a:solidFill>
                      <a:srgbClr val="E7E6E6">
                        <a:lumMod val="25000"/>
                      </a:srgbClr>
                    </a:solidFill>
                  </a:rPr>
                  <a:t>Soit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sz="2000" i="1" dirty="0" smtClean="0">
                    <a:solidFill>
                      <a:srgbClr val="E7E6E6">
                        <a:lumMod val="25000"/>
                      </a:srgbClr>
                    </a:solidFill>
                  </a:rPr>
                  <a:t> le nombre de points dans le plan recherché et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FR" sz="2000" i="1" dirty="0" smtClean="0">
                    <a:solidFill>
                      <a:srgbClr val="E7E6E6">
                        <a:lumMod val="25000"/>
                      </a:srgbClr>
                    </a:solidFill>
                  </a:rPr>
                  <a:t> le nombre total de points</a:t>
                </a:r>
              </a:p>
              <a:p>
                <a:pPr marL="342900" lvl="0" indent="-342900">
                  <a:spcAft>
                    <a:spcPts val="1800"/>
                  </a:spcAft>
                  <a:buFont typeface="Wingdings" panose="05000000000000000000" pitchFamily="2" charset="2"/>
                  <a:buChar char="Ø"/>
                </a:pPr>
                <a:r>
                  <a:rPr lang="fr-FR" sz="2000" i="1" dirty="0" smtClean="0">
                    <a:solidFill>
                      <a:srgbClr val="E7E6E6">
                        <a:lumMod val="25000"/>
                      </a:srgbClr>
                    </a:solidFill>
                  </a:rPr>
                  <a:t>Probabilité que les trois points aléatoires soient dans le plan cherché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solidFill>
                              <a:srgbClr val="E7E6E6">
                                <a:lumMod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2000" b="0" i="1" smtClean="0">
                                <a:solidFill>
                                  <a:srgbClr val="E7E6E6">
                                    <a:lumMod val="2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2000" b="0" i="1" smtClean="0">
                                    <a:solidFill>
                                      <a:srgbClr val="E7E6E6">
                                        <a:lumMod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0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fr-FR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fr-FR" sz="2000" b="0" i="1" smtClean="0">
                            <a:solidFill>
                              <a:srgbClr val="E7E6E6">
                                <a:lumMod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fr-FR" sz="2000" i="1" dirty="0">
                    <a:solidFill>
                      <a:srgbClr val="E7E6E6">
                        <a:lumMod val="25000"/>
                      </a:srgbClr>
                    </a:solidFill>
                  </a:rPr>
                  <a:t> </a:t>
                </a:r>
                <a:endParaRPr lang="fr-FR" sz="2000" i="1" dirty="0" smtClean="0">
                  <a:solidFill>
                    <a:srgbClr val="E7E6E6">
                      <a:lumMod val="25000"/>
                    </a:srgbClr>
                  </a:solidFill>
                </a:endParaRPr>
              </a:p>
              <a:p>
                <a:pPr marL="342900" lvl="0" indent="-342900">
                  <a:spcAft>
                    <a:spcPts val="1800"/>
                  </a:spcAft>
                  <a:buFont typeface="Wingdings" panose="05000000000000000000" pitchFamily="2" charset="2"/>
                  <a:buChar char="Ø"/>
                </a:pPr>
                <a:r>
                  <a:rPr lang="fr-FR" sz="2000" i="1" dirty="0">
                    <a:solidFill>
                      <a:srgbClr val="E7E6E6">
                        <a:lumMod val="25000"/>
                      </a:srgbClr>
                    </a:solidFill>
                  </a:rPr>
                  <a:t>Probabilité que </a:t>
                </a:r>
                <a:r>
                  <a:rPr lang="fr-FR" sz="2000" i="1" dirty="0" smtClean="0">
                    <a:solidFill>
                      <a:srgbClr val="E7E6E6">
                        <a:lumMod val="25000"/>
                      </a:srgbClr>
                    </a:solidFill>
                  </a:rPr>
                  <a:t>le plan ne soit pas trouvé à une itération :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rgbClr val="E7E6E6">
                            <a:lumMod val="25000"/>
                          </a:srgbClr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fr-FR" sz="2000" i="1">
                            <a:solidFill>
                              <a:srgbClr val="E7E6E6">
                                <a:lumMod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2000" i="1">
                                <a:solidFill>
                                  <a:srgbClr val="E7E6E6">
                                    <a:lumMod val="2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2000" i="1">
                                    <a:solidFill>
                                      <a:srgbClr val="E7E6E6">
                                        <a:lumMod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fr-FR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fr-FR" sz="2000" i="1">
                            <a:solidFill>
                              <a:srgbClr val="E7E6E6">
                                <a:lumMod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fr-FR" sz="2000" i="1" dirty="0" smtClean="0">
                  <a:solidFill>
                    <a:srgbClr val="E7E6E6">
                      <a:lumMod val="25000"/>
                    </a:srgbClr>
                  </a:solidFill>
                </a:endParaRPr>
              </a:p>
              <a:p>
                <a:pPr marL="342900" lvl="0" indent="-342900">
                  <a:spcAft>
                    <a:spcPts val="1800"/>
                  </a:spcAft>
                  <a:buFont typeface="Wingdings" panose="05000000000000000000" pitchFamily="2" charset="2"/>
                  <a:buChar char="Ø"/>
                </a:pPr>
                <a:r>
                  <a:rPr lang="fr-FR" sz="2000" i="1" dirty="0">
                    <a:solidFill>
                      <a:srgbClr val="E7E6E6">
                        <a:lumMod val="25000"/>
                      </a:srgbClr>
                    </a:solidFill>
                  </a:rPr>
                  <a:t>Probabilité que le plan ne soit pas trouvé </a:t>
                </a:r>
                <a:r>
                  <a:rPr lang="fr-FR" sz="2000" i="1" dirty="0" smtClean="0">
                    <a:solidFill>
                      <a:srgbClr val="E7E6E6">
                        <a:lumMod val="25000"/>
                      </a:srgbClr>
                    </a:solidFill>
                  </a:rPr>
                  <a:t>après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rgbClr val="E7E6E6">
                            <a:lumMod val="25000"/>
                          </a:srgb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sz="2000" i="1" dirty="0" smtClean="0">
                    <a:solidFill>
                      <a:srgbClr val="E7E6E6">
                        <a:lumMod val="25000"/>
                      </a:srgbClr>
                    </a:solidFill>
                  </a:rPr>
                  <a:t> iterations </a:t>
                </a:r>
                <a:r>
                  <a:rPr lang="fr-FR" sz="2000" i="1" dirty="0">
                    <a:solidFill>
                      <a:srgbClr val="E7E6E6">
                        <a:lumMod val="25000"/>
                      </a:srgbClr>
                    </a:solidFill>
                  </a:rPr>
                  <a:t>:</a:t>
                </a:r>
                <a:r>
                  <a:rPr lang="fr-FR" sz="2000" i="1" dirty="0" smtClean="0">
                    <a:solidFill>
                      <a:srgbClr val="E7E6E6">
                        <a:lumMod val="25000"/>
                      </a:srgb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solidFill>
                              <a:srgbClr val="E7E6E6">
                                <a:lumMod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2000" b="0" i="1" smtClean="0">
                                <a:solidFill>
                                  <a:srgbClr val="E7E6E6">
                                    <a:lumMod val="2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solidFill>
                                  <a:srgbClr val="E7E6E6">
                                    <a:lumMod val="2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fr-FR" sz="2000" i="1">
                                    <a:solidFill>
                                      <a:srgbClr val="E7E6E6">
                                        <a:lumMod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sz="2000" i="1">
                                        <a:solidFill>
                                          <a:srgbClr val="E7E6E6">
                                            <a:lumMod val="25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fr-FR" sz="2000" i="1">
                                            <a:solidFill>
                                              <a:srgbClr val="E7E6E6">
                                                <a:lumMod val="25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20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fr-FR" sz="20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fr-FR" sz="2000" i="1">
                                    <a:solidFill>
                                      <a:srgbClr val="E7E6E6">
                                        <a:lumMod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fr-FR" sz="2000" b="0" i="1" smtClean="0">
                            <a:solidFill>
                              <a:srgbClr val="E7E6E6">
                                <a:lumMod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fr-FR" sz="2000" b="0" i="1" smtClean="0">
                        <a:solidFill>
                          <a:srgbClr val="E7E6E6">
                            <a:lumMod val="25000"/>
                          </a:srgb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000" i="1" dirty="0" smtClean="0">
                    <a:solidFill>
                      <a:srgbClr val="E7E6E6">
                        <a:lumMod val="25000"/>
                      </a:srgbClr>
                    </a:solidFill>
                  </a:rPr>
                  <a:t> </a:t>
                </a:r>
              </a:p>
              <a:p>
                <a:pPr marL="342900" lvl="0" indent="-342900">
                  <a:spcAft>
                    <a:spcPts val="1800"/>
                  </a:spcAft>
                  <a:buFont typeface="Wingdings" panose="05000000000000000000" pitchFamily="2" charset="2"/>
                  <a:buChar char="Ø"/>
                </a:pPr>
                <a:r>
                  <a:rPr lang="fr-FR" sz="2000" i="1" dirty="0" smtClean="0">
                    <a:solidFill>
                      <a:srgbClr val="E7E6E6">
                        <a:lumMod val="25000"/>
                      </a:srgbClr>
                    </a:solidFill>
                  </a:rPr>
                  <a:t>Probabilité </a:t>
                </a:r>
                <a:r>
                  <a:rPr lang="fr-FR" sz="2000" i="1" dirty="0">
                    <a:solidFill>
                      <a:srgbClr val="E7E6E6">
                        <a:lumMod val="25000"/>
                      </a:srgbClr>
                    </a:solidFill>
                  </a:rPr>
                  <a:t>que le plan </a:t>
                </a:r>
                <a:r>
                  <a:rPr lang="fr-FR" sz="2000" i="1" dirty="0" smtClean="0">
                    <a:solidFill>
                      <a:srgbClr val="E7E6E6">
                        <a:lumMod val="25000"/>
                      </a:srgbClr>
                    </a:solidFill>
                  </a:rPr>
                  <a:t>soit trouvé </a:t>
                </a:r>
                <a:r>
                  <a:rPr lang="fr-FR" sz="2000" i="1" dirty="0">
                    <a:solidFill>
                      <a:srgbClr val="E7E6E6">
                        <a:lumMod val="25000"/>
                      </a:srgbClr>
                    </a:solidFill>
                  </a:rPr>
                  <a:t>après </a:t>
                </a:r>
                <a14:m>
                  <m:oMath xmlns:m="http://schemas.openxmlformats.org/officeDocument/2006/math">
                    <m:r>
                      <a:rPr lang="fr-FR" sz="2000" i="1">
                        <a:solidFill>
                          <a:srgbClr val="E7E6E6">
                            <a:lumMod val="25000"/>
                          </a:srgb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sz="2000" i="1" dirty="0">
                    <a:solidFill>
                      <a:srgbClr val="E7E6E6">
                        <a:lumMod val="25000"/>
                      </a:srgbClr>
                    </a:solidFill>
                  </a:rPr>
                  <a:t> iterations :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rgbClr val="E7E6E6">
                            <a:lumMod val="25000"/>
                          </a:srgbClr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fr-FR" sz="2000" i="1">
                            <a:solidFill>
                              <a:srgbClr val="E7E6E6">
                                <a:lumMod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2000" i="1">
                                <a:solidFill>
                                  <a:srgbClr val="E7E6E6">
                                    <a:lumMod val="2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solidFill>
                                  <a:srgbClr val="E7E6E6">
                                    <a:lumMod val="2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fr-FR" sz="2000" i="1">
                                    <a:solidFill>
                                      <a:srgbClr val="E7E6E6">
                                        <a:lumMod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sz="2000" i="1">
                                        <a:solidFill>
                                          <a:srgbClr val="E7E6E6">
                                            <a:lumMod val="25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fr-FR" sz="2000" i="1">
                                            <a:solidFill>
                                              <a:srgbClr val="E7E6E6">
                                                <a:lumMod val="25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20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fr-FR" sz="20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fr-FR" sz="2000" i="1">
                                    <a:solidFill>
                                      <a:srgbClr val="E7E6E6">
                                        <a:lumMod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fr-FR" sz="2000" i="1">
                            <a:solidFill>
                              <a:srgbClr val="E7E6E6">
                                <a:lumMod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fr-FR" sz="2000" i="1" dirty="0">
                  <a:solidFill>
                    <a:srgbClr val="E7E6E6">
                      <a:lumMod val="25000"/>
                    </a:srgbClr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236" y="1427148"/>
                <a:ext cx="9690930" cy="4815032"/>
              </a:xfrm>
              <a:prstGeom prst="rect">
                <a:avLst/>
              </a:prstGeom>
              <a:blipFill rotWithShape="0">
                <a:blip r:embed="rId2"/>
                <a:stretch>
                  <a:fillRect l="-943" t="-10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80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Théorie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350236" y="1427148"/>
                <a:ext cx="9690930" cy="48150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fr-FR" sz="2400" i="1" dirty="0" smtClean="0">
                    <a:solidFill>
                      <a:schemeClr val="bg2">
                        <a:lumMod val="25000"/>
                      </a:schemeClr>
                    </a:solidFill>
                  </a:rPr>
                  <a:t>On peut donc prédire le nombre d’itérations qui assure un taux de réussite satisfaisant.</a:t>
                </a:r>
              </a:p>
              <a:p>
                <a:pPr>
                  <a:spcAft>
                    <a:spcPts val="600"/>
                  </a:spcAft>
                </a:pPr>
                <a:endParaRPr lang="fr-FR" sz="2000" i="1" dirty="0" smtClean="0">
                  <a:solidFill>
                    <a:srgbClr val="E7E6E6">
                      <a:lumMod val="25000"/>
                    </a:srgbClr>
                  </a:solidFill>
                </a:endParaRPr>
              </a:p>
              <a:p>
                <a:pPr marL="342900" lvl="0" indent="-342900">
                  <a:spcAft>
                    <a:spcPts val="1800"/>
                  </a:spcAft>
                  <a:buFont typeface="Wingdings" panose="05000000000000000000" pitchFamily="2" charset="2"/>
                  <a:buChar char="Ø"/>
                </a:pPr>
                <a:r>
                  <a:rPr lang="fr-FR" sz="2000" i="1" dirty="0" smtClean="0">
                    <a:solidFill>
                      <a:srgbClr val="E7E6E6">
                        <a:lumMod val="25000"/>
                      </a:srgbClr>
                    </a:solidFill>
                  </a:rPr>
                  <a:t>Probabilité </a:t>
                </a:r>
                <a:r>
                  <a:rPr lang="fr-FR" sz="2000" i="1" dirty="0">
                    <a:solidFill>
                      <a:srgbClr val="E7E6E6">
                        <a:lumMod val="25000"/>
                      </a:srgbClr>
                    </a:solidFill>
                  </a:rPr>
                  <a:t>que le plan </a:t>
                </a:r>
                <a:r>
                  <a:rPr lang="fr-FR" sz="2000" i="1" dirty="0" smtClean="0">
                    <a:solidFill>
                      <a:srgbClr val="E7E6E6">
                        <a:lumMod val="25000"/>
                      </a:srgbClr>
                    </a:solidFill>
                  </a:rPr>
                  <a:t>soit trouvé </a:t>
                </a:r>
                <a:r>
                  <a:rPr lang="fr-FR" sz="2000" i="1" dirty="0">
                    <a:solidFill>
                      <a:srgbClr val="E7E6E6">
                        <a:lumMod val="25000"/>
                      </a:srgbClr>
                    </a:solidFill>
                  </a:rPr>
                  <a:t>après </a:t>
                </a:r>
                <a14:m>
                  <m:oMath xmlns:m="http://schemas.openxmlformats.org/officeDocument/2006/math">
                    <m:r>
                      <a:rPr lang="fr-FR" sz="2000" i="1">
                        <a:solidFill>
                          <a:srgbClr val="E7E6E6">
                            <a:lumMod val="25000"/>
                          </a:srgb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sz="2000" i="1" dirty="0">
                    <a:solidFill>
                      <a:srgbClr val="E7E6E6">
                        <a:lumMod val="25000"/>
                      </a:srgbClr>
                    </a:solidFill>
                  </a:rPr>
                  <a:t> iterations :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rgbClr val="E7E6E6">
                            <a:lumMod val="25000"/>
                          </a:srgb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sz="2000" b="0" i="1" smtClean="0">
                        <a:solidFill>
                          <a:srgbClr val="E7E6E6">
                            <a:lumMod val="25000"/>
                          </a:srgbClr>
                        </a:solidFill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fr-FR" sz="2000" i="1">
                            <a:solidFill>
                              <a:srgbClr val="E7E6E6">
                                <a:lumMod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2000" i="1">
                                <a:solidFill>
                                  <a:srgbClr val="E7E6E6">
                                    <a:lumMod val="2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solidFill>
                                  <a:srgbClr val="E7E6E6">
                                    <a:lumMod val="2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fr-FR" sz="2000" i="1">
                                    <a:solidFill>
                                      <a:srgbClr val="E7E6E6">
                                        <a:lumMod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sz="2000" i="1">
                                        <a:solidFill>
                                          <a:srgbClr val="E7E6E6">
                                            <a:lumMod val="25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fr-FR" sz="2000" i="1">
                                            <a:solidFill>
                                              <a:srgbClr val="E7E6E6">
                                                <a:lumMod val="25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20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fr-FR" sz="20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fr-FR" sz="2000" i="1">
                                    <a:solidFill>
                                      <a:srgbClr val="E7E6E6">
                                        <a:lumMod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fr-FR" sz="2000" i="1">
                            <a:solidFill>
                              <a:srgbClr val="E7E6E6">
                                <a:lumMod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fr-FR" sz="2000" i="1" dirty="0" smtClean="0">
                  <a:solidFill>
                    <a:srgbClr val="E7E6E6">
                      <a:lumMod val="25000"/>
                    </a:srgbClr>
                  </a:solidFill>
                </a:endParaRPr>
              </a:p>
              <a:p>
                <a:pPr marL="342900" lvl="0" indent="-342900">
                  <a:spcAft>
                    <a:spcPts val="1800"/>
                  </a:spcAft>
                  <a:buFont typeface="Wingdings" panose="05000000000000000000" pitchFamily="2" charset="2"/>
                  <a:buChar char="Ø"/>
                </a:pPr>
                <a:r>
                  <a:rPr lang="fr-FR" sz="2000" i="1" dirty="0" smtClean="0">
                    <a:solidFill>
                      <a:schemeClr val="bg1"/>
                    </a:solidFill>
                  </a:rPr>
                  <a:t>Nombre d’itérations assurant un probabilité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FR" sz="2000" i="1" dirty="0" smtClean="0">
                    <a:solidFill>
                      <a:schemeClr val="bg1"/>
                    </a:solidFill>
                  </a:rPr>
                  <a:t> :</a:t>
                </a:r>
              </a:p>
              <a:p>
                <a:pPr lvl="0"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fr-F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r-F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sz="20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F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fr-F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fr-F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F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fr-F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fr-FR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fr-FR" sz="20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fr-FR" sz="20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num>
                                            <m:den>
                                              <m:r>
                                                <a:rPr lang="fr-FR" sz="20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fr-F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fr-FR" sz="2000" i="1" dirty="0">
                  <a:solidFill>
                    <a:srgbClr val="E7E6E6">
                      <a:lumMod val="25000"/>
                    </a:srgbClr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236" y="1427148"/>
                <a:ext cx="9690930" cy="4815032"/>
              </a:xfrm>
              <a:prstGeom prst="rect">
                <a:avLst/>
              </a:prstGeom>
              <a:blipFill rotWithShape="0">
                <a:blip r:embed="rId2"/>
                <a:stretch>
                  <a:fillRect l="-943" t="-10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257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Théorie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350236" y="1427148"/>
                <a:ext cx="9690930" cy="48150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fr-FR" sz="2400" i="1" dirty="0" smtClean="0">
                    <a:solidFill>
                      <a:schemeClr val="bg2">
                        <a:lumMod val="25000"/>
                      </a:schemeClr>
                    </a:solidFill>
                  </a:rPr>
                  <a:t>On peut donc prédire le nombre d’itérations qui assure un taux de réussite satisfaisant.</a:t>
                </a:r>
              </a:p>
              <a:p>
                <a:pPr>
                  <a:spcAft>
                    <a:spcPts val="600"/>
                  </a:spcAft>
                </a:pPr>
                <a:endParaRPr lang="fr-FR" sz="2000" i="1" dirty="0" smtClean="0">
                  <a:solidFill>
                    <a:srgbClr val="E7E6E6">
                      <a:lumMod val="25000"/>
                    </a:srgbClr>
                  </a:solidFill>
                </a:endParaRPr>
              </a:p>
              <a:p>
                <a:pPr marL="342900" lvl="0" indent="-342900">
                  <a:spcAft>
                    <a:spcPts val="1800"/>
                  </a:spcAft>
                  <a:buFont typeface="Wingdings" panose="05000000000000000000" pitchFamily="2" charset="2"/>
                  <a:buChar char="Ø"/>
                </a:pPr>
                <a:r>
                  <a:rPr lang="fr-FR" sz="2000" i="1" dirty="0" smtClean="0">
                    <a:solidFill>
                      <a:srgbClr val="E7E6E6">
                        <a:lumMod val="25000"/>
                      </a:srgbClr>
                    </a:solidFill>
                  </a:rPr>
                  <a:t>Probabilité </a:t>
                </a:r>
                <a:r>
                  <a:rPr lang="fr-FR" sz="2000" i="1" dirty="0">
                    <a:solidFill>
                      <a:srgbClr val="E7E6E6">
                        <a:lumMod val="25000"/>
                      </a:srgbClr>
                    </a:solidFill>
                  </a:rPr>
                  <a:t>que le plan </a:t>
                </a:r>
                <a:r>
                  <a:rPr lang="fr-FR" sz="2000" i="1" dirty="0" smtClean="0">
                    <a:solidFill>
                      <a:srgbClr val="E7E6E6">
                        <a:lumMod val="25000"/>
                      </a:srgbClr>
                    </a:solidFill>
                  </a:rPr>
                  <a:t>soit trouvé </a:t>
                </a:r>
                <a:r>
                  <a:rPr lang="fr-FR" sz="2000" i="1" dirty="0">
                    <a:solidFill>
                      <a:srgbClr val="E7E6E6">
                        <a:lumMod val="25000"/>
                      </a:srgbClr>
                    </a:solidFill>
                  </a:rPr>
                  <a:t>après </a:t>
                </a:r>
                <a14:m>
                  <m:oMath xmlns:m="http://schemas.openxmlformats.org/officeDocument/2006/math">
                    <m:r>
                      <a:rPr lang="fr-FR" sz="2000" i="1">
                        <a:solidFill>
                          <a:srgbClr val="E7E6E6">
                            <a:lumMod val="25000"/>
                          </a:srgb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sz="2000" i="1" dirty="0">
                    <a:solidFill>
                      <a:srgbClr val="E7E6E6">
                        <a:lumMod val="25000"/>
                      </a:srgbClr>
                    </a:solidFill>
                  </a:rPr>
                  <a:t> iterations :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rgbClr val="E7E6E6">
                            <a:lumMod val="25000"/>
                          </a:srgb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sz="2000" b="0" i="1" smtClean="0">
                        <a:solidFill>
                          <a:srgbClr val="E7E6E6">
                            <a:lumMod val="25000"/>
                          </a:srgbClr>
                        </a:solidFill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fr-FR" sz="2000" i="1">
                            <a:solidFill>
                              <a:srgbClr val="E7E6E6">
                                <a:lumMod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2000" i="1">
                                <a:solidFill>
                                  <a:srgbClr val="E7E6E6">
                                    <a:lumMod val="2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solidFill>
                                  <a:srgbClr val="E7E6E6">
                                    <a:lumMod val="2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fr-FR" sz="2000" i="1">
                                    <a:solidFill>
                                      <a:srgbClr val="E7E6E6">
                                        <a:lumMod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sz="2000" i="1">
                                        <a:solidFill>
                                          <a:srgbClr val="E7E6E6">
                                            <a:lumMod val="25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fr-FR" sz="2000" i="1">
                                            <a:solidFill>
                                              <a:srgbClr val="E7E6E6">
                                                <a:lumMod val="25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20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fr-FR" sz="20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fr-FR" sz="2000" i="1">
                                    <a:solidFill>
                                      <a:srgbClr val="E7E6E6">
                                        <a:lumMod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fr-FR" sz="2000" i="1">
                            <a:solidFill>
                              <a:srgbClr val="E7E6E6">
                                <a:lumMod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fr-FR" sz="2000" i="1" dirty="0" smtClean="0">
                  <a:solidFill>
                    <a:srgbClr val="E7E6E6">
                      <a:lumMod val="25000"/>
                    </a:srgbClr>
                  </a:solidFill>
                </a:endParaRPr>
              </a:p>
              <a:p>
                <a:pPr marL="342900" lvl="0" indent="-342900">
                  <a:spcAft>
                    <a:spcPts val="1800"/>
                  </a:spcAft>
                  <a:buFont typeface="Wingdings" panose="05000000000000000000" pitchFamily="2" charset="2"/>
                  <a:buChar char="Ø"/>
                </a:pPr>
                <a:r>
                  <a:rPr lang="fr-FR" sz="2000" i="1" dirty="0" smtClean="0">
                    <a:solidFill>
                      <a:srgbClr val="E7E6E6">
                        <a:lumMod val="25000"/>
                      </a:srgbClr>
                    </a:solidFill>
                  </a:rPr>
                  <a:t>Nombre d’itérations assurant un probabilité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rgbClr val="E7E6E6">
                            <a:lumMod val="25000"/>
                          </a:srgb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FR" sz="2000" i="1" dirty="0" smtClean="0">
                    <a:solidFill>
                      <a:srgbClr val="E7E6E6">
                        <a:lumMod val="25000"/>
                      </a:srgbClr>
                    </a:solidFill>
                  </a:rPr>
                  <a:t> :</a:t>
                </a:r>
              </a:p>
              <a:p>
                <a:pPr lvl="0"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solidFill>
                                <a:srgbClr val="E7E6E6">
                                  <a:lumMod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solidFill>
                                <a:srgbClr val="E7E6E6">
                                  <a:lumMod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2000" b="0" i="1" smtClean="0">
                              <a:solidFill>
                                <a:srgbClr val="E7E6E6">
                                  <a:lumMod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fr-FR" sz="2000" b="0" i="1" smtClean="0">
                          <a:solidFill>
                            <a:srgbClr val="E7E6E6">
                              <a:lumMod val="25000"/>
                            </a:srgb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000" b="0" i="1" smtClean="0">
                              <a:solidFill>
                                <a:srgbClr val="E7E6E6">
                                  <a:lumMod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r-FR" sz="2000" b="0" i="1" smtClean="0">
                                  <a:solidFill>
                                    <a:srgbClr val="E7E6E6">
                                      <a:lumMod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sz="2000" b="0" i="0" smtClean="0">
                                  <a:solidFill>
                                    <a:srgbClr val="E7E6E6">
                                      <a:lumMod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FR" sz="2000" b="0" i="1" smtClean="0">
                                      <a:solidFill>
                                        <a:srgbClr val="E7E6E6">
                                          <a:lumMod val="2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000" b="0" i="1" smtClean="0">
                                      <a:solidFill>
                                        <a:srgbClr val="E7E6E6">
                                          <a:lumMod val="2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fr-FR" sz="2000" b="0" i="1" smtClean="0">
                                      <a:solidFill>
                                        <a:srgbClr val="E7E6E6">
                                          <a:lumMod val="2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fr-FR" sz="2000" i="1">
                                  <a:solidFill>
                                    <a:srgbClr val="E7E6E6">
                                      <a:lumMod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sz="2000">
                                  <a:solidFill>
                                    <a:srgbClr val="E7E6E6">
                                      <a:lumMod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FR" sz="2000" i="1">
                                      <a:solidFill>
                                        <a:srgbClr val="E7E6E6">
                                          <a:lumMod val="2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000" i="1">
                                      <a:solidFill>
                                        <a:srgbClr val="E7E6E6">
                                          <a:lumMod val="2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fr-FR" sz="2000" i="1">
                                          <a:solidFill>
                                            <a:srgbClr val="E7E6E6">
                                              <a:lumMod val="2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fr-FR" sz="2000" i="1">
                                              <a:solidFill>
                                                <a:srgbClr val="E7E6E6">
                                                  <a:lumMod val="2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fr-FR" sz="2000" i="1">
                                                  <a:solidFill>
                                                    <a:srgbClr val="E7E6E6">
                                                      <a:lumMod val="25000"/>
                                                    </a:srgb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fr-FR" sz="2000" i="1">
                                                  <a:solidFill>
                                                    <a:schemeClr val="accent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num>
                                            <m:den>
                                              <m:r>
                                                <a:rPr lang="fr-FR" sz="2000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fr-FR" sz="2000" i="1">
                                          <a:solidFill>
                                            <a:srgbClr val="E7E6E6">
                                              <a:lumMod val="2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fr-FR" sz="2000" i="1" dirty="0">
                  <a:solidFill>
                    <a:srgbClr val="E7E6E6">
                      <a:lumMod val="25000"/>
                    </a:srgbClr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236" y="1427148"/>
                <a:ext cx="9690930" cy="4815032"/>
              </a:xfrm>
              <a:prstGeom prst="rect">
                <a:avLst/>
              </a:prstGeom>
              <a:blipFill rotWithShape="0">
                <a:blip r:embed="rId2"/>
                <a:stretch>
                  <a:fillRect l="-943" t="-10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442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Algorithme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06582" y="1541884"/>
                <a:ext cx="5826268" cy="47002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fr-FR" sz="2400" b="1" u="sng" dirty="0" smtClean="0">
                    <a:solidFill>
                      <a:schemeClr val="bg2">
                        <a:lumMod val="25000"/>
                      </a:schemeClr>
                    </a:solidFill>
                  </a:rPr>
                  <a:t>Principe :</a:t>
                </a:r>
              </a:p>
              <a:p>
                <a:pPr>
                  <a:spcAft>
                    <a:spcPts val="1800"/>
                  </a:spcAft>
                </a:pPr>
                <a:r>
                  <a:rPr lang="fr-FR" sz="2400" i="1" dirty="0" smtClean="0">
                    <a:solidFill>
                      <a:schemeClr val="bg2">
                        <a:lumMod val="25000"/>
                      </a:schemeClr>
                    </a:solidFill>
                  </a:rPr>
                  <a:t>Trouver un </a:t>
                </a:r>
                <a:r>
                  <a:rPr lang="fr-FR" sz="2400" i="1" dirty="0" smtClean="0">
                    <a:solidFill>
                      <a:schemeClr val="accent2"/>
                    </a:solidFill>
                  </a:rPr>
                  <a:t>plan </a:t>
                </a:r>
                <a14:m>
                  <m:oMath xmlns:m="http://schemas.openxmlformats.org/officeDocument/2006/math">
                    <m:r>
                      <a:rPr lang="fr-FR" sz="24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fr-FR" sz="2400" i="1" dirty="0" smtClean="0">
                    <a:solidFill>
                      <a:schemeClr val="accent2"/>
                    </a:solidFill>
                  </a:rPr>
                  <a:t> (le modèle) </a:t>
                </a:r>
                <a:r>
                  <a:rPr lang="fr-FR" sz="2400" i="1" dirty="0" smtClean="0">
                    <a:solidFill>
                      <a:schemeClr val="bg2">
                        <a:lumMod val="25000"/>
                      </a:schemeClr>
                    </a:solidFill>
                  </a:rPr>
                  <a:t>dans un </a:t>
                </a:r>
                <a:r>
                  <a:rPr lang="fr-FR" sz="2400" i="1" dirty="0" smtClean="0">
                    <a:solidFill>
                      <a:srgbClr val="0070C0"/>
                    </a:solidFill>
                  </a:rPr>
                  <a:t>nuage de points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fr-FR" sz="2400" i="1" dirty="0" smtClean="0">
                    <a:solidFill>
                      <a:srgbClr val="0070C0"/>
                    </a:solidFill>
                  </a:rPr>
                  <a:t> (l’observation)</a:t>
                </a:r>
                <a:endParaRPr lang="fr-FR" sz="2400" i="1" dirty="0" smtClean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>
                  <a:spcAft>
                    <a:spcPts val="1800"/>
                  </a:spcAft>
                </a:pPr>
                <a:endParaRPr lang="fr-FR" sz="2400" i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82" y="1541884"/>
                <a:ext cx="5826268" cy="4700296"/>
              </a:xfrm>
              <a:prstGeom prst="rect">
                <a:avLst/>
              </a:prstGeom>
              <a:blipFill rotWithShape="0">
                <a:blip r:embed="rId2"/>
                <a:stretch>
                  <a:fillRect l="-1675" t="-1038" r="-9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850" y="1697467"/>
            <a:ext cx="5852172" cy="4389129"/>
          </a:xfrm>
          <a:prstGeom prst="rect">
            <a:avLst/>
          </a:prstGeom>
        </p:spPr>
      </p:pic>
      <p:cxnSp>
        <p:nvCxnSpPr>
          <p:cNvPr id="4" name="Connecteur droit 3"/>
          <p:cNvCxnSpPr/>
          <p:nvPr/>
        </p:nvCxnSpPr>
        <p:spPr>
          <a:xfrm flipV="1">
            <a:off x="7128588" y="5075853"/>
            <a:ext cx="4189445" cy="0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9405257" y="3331029"/>
            <a:ext cx="1184988" cy="1511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8130073" y="1763486"/>
            <a:ext cx="2217575" cy="43340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031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1358900" y="2649818"/>
            <a:ext cx="9448800" cy="21851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fr-FR" sz="4800" dirty="0" smtClean="0">
                <a:solidFill>
                  <a:schemeClr val="bg2">
                    <a:lumMod val="25000"/>
                  </a:schemeClr>
                </a:solidFill>
              </a:rPr>
              <a:t>QUESTIONS</a:t>
            </a:r>
            <a:endParaRPr lang="fr-FR" sz="3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679267" y="981134"/>
            <a:ext cx="17742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2400"/>
              </a:spcBef>
              <a:spcAft>
                <a:spcPts val="600"/>
              </a:spcAft>
            </a:pPr>
            <a:r>
              <a:rPr lang="fr-FR" sz="2000" b="1" dirty="0">
                <a:solidFill>
                  <a:schemeClr val="accent5">
                    <a:lumMod val="75000"/>
                  </a:schemeClr>
                </a:solidFill>
                <a:ea typeface="Times New Roman" panose="02020603050405020304" pitchFamily="18" charset="0"/>
              </a:rPr>
              <a:t>2</a:t>
            </a:r>
            <a:r>
              <a:rPr lang="fr-FR" sz="2000" b="1" dirty="0" smtClean="0">
                <a:solidFill>
                  <a:schemeClr val="accent5">
                    <a:lumMod val="75000"/>
                  </a:schemeClr>
                </a:solidFill>
                <a:ea typeface="Times New Roman" panose="02020603050405020304" pitchFamily="18" charset="0"/>
              </a:rPr>
              <a:t> octobre </a:t>
            </a:r>
            <a:r>
              <a:rPr lang="fr-FR" sz="2000" b="1" dirty="0" smtClean="0">
                <a:solidFill>
                  <a:schemeClr val="accent5">
                    <a:lumMod val="75000"/>
                  </a:schemeClr>
                </a:solidFill>
                <a:effectLst/>
                <a:ea typeface="Times New Roman" panose="02020603050405020304" pitchFamily="18" charset="0"/>
              </a:rPr>
              <a:t>2019</a:t>
            </a:r>
            <a:endParaRPr lang="fr-FR" sz="2000" b="1" dirty="0">
              <a:solidFill>
                <a:schemeClr val="accent5">
                  <a:lumMod val="75000"/>
                </a:schemeClr>
              </a:solidFill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80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406582" y="1541884"/>
                <a:ext cx="5826268" cy="47002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fr-FR" sz="2400" b="1" u="sng" dirty="0" smtClean="0">
                    <a:solidFill>
                      <a:schemeClr val="bg2">
                        <a:lumMod val="25000"/>
                      </a:schemeClr>
                    </a:solidFill>
                  </a:rPr>
                  <a:t>Principe :</a:t>
                </a:r>
              </a:p>
              <a:p>
                <a:pPr>
                  <a:spcAft>
                    <a:spcPts val="1800"/>
                  </a:spcAft>
                </a:pPr>
                <a:r>
                  <a:rPr lang="fr-FR" sz="2400" i="1" dirty="0">
                    <a:solidFill>
                      <a:schemeClr val="bg2">
                        <a:lumMod val="25000"/>
                      </a:schemeClr>
                    </a:solidFill>
                  </a:rPr>
                  <a:t>Trouver un </a:t>
                </a:r>
                <a:r>
                  <a:rPr lang="fr-FR" sz="2400" i="1" dirty="0">
                    <a:solidFill>
                      <a:schemeClr val="accent2"/>
                    </a:solidFill>
                  </a:rPr>
                  <a:t>plan </a:t>
                </a:r>
                <a14:m>
                  <m:oMath xmlns:m="http://schemas.openxmlformats.org/officeDocument/2006/math">
                    <m:r>
                      <a:rPr lang="fr-FR" sz="2400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fr-FR" sz="2400" i="1" dirty="0">
                    <a:solidFill>
                      <a:schemeClr val="accent2"/>
                    </a:solidFill>
                  </a:rPr>
                  <a:t> (le modèle) </a:t>
                </a:r>
                <a:r>
                  <a:rPr lang="fr-FR" sz="2400" i="1" dirty="0">
                    <a:solidFill>
                      <a:schemeClr val="bg2">
                        <a:lumMod val="25000"/>
                      </a:schemeClr>
                    </a:solidFill>
                  </a:rPr>
                  <a:t>dans un </a:t>
                </a:r>
                <a:r>
                  <a:rPr lang="fr-FR" sz="2400" i="1" dirty="0">
                    <a:solidFill>
                      <a:srgbClr val="0070C0"/>
                    </a:solidFill>
                  </a:rPr>
                  <a:t>nuage de points </a:t>
                </a:r>
                <a14:m>
                  <m:oMath xmlns:m="http://schemas.openxmlformats.org/officeDocument/2006/math">
                    <m:r>
                      <a:rPr lang="fr-FR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fr-FR" sz="2400" i="1" dirty="0">
                    <a:solidFill>
                      <a:srgbClr val="0070C0"/>
                    </a:solidFill>
                  </a:rPr>
                  <a:t> (l’observation)</a:t>
                </a:r>
                <a:endParaRPr lang="fr-FR" sz="2400" i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342900" indent="-342900">
                  <a:spcAft>
                    <a:spcPts val="1800"/>
                  </a:spcAft>
                  <a:buFont typeface="Wingdings" panose="05000000000000000000" pitchFamily="2" charset="2"/>
                  <a:buChar char="Ø"/>
                </a:pPr>
                <a:r>
                  <a:rPr lang="fr-FR" sz="2000" i="1" dirty="0" smtClean="0">
                    <a:solidFill>
                      <a:schemeClr val="bg2">
                        <a:lumMod val="25000"/>
                      </a:schemeClr>
                    </a:solidFill>
                  </a:rPr>
                  <a:t>Choisir un plan </a:t>
                </a:r>
                <a14:m>
                  <m:oMath xmlns:m="http://schemas.openxmlformats.org/officeDocument/2006/math">
                    <m:r>
                      <a:rPr lang="fr-FR" sz="2000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fr-FR" sz="2000" dirty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FR" sz="2000" i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FR" sz="2000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sz="2000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000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</m:d>
                  </m:oMath>
                </a14:m>
                <a:r>
                  <a:rPr lang="fr-FR" sz="2000" i="1" dirty="0">
                    <a:solidFill>
                      <a:schemeClr val="bg2">
                        <a:lumMod val="25000"/>
                      </a:schemeClr>
                    </a:solidFill>
                  </a:rPr>
                  <a:t> au </a:t>
                </a:r>
                <a:r>
                  <a:rPr lang="fr-FR" sz="2000" i="1" dirty="0" smtClean="0">
                    <a:solidFill>
                      <a:schemeClr val="bg2">
                        <a:lumMod val="25000"/>
                      </a:schemeClr>
                    </a:solidFill>
                  </a:rPr>
                  <a:t>hasard.</a:t>
                </a:r>
                <a:endParaRPr lang="fr-FR" sz="2000" i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algn="ctr">
                  <a:spcAft>
                    <a:spcPts val="1800"/>
                  </a:spcAft>
                </a:pPr>
                <a:r>
                  <a:rPr lang="fr-FR" i="1" dirty="0" smtClean="0">
                    <a:solidFill>
                      <a:schemeClr val="bg2">
                        <a:lumMod val="25000"/>
                      </a:schemeClr>
                    </a:solidFill>
                  </a:rPr>
                  <a:t>Choisir 3 points</a:t>
                </a:r>
                <a:r>
                  <a:rPr lang="fr-FR" dirty="0" smtClean="0">
                    <a:solidFill>
                      <a:schemeClr val="bg2">
                        <a:lumMod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 dirty="0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 dirty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FR" i="1" dirty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i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b="0" i="1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fr-FR" b="0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fr-FR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fr-FR" b="0" i="1" dirty="0" smtClean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fr-FR" b="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b="0" i="1" dirty="0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dirty="0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dirty="0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r-FR" b="0" i="1" dirty="0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b="0" i="1" dirty="0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b="0" i="1" dirty="0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dirty="0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r-FR" b="0" i="1" dirty="0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fr-FR" b="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r-FR" i="1" dirty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 dirty="0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 dirty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r-FR" b="0" i="1" dirty="0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i="1" dirty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i="1" dirty="0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 dirty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r-FR" i="1" dirty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2400" i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342900" indent="-342900">
                  <a:spcAft>
                    <a:spcPts val="1800"/>
                  </a:spcAft>
                  <a:buFont typeface="Wingdings" panose="05000000000000000000" pitchFamily="2" charset="2"/>
                  <a:buChar char="Ø"/>
                </a:pPr>
                <a:r>
                  <a:rPr lang="fr-FR" sz="2000" i="1" dirty="0" smtClean="0">
                    <a:solidFill>
                      <a:schemeClr val="bg1">
                        <a:lumMod val="65000"/>
                      </a:schemeClr>
                    </a:solidFill>
                  </a:rPr>
                  <a:t>Compter les points proches du plan</a:t>
                </a:r>
              </a:p>
              <a:p>
                <a:pPr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score</m:t>
                      </m:r>
                      <m:r>
                        <a:rPr lang="fr-FR" b="0" i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fr-FR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fr-FR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fr-FR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fr-FR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</m:e>
                            <m:e>
                              <m:r>
                                <a:rPr lang="fr-FR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fr-FR" i="1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fr-FR" i="1">
                                              <a:solidFill>
                                                <a:schemeClr val="bg1">
                                                  <a:lumMod val="6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solidFill>
                                                <a:schemeClr val="bg1">
                                                  <a:lumMod val="6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solidFill>
                                                <a:schemeClr val="bg1">
                                                  <a:lumMod val="6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FR" i="1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fr-FR" i="1">
                                              <a:solidFill>
                                                <a:schemeClr val="bg1">
                                                  <a:lumMod val="6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solidFill>
                                                <a:schemeClr val="bg1">
                                                  <a:lumMod val="6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solidFill>
                                                <a:schemeClr val="bg1">
                                                  <a:lumMod val="6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fr-FR" i="1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fr-FR" i="1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fr-FR" i="1" dirty="0">
                                              <a:solidFill>
                                                <a:schemeClr val="bg1">
                                                  <a:lumMod val="6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FR" dirty="0">
                                              <a:solidFill>
                                                <a:schemeClr val="bg1">
                                                  <a:lumMod val="6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acc>
                                      <m:r>
                                        <a:rPr lang="fr-FR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fr-FR" b="0" i="1" dirty="0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fr-FR" b="0" i="1" dirty="0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fr-FR" b="0" i="1" dirty="0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FR" sz="2000" i="1" dirty="0" smtClean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82" y="1541884"/>
                <a:ext cx="5826268" cy="4700296"/>
              </a:xfrm>
              <a:prstGeom prst="rect">
                <a:avLst/>
              </a:prstGeom>
              <a:blipFill rotWithShape="0">
                <a:blip r:embed="rId2"/>
                <a:stretch>
                  <a:fillRect l="-1675" t="-1038" r="-9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850" y="1697467"/>
            <a:ext cx="5852172" cy="438912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405257" y="3331029"/>
            <a:ext cx="1184988" cy="1511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8130073" y="1763486"/>
            <a:ext cx="2217575" cy="43340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llipse 2"/>
          <p:cNvSpPr/>
          <p:nvPr/>
        </p:nvSpPr>
        <p:spPr>
          <a:xfrm>
            <a:off x="8342326" y="4088795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9762311" y="5004267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>
            <a:cxnSpLocks noChangeAspect="1"/>
          </p:cNvCxnSpPr>
          <p:nvPr/>
        </p:nvCxnSpPr>
        <p:spPr>
          <a:xfrm>
            <a:off x="7806802" y="3761499"/>
            <a:ext cx="2542317" cy="1656563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03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406582" y="1541884"/>
                <a:ext cx="5826268" cy="47002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fr-FR" sz="2400" b="1" u="sng" dirty="0" smtClean="0">
                    <a:solidFill>
                      <a:schemeClr val="bg2">
                        <a:lumMod val="25000"/>
                      </a:schemeClr>
                    </a:solidFill>
                  </a:rPr>
                  <a:t>Principe :</a:t>
                </a:r>
              </a:p>
              <a:p>
                <a:pPr>
                  <a:spcAft>
                    <a:spcPts val="1800"/>
                  </a:spcAft>
                </a:pPr>
                <a:r>
                  <a:rPr lang="fr-FR" sz="2400" i="1" dirty="0">
                    <a:solidFill>
                      <a:schemeClr val="bg2">
                        <a:lumMod val="25000"/>
                      </a:schemeClr>
                    </a:solidFill>
                  </a:rPr>
                  <a:t>Trouver un </a:t>
                </a:r>
                <a:r>
                  <a:rPr lang="fr-FR" sz="2400" i="1" dirty="0">
                    <a:solidFill>
                      <a:schemeClr val="accent2"/>
                    </a:solidFill>
                  </a:rPr>
                  <a:t>plan </a:t>
                </a:r>
                <a14:m>
                  <m:oMath xmlns:m="http://schemas.openxmlformats.org/officeDocument/2006/math">
                    <m:r>
                      <a:rPr lang="fr-FR" sz="2400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fr-FR" sz="2400" i="1" dirty="0">
                    <a:solidFill>
                      <a:schemeClr val="accent2"/>
                    </a:solidFill>
                  </a:rPr>
                  <a:t> (le modèle) </a:t>
                </a:r>
                <a:r>
                  <a:rPr lang="fr-FR" sz="2400" i="1" dirty="0">
                    <a:solidFill>
                      <a:schemeClr val="bg2">
                        <a:lumMod val="25000"/>
                      </a:schemeClr>
                    </a:solidFill>
                  </a:rPr>
                  <a:t>dans un </a:t>
                </a:r>
                <a:r>
                  <a:rPr lang="fr-FR" sz="2400" i="1" dirty="0">
                    <a:solidFill>
                      <a:srgbClr val="0070C0"/>
                    </a:solidFill>
                  </a:rPr>
                  <a:t>nuage de points </a:t>
                </a:r>
                <a14:m>
                  <m:oMath xmlns:m="http://schemas.openxmlformats.org/officeDocument/2006/math">
                    <m:r>
                      <a:rPr lang="fr-FR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fr-FR" sz="2400" i="1" dirty="0">
                    <a:solidFill>
                      <a:srgbClr val="0070C0"/>
                    </a:solidFill>
                  </a:rPr>
                  <a:t> (l’observation)</a:t>
                </a:r>
                <a:endParaRPr lang="fr-FR" sz="2400" i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342900" indent="-342900">
                  <a:spcAft>
                    <a:spcPts val="1800"/>
                  </a:spcAft>
                  <a:buFont typeface="Wingdings" panose="05000000000000000000" pitchFamily="2" charset="2"/>
                  <a:buChar char="Ø"/>
                </a:pPr>
                <a:r>
                  <a:rPr lang="fr-FR" sz="2000" i="1" dirty="0" smtClean="0">
                    <a:solidFill>
                      <a:schemeClr val="bg1">
                        <a:lumMod val="65000"/>
                      </a:schemeClr>
                    </a:solidFill>
                  </a:rPr>
                  <a:t>Choisir un plan </a:t>
                </a:r>
                <a14:m>
                  <m:oMath xmlns:m="http://schemas.openxmlformats.org/officeDocument/2006/math">
                    <m:r>
                      <a:rPr lang="fr-FR" sz="20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fr-FR" sz="20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FR" sz="2000" i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i="1" dirty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dirty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FR" sz="2000" dirty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sz="2000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 dirty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000" dirty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</m:d>
                  </m:oMath>
                </a14:m>
                <a:r>
                  <a:rPr lang="fr-FR" sz="2000" i="1" dirty="0">
                    <a:solidFill>
                      <a:schemeClr val="bg1">
                        <a:lumMod val="65000"/>
                      </a:schemeClr>
                    </a:solidFill>
                  </a:rPr>
                  <a:t> au </a:t>
                </a:r>
                <a:r>
                  <a:rPr lang="fr-FR" sz="2000" i="1" dirty="0" smtClean="0">
                    <a:solidFill>
                      <a:schemeClr val="bg1">
                        <a:lumMod val="65000"/>
                      </a:schemeClr>
                    </a:solidFill>
                  </a:rPr>
                  <a:t>hasard.</a:t>
                </a:r>
                <a:endParaRPr lang="fr-FR" sz="2000" i="1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algn="ctr">
                  <a:spcAft>
                    <a:spcPts val="1800"/>
                  </a:spcAft>
                </a:pPr>
                <a:r>
                  <a:rPr lang="fr-FR" i="1" dirty="0">
                    <a:solidFill>
                      <a:schemeClr val="bg1">
                        <a:lumMod val="65000"/>
                      </a:schemeClr>
                    </a:solidFill>
                  </a:rPr>
                  <a:t>Choisir 3 </a:t>
                </a:r>
                <a:r>
                  <a:rPr lang="fr-FR" i="1" dirty="0" smtClean="0">
                    <a:solidFill>
                      <a:schemeClr val="bg1">
                        <a:lumMod val="65000"/>
                      </a:schemeClr>
                    </a:solidFill>
                  </a:rPr>
                  <a:t>points</a:t>
                </a:r>
                <a:r>
                  <a:rPr lang="fr-FR" dirty="0" smtClean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 dirty="0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 dirty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FR" i="1" dirty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i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b="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fr-FR" b="0" i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fr-FR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fr-FR" b="0" i="1" dirty="0" smtClean="0">
                  <a:solidFill>
                    <a:schemeClr val="bg1">
                      <a:lumMod val="6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fr-FR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dirty="0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dirty="0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r-FR" b="0" i="1" dirty="0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b="0" i="1" dirty="0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dirty="0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r-FR" b="0" i="1" dirty="0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fr-FR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r-FR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 dirty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 dirty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r-FR" b="0" i="1" dirty="0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i="1" dirty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 dirty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r-FR" i="1" dirty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2400" i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342900" indent="-342900">
                  <a:spcAft>
                    <a:spcPts val="1800"/>
                  </a:spcAft>
                  <a:buFont typeface="Wingdings" panose="05000000000000000000" pitchFamily="2" charset="2"/>
                  <a:buChar char="Ø"/>
                </a:pPr>
                <a:r>
                  <a:rPr lang="fr-FR" sz="2000" i="1" dirty="0">
                    <a:solidFill>
                      <a:schemeClr val="bg2">
                        <a:lumMod val="25000"/>
                      </a:schemeClr>
                    </a:solidFill>
                  </a:rPr>
                  <a:t>Compter les points proches du </a:t>
                </a:r>
                <a:r>
                  <a:rPr lang="fr-FR" sz="2000" i="1" dirty="0" smtClean="0">
                    <a:solidFill>
                      <a:schemeClr val="bg2">
                        <a:lumMod val="25000"/>
                      </a:schemeClr>
                    </a:solidFill>
                  </a:rPr>
                  <a:t>plan</a:t>
                </a:r>
                <a:endParaRPr lang="fr-FR" sz="2000" i="1" dirty="0" smtClean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rgbClr val="E7E6E6">
                              <a:lumMod val="25000"/>
                            </a:srgb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score</m:t>
                      </m:r>
                      <m:r>
                        <a:rPr lang="fr-FR" b="0" i="0" smtClean="0">
                          <a:solidFill>
                            <a:srgbClr val="E7E6E6">
                              <a:lumMod val="25000"/>
                            </a:srgb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fr-FR" b="0" i="1" smtClean="0">
                              <a:solidFill>
                                <a:srgbClr val="E7E6E6">
                                  <a:lumMod val="25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solidFill>
                                    <a:srgbClr val="E7E6E6">
                                      <a:lumMod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solidFill>
                                    <a:srgbClr val="E7E6E6">
                                      <a:lumMod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fr-FR" i="1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i="1">
                                  <a:solidFill>
                                    <a:srgbClr val="E7E6E6">
                                      <a:lumMod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fr-FR" i="1">
                                  <a:solidFill>
                                    <a:srgbClr val="E7E6E6">
                                      <a:lumMod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fr-FR" b="0" i="1" smtClean="0">
                                  <a:solidFill>
                                    <a:srgbClr val="E7E6E6">
                                      <a:lumMod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</m:e>
                            <m:e>
                              <m:r>
                                <a:rPr lang="fr-FR" b="0" i="1" smtClean="0">
                                  <a:solidFill>
                                    <a:srgbClr val="E7E6E6">
                                      <a:lumMod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i="1">
                                      <a:solidFill>
                                        <a:srgbClr val="E7E6E6">
                                          <a:lumMod val="2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fr-FR" i="1">
                                          <a:solidFill>
                                            <a:srgbClr val="E7E6E6">
                                              <a:lumMod val="2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solidFill>
                                            <a:srgbClr val="E7E6E6">
                                              <a:lumMod val="2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fr-FR" i="1">
                                              <a:solidFill>
                                                <a:srgbClr val="E7E6E6">
                                                  <a:lumMod val="2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solidFill>
                                                <a:srgbClr val="E7E6E6">
                                                  <a:lumMod val="2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solidFill>
                                                <a:srgbClr val="E7E6E6">
                                                  <a:lumMod val="2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FR" i="1">
                                          <a:solidFill>
                                            <a:srgbClr val="E7E6E6">
                                              <a:lumMod val="2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fr-FR" i="1">
                                              <a:solidFill>
                                                <a:srgbClr val="E7E6E6">
                                                  <a:lumMod val="2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solidFill>
                                                <a:srgbClr val="E7E6E6">
                                                  <a:lumMod val="2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solidFill>
                                                <a:srgbClr val="E7E6E6">
                                                  <a:lumMod val="2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fr-FR" i="1">
                                          <a:solidFill>
                                            <a:srgbClr val="E7E6E6">
                                              <a:lumMod val="2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fr-FR" i="1">
                                          <a:solidFill>
                                            <a:srgbClr val="E7E6E6">
                                              <a:lumMod val="2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fr-FR" i="1" dirty="0">
                                              <a:solidFill>
                                                <a:srgbClr val="E7E6E6">
                                                  <a:lumMod val="2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FR" dirty="0">
                                              <a:solidFill>
                                                <a:srgbClr val="E7E6E6">
                                                  <a:lumMod val="2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acc>
                                      <m:r>
                                        <a:rPr lang="fr-FR" i="1" dirty="0">
                                          <a:solidFill>
                                            <a:srgbClr val="E7E6E6">
                                              <a:lumMod val="2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fr-FR" b="0" i="1" dirty="0" smtClean="0">
                                  <a:solidFill>
                                    <a:srgbClr val="E7E6E6">
                                      <a:lumMod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fr-FR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fr-FR" b="0" i="1" dirty="0" smtClean="0">
                                  <a:solidFill>
                                    <a:srgbClr val="E7E6E6">
                                      <a:lumMod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FR" sz="2000" i="1" dirty="0" smtClean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82" y="1541884"/>
                <a:ext cx="5826268" cy="4700296"/>
              </a:xfrm>
              <a:prstGeom prst="rect">
                <a:avLst/>
              </a:prstGeom>
              <a:blipFill rotWithShape="0">
                <a:blip r:embed="rId2"/>
                <a:stretch>
                  <a:fillRect l="-1675" t="-1038" r="-9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850" y="1697467"/>
            <a:ext cx="5852172" cy="438912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405257" y="3331029"/>
            <a:ext cx="1184988" cy="1511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8130073" y="1763486"/>
            <a:ext cx="2217575" cy="43340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 rot="1985905">
            <a:off x="7573274" y="4413260"/>
            <a:ext cx="3024280" cy="344192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llipse 2"/>
          <p:cNvSpPr/>
          <p:nvPr/>
        </p:nvSpPr>
        <p:spPr>
          <a:xfrm>
            <a:off x="8342326" y="4088795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9762311" y="5004267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>
            <a:cxnSpLocks noChangeAspect="1"/>
          </p:cNvCxnSpPr>
          <p:nvPr/>
        </p:nvCxnSpPr>
        <p:spPr>
          <a:xfrm>
            <a:off x="7806802" y="3761499"/>
            <a:ext cx="2542317" cy="1656563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cxnSpLocks noChangeAspect="1"/>
          </p:cNvCxnSpPr>
          <p:nvPr/>
        </p:nvCxnSpPr>
        <p:spPr>
          <a:xfrm>
            <a:off x="7715362" y="3906279"/>
            <a:ext cx="2542317" cy="1656563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cxnSpLocks noChangeAspect="1"/>
          </p:cNvCxnSpPr>
          <p:nvPr/>
        </p:nvCxnSpPr>
        <p:spPr>
          <a:xfrm>
            <a:off x="7913482" y="3609099"/>
            <a:ext cx="2542317" cy="1656563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H="1">
            <a:off x="7604760" y="3553460"/>
            <a:ext cx="202042" cy="304800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395293" y="3484500"/>
                <a:ext cx="39966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fr-FR" sz="12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293" y="3484500"/>
                <a:ext cx="399661" cy="2769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305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406582" y="1541884"/>
                <a:ext cx="5826268" cy="47002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fr-FR" sz="2400" b="1" u="sng" dirty="0" smtClean="0">
                    <a:solidFill>
                      <a:schemeClr val="bg2">
                        <a:lumMod val="25000"/>
                      </a:schemeClr>
                    </a:solidFill>
                  </a:rPr>
                  <a:t>Principe :</a:t>
                </a:r>
              </a:p>
              <a:p>
                <a:pPr>
                  <a:spcAft>
                    <a:spcPts val="1800"/>
                  </a:spcAft>
                </a:pPr>
                <a:r>
                  <a:rPr lang="fr-FR" sz="2400" i="1" dirty="0">
                    <a:solidFill>
                      <a:schemeClr val="bg2">
                        <a:lumMod val="25000"/>
                      </a:schemeClr>
                    </a:solidFill>
                  </a:rPr>
                  <a:t>Trouver un </a:t>
                </a:r>
                <a:r>
                  <a:rPr lang="fr-FR" sz="2400" i="1" dirty="0">
                    <a:solidFill>
                      <a:schemeClr val="accent2"/>
                    </a:solidFill>
                  </a:rPr>
                  <a:t>plan </a:t>
                </a:r>
                <a14:m>
                  <m:oMath xmlns:m="http://schemas.openxmlformats.org/officeDocument/2006/math">
                    <m:r>
                      <a:rPr lang="fr-FR" sz="2400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fr-FR" sz="2400" i="1" dirty="0">
                    <a:solidFill>
                      <a:schemeClr val="accent2"/>
                    </a:solidFill>
                  </a:rPr>
                  <a:t> (le modèle) </a:t>
                </a:r>
                <a:r>
                  <a:rPr lang="fr-FR" sz="2400" i="1" dirty="0">
                    <a:solidFill>
                      <a:schemeClr val="bg2">
                        <a:lumMod val="25000"/>
                      </a:schemeClr>
                    </a:solidFill>
                  </a:rPr>
                  <a:t>dans un </a:t>
                </a:r>
                <a:r>
                  <a:rPr lang="fr-FR" sz="2400" i="1" dirty="0">
                    <a:solidFill>
                      <a:srgbClr val="0070C0"/>
                    </a:solidFill>
                  </a:rPr>
                  <a:t>nuage de points </a:t>
                </a:r>
                <a14:m>
                  <m:oMath xmlns:m="http://schemas.openxmlformats.org/officeDocument/2006/math">
                    <m:r>
                      <a:rPr lang="fr-FR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fr-FR" sz="2400" i="1" dirty="0">
                    <a:solidFill>
                      <a:srgbClr val="0070C0"/>
                    </a:solidFill>
                  </a:rPr>
                  <a:t> (l’observation)</a:t>
                </a:r>
                <a:endParaRPr lang="fr-FR" sz="2400" i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342900" lvl="0" indent="-342900">
                  <a:spcAft>
                    <a:spcPts val="1800"/>
                  </a:spcAft>
                  <a:buFont typeface="Wingdings" panose="05000000000000000000" pitchFamily="2" charset="2"/>
                  <a:buChar char="Ø"/>
                </a:pPr>
                <a:r>
                  <a:rPr lang="fr-FR" sz="2000" i="1" dirty="0">
                    <a:solidFill>
                      <a:srgbClr val="E7E6E6">
                        <a:lumMod val="25000"/>
                      </a:srgbClr>
                    </a:solidFill>
                  </a:rPr>
                  <a:t>Choisir un plan </a:t>
                </a:r>
                <a14:m>
                  <m:oMath xmlns:m="http://schemas.openxmlformats.org/officeDocument/2006/math">
                    <m:r>
                      <a:rPr lang="fr-FR" sz="2000" dirty="0">
                        <a:solidFill>
                          <a:srgbClr val="ED7D3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fr-FR" sz="2000" dirty="0">
                        <a:solidFill>
                          <a:srgbClr val="E7E6E6">
                            <a:lumMod val="2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FR" sz="2000" i="1" dirty="0">
                            <a:solidFill>
                              <a:srgbClr val="E7E6E6">
                                <a:lumMod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i="1" dirty="0">
                                <a:solidFill>
                                  <a:srgbClr val="ED7D3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dirty="0">
                                <a:solidFill>
                                  <a:srgbClr val="ED7D3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FR" sz="2000" dirty="0">
                                <a:solidFill>
                                  <a:srgbClr val="ED7D3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sz="2000" dirty="0">
                            <a:solidFill>
                              <a:srgbClr val="E7E6E6">
                                <a:lumMod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 dirty="0">
                                <a:solidFill>
                                  <a:srgbClr val="ED7D3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000" dirty="0">
                                <a:solidFill>
                                  <a:srgbClr val="ED7D3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</m:d>
                  </m:oMath>
                </a14:m>
                <a:r>
                  <a:rPr lang="fr-FR" sz="2000" i="1" dirty="0">
                    <a:solidFill>
                      <a:srgbClr val="E7E6E6">
                        <a:lumMod val="25000"/>
                      </a:srgbClr>
                    </a:solidFill>
                  </a:rPr>
                  <a:t> au hasard.</a:t>
                </a:r>
              </a:p>
              <a:p>
                <a:pPr lvl="0" algn="ctr">
                  <a:spcAft>
                    <a:spcPts val="1800"/>
                  </a:spcAft>
                </a:pPr>
                <a:r>
                  <a:rPr lang="fr-FR" i="1" dirty="0">
                    <a:solidFill>
                      <a:schemeClr val="bg2">
                        <a:lumMod val="25000"/>
                      </a:schemeClr>
                    </a:solidFill>
                  </a:rPr>
                  <a:t>Choisir </a:t>
                </a:r>
                <a:r>
                  <a:rPr lang="fr-FR" i="1" dirty="0" smtClean="0">
                    <a:solidFill>
                      <a:srgbClr val="E7E6E6">
                        <a:lumMod val="25000"/>
                      </a:srgbClr>
                    </a:solidFill>
                  </a:rPr>
                  <a:t>3 </a:t>
                </a:r>
                <a:r>
                  <a:rPr lang="fr-FR" i="1" dirty="0">
                    <a:solidFill>
                      <a:srgbClr val="E7E6E6">
                        <a:lumMod val="25000"/>
                      </a:srgbClr>
                    </a:solidFill>
                  </a:rPr>
                  <a:t>points</a:t>
                </a:r>
                <a:r>
                  <a:rPr lang="fr-FR" dirty="0">
                    <a:solidFill>
                      <a:srgbClr val="E7E6E6">
                        <a:lumMod val="25000"/>
                      </a:srgbClr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 dirty="0">
                            <a:solidFill>
                              <a:srgbClr val="E7E6E6">
                                <a:lumMod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 dirty="0">
                                <a:solidFill>
                                  <a:srgbClr val="E7E6E6">
                                    <a:lumMod val="2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 dirty="0">
                                <a:solidFill>
                                  <a:srgbClr val="E7E6E6">
                                    <a:lumMod val="2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FR" i="1" dirty="0">
                                <a:solidFill>
                                  <a:srgbClr val="E7E6E6">
                                    <a:lumMod val="2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i="1" dirty="0">
                            <a:solidFill>
                              <a:srgbClr val="E7E6E6">
                                <a:lumMod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i="1" dirty="0">
                                <a:solidFill>
                                  <a:srgbClr val="E7E6E6">
                                    <a:lumMod val="2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 dirty="0">
                                <a:solidFill>
                                  <a:srgbClr val="E7E6E6">
                                    <a:lumMod val="2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FR" i="1" dirty="0">
                                <a:solidFill>
                                  <a:srgbClr val="E7E6E6">
                                    <a:lumMod val="2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i="1" dirty="0">
                            <a:solidFill>
                              <a:srgbClr val="E7E6E6">
                                <a:lumMod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i="1" dirty="0">
                                <a:solidFill>
                                  <a:srgbClr val="E7E6E6">
                                    <a:lumMod val="2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 dirty="0">
                                <a:solidFill>
                                  <a:srgbClr val="E7E6E6">
                                    <a:lumMod val="2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FR" i="1" dirty="0">
                                <a:solidFill>
                                  <a:srgbClr val="E7E6E6">
                                    <a:lumMod val="2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fr-FR" i="1" dirty="0">
                        <a:solidFill>
                          <a:srgbClr val="E7E6E6">
                            <a:lumMod val="25000"/>
                          </a:srgb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fr-F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fr-FR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lvl="0"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dirty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dirty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fr-FR" i="1" dirty="0">
                          <a:solidFill>
                            <a:srgbClr val="E7E6E6">
                              <a:lumMod val="25000"/>
                            </a:srgb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i="1" dirty="0">
                              <a:solidFill>
                                <a:srgbClr val="E7E6E6">
                                  <a:lumMod val="25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 dirty="0">
                                  <a:solidFill>
                                    <a:srgbClr val="E7E6E6">
                                      <a:lumMod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 dirty="0">
                                  <a:solidFill>
                                    <a:srgbClr val="E7E6E6">
                                      <a:lumMod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r-FR" i="1" dirty="0">
                                  <a:solidFill>
                                    <a:srgbClr val="E7E6E6">
                                      <a:lumMod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i="1" dirty="0">
                              <a:solidFill>
                                <a:srgbClr val="E7E6E6">
                                  <a:lumMod val="25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i="1" dirty="0">
                                  <a:solidFill>
                                    <a:srgbClr val="E7E6E6">
                                      <a:lumMod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 dirty="0">
                                  <a:solidFill>
                                    <a:srgbClr val="E7E6E6">
                                      <a:lumMod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r-FR" i="1" dirty="0">
                                  <a:solidFill>
                                    <a:srgbClr val="E7E6E6">
                                      <a:lumMod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fr-FR" i="1" dirty="0">
                          <a:solidFill>
                            <a:srgbClr val="E7E6E6">
                              <a:lumMod val="25000"/>
                            </a:srgb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r-FR" i="1" dirty="0">
                              <a:solidFill>
                                <a:srgbClr val="E7E6E6">
                                  <a:lumMod val="25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 dirty="0">
                                  <a:solidFill>
                                    <a:srgbClr val="E7E6E6">
                                      <a:lumMod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 dirty="0">
                                  <a:solidFill>
                                    <a:srgbClr val="E7E6E6">
                                      <a:lumMod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r-FR" i="1" dirty="0">
                                  <a:solidFill>
                                    <a:srgbClr val="E7E6E6">
                                      <a:lumMod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i="1" dirty="0">
                              <a:solidFill>
                                <a:srgbClr val="E7E6E6">
                                  <a:lumMod val="25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i="1" dirty="0">
                                  <a:solidFill>
                                    <a:srgbClr val="E7E6E6">
                                      <a:lumMod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 dirty="0">
                                  <a:solidFill>
                                    <a:srgbClr val="E7E6E6">
                                      <a:lumMod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r-FR" i="1" dirty="0">
                                  <a:solidFill>
                                    <a:srgbClr val="E7E6E6">
                                      <a:lumMod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2400" i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342900" indent="-342900">
                  <a:spcAft>
                    <a:spcPts val="1800"/>
                  </a:spcAft>
                  <a:buFont typeface="Wingdings" panose="05000000000000000000" pitchFamily="2" charset="2"/>
                  <a:buChar char="Ø"/>
                </a:pPr>
                <a:r>
                  <a:rPr lang="fr-FR" sz="2000" i="1" dirty="0">
                    <a:solidFill>
                      <a:schemeClr val="bg2">
                        <a:lumMod val="25000"/>
                      </a:schemeClr>
                    </a:solidFill>
                  </a:rPr>
                  <a:t>Compter les points proches du </a:t>
                </a:r>
                <a:r>
                  <a:rPr lang="fr-FR" sz="2000" i="1" dirty="0" smtClean="0">
                    <a:solidFill>
                      <a:schemeClr val="bg2">
                        <a:lumMod val="25000"/>
                      </a:schemeClr>
                    </a:solidFill>
                  </a:rPr>
                  <a:t>plan</a:t>
                </a:r>
                <a:endParaRPr lang="fr-FR" sz="2000" i="1" dirty="0" smtClean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rgbClr val="E7E6E6">
                              <a:lumMod val="25000"/>
                            </a:srgb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score</m:t>
                      </m:r>
                      <m:r>
                        <a:rPr lang="fr-FR" b="0" i="0" smtClean="0">
                          <a:solidFill>
                            <a:srgbClr val="E7E6E6">
                              <a:lumMod val="25000"/>
                            </a:srgb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fr-FR" b="0" i="1" smtClean="0">
                              <a:solidFill>
                                <a:srgbClr val="E7E6E6">
                                  <a:lumMod val="25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solidFill>
                                    <a:srgbClr val="E7E6E6">
                                      <a:lumMod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solidFill>
                                    <a:srgbClr val="E7E6E6">
                                      <a:lumMod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fr-FR" i="1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i="1">
                                  <a:solidFill>
                                    <a:srgbClr val="E7E6E6">
                                      <a:lumMod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fr-FR" i="1">
                                  <a:solidFill>
                                    <a:srgbClr val="E7E6E6">
                                      <a:lumMod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fr-FR" b="0" i="1" smtClean="0">
                                  <a:solidFill>
                                    <a:srgbClr val="E7E6E6">
                                      <a:lumMod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</m:e>
                            <m:e>
                              <m:r>
                                <a:rPr lang="fr-FR" b="0" i="1" smtClean="0">
                                  <a:solidFill>
                                    <a:srgbClr val="E7E6E6">
                                      <a:lumMod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i="1">
                                      <a:solidFill>
                                        <a:srgbClr val="E7E6E6">
                                          <a:lumMod val="2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fr-FR" i="1">
                                          <a:solidFill>
                                            <a:srgbClr val="E7E6E6">
                                              <a:lumMod val="2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solidFill>
                                            <a:srgbClr val="E7E6E6">
                                              <a:lumMod val="2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fr-FR" i="1">
                                              <a:solidFill>
                                                <a:srgbClr val="E7E6E6">
                                                  <a:lumMod val="2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solidFill>
                                                <a:srgbClr val="E7E6E6">
                                                  <a:lumMod val="2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solidFill>
                                                <a:srgbClr val="E7E6E6">
                                                  <a:lumMod val="2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FR" i="1">
                                          <a:solidFill>
                                            <a:srgbClr val="E7E6E6">
                                              <a:lumMod val="2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fr-FR" i="1">
                                              <a:solidFill>
                                                <a:srgbClr val="E7E6E6">
                                                  <a:lumMod val="2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solidFill>
                                                <a:srgbClr val="E7E6E6">
                                                  <a:lumMod val="2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solidFill>
                                                <a:srgbClr val="E7E6E6">
                                                  <a:lumMod val="2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fr-FR" i="1">
                                          <a:solidFill>
                                            <a:srgbClr val="E7E6E6">
                                              <a:lumMod val="2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fr-FR" i="1">
                                          <a:solidFill>
                                            <a:srgbClr val="E7E6E6">
                                              <a:lumMod val="2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fr-FR" i="1" dirty="0">
                                              <a:solidFill>
                                                <a:srgbClr val="E7E6E6">
                                                  <a:lumMod val="2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FR" dirty="0">
                                              <a:solidFill>
                                                <a:srgbClr val="E7E6E6">
                                                  <a:lumMod val="2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acc>
                                      <m:r>
                                        <a:rPr lang="fr-FR" i="1" dirty="0">
                                          <a:solidFill>
                                            <a:srgbClr val="E7E6E6">
                                              <a:lumMod val="2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fr-FR" b="0" i="1" dirty="0" smtClean="0">
                                  <a:solidFill>
                                    <a:srgbClr val="E7E6E6">
                                      <a:lumMod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fr-FR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fr-FR" b="0" i="1" dirty="0" smtClean="0">
                                  <a:solidFill>
                                    <a:srgbClr val="E7E6E6">
                                      <a:lumMod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FR" sz="2000" i="1" dirty="0" smtClean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82" y="1541884"/>
                <a:ext cx="5826268" cy="4700296"/>
              </a:xfrm>
              <a:prstGeom prst="rect">
                <a:avLst/>
              </a:prstGeom>
              <a:blipFill rotWithShape="0">
                <a:blip r:embed="rId2"/>
                <a:stretch>
                  <a:fillRect l="-1675" t="-1038" r="-9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850" y="1697467"/>
            <a:ext cx="5852172" cy="438912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405257" y="3331029"/>
            <a:ext cx="1184988" cy="1511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8130073" y="1763486"/>
            <a:ext cx="2217575" cy="43340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llipse 2"/>
          <p:cNvSpPr/>
          <p:nvPr/>
        </p:nvSpPr>
        <p:spPr>
          <a:xfrm>
            <a:off x="8342326" y="4088795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8873791" y="4086808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>
            <a:cxnSpLocks/>
          </p:cNvCxnSpPr>
          <p:nvPr/>
        </p:nvCxnSpPr>
        <p:spPr>
          <a:xfrm>
            <a:off x="7467648" y="4158808"/>
            <a:ext cx="2880000" cy="0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42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406582" y="1541884"/>
                <a:ext cx="5826268" cy="47002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fr-FR" sz="2400" b="1" u="sng" dirty="0" smtClean="0">
                    <a:solidFill>
                      <a:schemeClr val="bg2">
                        <a:lumMod val="25000"/>
                      </a:schemeClr>
                    </a:solidFill>
                  </a:rPr>
                  <a:t>Principe :</a:t>
                </a:r>
              </a:p>
              <a:p>
                <a:pPr>
                  <a:spcAft>
                    <a:spcPts val="1800"/>
                  </a:spcAft>
                </a:pPr>
                <a:r>
                  <a:rPr lang="fr-FR" sz="2400" i="1" dirty="0">
                    <a:solidFill>
                      <a:schemeClr val="bg2">
                        <a:lumMod val="25000"/>
                      </a:schemeClr>
                    </a:solidFill>
                  </a:rPr>
                  <a:t>Trouver un </a:t>
                </a:r>
                <a:r>
                  <a:rPr lang="fr-FR" sz="2400" i="1" dirty="0">
                    <a:solidFill>
                      <a:schemeClr val="accent2"/>
                    </a:solidFill>
                  </a:rPr>
                  <a:t>plan </a:t>
                </a:r>
                <a14:m>
                  <m:oMath xmlns:m="http://schemas.openxmlformats.org/officeDocument/2006/math">
                    <m:r>
                      <a:rPr lang="fr-FR" sz="2400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fr-FR" sz="2400" i="1" dirty="0">
                    <a:solidFill>
                      <a:schemeClr val="accent2"/>
                    </a:solidFill>
                  </a:rPr>
                  <a:t> (le modèle) </a:t>
                </a:r>
                <a:r>
                  <a:rPr lang="fr-FR" sz="2400" i="1" dirty="0">
                    <a:solidFill>
                      <a:schemeClr val="bg2">
                        <a:lumMod val="25000"/>
                      </a:schemeClr>
                    </a:solidFill>
                  </a:rPr>
                  <a:t>dans un </a:t>
                </a:r>
                <a:r>
                  <a:rPr lang="fr-FR" sz="2400" i="1" dirty="0">
                    <a:solidFill>
                      <a:srgbClr val="0070C0"/>
                    </a:solidFill>
                  </a:rPr>
                  <a:t>nuage de points </a:t>
                </a:r>
                <a14:m>
                  <m:oMath xmlns:m="http://schemas.openxmlformats.org/officeDocument/2006/math">
                    <m:r>
                      <a:rPr lang="fr-FR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fr-FR" sz="2400" i="1" dirty="0">
                    <a:solidFill>
                      <a:srgbClr val="0070C0"/>
                    </a:solidFill>
                  </a:rPr>
                  <a:t> (l’observation)</a:t>
                </a:r>
                <a:endParaRPr lang="fr-FR" sz="2400" i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342900" lvl="0" indent="-342900">
                  <a:spcAft>
                    <a:spcPts val="1800"/>
                  </a:spcAft>
                  <a:buFont typeface="Wingdings" panose="05000000000000000000" pitchFamily="2" charset="2"/>
                  <a:buChar char="Ø"/>
                </a:pPr>
                <a:r>
                  <a:rPr lang="fr-FR" sz="2000" i="1" dirty="0">
                    <a:solidFill>
                      <a:srgbClr val="E7E6E6">
                        <a:lumMod val="25000"/>
                      </a:srgbClr>
                    </a:solidFill>
                  </a:rPr>
                  <a:t>Choisir un plan </a:t>
                </a:r>
                <a14:m>
                  <m:oMath xmlns:m="http://schemas.openxmlformats.org/officeDocument/2006/math">
                    <m:r>
                      <a:rPr lang="fr-FR" sz="2000" dirty="0">
                        <a:solidFill>
                          <a:srgbClr val="ED7D3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fr-FR" sz="2000" dirty="0">
                        <a:solidFill>
                          <a:srgbClr val="E7E6E6">
                            <a:lumMod val="2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FR" sz="2000" i="1" dirty="0">
                            <a:solidFill>
                              <a:srgbClr val="E7E6E6">
                                <a:lumMod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i="1" dirty="0">
                                <a:solidFill>
                                  <a:srgbClr val="ED7D3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dirty="0">
                                <a:solidFill>
                                  <a:srgbClr val="ED7D3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FR" sz="2000" dirty="0">
                                <a:solidFill>
                                  <a:srgbClr val="ED7D3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sz="2000" dirty="0">
                            <a:solidFill>
                              <a:srgbClr val="E7E6E6">
                                <a:lumMod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 dirty="0">
                                <a:solidFill>
                                  <a:srgbClr val="ED7D3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000" dirty="0">
                                <a:solidFill>
                                  <a:srgbClr val="ED7D3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</m:d>
                  </m:oMath>
                </a14:m>
                <a:r>
                  <a:rPr lang="fr-FR" sz="2000" i="1" dirty="0">
                    <a:solidFill>
                      <a:srgbClr val="E7E6E6">
                        <a:lumMod val="25000"/>
                      </a:srgbClr>
                    </a:solidFill>
                  </a:rPr>
                  <a:t> au hasard.</a:t>
                </a:r>
              </a:p>
              <a:p>
                <a:pPr lvl="0" algn="ctr">
                  <a:spcAft>
                    <a:spcPts val="1800"/>
                  </a:spcAft>
                </a:pPr>
                <a:r>
                  <a:rPr lang="fr-FR" i="1" dirty="0">
                    <a:solidFill>
                      <a:schemeClr val="bg2">
                        <a:lumMod val="25000"/>
                      </a:schemeClr>
                    </a:solidFill>
                  </a:rPr>
                  <a:t>Choisir </a:t>
                </a:r>
                <a:r>
                  <a:rPr lang="fr-FR" i="1" dirty="0" smtClean="0">
                    <a:solidFill>
                      <a:srgbClr val="E7E6E6">
                        <a:lumMod val="25000"/>
                      </a:srgbClr>
                    </a:solidFill>
                  </a:rPr>
                  <a:t>3 </a:t>
                </a:r>
                <a:r>
                  <a:rPr lang="fr-FR" i="1" dirty="0">
                    <a:solidFill>
                      <a:srgbClr val="E7E6E6">
                        <a:lumMod val="25000"/>
                      </a:srgbClr>
                    </a:solidFill>
                  </a:rPr>
                  <a:t>points</a:t>
                </a:r>
                <a:r>
                  <a:rPr lang="fr-FR" dirty="0">
                    <a:solidFill>
                      <a:srgbClr val="E7E6E6">
                        <a:lumMod val="25000"/>
                      </a:srgbClr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 dirty="0">
                            <a:solidFill>
                              <a:srgbClr val="E7E6E6">
                                <a:lumMod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 dirty="0">
                                <a:solidFill>
                                  <a:srgbClr val="E7E6E6">
                                    <a:lumMod val="2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 dirty="0">
                                <a:solidFill>
                                  <a:srgbClr val="E7E6E6">
                                    <a:lumMod val="2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FR" i="1" dirty="0">
                                <a:solidFill>
                                  <a:srgbClr val="E7E6E6">
                                    <a:lumMod val="2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i="1" dirty="0">
                            <a:solidFill>
                              <a:srgbClr val="E7E6E6">
                                <a:lumMod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i="1" dirty="0">
                                <a:solidFill>
                                  <a:srgbClr val="E7E6E6">
                                    <a:lumMod val="2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 dirty="0">
                                <a:solidFill>
                                  <a:srgbClr val="E7E6E6">
                                    <a:lumMod val="2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FR" i="1" dirty="0">
                                <a:solidFill>
                                  <a:srgbClr val="E7E6E6">
                                    <a:lumMod val="2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i="1" dirty="0">
                            <a:solidFill>
                              <a:srgbClr val="E7E6E6">
                                <a:lumMod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i="1" dirty="0">
                                <a:solidFill>
                                  <a:srgbClr val="E7E6E6">
                                    <a:lumMod val="2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 dirty="0">
                                <a:solidFill>
                                  <a:srgbClr val="E7E6E6">
                                    <a:lumMod val="2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FR" i="1" dirty="0">
                                <a:solidFill>
                                  <a:srgbClr val="E7E6E6">
                                    <a:lumMod val="2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fr-FR" i="1" dirty="0">
                        <a:solidFill>
                          <a:srgbClr val="E7E6E6">
                            <a:lumMod val="25000"/>
                          </a:srgb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fr-F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fr-FR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lvl="0"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dirty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dirty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fr-FR" i="1" dirty="0">
                          <a:solidFill>
                            <a:srgbClr val="E7E6E6">
                              <a:lumMod val="25000"/>
                            </a:srgb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i="1" dirty="0">
                              <a:solidFill>
                                <a:srgbClr val="E7E6E6">
                                  <a:lumMod val="25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 dirty="0">
                                  <a:solidFill>
                                    <a:srgbClr val="E7E6E6">
                                      <a:lumMod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 dirty="0">
                                  <a:solidFill>
                                    <a:srgbClr val="E7E6E6">
                                      <a:lumMod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r-FR" i="1" dirty="0">
                                  <a:solidFill>
                                    <a:srgbClr val="E7E6E6">
                                      <a:lumMod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i="1" dirty="0">
                              <a:solidFill>
                                <a:srgbClr val="E7E6E6">
                                  <a:lumMod val="25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i="1" dirty="0">
                                  <a:solidFill>
                                    <a:srgbClr val="E7E6E6">
                                      <a:lumMod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 dirty="0">
                                  <a:solidFill>
                                    <a:srgbClr val="E7E6E6">
                                      <a:lumMod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r-FR" i="1" dirty="0">
                                  <a:solidFill>
                                    <a:srgbClr val="E7E6E6">
                                      <a:lumMod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fr-FR" i="1" dirty="0">
                          <a:solidFill>
                            <a:srgbClr val="E7E6E6">
                              <a:lumMod val="25000"/>
                            </a:srgb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r-FR" i="1" dirty="0">
                              <a:solidFill>
                                <a:srgbClr val="E7E6E6">
                                  <a:lumMod val="25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 dirty="0">
                                  <a:solidFill>
                                    <a:srgbClr val="E7E6E6">
                                      <a:lumMod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 dirty="0">
                                  <a:solidFill>
                                    <a:srgbClr val="E7E6E6">
                                      <a:lumMod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r-FR" i="1" dirty="0">
                                  <a:solidFill>
                                    <a:srgbClr val="E7E6E6">
                                      <a:lumMod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i="1" dirty="0">
                              <a:solidFill>
                                <a:srgbClr val="E7E6E6">
                                  <a:lumMod val="25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i="1" dirty="0">
                                  <a:solidFill>
                                    <a:srgbClr val="E7E6E6">
                                      <a:lumMod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 dirty="0">
                                  <a:solidFill>
                                    <a:srgbClr val="E7E6E6">
                                      <a:lumMod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r-FR" i="1" dirty="0">
                                  <a:solidFill>
                                    <a:srgbClr val="E7E6E6">
                                      <a:lumMod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2400" i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342900" indent="-342900">
                  <a:spcAft>
                    <a:spcPts val="1800"/>
                  </a:spcAft>
                  <a:buFont typeface="Wingdings" panose="05000000000000000000" pitchFamily="2" charset="2"/>
                  <a:buChar char="Ø"/>
                </a:pPr>
                <a:r>
                  <a:rPr lang="fr-FR" sz="2000" i="1" dirty="0">
                    <a:solidFill>
                      <a:schemeClr val="bg2">
                        <a:lumMod val="25000"/>
                      </a:schemeClr>
                    </a:solidFill>
                  </a:rPr>
                  <a:t>Compter les points proches du </a:t>
                </a:r>
                <a:r>
                  <a:rPr lang="fr-FR" sz="2000" i="1" dirty="0" smtClean="0">
                    <a:solidFill>
                      <a:schemeClr val="bg2">
                        <a:lumMod val="25000"/>
                      </a:schemeClr>
                    </a:solidFill>
                  </a:rPr>
                  <a:t>plan</a:t>
                </a:r>
                <a:endParaRPr lang="fr-FR" sz="2000" i="1" dirty="0" smtClean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rgbClr val="E7E6E6">
                              <a:lumMod val="25000"/>
                            </a:srgb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score</m:t>
                      </m:r>
                      <m:r>
                        <a:rPr lang="fr-FR" b="0" i="0" smtClean="0">
                          <a:solidFill>
                            <a:srgbClr val="E7E6E6">
                              <a:lumMod val="25000"/>
                            </a:srgb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fr-FR" b="0" i="1" smtClean="0">
                              <a:solidFill>
                                <a:srgbClr val="E7E6E6">
                                  <a:lumMod val="25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solidFill>
                                    <a:srgbClr val="E7E6E6">
                                      <a:lumMod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solidFill>
                                    <a:srgbClr val="E7E6E6">
                                      <a:lumMod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fr-FR" i="1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i="1">
                                  <a:solidFill>
                                    <a:srgbClr val="E7E6E6">
                                      <a:lumMod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fr-FR" i="1">
                                  <a:solidFill>
                                    <a:srgbClr val="E7E6E6">
                                      <a:lumMod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fr-FR" b="0" i="1" smtClean="0">
                                  <a:solidFill>
                                    <a:srgbClr val="E7E6E6">
                                      <a:lumMod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</m:e>
                            <m:e>
                              <m:r>
                                <a:rPr lang="fr-FR" b="0" i="1" smtClean="0">
                                  <a:solidFill>
                                    <a:srgbClr val="E7E6E6">
                                      <a:lumMod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i="1">
                                      <a:solidFill>
                                        <a:srgbClr val="E7E6E6">
                                          <a:lumMod val="2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fr-FR" i="1">
                                          <a:solidFill>
                                            <a:srgbClr val="E7E6E6">
                                              <a:lumMod val="2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solidFill>
                                            <a:srgbClr val="E7E6E6">
                                              <a:lumMod val="2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fr-FR" i="1">
                                              <a:solidFill>
                                                <a:srgbClr val="E7E6E6">
                                                  <a:lumMod val="2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solidFill>
                                                <a:srgbClr val="E7E6E6">
                                                  <a:lumMod val="2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solidFill>
                                                <a:srgbClr val="E7E6E6">
                                                  <a:lumMod val="2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FR" i="1">
                                          <a:solidFill>
                                            <a:srgbClr val="E7E6E6">
                                              <a:lumMod val="2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fr-FR" i="1">
                                              <a:solidFill>
                                                <a:srgbClr val="E7E6E6">
                                                  <a:lumMod val="2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solidFill>
                                                <a:srgbClr val="E7E6E6">
                                                  <a:lumMod val="2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solidFill>
                                                <a:srgbClr val="E7E6E6">
                                                  <a:lumMod val="2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fr-FR" i="1">
                                          <a:solidFill>
                                            <a:srgbClr val="E7E6E6">
                                              <a:lumMod val="2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fr-FR" i="1">
                                          <a:solidFill>
                                            <a:srgbClr val="E7E6E6">
                                              <a:lumMod val="2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fr-FR" i="1" dirty="0">
                                              <a:solidFill>
                                                <a:srgbClr val="E7E6E6">
                                                  <a:lumMod val="2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FR" dirty="0">
                                              <a:solidFill>
                                                <a:srgbClr val="E7E6E6">
                                                  <a:lumMod val="2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acc>
                                      <m:r>
                                        <a:rPr lang="fr-FR" i="1" dirty="0">
                                          <a:solidFill>
                                            <a:srgbClr val="E7E6E6">
                                              <a:lumMod val="2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fr-FR" b="0" i="1" dirty="0" smtClean="0">
                                  <a:solidFill>
                                    <a:srgbClr val="E7E6E6">
                                      <a:lumMod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fr-FR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fr-FR" b="0" i="1" dirty="0" smtClean="0">
                                  <a:solidFill>
                                    <a:srgbClr val="E7E6E6">
                                      <a:lumMod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FR" sz="2000" i="1" dirty="0" smtClean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82" y="1541884"/>
                <a:ext cx="5826268" cy="4700296"/>
              </a:xfrm>
              <a:prstGeom prst="rect">
                <a:avLst/>
              </a:prstGeom>
              <a:blipFill rotWithShape="0">
                <a:blip r:embed="rId2"/>
                <a:stretch>
                  <a:fillRect l="-1675" t="-1038" r="-9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850" y="1697467"/>
            <a:ext cx="5852172" cy="438912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405257" y="3331029"/>
            <a:ext cx="1184988" cy="1511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8130073" y="1763486"/>
            <a:ext cx="2217575" cy="43340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llipse 2"/>
          <p:cNvSpPr/>
          <p:nvPr/>
        </p:nvSpPr>
        <p:spPr>
          <a:xfrm>
            <a:off x="7788098" y="5015387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8508031" y="4086808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>
            <a:cxnSpLocks/>
          </p:cNvCxnSpPr>
          <p:nvPr/>
        </p:nvCxnSpPr>
        <p:spPr>
          <a:xfrm flipV="1">
            <a:off x="7663688" y="3679952"/>
            <a:ext cx="1274064" cy="1676400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49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406582" y="1541884"/>
                <a:ext cx="5826268" cy="47002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fr-FR" sz="2400" b="1" u="sng" dirty="0" smtClean="0">
                    <a:solidFill>
                      <a:schemeClr val="bg2">
                        <a:lumMod val="25000"/>
                      </a:schemeClr>
                    </a:solidFill>
                  </a:rPr>
                  <a:t>Principe :</a:t>
                </a:r>
              </a:p>
              <a:p>
                <a:pPr>
                  <a:spcAft>
                    <a:spcPts val="1800"/>
                  </a:spcAft>
                </a:pPr>
                <a:r>
                  <a:rPr lang="fr-FR" sz="2400" i="1" dirty="0">
                    <a:solidFill>
                      <a:schemeClr val="bg2">
                        <a:lumMod val="25000"/>
                      </a:schemeClr>
                    </a:solidFill>
                  </a:rPr>
                  <a:t>Trouver un </a:t>
                </a:r>
                <a:r>
                  <a:rPr lang="fr-FR" sz="2400" i="1" dirty="0">
                    <a:solidFill>
                      <a:schemeClr val="accent2"/>
                    </a:solidFill>
                  </a:rPr>
                  <a:t>plan </a:t>
                </a:r>
                <a14:m>
                  <m:oMath xmlns:m="http://schemas.openxmlformats.org/officeDocument/2006/math">
                    <m:r>
                      <a:rPr lang="fr-FR" sz="2400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fr-FR" sz="2400" i="1" dirty="0">
                    <a:solidFill>
                      <a:schemeClr val="accent2"/>
                    </a:solidFill>
                  </a:rPr>
                  <a:t> (le modèle) </a:t>
                </a:r>
                <a:r>
                  <a:rPr lang="fr-FR" sz="2400" i="1" dirty="0">
                    <a:solidFill>
                      <a:schemeClr val="bg2">
                        <a:lumMod val="25000"/>
                      </a:schemeClr>
                    </a:solidFill>
                  </a:rPr>
                  <a:t>dans un </a:t>
                </a:r>
                <a:r>
                  <a:rPr lang="fr-FR" sz="2400" i="1" dirty="0">
                    <a:solidFill>
                      <a:srgbClr val="0070C0"/>
                    </a:solidFill>
                  </a:rPr>
                  <a:t>nuage de points </a:t>
                </a:r>
                <a14:m>
                  <m:oMath xmlns:m="http://schemas.openxmlformats.org/officeDocument/2006/math">
                    <m:r>
                      <a:rPr lang="fr-FR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fr-FR" sz="2400" i="1" dirty="0">
                    <a:solidFill>
                      <a:srgbClr val="0070C0"/>
                    </a:solidFill>
                  </a:rPr>
                  <a:t> (l’observation)</a:t>
                </a:r>
                <a:endParaRPr lang="fr-FR" sz="2400" i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342900" lvl="0" indent="-342900">
                  <a:spcAft>
                    <a:spcPts val="1800"/>
                  </a:spcAft>
                  <a:buFont typeface="Wingdings" panose="05000000000000000000" pitchFamily="2" charset="2"/>
                  <a:buChar char="Ø"/>
                </a:pPr>
                <a:r>
                  <a:rPr lang="fr-FR" sz="2000" i="1" dirty="0">
                    <a:solidFill>
                      <a:srgbClr val="E7E6E6">
                        <a:lumMod val="25000"/>
                      </a:srgbClr>
                    </a:solidFill>
                  </a:rPr>
                  <a:t>Choisir un plan </a:t>
                </a:r>
                <a14:m>
                  <m:oMath xmlns:m="http://schemas.openxmlformats.org/officeDocument/2006/math">
                    <m:r>
                      <a:rPr lang="fr-FR" sz="2000" dirty="0">
                        <a:solidFill>
                          <a:srgbClr val="ED7D3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fr-FR" sz="2000" dirty="0">
                        <a:solidFill>
                          <a:srgbClr val="E7E6E6">
                            <a:lumMod val="2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FR" sz="2000" i="1" dirty="0">
                            <a:solidFill>
                              <a:srgbClr val="E7E6E6">
                                <a:lumMod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i="1" dirty="0">
                                <a:solidFill>
                                  <a:srgbClr val="ED7D3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dirty="0">
                                <a:solidFill>
                                  <a:srgbClr val="ED7D3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FR" sz="2000" dirty="0">
                                <a:solidFill>
                                  <a:srgbClr val="ED7D3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sz="2000" dirty="0">
                            <a:solidFill>
                              <a:srgbClr val="E7E6E6">
                                <a:lumMod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 dirty="0">
                                <a:solidFill>
                                  <a:srgbClr val="ED7D3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000" dirty="0">
                                <a:solidFill>
                                  <a:srgbClr val="ED7D3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</m:d>
                  </m:oMath>
                </a14:m>
                <a:r>
                  <a:rPr lang="fr-FR" sz="2000" i="1" dirty="0">
                    <a:solidFill>
                      <a:srgbClr val="E7E6E6">
                        <a:lumMod val="25000"/>
                      </a:srgbClr>
                    </a:solidFill>
                  </a:rPr>
                  <a:t> au hasard.</a:t>
                </a:r>
              </a:p>
              <a:p>
                <a:pPr lvl="0" algn="ctr">
                  <a:spcAft>
                    <a:spcPts val="1800"/>
                  </a:spcAft>
                </a:pPr>
                <a:r>
                  <a:rPr lang="fr-FR" i="1" dirty="0">
                    <a:solidFill>
                      <a:schemeClr val="bg2">
                        <a:lumMod val="25000"/>
                      </a:schemeClr>
                    </a:solidFill>
                  </a:rPr>
                  <a:t>Choisir </a:t>
                </a:r>
                <a:r>
                  <a:rPr lang="fr-FR" i="1" dirty="0" smtClean="0">
                    <a:solidFill>
                      <a:srgbClr val="E7E6E6">
                        <a:lumMod val="25000"/>
                      </a:srgbClr>
                    </a:solidFill>
                  </a:rPr>
                  <a:t>3 </a:t>
                </a:r>
                <a:r>
                  <a:rPr lang="fr-FR" i="1" dirty="0">
                    <a:solidFill>
                      <a:srgbClr val="E7E6E6">
                        <a:lumMod val="25000"/>
                      </a:srgbClr>
                    </a:solidFill>
                  </a:rPr>
                  <a:t>points</a:t>
                </a:r>
                <a:r>
                  <a:rPr lang="fr-FR" dirty="0">
                    <a:solidFill>
                      <a:srgbClr val="E7E6E6">
                        <a:lumMod val="25000"/>
                      </a:srgbClr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 dirty="0">
                            <a:solidFill>
                              <a:srgbClr val="E7E6E6">
                                <a:lumMod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 dirty="0">
                                <a:solidFill>
                                  <a:srgbClr val="E7E6E6">
                                    <a:lumMod val="2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 dirty="0">
                                <a:solidFill>
                                  <a:srgbClr val="E7E6E6">
                                    <a:lumMod val="2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FR" i="1" dirty="0">
                                <a:solidFill>
                                  <a:srgbClr val="E7E6E6">
                                    <a:lumMod val="2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i="1" dirty="0">
                            <a:solidFill>
                              <a:srgbClr val="E7E6E6">
                                <a:lumMod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i="1" dirty="0">
                                <a:solidFill>
                                  <a:srgbClr val="E7E6E6">
                                    <a:lumMod val="2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 dirty="0">
                                <a:solidFill>
                                  <a:srgbClr val="E7E6E6">
                                    <a:lumMod val="2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FR" i="1" dirty="0">
                                <a:solidFill>
                                  <a:srgbClr val="E7E6E6">
                                    <a:lumMod val="2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i="1" dirty="0">
                            <a:solidFill>
                              <a:srgbClr val="E7E6E6">
                                <a:lumMod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i="1" dirty="0">
                                <a:solidFill>
                                  <a:srgbClr val="E7E6E6">
                                    <a:lumMod val="2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 dirty="0">
                                <a:solidFill>
                                  <a:srgbClr val="E7E6E6">
                                    <a:lumMod val="2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FR" i="1" dirty="0">
                                <a:solidFill>
                                  <a:srgbClr val="E7E6E6">
                                    <a:lumMod val="2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fr-FR" i="1" dirty="0">
                        <a:solidFill>
                          <a:srgbClr val="E7E6E6">
                            <a:lumMod val="25000"/>
                          </a:srgb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fr-F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fr-FR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lvl="0"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dirty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dirty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fr-FR" i="1" dirty="0">
                          <a:solidFill>
                            <a:srgbClr val="E7E6E6">
                              <a:lumMod val="25000"/>
                            </a:srgb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i="1" dirty="0">
                              <a:solidFill>
                                <a:srgbClr val="E7E6E6">
                                  <a:lumMod val="25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 dirty="0">
                                  <a:solidFill>
                                    <a:srgbClr val="E7E6E6">
                                      <a:lumMod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 dirty="0">
                                  <a:solidFill>
                                    <a:srgbClr val="E7E6E6">
                                      <a:lumMod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r-FR" i="1" dirty="0">
                                  <a:solidFill>
                                    <a:srgbClr val="E7E6E6">
                                      <a:lumMod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i="1" dirty="0">
                              <a:solidFill>
                                <a:srgbClr val="E7E6E6">
                                  <a:lumMod val="25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i="1" dirty="0">
                                  <a:solidFill>
                                    <a:srgbClr val="E7E6E6">
                                      <a:lumMod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 dirty="0">
                                  <a:solidFill>
                                    <a:srgbClr val="E7E6E6">
                                      <a:lumMod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r-FR" i="1" dirty="0">
                                  <a:solidFill>
                                    <a:srgbClr val="E7E6E6">
                                      <a:lumMod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fr-FR" i="1" dirty="0">
                          <a:solidFill>
                            <a:srgbClr val="E7E6E6">
                              <a:lumMod val="25000"/>
                            </a:srgb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r-FR" i="1" dirty="0">
                              <a:solidFill>
                                <a:srgbClr val="E7E6E6">
                                  <a:lumMod val="25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 dirty="0">
                                  <a:solidFill>
                                    <a:srgbClr val="E7E6E6">
                                      <a:lumMod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 dirty="0">
                                  <a:solidFill>
                                    <a:srgbClr val="E7E6E6">
                                      <a:lumMod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r-FR" i="1" dirty="0">
                                  <a:solidFill>
                                    <a:srgbClr val="E7E6E6">
                                      <a:lumMod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i="1" dirty="0">
                              <a:solidFill>
                                <a:srgbClr val="E7E6E6">
                                  <a:lumMod val="25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i="1" dirty="0">
                                  <a:solidFill>
                                    <a:srgbClr val="E7E6E6">
                                      <a:lumMod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 dirty="0">
                                  <a:solidFill>
                                    <a:srgbClr val="E7E6E6">
                                      <a:lumMod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r-FR" i="1" dirty="0">
                                  <a:solidFill>
                                    <a:srgbClr val="E7E6E6">
                                      <a:lumMod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2400" i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342900" indent="-342900">
                  <a:spcAft>
                    <a:spcPts val="1800"/>
                  </a:spcAft>
                  <a:buFont typeface="Wingdings" panose="05000000000000000000" pitchFamily="2" charset="2"/>
                  <a:buChar char="Ø"/>
                </a:pPr>
                <a:r>
                  <a:rPr lang="fr-FR" sz="2000" i="1" dirty="0">
                    <a:solidFill>
                      <a:schemeClr val="bg2">
                        <a:lumMod val="25000"/>
                      </a:schemeClr>
                    </a:solidFill>
                  </a:rPr>
                  <a:t>Compter les points proches du </a:t>
                </a:r>
                <a:r>
                  <a:rPr lang="fr-FR" sz="2000" i="1" dirty="0" smtClean="0">
                    <a:solidFill>
                      <a:schemeClr val="bg2">
                        <a:lumMod val="25000"/>
                      </a:schemeClr>
                    </a:solidFill>
                  </a:rPr>
                  <a:t>plan</a:t>
                </a:r>
                <a:endParaRPr lang="fr-FR" sz="2000" i="1" dirty="0" smtClean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rgbClr val="E7E6E6">
                              <a:lumMod val="25000"/>
                            </a:srgb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score</m:t>
                      </m:r>
                      <m:r>
                        <a:rPr lang="fr-FR" b="0" i="0" smtClean="0">
                          <a:solidFill>
                            <a:srgbClr val="E7E6E6">
                              <a:lumMod val="25000"/>
                            </a:srgb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fr-FR" b="0" i="1" smtClean="0">
                              <a:solidFill>
                                <a:srgbClr val="E7E6E6">
                                  <a:lumMod val="25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solidFill>
                                    <a:srgbClr val="E7E6E6">
                                      <a:lumMod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solidFill>
                                    <a:srgbClr val="E7E6E6">
                                      <a:lumMod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fr-FR" i="1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i="1">
                                  <a:solidFill>
                                    <a:srgbClr val="E7E6E6">
                                      <a:lumMod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fr-FR" i="1">
                                  <a:solidFill>
                                    <a:srgbClr val="E7E6E6">
                                      <a:lumMod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fr-FR" b="0" i="1" smtClean="0">
                                  <a:solidFill>
                                    <a:srgbClr val="E7E6E6">
                                      <a:lumMod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</m:e>
                            <m:e>
                              <m:r>
                                <a:rPr lang="fr-FR" b="0" i="1" smtClean="0">
                                  <a:solidFill>
                                    <a:srgbClr val="E7E6E6">
                                      <a:lumMod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b="0" i="1" smtClean="0">
                                  <a:solidFill>
                                    <a:srgbClr val="E7E6E6">
                                      <a:lumMod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b="0" i="1" smtClean="0">
                                      <a:solidFill>
                                        <a:srgbClr val="E7E6E6">
                                          <a:lumMod val="2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fr-FR" i="1">
                                          <a:solidFill>
                                            <a:srgbClr val="E7E6E6">
                                              <a:lumMod val="2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solidFill>
                                            <a:srgbClr val="E7E6E6">
                                              <a:lumMod val="2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fr-FR" i="1">
                                              <a:solidFill>
                                                <a:srgbClr val="E7E6E6">
                                                  <a:lumMod val="2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solidFill>
                                                <a:srgbClr val="E7E6E6">
                                                  <a:lumMod val="2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solidFill>
                                                <a:srgbClr val="E7E6E6">
                                                  <a:lumMod val="2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FR" i="1">
                                          <a:solidFill>
                                            <a:srgbClr val="E7E6E6">
                                              <a:lumMod val="2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fr-FR" i="1">
                                              <a:solidFill>
                                                <a:srgbClr val="E7E6E6">
                                                  <a:lumMod val="2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solidFill>
                                                <a:srgbClr val="E7E6E6">
                                                  <a:lumMod val="2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solidFill>
                                                <a:srgbClr val="E7E6E6">
                                                  <a:lumMod val="2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fr-FR" i="1">
                                          <a:solidFill>
                                            <a:srgbClr val="E7E6E6">
                                              <a:lumMod val="2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fr-FR" i="1">
                                          <a:solidFill>
                                            <a:srgbClr val="E7E6E6">
                                              <a:lumMod val="2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fr-FR" i="1" dirty="0">
                                              <a:solidFill>
                                                <a:srgbClr val="E7E6E6">
                                                  <a:lumMod val="2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FR" dirty="0">
                                              <a:solidFill>
                                                <a:srgbClr val="E7E6E6">
                                                  <a:lumMod val="2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acc>
                                      <m:r>
                                        <a:rPr lang="fr-FR" i="1" dirty="0">
                                          <a:solidFill>
                                            <a:srgbClr val="E7E6E6">
                                              <a:lumMod val="2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fr-FR" b="0" i="1" smtClean="0">
                                  <a:solidFill>
                                    <a:srgbClr val="E7E6E6">
                                      <a:lumMod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b="0" i="1" dirty="0" smtClean="0">
                                  <a:solidFill>
                                    <a:srgbClr val="E7E6E6">
                                      <a:lumMod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fr-FR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fr-FR" b="0" i="1" dirty="0" smtClean="0">
                                  <a:solidFill>
                                    <a:srgbClr val="E7E6E6">
                                      <a:lumMod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FR" sz="2000" i="1" dirty="0" smtClean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82" y="1541884"/>
                <a:ext cx="5826268" cy="4700296"/>
              </a:xfrm>
              <a:prstGeom prst="rect">
                <a:avLst/>
              </a:prstGeom>
              <a:blipFill rotWithShape="0">
                <a:blip r:embed="rId2"/>
                <a:stretch>
                  <a:fillRect l="-1675" t="-1038" r="-9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850" y="1697467"/>
            <a:ext cx="5852172" cy="438912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405257" y="3331029"/>
            <a:ext cx="1184988" cy="1511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8130073" y="1763486"/>
            <a:ext cx="2217575" cy="43340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llipse 2"/>
          <p:cNvSpPr/>
          <p:nvPr/>
        </p:nvSpPr>
        <p:spPr>
          <a:xfrm>
            <a:off x="9233045" y="4421276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7986073" y="4571110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>
            <a:cxnSpLocks/>
          </p:cNvCxnSpPr>
          <p:nvPr/>
        </p:nvCxnSpPr>
        <p:spPr>
          <a:xfrm flipV="1">
            <a:off x="7371080" y="4358640"/>
            <a:ext cx="3002280" cy="370840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23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406582" y="1541884"/>
                <a:ext cx="5826268" cy="47002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fr-FR" sz="2400" b="1" u="sng" dirty="0" smtClean="0">
                    <a:solidFill>
                      <a:schemeClr val="bg2">
                        <a:lumMod val="25000"/>
                      </a:schemeClr>
                    </a:solidFill>
                  </a:rPr>
                  <a:t>Principe :</a:t>
                </a:r>
              </a:p>
              <a:p>
                <a:pPr>
                  <a:spcAft>
                    <a:spcPts val="1800"/>
                  </a:spcAft>
                </a:pPr>
                <a:r>
                  <a:rPr lang="fr-FR" sz="2400" i="1" dirty="0">
                    <a:solidFill>
                      <a:schemeClr val="bg2">
                        <a:lumMod val="25000"/>
                      </a:schemeClr>
                    </a:solidFill>
                  </a:rPr>
                  <a:t>Trouver un </a:t>
                </a:r>
                <a:r>
                  <a:rPr lang="fr-FR" sz="2400" i="1" dirty="0">
                    <a:solidFill>
                      <a:schemeClr val="accent2"/>
                    </a:solidFill>
                  </a:rPr>
                  <a:t>plan </a:t>
                </a:r>
                <a14:m>
                  <m:oMath xmlns:m="http://schemas.openxmlformats.org/officeDocument/2006/math">
                    <m:r>
                      <a:rPr lang="fr-FR" sz="2400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fr-FR" sz="2400" i="1" dirty="0">
                    <a:solidFill>
                      <a:schemeClr val="accent2"/>
                    </a:solidFill>
                  </a:rPr>
                  <a:t> (le modèle) </a:t>
                </a:r>
                <a:r>
                  <a:rPr lang="fr-FR" sz="2400" i="1" dirty="0">
                    <a:solidFill>
                      <a:schemeClr val="bg2">
                        <a:lumMod val="25000"/>
                      </a:schemeClr>
                    </a:solidFill>
                  </a:rPr>
                  <a:t>dans un </a:t>
                </a:r>
                <a:r>
                  <a:rPr lang="fr-FR" sz="2400" i="1" dirty="0">
                    <a:solidFill>
                      <a:srgbClr val="0070C0"/>
                    </a:solidFill>
                  </a:rPr>
                  <a:t>nuage de points </a:t>
                </a:r>
                <a14:m>
                  <m:oMath xmlns:m="http://schemas.openxmlformats.org/officeDocument/2006/math">
                    <m:r>
                      <a:rPr lang="fr-FR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fr-FR" sz="2400" i="1" dirty="0">
                    <a:solidFill>
                      <a:srgbClr val="0070C0"/>
                    </a:solidFill>
                  </a:rPr>
                  <a:t> (l’observation)</a:t>
                </a:r>
                <a:endParaRPr lang="fr-FR" sz="2400" i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342900" lvl="0" indent="-342900">
                  <a:spcAft>
                    <a:spcPts val="1800"/>
                  </a:spcAft>
                  <a:buFont typeface="Wingdings" panose="05000000000000000000" pitchFamily="2" charset="2"/>
                  <a:buChar char="Ø"/>
                </a:pPr>
                <a:r>
                  <a:rPr lang="fr-FR" sz="2000" i="1" dirty="0">
                    <a:solidFill>
                      <a:srgbClr val="E7E6E6">
                        <a:lumMod val="25000"/>
                      </a:srgbClr>
                    </a:solidFill>
                  </a:rPr>
                  <a:t>Choisir un plan </a:t>
                </a:r>
                <a14:m>
                  <m:oMath xmlns:m="http://schemas.openxmlformats.org/officeDocument/2006/math">
                    <m:r>
                      <a:rPr lang="fr-FR" sz="2000" dirty="0">
                        <a:solidFill>
                          <a:srgbClr val="ED7D3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fr-FR" sz="2000" dirty="0">
                        <a:solidFill>
                          <a:srgbClr val="E7E6E6">
                            <a:lumMod val="2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FR" sz="2000" i="1" dirty="0">
                            <a:solidFill>
                              <a:srgbClr val="E7E6E6">
                                <a:lumMod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i="1" dirty="0">
                                <a:solidFill>
                                  <a:srgbClr val="ED7D3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dirty="0">
                                <a:solidFill>
                                  <a:srgbClr val="ED7D3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FR" sz="2000" dirty="0">
                                <a:solidFill>
                                  <a:srgbClr val="ED7D3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sz="2000" dirty="0">
                            <a:solidFill>
                              <a:srgbClr val="E7E6E6">
                                <a:lumMod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 dirty="0">
                                <a:solidFill>
                                  <a:srgbClr val="ED7D3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000" dirty="0">
                                <a:solidFill>
                                  <a:srgbClr val="ED7D3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</m:d>
                  </m:oMath>
                </a14:m>
                <a:r>
                  <a:rPr lang="fr-FR" sz="2000" i="1" dirty="0">
                    <a:solidFill>
                      <a:srgbClr val="E7E6E6">
                        <a:lumMod val="25000"/>
                      </a:srgbClr>
                    </a:solidFill>
                  </a:rPr>
                  <a:t> au hasard.</a:t>
                </a:r>
              </a:p>
              <a:p>
                <a:pPr lvl="0" algn="ctr">
                  <a:spcAft>
                    <a:spcPts val="1800"/>
                  </a:spcAft>
                </a:pPr>
                <a:r>
                  <a:rPr lang="fr-FR" i="1" dirty="0">
                    <a:solidFill>
                      <a:schemeClr val="bg2">
                        <a:lumMod val="25000"/>
                      </a:schemeClr>
                    </a:solidFill>
                  </a:rPr>
                  <a:t>Choisir </a:t>
                </a:r>
                <a:r>
                  <a:rPr lang="fr-FR" i="1" dirty="0" smtClean="0">
                    <a:solidFill>
                      <a:srgbClr val="E7E6E6">
                        <a:lumMod val="25000"/>
                      </a:srgbClr>
                    </a:solidFill>
                  </a:rPr>
                  <a:t>3 </a:t>
                </a:r>
                <a:r>
                  <a:rPr lang="fr-FR" i="1" dirty="0">
                    <a:solidFill>
                      <a:srgbClr val="E7E6E6">
                        <a:lumMod val="25000"/>
                      </a:srgbClr>
                    </a:solidFill>
                  </a:rPr>
                  <a:t>points</a:t>
                </a:r>
                <a:r>
                  <a:rPr lang="fr-FR" dirty="0">
                    <a:solidFill>
                      <a:srgbClr val="E7E6E6">
                        <a:lumMod val="25000"/>
                      </a:srgbClr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 dirty="0">
                            <a:solidFill>
                              <a:srgbClr val="E7E6E6">
                                <a:lumMod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 dirty="0">
                                <a:solidFill>
                                  <a:srgbClr val="E7E6E6">
                                    <a:lumMod val="2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 dirty="0">
                                <a:solidFill>
                                  <a:srgbClr val="E7E6E6">
                                    <a:lumMod val="2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FR" i="1" dirty="0">
                                <a:solidFill>
                                  <a:srgbClr val="E7E6E6">
                                    <a:lumMod val="2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i="1" dirty="0">
                            <a:solidFill>
                              <a:srgbClr val="E7E6E6">
                                <a:lumMod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i="1" dirty="0">
                                <a:solidFill>
                                  <a:srgbClr val="E7E6E6">
                                    <a:lumMod val="2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 dirty="0">
                                <a:solidFill>
                                  <a:srgbClr val="E7E6E6">
                                    <a:lumMod val="2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FR" i="1" dirty="0">
                                <a:solidFill>
                                  <a:srgbClr val="E7E6E6">
                                    <a:lumMod val="2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i="1" dirty="0">
                            <a:solidFill>
                              <a:srgbClr val="E7E6E6">
                                <a:lumMod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i="1" dirty="0">
                                <a:solidFill>
                                  <a:srgbClr val="E7E6E6">
                                    <a:lumMod val="2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 dirty="0">
                                <a:solidFill>
                                  <a:srgbClr val="E7E6E6">
                                    <a:lumMod val="2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FR" i="1" dirty="0">
                                <a:solidFill>
                                  <a:srgbClr val="E7E6E6">
                                    <a:lumMod val="2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fr-FR" i="1" dirty="0">
                        <a:solidFill>
                          <a:srgbClr val="E7E6E6">
                            <a:lumMod val="25000"/>
                          </a:srgb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fr-F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fr-FR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lvl="0"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dirty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dirty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fr-FR" i="1" dirty="0">
                          <a:solidFill>
                            <a:srgbClr val="E7E6E6">
                              <a:lumMod val="25000"/>
                            </a:srgb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i="1" dirty="0">
                              <a:solidFill>
                                <a:srgbClr val="E7E6E6">
                                  <a:lumMod val="25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 dirty="0">
                                  <a:solidFill>
                                    <a:srgbClr val="E7E6E6">
                                      <a:lumMod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 dirty="0">
                                  <a:solidFill>
                                    <a:srgbClr val="E7E6E6">
                                      <a:lumMod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r-FR" i="1" dirty="0">
                                  <a:solidFill>
                                    <a:srgbClr val="E7E6E6">
                                      <a:lumMod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i="1" dirty="0">
                              <a:solidFill>
                                <a:srgbClr val="E7E6E6">
                                  <a:lumMod val="25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i="1" dirty="0">
                                  <a:solidFill>
                                    <a:srgbClr val="E7E6E6">
                                      <a:lumMod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 dirty="0">
                                  <a:solidFill>
                                    <a:srgbClr val="E7E6E6">
                                      <a:lumMod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r-FR" i="1" dirty="0">
                                  <a:solidFill>
                                    <a:srgbClr val="E7E6E6">
                                      <a:lumMod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fr-FR" i="1" dirty="0">
                          <a:solidFill>
                            <a:srgbClr val="E7E6E6">
                              <a:lumMod val="25000"/>
                            </a:srgb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r-FR" i="1" dirty="0">
                              <a:solidFill>
                                <a:srgbClr val="E7E6E6">
                                  <a:lumMod val="25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 dirty="0">
                                  <a:solidFill>
                                    <a:srgbClr val="E7E6E6">
                                      <a:lumMod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 dirty="0">
                                  <a:solidFill>
                                    <a:srgbClr val="E7E6E6">
                                      <a:lumMod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r-FR" i="1" dirty="0">
                                  <a:solidFill>
                                    <a:srgbClr val="E7E6E6">
                                      <a:lumMod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i="1" dirty="0">
                              <a:solidFill>
                                <a:srgbClr val="E7E6E6">
                                  <a:lumMod val="25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i="1" dirty="0">
                                  <a:solidFill>
                                    <a:srgbClr val="E7E6E6">
                                      <a:lumMod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 dirty="0">
                                  <a:solidFill>
                                    <a:srgbClr val="E7E6E6">
                                      <a:lumMod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r-FR" i="1" dirty="0">
                                  <a:solidFill>
                                    <a:srgbClr val="E7E6E6">
                                      <a:lumMod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2400" i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342900" indent="-342900">
                  <a:spcAft>
                    <a:spcPts val="1800"/>
                  </a:spcAft>
                  <a:buFont typeface="Wingdings" panose="05000000000000000000" pitchFamily="2" charset="2"/>
                  <a:buChar char="Ø"/>
                </a:pPr>
                <a:r>
                  <a:rPr lang="fr-FR" sz="2000" i="1" dirty="0">
                    <a:solidFill>
                      <a:schemeClr val="bg2">
                        <a:lumMod val="25000"/>
                      </a:schemeClr>
                    </a:solidFill>
                  </a:rPr>
                  <a:t>Compter les points proches du </a:t>
                </a:r>
                <a:r>
                  <a:rPr lang="fr-FR" sz="2000" i="1" dirty="0" smtClean="0">
                    <a:solidFill>
                      <a:schemeClr val="bg2">
                        <a:lumMod val="25000"/>
                      </a:schemeClr>
                    </a:solidFill>
                  </a:rPr>
                  <a:t>plan</a:t>
                </a:r>
                <a:endParaRPr lang="fr-FR" sz="2000" i="1" dirty="0" smtClean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rgbClr val="E7E6E6">
                              <a:lumMod val="25000"/>
                            </a:srgb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score</m:t>
                      </m:r>
                      <m:r>
                        <a:rPr lang="fr-FR" b="0" i="0" smtClean="0">
                          <a:solidFill>
                            <a:srgbClr val="E7E6E6">
                              <a:lumMod val="25000"/>
                            </a:srgb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fr-FR" b="0" i="1" smtClean="0">
                              <a:solidFill>
                                <a:srgbClr val="E7E6E6">
                                  <a:lumMod val="25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b="0" i="1" smtClean="0">
                                  <a:solidFill>
                                    <a:srgbClr val="E7E6E6">
                                      <a:lumMod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solidFill>
                                    <a:srgbClr val="E7E6E6">
                                      <a:lumMod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fr-FR" i="1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i="1">
                                  <a:solidFill>
                                    <a:srgbClr val="E7E6E6">
                                      <a:lumMod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fr-FR" i="1">
                                  <a:solidFill>
                                    <a:srgbClr val="E7E6E6">
                                      <a:lumMod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fr-FR" b="0" i="1" smtClean="0">
                                  <a:solidFill>
                                    <a:srgbClr val="E7E6E6">
                                      <a:lumMod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</m:e>
                            <m:e>
                              <m:r>
                                <a:rPr lang="fr-FR" b="0" i="1" smtClean="0">
                                  <a:solidFill>
                                    <a:srgbClr val="E7E6E6">
                                      <a:lumMod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i="1">
                                      <a:solidFill>
                                        <a:srgbClr val="E7E6E6">
                                          <a:lumMod val="2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fr-FR" i="1">
                                          <a:solidFill>
                                            <a:srgbClr val="E7E6E6">
                                              <a:lumMod val="2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solidFill>
                                            <a:srgbClr val="E7E6E6">
                                              <a:lumMod val="2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fr-FR" i="1">
                                              <a:solidFill>
                                                <a:srgbClr val="E7E6E6">
                                                  <a:lumMod val="2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solidFill>
                                                <a:srgbClr val="E7E6E6">
                                                  <a:lumMod val="2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solidFill>
                                                <a:srgbClr val="E7E6E6">
                                                  <a:lumMod val="2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FR" i="1">
                                          <a:solidFill>
                                            <a:srgbClr val="E7E6E6">
                                              <a:lumMod val="2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fr-FR" i="1">
                                              <a:solidFill>
                                                <a:srgbClr val="E7E6E6">
                                                  <a:lumMod val="2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solidFill>
                                                <a:srgbClr val="E7E6E6">
                                                  <a:lumMod val="2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solidFill>
                                                <a:srgbClr val="E7E6E6">
                                                  <a:lumMod val="2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fr-FR" i="1">
                                          <a:solidFill>
                                            <a:srgbClr val="E7E6E6">
                                              <a:lumMod val="2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fr-FR" i="1">
                                          <a:solidFill>
                                            <a:srgbClr val="E7E6E6">
                                              <a:lumMod val="2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fr-FR" i="1" dirty="0">
                                              <a:solidFill>
                                                <a:srgbClr val="E7E6E6">
                                                  <a:lumMod val="2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FR" dirty="0">
                                              <a:solidFill>
                                                <a:srgbClr val="E7E6E6">
                                                  <a:lumMod val="25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acc>
                                      <m:r>
                                        <a:rPr lang="fr-FR" i="1" dirty="0">
                                          <a:solidFill>
                                            <a:srgbClr val="E7E6E6">
                                              <a:lumMod val="25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fr-FR" b="0" i="1" dirty="0" smtClean="0">
                                  <a:solidFill>
                                    <a:srgbClr val="E7E6E6">
                                      <a:lumMod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fr-FR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fr-FR" b="0" i="1" dirty="0" smtClean="0">
                                  <a:solidFill>
                                    <a:srgbClr val="E7E6E6">
                                      <a:lumMod val="2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FR" sz="2000" i="1" dirty="0" smtClean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82" y="1541884"/>
                <a:ext cx="5826268" cy="4700296"/>
              </a:xfrm>
              <a:prstGeom prst="rect">
                <a:avLst/>
              </a:prstGeom>
              <a:blipFill rotWithShape="0">
                <a:blip r:embed="rId2"/>
                <a:stretch>
                  <a:fillRect l="-1675" t="-1038" r="-9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850" y="1697467"/>
            <a:ext cx="5852172" cy="438912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405257" y="3331029"/>
            <a:ext cx="1184988" cy="1511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8130073" y="1763486"/>
            <a:ext cx="2217575" cy="43340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llipse 2"/>
          <p:cNvSpPr/>
          <p:nvPr/>
        </p:nvSpPr>
        <p:spPr>
          <a:xfrm>
            <a:off x="7737806" y="5008275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10250471" y="5006288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>
            <a:cxnSpLocks/>
          </p:cNvCxnSpPr>
          <p:nvPr/>
        </p:nvCxnSpPr>
        <p:spPr>
          <a:xfrm>
            <a:off x="7361848" y="5083368"/>
            <a:ext cx="3833280" cy="0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17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Théorie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350236" y="1427148"/>
                <a:ext cx="9690930" cy="48150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fr-FR" sz="2400" i="1" dirty="0" smtClean="0">
                    <a:solidFill>
                      <a:schemeClr val="bg2">
                        <a:lumMod val="25000"/>
                      </a:schemeClr>
                    </a:solidFill>
                  </a:rPr>
                  <a:t>Cet algorithme permet d’assurer un probabilité de réussite.</a:t>
                </a:r>
              </a:p>
              <a:p>
                <a:pPr>
                  <a:spcAft>
                    <a:spcPts val="600"/>
                  </a:spcAft>
                </a:pPr>
                <a:endParaRPr lang="fr-FR" sz="2000" i="1" dirty="0" smtClean="0">
                  <a:solidFill>
                    <a:srgbClr val="E7E6E6">
                      <a:lumMod val="25000"/>
                    </a:srgbClr>
                  </a:solidFill>
                </a:endParaRPr>
              </a:p>
              <a:p>
                <a:pPr marL="342900" lvl="0" indent="-342900">
                  <a:spcAft>
                    <a:spcPts val="1800"/>
                  </a:spcAft>
                  <a:buFont typeface="Wingdings" panose="05000000000000000000" pitchFamily="2" charset="2"/>
                  <a:buChar char="Ø"/>
                </a:pPr>
                <a:r>
                  <a:rPr lang="fr-FR" sz="2000" i="1" dirty="0" smtClean="0">
                    <a:solidFill>
                      <a:srgbClr val="E7E6E6">
                        <a:lumMod val="25000"/>
                      </a:srgbClr>
                    </a:solidFill>
                  </a:rPr>
                  <a:t>Soit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sz="2000" i="1" dirty="0" smtClean="0">
                    <a:solidFill>
                      <a:srgbClr val="E7E6E6">
                        <a:lumMod val="25000"/>
                      </a:srgbClr>
                    </a:solidFill>
                  </a:rPr>
                  <a:t> le nombre de points dans le plan recherché et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FR" sz="2000" i="1" dirty="0" smtClean="0">
                    <a:solidFill>
                      <a:srgbClr val="E7E6E6">
                        <a:lumMod val="25000"/>
                      </a:srgbClr>
                    </a:solidFill>
                  </a:rPr>
                  <a:t> le nombre total de points</a:t>
                </a:r>
              </a:p>
              <a:p>
                <a:pPr marL="342900" lvl="0" indent="-342900">
                  <a:spcAft>
                    <a:spcPts val="1800"/>
                  </a:spcAft>
                  <a:buFont typeface="Wingdings" panose="05000000000000000000" pitchFamily="2" charset="2"/>
                  <a:buChar char="Ø"/>
                </a:pPr>
                <a:r>
                  <a:rPr lang="fr-FR" sz="2000" i="1" dirty="0" smtClean="0">
                    <a:solidFill>
                      <a:schemeClr val="bg1"/>
                    </a:solidFill>
                  </a:rPr>
                  <a:t>Probabilité que les trois points aléatoires soient dans le plan cherché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fr-FR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fr-F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fr-FR" sz="2000" i="1" dirty="0" smtClean="0">
                    <a:solidFill>
                      <a:schemeClr val="bg1"/>
                    </a:solidFill>
                  </a:rPr>
                  <a:t> </a:t>
                </a:r>
              </a:p>
              <a:p>
                <a:pPr marL="342900" lvl="0" indent="-342900">
                  <a:spcAft>
                    <a:spcPts val="1800"/>
                  </a:spcAft>
                  <a:buFont typeface="Wingdings" panose="05000000000000000000" pitchFamily="2" charset="2"/>
                  <a:buChar char="Ø"/>
                </a:pPr>
                <a:r>
                  <a:rPr lang="fr-FR" sz="2000" i="1" dirty="0">
                    <a:solidFill>
                      <a:schemeClr val="bg1"/>
                    </a:solidFill>
                  </a:rPr>
                  <a:t>Probabilité que </a:t>
                </a:r>
                <a:r>
                  <a:rPr lang="fr-FR" sz="2000" i="1" dirty="0" smtClean="0">
                    <a:solidFill>
                      <a:schemeClr val="bg1"/>
                    </a:solidFill>
                  </a:rPr>
                  <a:t>le plan ne soit pas trouvé à une itération :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fr-F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fr-F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fr-F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fr-FR" sz="2000" i="1" dirty="0" smtClean="0">
                  <a:solidFill>
                    <a:schemeClr val="bg1"/>
                  </a:solidFill>
                </a:endParaRPr>
              </a:p>
              <a:p>
                <a:pPr marL="342900" lvl="0" indent="-342900">
                  <a:spcAft>
                    <a:spcPts val="1800"/>
                  </a:spcAft>
                  <a:buFont typeface="Wingdings" panose="05000000000000000000" pitchFamily="2" charset="2"/>
                  <a:buChar char="Ø"/>
                </a:pPr>
                <a:r>
                  <a:rPr lang="fr-FR" sz="2000" i="1" dirty="0">
                    <a:solidFill>
                      <a:schemeClr val="bg1"/>
                    </a:solidFill>
                  </a:rPr>
                  <a:t>Probabilité que le plan ne soit pas trouvé </a:t>
                </a:r>
                <a:r>
                  <a:rPr lang="fr-FR" sz="2000" i="1" dirty="0" smtClean="0">
                    <a:solidFill>
                      <a:schemeClr val="bg1"/>
                    </a:solidFill>
                  </a:rPr>
                  <a:t>après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sz="2000" i="1" dirty="0" smtClean="0">
                    <a:solidFill>
                      <a:schemeClr val="bg1"/>
                    </a:solidFill>
                  </a:rPr>
                  <a:t> iterations </a:t>
                </a:r>
                <a:r>
                  <a:rPr lang="fr-FR" sz="2000" i="1" dirty="0">
                    <a:solidFill>
                      <a:schemeClr val="bg1"/>
                    </a:solidFill>
                  </a:rPr>
                  <a:t>:</a:t>
                </a:r>
                <a:r>
                  <a:rPr lang="fr-FR" sz="2000" i="1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fr-F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fr-FR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fr-FR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fr-F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fr-F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fr-F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000" i="1" dirty="0" smtClean="0">
                    <a:solidFill>
                      <a:schemeClr val="bg1"/>
                    </a:solidFill>
                  </a:rPr>
                  <a:t> </a:t>
                </a:r>
              </a:p>
              <a:p>
                <a:pPr marL="342900" lvl="0" indent="-342900">
                  <a:spcAft>
                    <a:spcPts val="1800"/>
                  </a:spcAft>
                  <a:buFont typeface="Wingdings" panose="05000000000000000000" pitchFamily="2" charset="2"/>
                  <a:buChar char="Ø"/>
                </a:pPr>
                <a:r>
                  <a:rPr lang="fr-FR" sz="2000" i="1" dirty="0" smtClean="0">
                    <a:solidFill>
                      <a:schemeClr val="bg1"/>
                    </a:solidFill>
                  </a:rPr>
                  <a:t>Probabilité </a:t>
                </a:r>
                <a:r>
                  <a:rPr lang="fr-FR" sz="2000" i="1" dirty="0">
                    <a:solidFill>
                      <a:schemeClr val="bg1"/>
                    </a:solidFill>
                  </a:rPr>
                  <a:t>que le plan </a:t>
                </a:r>
                <a:r>
                  <a:rPr lang="fr-FR" sz="2000" i="1" dirty="0" smtClean="0">
                    <a:solidFill>
                      <a:schemeClr val="bg1"/>
                    </a:solidFill>
                  </a:rPr>
                  <a:t>soit trouvé </a:t>
                </a:r>
                <a:r>
                  <a:rPr lang="fr-FR" sz="2000" i="1" dirty="0">
                    <a:solidFill>
                      <a:schemeClr val="bg1"/>
                    </a:solidFill>
                  </a:rPr>
                  <a:t>après </a:t>
                </a:r>
                <a14:m>
                  <m:oMath xmlns:m="http://schemas.openxmlformats.org/officeDocument/2006/math">
                    <m:r>
                      <a:rPr lang="fr-F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sz="2000" i="1" dirty="0">
                    <a:solidFill>
                      <a:schemeClr val="bg1"/>
                    </a:solidFill>
                  </a:rPr>
                  <a:t> iterations :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fr-F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fr-F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fr-FR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fr-FR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fr-F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fr-F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fr-FR" sz="2000" i="1" dirty="0">
                  <a:solidFill>
                    <a:srgbClr val="E7E6E6">
                      <a:lumMod val="25000"/>
                    </a:srgbClr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236" y="1427148"/>
                <a:ext cx="9690930" cy="4815032"/>
              </a:xfrm>
              <a:prstGeom prst="rect">
                <a:avLst/>
              </a:prstGeom>
              <a:blipFill rotWithShape="0">
                <a:blip r:embed="rId2"/>
                <a:stretch>
                  <a:fillRect l="-943" t="-10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671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9575</TotalTime>
  <Words>604</Words>
  <Application>Microsoft Office PowerPoint</Application>
  <PresentationFormat>Grand écran</PresentationFormat>
  <Paragraphs>142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Times New Roman</vt:lpstr>
      <vt:lpstr>Wingdings</vt:lpstr>
      <vt:lpstr>Thème Office</vt:lpstr>
      <vt:lpstr>Présentation PowerPoint</vt:lpstr>
      <vt:lpstr>Algorithme</vt:lpstr>
      <vt:lpstr>Algorithme</vt:lpstr>
      <vt:lpstr>Algorithme</vt:lpstr>
      <vt:lpstr>Algorithme</vt:lpstr>
      <vt:lpstr>Algorithme</vt:lpstr>
      <vt:lpstr>Algorithme</vt:lpstr>
      <vt:lpstr>Algorithme</vt:lpstr>
      <vt:lpstr>Théorie</vt:lpstr>
      <vt:lpstr>Théorie</vt:lpstr>
      <vt:lpstr>Théorie</vt:lpstr>
      <vt:lpstr>Théorie</vt:lpstr>
      <vt:lpstr>Théorie</vt:lpstr>
      <vt:lpstr>Théorie</vt:lpstr>
      <vt:lpstr>Théorie</vt:lpstr>
      <vt:lpstr>Théorie</vt:lpstr>
      <vt:lpstr>Théorie</vt:lpstr>
      <vt:lpstr>Théorie</vt:lpstr>
      <vt:lpstr>Théorie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Hugues</dc:creator>
  <cp:lastModifiedBy>Hugues</cp:lastModifiedBy>
  <cp:revision>314</cp:revision>
  <dcterms:created xsi:type="dcterms:W3CDTF">2017-09-08T08:23:59Z</dcterms:created>
  <dcterms:modified xsi:type="dcterms:W3CDTF">2019-10-02T17:10:17Z</dcterms:modified>
</cp:coreProperties>
</file>