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84" r:id="rId7"/>
    <p:sldId id="285" r:id="rId8"/>
    <p:sldId id="263" r:id="rId9"/>
    <p:sldId id="286" r:id="rId10"/>
    <p:sldId id="264" r:id="rId11"/>
    <p:sldId id="267" r:id="rId12"/>
    <p:sldId id="281" r:id="rId13"/>
    <p:sldId id="287" r:id="rId14"/>
    <p:sldId id="262" r:id="rId15"/>
    <p:sldId id="289" r:id="rId16"/>
    <p:sldId id="268" r:id="rId17"/>
    <p:sldId id="288" r:id="rId18"/>
    <p:sldId id="272" r:id="rId19"/>
    <p:sldId id="280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2" r:id="rId30"/>
    <p:sldId id="283" r:id="rId31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Arvo" panose="020B0604020202020204" charset="0"/>
      <p:regular r:id="rId37"/>
      <p:bold r:id="rId38"/>
      <p:italic r:id="rId39"/>
      <p:boldItalic r:id="rId40"/>
    </p:embeddedFont>
    <p:embeddedFont>
      <p:font typeface="Roboto Condensed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F0C12D-A26B-4535-8FF2-108C9430ADCE}">
  <a:tblStyle styleId="{B4F0C12D-A26B-4535-8FF2-108C9430A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865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914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56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2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118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41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017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2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03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9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1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001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80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746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38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20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443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92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038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02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50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10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5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23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42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30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8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34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13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21241" y="1090750"/>
            <a:ext cx="604120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Inteligência Artificial</a:t>
            </a:r>
            <a:br>
              <a:rPr lang="en" dirty="0" smtClean="0"/>
            </a:br>
            <a:r>
              <a:rPr lang="en" dirty="0" smtClean="0"/>
              <a:t>Projeto 1</a:t>
            </a:r>
            <a:br>
              <a:rPr lang="en" dirty="0" smtClean="0"/>
            </a:br>
            <a:r>
              <a:rPr lang="en" dirty="0" smtClean="0"/>
              <a:t>Aplicação da Busca de Custo Uniforme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Objetivo, Problema e Solução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2054830"/>
            <a:ext cx="2247900" cy="142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Formular Objetivo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Chegar na cidade onde foi solicitado um serviço da empresa.</a:t>
            </a:r>
            <a:endParaRPr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2054830"/>
            <a:ext cx="2247900" cy="142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Formular Problema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Os estados são as cidades e as ações são passar por elas.</a:t>
            </a:r>
            <a:endParaRPr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2054830"/>
            <a:ext cx="2247900" cy="142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Encontrar Solução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 smtClean="0"/>
              <a:t>A sequência de cidades.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5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16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22;p22"/>
          <p:cNvSpPr/>
          <p:nvPr/>
        </p:nvSpPr>
        <p:spPr>
          <a:xfrm>
            <a:off x="6002444" y="1950095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 do Caminho</a:t>
            </a:r>
            <a:endParaRPr sz="2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Formulação de Problemas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22;p22"/>
          <p:cNvSpPr/>
          <p:nvPr/>
        </p:nvSpPr>
        <p:spPr>
          <a:xfrm>
            <a:off x="2448044" y="1950095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Ações</a:t>
            </a:r>
            <a:endParaRPr sz="2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" name="Google Shape;323;p22"/>
          <p:cNvSpPr/>
          <p:nvPr/>
        </p:nvSpPr>
        <p:spPr>
          <a:xfrm>
            <a:off x="670844" y="1950095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Estado Inicial</a:t>
            </a:r>
            <a:endParaRPr sz="2000" b="1"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" name="Google Shape;324;p22"/>
          <p:cNvSpPr/>
          <p:nvPr/>
        </p:nvSpPr>
        <p:spPr>
          <a:xfrm>
            <a:off x="4225244" y="1950095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Teste de Objetivo</a:t>
            </a:r>
            <a:endParaRPr sz="2000" b="1"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Formulação do Problema</a:t>
            </a:r>
            <a:endParaRPr dirty="0"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76737"/>
            <a:ext cx="6803725" cy="3766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700" b="1" dirty="0" smtClean="0"/>
              <a:t>Estado Inicial: </a:t>
            </a:r>
            <a:r>
              <a:rPr lang="en" sz="1700" dirty="0" smtClean="0"/>
              <a:t>Cidade de Aracaju.</a:t>
            </a:r>
            <a:endParaRPr sz="17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700" b="1" dirty="0" smtClean="0"/>
              <a:t>Ações: </a:t>
            </a:r>
            <a:r>
              <a:rPr lang="en" sz="1700" dirty="0" smtClean="0"/>
              <a:t>Conjunto de pares estado-ação onde estado é uma cidade e ação são as rodovias adjacentes.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700" b="1" dirty="0" smtClean="0"/>
              <a:t>Teste de objetivo: </a:t>
            </a:r>
            <a:r>
              <a:rPr lang="en" sz="1700" dirty="0" smtClean="0"/>
              <a:t>verificar explicitamente se a cidade que solicitou serviço foi atingida.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700" b="1" dirty="0" smtClean="0"/>
              <a:t>Custo do caminho: </a:t>
            </a:r>
            <a:r>
              <a:rPr lang="en" sz="1700" dirty="0" smtClean="0"/>
              <a:t>soma das distâncias em quilômetros da cidade inicial até a cidade atual, multiplicada pelos pesos de violência, tráfego e qualidade da rodovia.</a:t>
            </a:r>
            <a:endParaRPr lang="en" sz="1700" dirty="0"/>
          </a:p>
          <a:p>
            <a:pPr marL="76200" indent="0">
              <a:buNone/>
            </a:pPr>
            <a:r>
              <a:rPr lang="pt-BR" sz="1600" dirty="0"/>
              <a:t>Achar a sequência de ações que levam do estado </a:t>
            </a:r>
            <a:r>
              <a:rPr lang="pt-BR" sz="1600" dirty="0" smtClean="0"/>
              <a:t>inicial para </a:t>
            </a:r>
            <a:r>
              <a:rPr lang="pt-BR" sz="1600" dirty="0"/>
              <a:t>o objetivo, ou seja, a solução</a:t>
            </a:r>
            <a:r>
              <a:rPr lang="pt-BR" sz="1600" dirty="0" smtClean="0"/>
              <a:t>.</a:t>
            </a:r>
          </a:p>
          <a:p>
            <a:pPr marL="7620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Essa solução tem que ser ótima para garantir o </a:t>
            </a:r>
            <a:r>
              <a:rPr lang="pt-BR" sz="1600" dirty="0" smtClean="0">
                <a:solidFill>
                  <a:srgbClr val="FF0000"/>
                </a:solidFill>
              </a:rPr>
              <a:t>menor custo </a:t>
            </a:r>
            <a:r>
              <a:rPr lang="pt-BR" sz="1600" dirty="0">
                <a:solidFill>
                  <a:srgbClr val="FF0000"/>
                </a:solidFill>
              </a:rPr>
              <a:t>de caminho </a:t>
            </a:r>
            <a:endParaRPr lang="pt-BR" sz="1600" dirty="0" smtClean="0">
              <a:solidFill>
                <a:srgbClr val="FF0000"/>
              </a:solidFill>
            </a:endParaRPr>
          </a:p>
          <a:p>
            <a:pPr marL="76200" indent="0">
              <a:buNone/>
            </a:pPr>
            <a:r>
              <a:rPr lang="pt-BR" sz="1600" dirty="0" smtClean="0">
                <a:solidFill>
                  <a:srgbClr val="FF0000"/>
                </a:solidFill>
              </a:rPr>
              <a:t>entre </a:t>
            </a:r>
            <a:r>
              <a:rPr lang="pt-BR" sz="1600" dirty="0">
                <a:solidFill>
                  <a:srgbClr val="FF0000"/>
                </a:solidFill>
              </a:rPr>
              <a:t>o estado inicial e o objetivo.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9098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Espaço de Estados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247172" y="4009500"/>
            <a:ext cx="534256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Mostrar o grafo do espaço de estados onde os nós são estados </a:t>
            </a:r>
            <a:r>
              <a:rPr lang="pt-BR" dirty="0" smtClean="0"/>
              <a:t>e as arestas </a:t>
            </a:r>
            <a:r>
              <a:rPr lang="pt-BR" dirty="0"/>
              <a:t>são ações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3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76"/>
            <a:ext cx="7027524" cy="4432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7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Matriz de Adjacência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544"/>
            <a:ext cx="9144000" cy="316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9098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Solução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247172" y="4009500"/>
            <a:ext cx="534256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Descrição dos passos do algoritmo para fazer a busca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990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Estrutura da Solução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Aplicar o Algoritmo da Busca ao problema</a:t>
              </a:r>
              <a:endParaRPr sz="12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Desenvolver o Algoritmo da Busca</a:t>
              </a:r>
              <a:endParaRPr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Desenvolver o Programama</a:t>
              </a:r>
              <a:endParaRPr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DESENVOLVIMENTO</a:t>
            </a: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ROTEIRO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2385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 smtClean="0">
                <a:solidFill>
                  <a:srgbClr val="FF9800"/>
                </a:solidFill>
              </a:rPr>
              <a:t>ALGORITMO	</a:t>
            </a:r>
            <a:endParaRPr sz="1400" dirty="0">
              <a:solidFill>
                <a:srgbClr val="FF9800"/>
              </a:solidFill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Algoritmo de Busca de Custo Uniforme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Estrutura da solução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Classes / Métodos importantes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Aplicação da técnica para solução do problema</a:t>
            </a:r>
            <a:endParaRPr sz="1400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2385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 smtClean="0">
                <a:solidFill>
                  <a:srgbClr val="FF9800"/>
                </a:solidFill>
              </a:rPr>
              <a:t>PROBLEMA, ESPAÇOS E BUSCA</a:t>
            </a:r>
            <a:endParaRPr sz="1400" dirty="0">
              <a:solidFill>
                <a:srgbClr val="FF98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Definição do problema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Análise do problema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Formular o problema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Formular o objetivo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Encontrar a solução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Espaço de estados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Matriz Adjacente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2928713" y="3061699"/>
            <a:ext cx="3122189" cy="1574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/>
              <a:t>Docente: Alcides </a:t>
            </a:r>
            <a:r>
              <a:rPr lang="pt-BR" sz="2000" b="1" dirty="0" err="1" smtClean="0"/>
              <a:t>Benicasa</a:t>
            </a:r>
            <a:endParaRPr lang="pt-BR" sz="2000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/>
              <a:t>Discentes: </a:t>
            </a:r>
            <a:r>
              <a:rPr lang="pt-BR" sz="2000" b="1" dirty="0" err="1" smtClean="0"/>
              <a:t>Gilmário</a:t>
            </a:r>
            <a:endParaRPr lang="pt-BR" sz="2000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/>
              <a:t>	   Vanessa </a:t>
            </a:r>
            <a:r>
              <a:rPr lang="pt-BR" sz="2000" b="1" dirty="0" smtClean="0"/>
              <a:t>Lima</a:t>
            </a:r>
            <a:endParaRPr sz="2000" b="1" dirty="0"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4"/>
          <a:stretch/>
        </p:blipFill>
        <p:spPr>
          <a:xfrm>
            <a:off x="3688422" y="530427"/>
            <a:ext cx="1510302" cy="1812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Definição do problema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359596" y="3975449"/>
            <a:ext cx="534256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Breve explanação sobre o </a:t>
            </a:r>
            <a:r>
              <a:rPr lang="pt-BR" dirty="0" smtClean="0"/>
              <a:t>problema que a aplicação </a:t>
            </a:r>
            <a:r>
              <a:rPr lang="pt-BR" dirty="0"/>
              <a:t>proposta </a:t>
            </a:r>
            <a:r>
              <a:rPr lang="pt-BR" dirty="0" smtClean="0"/>
              <a:t>irá resolver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Definição do Problema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82216" y="1491000"/>
            <a:ext cx="756724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t-BR" sz="3200" dirty="0"/>
              <a:t>O projeto consiste em traçar rotas de acordo com o algoritmo de </a:t>
            </a:r>
            <a:r>
              <a:rPr lang="pt-BR" sz="3200" b="1" dirty="0"/>
              <a:t>Custo Uniforme </a:t>
            </a:r>
            <a:r>
              <a:rPr lang="pt-BR" sz="3200" dirty="0"/>
              <a:t>para uma empresa de telecomunicação sediada em Aracaju que presta serviços para o estado de Sergipe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Definição do Problema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58926" y="1475936"/>
            <a:ext cx="7567240" cy="3443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Nesse projeto serão usadas a seguintes cidades</a:t>
            </a:r>
            <a:r>
              <a:rPr lang="pt-BR" sz="1800" dirty="0" smtClean="0"/>
              <a:t>:</a:t>
            </a:r>
          </a:p>
          <a:p>
            <a:pPr marL="76200" lvl="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-Aracaju                                                                        -São Domingos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-Barra dos Coqueiros                                                  </a:t>
            </a:r>
            <a:r>
              <a:rPr lang="pt-BR" sz="1800" dirty="0" smtClean="0"/>
              <a:t>-</a:t>
            </a:r>
            <a:r>
              <a:rPr lang="pt-BR" sz="1800" dirty="0"/>
              <a:t>Lagarto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</a:t>
            </a:r>
            <a:r>
              <a:rPr lang="pt-BR" sz="1800"/>
              <a:t>Nossa </a:t>
            </a:r>
            <a:r>
              <a:rPr lang="pt-BR" sz="1800" smtClean="0"/>
              <a:t>Senhora </a:t>
            </a:r>
            <a:r>
              <a:rPr lang="pt-BR" sz="1800" dirty="0"/>
              <a:t>do </a:t>
            </a:r>
            <a:r>
              <a:rPr lang="pt-BR" sz="1800"/>
              <a:t>Socorro                                      </a:t>
            </a:r>
            <a:r>
              <a:rPr lang="pt-BR" sz="1800" smtClean="0"/>
              <a:t> </a:t>
            </a:r>
            <a:r>
              <a:rPr lang="pt-BR" sz="1800" dirty="0" smtClean="0"/>
              <a:t>-</a:t>
            </a:r>
            <a:r>
              <a:rPr lang="pt-BR" sz="1800" dirty="0"/>
              <a:t>Macambira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-Laranjeiras                                                                  -Ribeirópolis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-São Cristóvão                                                             </a:t>
            </a:r>
            <a:r>
              <a:rPr lang="pt-BR" sz="1800" dirty="0" smtClean="0"/>
              <a:t>-</a:t>
            </a:r>
            <a:r>
              <a:rPr lang="pt-BR" sz="1800" dirty="0"/>
              <a:t>Frei Paulo  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-Itaporanga                                                                   -Nossa Senhora Aparecida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-Areia Branca                                                               </a:t>
            </a:r>
            <a:r>
              <a:rPr lang="pt-BR" sz="1800" dirty="0" smtClean="0"/>
              <a:t> -</a:t>
            </a:r>
            <a:r>
              <a:rPr lang="pt-BR" sz="1800" dirty="0"/>
              <a:t>Carira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-Malhador                                                                      -Nossa Senhora da Glória    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-Moita Bonita                                                                -Monte Alegre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-Itabaiana                                                                     </a:t>
            </a:r>
            <a:r>
              <a:rPr lang="pt-BR" sz="1800" dirty="0" smtClean="0"/>
              <a:t> -</a:t>
            </a:r>
            <a:r>
              <a:rPr lang="pt-BR" sz="1800" dirty="0"/>
              <a:t>Poço Redondo 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-Campo do Brito                                                           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26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do Problema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359596" y="3975448"/>
            <a:ext cx="5342561" cy="976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Definição de quais dados são precisos </a:t>
            </a:r>
            <a:r>
              <a:rPr lang="pt-BR" dirty="0" smtClean="0"/>
              <a:t>para criação </a:t>
            </a:r>
            <a:r>
              <a:rPr lang="pt-BR" dirty="0"/>
              <a:t>da solução </a:t>
            </a:r>
            <a:r>
              <a:rPr lang="pt-BR" dirty="0" smtClean="0"/>
              <a:t>e</a:t>
            </a:r>
            <a:r>
              <a:rPr lang="pt-BR" dirty="0"/>
              <a:t> </a:t>
            </a:r>
            <a:r>
              <a:rPr lang="pt-BR" dirty="0" smtClean="0"/>
              <a:t>como os pesos influenciarão nessa solução.</a:t>
            </a:r>
            <a:endParaRPr lang="pt-BR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352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82573" y="1537988"/>
            <a:ext cx="3810002" cy="2992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1">
                    <a:lumMod val="50000"/>
                  </a:schemeClr>
                </a:solidFill>
              </a:rPr>
              <a:t>Objetivo – dados principais</a:t>
            </a:r>
            <a:endParaRPr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dirty="0" smtClean="0">
                <a:solidFill>
                  <a:schemeClr val="accent1">
                    <a:lumMod val="50000"/>
                  </a:schemeClr>
                </a:solidFill>
              </a:rPr>
              <a:t>Percorrer a melhor rota de acordo com o Algoritmo de Busca de Custo Uniforme em que sua função g tem os seguintes pesos sobre as distâncias entre as cidades: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1- Qualidade da rodovia (variação de 0 a 1)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2- Fluxo de trânsito (variação de 0 a 1)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3- Nível de violência (variação de 0 a 1)</a:t>
            </a:r>
            <a:endParaRPr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do Problema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43288" y="1537987"/>
            <a:ext cx="4018412" cy="3260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Dados adicionais</a:t>
            </a:r>
            <a:endParaRPr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De acordo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com o tipo de serviço a ser prestado no destino da viagem, 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será possível saber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qual é o tipo de transporte mais adequado para atender o cliente. O serviços são enumerados de acordo com a escala abaixo: 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1- Manutenção e suporte 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2 - Instalações de pequeno porte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3- Instalações de grande porte</a:t>
            </a:r>
            <a:endParaRPr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9098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Objetivo, Problema e Solução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359596" y="3975449"/>
            <a:ext cx="534256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Formular o problema, o objetivo e encontrar a solução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253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941</Words>
  <Application>Microsoft Office PowerPoint</Application>
  <PresentationFormat>Apresentação na tela (16:9)</PresentationFormat>
  <Paragraphs>172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Roboto Condensed Light</vt:lpstr>
      <vt:lpstr>Arvo</vt:lpstr>
      <vt:lpstr>Wingdings</vt:lpstr>
      <vt:lpstr>Arial</vt:lpstr>
      <vt:lpstr>Roboto Condensed</vt:lpstr>
      <vt:lpstr>Salerio template</vt:lpstr>
      <vt:lpstr>Inteligência Artificial Projeto 1 Aplicação da Busca de Custo Uniforme</vt:lpstr>
      <vt:lpstr>ROTEIRO</vt:lpstr>
      <vt:lpstr>Apresentação do PowerPoint</vt:lpstr>
      <vt:lpstr>Definição do problema</vt:lpstr>
      <vt:lpstr>Definição do Problema</vt:lpstr>
      <vt:lpstr>Definição do Problema</vt:lpstr>
      <vt:lpstr>Análise do Problema</vt:lpstr>
      <vt:lpstr>Análise do Problema</vt:lpstr>
      <vt:lpstr>Objetivo, Problema e Solução</vt:lpstr>
      <vt:lpstr>Objetivo, Problema e Solução</vt:lpstr>
      <vt:lpstr>Formulação de Problemas</vt:lpstr>
      <vt:lpstr>Formulação do Problema</vt:lpstr>
      <vt:lpstr>Espaço de Estados</vt:lpstr>
      <vt:lpstr>Apresentação do PowerPoint</vt:lpstr>
      <vt:lpstr>Apresentação do PowerPoint</vt:lpstr>
      <vt:lpstr>Matriz de Adjacência</vt:lpstr>
      <vt:lpstr>Estrutura da Solução</vt:lpstr>
      <vt:lpstr>Estrutura da Solução</vt:lpstr>
      <vt:lpstr>DESENVOLVIMENTO</vt:lpstr>
      <vt:lpstr>89,526,124</vt:lpstr>
      <vt:lpstr>89,526,124$</vt:lpstr>
      <vt:lpstr>LET’S REVIEW SOME CONCEPTS</vt:lpstr>
      <vt:lpstr>GRAPH TITLE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Projeto 1 Aplicação da Busca de Custo Uniforme</dc:title>
  <dc:creator>Vanessa</dc:creator>
  <cp:lastModifiedBy>Vanessa Lima Santos</cp:lastModifiedBy>
  <cp:revision>20</cp:revision>
  <dcterms:modified xsi:type="dcterms:W3CDTF">2019-06-13T16:46:43Z</dcterms:modified>
</cp:coreProperties>
</file>