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4C9-6FAD-42C6-B1AD-1E78E04EC96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5FD3-8517-4108-BF69-7EAA329F8451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06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4C9-6FAD-42C6-B1AD-1E78E04EC96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5FD3-8517-4108-BF69-7EAA329F84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20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4C9-6FAD-42C6-B1AD-1E78E04EC96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5FD3-8517-4108-BF69-7EAA329F84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4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4C9-6FAD-42C6-B1AD-1E78E04EC96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5FD3-8517-4108-BF69-7EAA329F84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06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4C9-6FAD-42C6-B1AD-1E78E04EC96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5FD3-8517-4108-BF69-7EAA329F8451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44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4C9-6FAD-42C6-B1AD-1E78E04EC96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5FD3-8517-4108-BF69-7EAA329F84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2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4C9-6FAD-42C6-B1AD-1E78E04EC96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5FD3-8517-4108-BF69-7EAA329F84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6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4C9-6FAD-42C6-B1AD-1E78E04EC96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5FD3-8517-4108-BF69-7EAA329F84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02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4C9-6FAD-42C6-B1AD-1E78E04EC96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5FD3-8517-4108-BF69-7EAA329F84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81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76F4C9-6FAD-42C6-B1AD-1E78E04EC96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155FD3-8517-4108-BF69-7EAA329F84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72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4C9-6FAD-42C6-B1AD-1E78E04EC96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5FD3-8517-4108-BF69-7EAA329F84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18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76F4C9-6FAD-42C6-B1AD-1E78E04EC96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155FD3-8517-4108-BF69-7EAA329F8451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2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3.wdp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710" y="418830"/>
            <a:ext cx="4894088" cy="3566160"/>
          </a:xfrm>
        </p:spPr>
        <p:txBody>
          <a:bodyPr>
            <a:normAutofit/>
          </a:bodyPr>
          <a:lstStyle/>
          <a:p>
            <a:r>
              <a:rPr lang="pt-BR" sz="4400" dirty="0"/>
              <a:t>Dashboard Marketplaces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710" y="4188308"/>
            <a:ext cx="1005840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pt-BR" sz="2000" spc="-5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DESAFIO olist</a:t>
            </a:r>
            <a:r>
              <a:rPr lang="pt-BR" sz="2000" spc="-50" dirty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9612"/>
          <a:stretch/>
        </p:blipFill>
        <p:spPr>
          <a:xfrm>
            <a:off x="4422393" y="-24504"/>
            <a:ext cx="7769607" cy="638436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725839" y="230647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6637" y="4080525"/>
            <a:ext cx="3912284" cy="1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37" y="0"/>
            <a:ext cx="938437" cy="9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KPI Monitoramento Produto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0"/>
            <a:ext cx="938437" cy="9384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129" y="938437"/>
            <a:ext cx="9259214" cy="5220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2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KPI Monitoramento Produto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0"/>
            <a:ext cx="938437" cy="9384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338996"/>
            <a:ext cx="10546080" cy="45300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Objetivo:</a:t>
            </a:r>
          </a:p>
          <a:p>
            <a:pPr marL="292608" lvl="1" indent="0">
              <a:buNone/>
            </a:pPr>
            <a:r>
              <a:rPr lang="pt-BR" dirty="0" smtClean="0"/>
              <a:t>Acompanhar todo o ciclo de vida do produto, suas características, vendas, rendimentos e diferenças de valores cobrados pelas lojas, categorias e regiões dos pedidos de compras do produto e tipos de pagamentos.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Filtros:</a:t>
            </a:r>
          </a:p>
          <a:p>
            <a:pPr marL="292608" lvl="1" indent="0">
              <a:buNone/>
            </a:pPr>
            <a:r>
              <a:rPr lang="pt-BR" dirty="0" smtClean="0"/>
              <a:t>Id do produto;	</a:t>
            </a:r>
          </a:p>
          <a:p>
            <a:pPr marL="292608" lvl="1" indent="0">
              <a:buNone/>
            </a:pPr>
            <a:r>
              <a:rPr lang="pt-BR" dirty="0" smtClean="0"/>
              <a:t>Período.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Visualizações:</a:t>
            </a:r>
            <a:endParaRPr lang="pt-BR" dirty="0"/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Cartões: Cartões com o desvio padrão dos preços cobrados pelo produto, a média do valor do produto e média do valor de frete.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pt-BR" dirty="0"/>
              <a:t>Venda por mês: </a:t>
            </a:r>
            <a:r>
              <a:rPr lang="pt-BR" dirty="0" smtClean="0"/>
              <a:t>Gráfico de barras que mostra a quantidade de venda por mês do produto.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pt-BR" dirty="0"/>
              <a:t>Rendimento por mês: Gráfico de linhas que mostra o rendimento por mês </a:t>
            </a:r>
            <a:r>
              <a:rPr lang="pt-BR" dirty="0" smtClean="0"/>
              <a:t>do produto.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pt-BR" dirty="0"/>
              <a:t>Média do preço por </a:t>
            </a:r>
            <a:r>
              <a:rPr lang="pt-BR" dirty="0" smtClean="0"/>
              <a:t>loja: Gráfico de barras que informa o valor médio cobrado nos produtos por loja, assim como o desvio padrão desses valores por mês.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1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KPI Monitoramento Produto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0"/>
            <a:ext cx="938437" cy="9384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338996"/>
            <a:ext cx="10546080" cy="45300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Total de dias de entrega por mês : </a:t>
            </a:r>
            <a:r>
              <a:rPr lang="pt-BR" dirty="0" smtClean="0"/>
              <a:t>Gráfico de barras que informa o tempo médio para o produto ser entregue para o cliente, assim como o valor médio do frete por mês.</a:t>
            </a:r>
          </a:p>
          <a:p>
            <a:pPr marL="57835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Tipos de </a:t>
            </a:r>
            <a:r>
              <a:rPr lang="pt-BR" dirty="0" smtClean="0"/>
              <a:t>pagamento: Gráfico de pizza que informa os tipos de pagamentos realizados no produto.</a:t>
            </a:r>
          </a:p>
          <a:p>
            <a:pPr marL="57835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Quantidade de pedidos por </a:t>
            </a:r>
            <a:r>
              <a:rPr lang="pt-BR" dirty="0" smtClean="0"/>
              <a:t>estado: </a:t>
            </a:r>
            <a:r>
              <a:rPr lang="pt-BR" dirty="0"/>
              <a:t>TreeMap que informa a quantidade de vendas por região </a:t>
            </a:r>
            <a:r>
              <a:rPr lang="pt-BR" dirty="0" smtClean="0"/>
              <a:t>do produto.</a:t>
            </a:r>
            <a:endParaRPr lang="pt-BR" dirty="0"/>
          </a:p>
          <a:p>
            <a:pPr marL="578358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176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KPI Monitoramento Pedido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0"/>
            <a:ext cx="938437" cy="938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72" y="838761"/>
            <a:ext cx="9528857" cy="5387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39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KPI Monitoramento </a:t>
            </a:r>
            <a:r>
              <a:rPr lang="pt-BR" sz="4000" dirty="0" smtClean="0"/>
              <a:t>Pedido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0"/>
            <a:ext cx="938437" cy="9384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338996"/>
            <a:ext cx="10546080" cy="45300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Objetivo:</a:t>
            </a:r>
          </a:p>
          <a:p>
            <a:pPr marL="292608" lvl="1" indent="0">
              <a:buNone/>
            </a:pPr>
            <a:r>
              <a:rPr lang="pt-BR" dirty="0" smtClean="0"/>
              <a:t>Acompanhar os pedidos por suas características, produtos, categorias, diferença de preços e fretes nos mesmos produtos,.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Filtros:</a:t>
            </a:r>
          </a:p>
          <a:p>
            <a:pPr marL="292608" lvl="1" indent="0">
              <a:buNone/>
            </a:pPr>
            <a:r>
              <a:rPr lang="pt-BR" dirty="0" smtClean="0"/>
              <a:t>Categoria;</a:t>
            </a:r>
          </a:p>
          <a:p>
            <a:pPr marL="292608" lvl="1" indent="0">
              <a:buNone/>
            </a:pPr>
            <a:r>
              <a:rPr lang="pt-BR" dirty="0" smtClean="0"/>
              <a:t>Id do produto;	</a:t>
            </a:r>
          </a:p>
          <a:p>
            <a:pPr marL="292608" lvl="1" indent="0">
              <a:buNone/>
            </a:pPr>
            <a:r>
              <a:rPr lang="pt-BR" dirty="0" smtClean="0"/>
              <a:t>Período.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Visualizações:</a:t>
            </a:r>
            <a:endParaRPr lang="pt-BR" dirty="0"/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pt-BR" dirty="0"/>
              <a:t>% Vendas por categoria: Gráfico de barras que mostra </a:t>
            </a:r>
            <a:r>
              <a:rPr lang="pt-BR" dirty="0" smtClean="0"/>
              <a:t>quais categorias são mais vendidas em percentual.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Tabela 1: Produtos, quantidade de lojas que vendem os produtos e desvio padrão dos preços.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pt-BR" dirty="0"/>
              <a:t>% Vendas por produto: Gráfico de barras que mostra quais </a:t>
            </a:r>
            <a:r>
              <a:rPr lang="pt-BR" dirty="0" smtClean="0"/>
              <a:t>produtos </a:t>
            </a:r>
            <a:r>
              <a:rPr lang="pt-BR" dirty="0"/>
              <a:t>são mais </a:t>
            </a:r>
            <a:r>
              <a:rPr lang="pt-BR" dirty="0" smtClean="0"/>
              <a:t>vendidos </a:t>
            </a:r>
            <a:r>
              <a:rPr lang="pt-BR" dirty="0"/>
              <a:t>em percentual. </a:t>
            </a:r>
            <a:endParaRPr lang="pt-BR" dirty="0" smtClean="0"/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pt-BR" dirty="0"/>
              <a:t>Tabela </a:t>
            </a:r>
            <a:r>
              <a:rPr lang="pt-BR" dirty="0" smtClean="0"/>
              <a:t>2: Cidades das lojas, </a:t>
            </a:r>
            <a:r>
              <a:rPr lang="pt-BR" dirty="0"/>
              <a:t>quantidade de lojas que vendem os produtos e desvio padrão dos </a:t>
            </a:r>
            <a:r>
              <a:rPr lang="pt-BR" dirty="0" smtClean="0"/>
              <a:t>fretes.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pt-BR" dirty="0"/>
              <a:t>Desvio padrão frete por </a:t>
            </a:r>
            <a:r>
              <a:rPr lang="pt-BR" dirty="0" smtClean="0"/>
              <a:t>estado: </a:t>
            </a:r>
            <a:r>
              <a:rPr lang="pt-BR" dirty="0"/>
              <a:t>TreeMap que informa </a:t>
            </a:r>
            <a:r>
              <a:rPr lang="pt-BR" dirty="0" smtClean="0"/>
              <a:t>o desvio padrão do frete </a:t>
            </a:r>
            <a:r>
              <a:rPr lang="pt-BR" dirty="0"/>
              <a:t>por </a:t>
            </a:r>
            <a:r>
              <a:rPr lang="pt-BR" dirty="0" smtClean="0"/>
              <a:t>região.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4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0"/>
            <a:ext cx="938437" cy="93843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78086" y="2821577"/>
            <a:ext cx="6491514" cy="1344023"/>
          </a:xfrm>
        </p:spPr>
        <p:txBody>
          <a:bodyPr>
            <a:normAutofit/>
          </a:bodyPr>
          <a:lstStyle/>
          <a:p>
            <a:r>
              <a:rPr lang="pt-BR" sz="5400" spc="-50" dirty="0">
                <a:latin typeface="+mj-lt"/>
                <a:ea typeface="+mj-ea"/>
                <a:cs typeface="+mj-cs"/>
              </a:rPr>
              <a:t>Análises e Insights</a:t>
            </a:r>
          </a:p>
        </p:txBody>
      </p:sp>
    </p:spTree>
    <p:extLst>
      <p:ext uri="{BB962C8B-B14F-4D97-AF65-F5344CB8AC3E}">
        <p14:creationId xmlns:p14="http://schemas.microsoft.com/office/powerpoint/2010/main" val="39742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Desempenho </a:t>
            </a:r>
            <a:r>
              <a:rPr lang="pt-BR" sz="4000" dirty="0" smtClean="0"/>
              <a:t>lojistas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0"/>
            <a:ext cx="938437" cy="9384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3520" y="792869"/>
            <a:ext cx="10546080" cy="66397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O desempenho dos </a:t>
            </a:r>
            <a:r>
              <a:rPr lang="pt-BR" dirty="0" smtClean="0"/>
              <a:t>lojistas </a:t>
            </a:r>
            <a:r>
              <a:rPr lang="pt-BR" dirty="0" smtClean="0"/>
              <a:t>visa direcionar destaques, benefícios e direcionamento de campanhas, entre outras ações. </a:t>
            </a:r>
            <a:endParaRPr lang="pt-BR" dirty="0"/>
          </a:p>
        </p:txBody>
      </p:sp>
      <p:sp>
        <p:nvSpPr>
          <p:cNvPr id="2" name="TextBox 1"/>
          <p:cNvSpPr txBox="1"/>
          <p:nvPr/>
        </p:nvSpPr>
        <p:spPr>
          <a:xfrm>
            <a:off x="1082040" y="183976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Volume de vendas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266"/>
          <a:stretch/>
        </p:blipFill>
        <p:spPr>
          <a:xfrm>
            <a:off x="366835" y="2331815"/>
            <a:ext cx="3505880" cy="1997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8630" y="1793174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Rendimento nas vendas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6145"/>
          <a:stretch/>
        </p:blipFill>
        <p:spPr>
          <a:xfrm>
            <a:off x="4461837" y="2314937"/>
            <a:ext cx="3413851" cy="19477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07137" y="1713652"/>
            <a:ext cx="312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Tempo de entrega</a:t>
            </a:r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3417"/>
          <a:stretch/>
        </p:blipFill>
        <p:spPr>
          <a:xfrm>
            <a:off x="8592457" y="2286367"/>
            <a:ext cx="3309257" cy="1907717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23520" y="5026391"/>
            <a:ext cx="10546080" cy="66397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O desempenho pode ser definido utilizando os volumes de vendas, rendimento e tempo de entrega dos pedidos ao cliente.</a:t>
            </a:r>
            <a:endParaRPr lang="pt-B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531" y="1793175"/>
            <a:ext cx="462509" cy="4625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5297" y="1745762"/>
            <a:ext cx="463333" cy="463333"/>
          </a:xfrm>
          <a:prstGeom prst="rect">
            <a:avLst/>
          </a:prstGeom>
        </p:spPr>
      </p:pic>
      <p:pic>
        <p:nvPicPr>
          <p:cNvPr id="1026" name="Picture 2" descr="Resultado de imagem para relogio icone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717" b="90558" l="0" r="100000">
                        <a14:foregroundMark x1="50926" y1="43777" x2="67593" y2="54077"/>
                        <a14:foregroundMark x1="46296" y1="33047" x2="52315" y2="57940"/>
                        <a14:foregroundMark x1="32870" y1="38197" x2="40741" y2="60944"/>
                        <a14:foregroundMark x1="23611" y1="57082" x2="81481" y2="27897"/>
                        <a14:foregroundMark x1="22222" y1="15880" x2="71296" y2="59657"/>
                        <a14:foregroundMark x1="56019" y1="22747" x2="56944" y2="72532"/>
                        <a14:foregroundMark x1="77315" y1="46781" x2="14352" y2="43777"/>
                        <a14:foregroundMark x1="23611" y1="33047" x2="36111" y2="65665"/>
                        <a14:foregroundMark x1="48148" y1="73820" x2="48148" y2="73820"/>
                        <a14:foregroundMark x1="66204" y1="69528" x2="80556" y2="34335"/>
                        <a14:foregroundMark x1="80093" y1="51073" x2="25000" y2="69957"/>
                        <a14:foregroundMark x1="35648" y1="76395" x2="83333" y2="59227"/>
                        <a14:foregroundMark x1="39815" y1="17167" x2="58796" y2="46352"/>
                        <a14:foregroundMark x1="52315" y1="57940" x2="52315" y2="63948"/>
                        <a14:foregroundMark x1="54167" y1="21030" x2="72222" y2="27897"/>
                        <a14:foregroundMark x1="49074" y1="19313" x2="56944" y2="201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550"/>
          <a:stretch/>
        </p:blipFill>
        <p:spPr bwMode="auto">
          <a:xfrm>
            <a:off x="8694057" y="1625334"/>
            <a:ext cx="559576" cy="54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47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Desempenho </a:t>
            </a:r>
            <a:r>
              <a:rPr lang="pt-BR" sz="4000" dirty="0" smtClean="0"/>
              <a:t>lojistas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0"/>
            <a:ext cx="938437" cy="9384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197142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Volume de vendas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8113486" y="1955682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Rendimento nas vendas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188686" y="5114426"/>
            <a:ext cx="11405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Apesar da loja ID “1025f0e2d44d7041d6cf58b6550e0bfa” ser a segunda em vendas, está na primeira posição das lojas que mais lucraram do 06/18 </a:t>
            </a:r>
            <a:r>
              <a:rPr lang="pt-BR" dirty="0" smtClean="0"/>
              <a:t>à </a:t>
            </a:r>
            <a:r>
              <a:rPr lang="pt-BR" dirty="0" smtClean="0"/>
              <a:t>08/18, ou seja, o desempenho dela pode-se ser considerado melhor.</a:t>
            </a:r>
            <a:endParaRPr lang="pt-BR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88686" y="1155048"/>
            <a:ext cx="10546080" cy="66397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Podemos observar que as lojas que mais vendem não necessariamente apresentam maior desempenho e tempo de entrega. Por exemplo:</a:t>
            </a:r>
            <a:endParaRPr lang="pt-B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661" t="5131" r="1242"/>
          <a:stretch/>
        </p:blipFill>
        <p:spPr>
          <a:xfrm>
            <a:off x="870857" y="2493156"/>
            <a:ext cx="4078514" cy="22703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t="10225"/>
          <a:stretch/>
        </p:blipFill>
        <p:spPr>
          <a:xfrm>
            <a:off x="7319621" y="2493156"/>
            <a:ext cx="3775032" cy="20917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0691" y="1909094"/>
            <a:ext cx="462509" cy="4625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0153" y="1909094"/>
            <a:ext cx="463333" cy="4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Desempenho </a:t>
            </a:r>
            <a:r>
              <a:rPr lang="pt-BR" sz="4000" dirty="0" smtClean="0"/>
              <a:t>lojistas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0"/>
            <a:ext cx="938437" cy="938437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88686" y="1155048"/>
            <a:ext cx="10546080" cy="66397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Além disso, podemos responder por meio dos gráficos quem </a:t>
            </a:r>
            <a:r>
              <a:rPr lang="pt-BR" dirty="0"/>
              <a:t>são os Top 10 em </a:t>
            </a:r>
            <a:r>
              <a:rPr lang="pt-BR" dirty="0" smtClean="0"/>
              <a:t>vendas, que </a:t>
            </a:r>
            <a:r>
              <a:rPr lang="pt-BR" dirty="0"/>
              <a:t>tipo produtos eles </a:t>
            </a:r>
            <a:r>
              <a:rPr lang="pt-BR" dirty="0" smtClean="0"/>
              <a:t>vendem  e qual </a:t>
            </a:r>
            <a:r>
              <a:rPr lang="pt-BR" dirty="0"/>
              <a:t>é o impacto deles para o </a:t>
            </a:r>
            <a:r>
              <a:rPr lang="pt-BR" dirty="0" smtClean="0"/>
              <a:t>negócio.</a:t>
            </a:r>
            <a:endParaRPr lang="pt-BR" dirty="0"/>
          </a:p>
        </p:txBody>
      </p:sp>
      <p:sp>
        <p:nvSpPr>
          <p:cNvPr id="16" name="TextBox 15"/>
          <p:cNvSpPr txBox="1"/>
          <p:nvPr/>
        </p:nvSpPr>
        <p:spPr>
          <a:xfrm>
            <a:off x="4952778" y="2381149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Produtos que mais vendem 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110" y="2849973"/>
            <a:ext cx="3502499" cy="20266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142" y="2846415"/>
            <a:ext cx="3067812" cy="20337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353541" y="2381149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Impacto dos produtos 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194526" y="242161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Top 10 em vendas</a:t>
            </a:r>
            <a:endParaRPr lang="pt-BR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t="8266"/>
          <a:stretch/>
        </p:blipFill>
        <p:spPr>
          <a:xfrm>
            <a:off x="301372" y="2846415"/>
            <a:ext cx="3505880" cy="19971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332" y="2355095"/>
            <a:ext cx="462509" cy="462509"/>
          </a:xfrm>
          <a:prstGeom prst="rect">
            <a:avLst/>
          </a:prstGeom>
        </p:spPr>
      </p:pic>
      <p:pic>
        <p:nvPicPr>
          <p:cNvPr id="2050" name="Picture 2" descr="Resultado de imagem para produtos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91" y="2247302"/>
            <a:ext cx="696047" cy="63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7778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19288" y="2247302"/>
            <a:ext cx="534253" cy="53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Desempenho </a:t>
            </a:r>
            <a:r>
              <a:rPr lang="pt-BR" sz="4000" dirty="0" smtClean="0"/>
              <a:t>lojistas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0"/>
            <a:ext cx="938437" cy="9384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7050" y="938437"/>
            <a:ext cx="1140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Assim, podemos observar quais lojas apresentaram maior número de pedidos, com o rendimento adquirido nas vendas. 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56" y="1846025"/>
            <a:ext cx="11953875" cy="415608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98351" y="14766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Top 10 em vendas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5842" y="1445846"/>
            <a:ext cx="462509" cy="46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Agenda</a:t>
            </a:r>
            <a:endParaRPr lang="pt-BR" sz="4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338996"/>
            <a:ext cx="10546080" cy="45300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 Etapas do desenvolvimento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 KPIs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 Análises e Insights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461" y="0"/>
            <a:ext cx="938437" cy="9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Desempenho </a:t>
            </a:r>
            <a:r>
              <a:rPr lang="pt-BR" sz="4000" dirty="0" smtClean="0"/>
              <a:t>ljgistas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0"/>
            <a:ext cx="938437" cy="9384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7050" y="938437"/>
            <a:ext cx="11405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Além dos produtos que elas mais vendem, sendo a categoria </a:t>
            </a:r>
            <a:r>
              <a:rPr lang="pt-BR" dirty="0" smtClean="0"/>
              <a:t>relógios </a:t>
            </a:r>
            <a:r>
              <a:rPr lang="pt-BR" dirty="0"/>
              <a:t>e presentes com quantidade de venda de 579 e impacto de R$ 54.000 ,00.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0" y="2276463"/>
            <a:ext cx="4295775" cy="401190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12076" y="2276372"/>
            <a:ext cx="382138" cy="24577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924" y="2119124"/>
            <a:ext cx="3847991" cy="4169242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7001301" y="2262704"/>
            <a:ext cx="382138" cy="24577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1331529" y="168506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Produtos que mais vendem </a:t>
            </a:r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7545539" y="1544394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Impacto dos produtos </a:t>
            </a:r>
            <a:endParaRPr lang="pt-BR" dirty="0"/>
          </a:p>
        </p:txBody>
      </p:sp>
      <p:pic>
        <p:nvPicPr>
          <p:cNvPr id="14" name="Picture 2" descr="Resultado de imagem para produtos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17" y="1530142"/>
            <a:ext cx="696047" cy="63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7778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1286" y="1483288"/>
            <a:ext cx="534253" cy="53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Catálogo </a:t>
            </a:r>
            <a:r>
              <a:rPr lang="pt-BR" sz="4000" dirty="0"/>
              <a:t>de produtos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0"/>
            <a:ext cx="938437" cy="9384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3541" y="200297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% Vendas por categoria</a:t>
            </a:r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7772023" y="20552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% Vendas por </a:t>
            </a:r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3520" y="792869"/>
            <a:ext cx="10546080" cy="66397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O catálogo de produtos precisa ser analisado para ajudar a direcionar tomadas de decisões. Essas análises informam as abrangências de produtos, vendas centralizadas em categorias e em produtos.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5" y="2456840"/>
            <a:ext cx="4484562" cy="25276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430" y="2600525"/>
            <a:ext cx="3589358" cy="2383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25" b="81116" l="9722" r="89815"/>
                    </a14:imgEffect>
                  </a14:imgLayer>
                </a14:imgProps>
              </a:ext>
            </a:extLst>
          </a:blip>
          <a:srcRect b="18791"/>
          <a:stretch/>
        </p:blipFill>
        <p:spPr>
          <a:xfrm>
            <a:off x="961265" y="1845489"/>
            <a:ext cx="697887" cy="611351"/>
          </a:xfrm>
          <a:prstGeom prst="rect">
            <a:avLst/>
          </a:prstGeom>
        </p:spPr>
      </p:pic>
      <p:pic>
        <p:nvPicPr>
          <p:cNvPr id="4098" name="Picture 2" descr="Resultado de imagem para produtos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85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694" y="1953356"/>
            <a:ext cx="922598" cy="53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9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Catálogo </a:t>
            </a:r>
            <a:r>
              <a:rPr lang="pt-BR" sz="4000" dirty="0"/>
              <a:t>de produtos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0"/>
            <a:ext cx="938437" cy="9384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24330" y="1789114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% Vendas por categoria</a:t>
            </a:r>
            <a:endParaRPr lang="pt-BR" dirty="0"/>
          </a:p>
        </p:txBody>
      </p:sp>
      <p:sp>
        <p:nvSpPr>
          <p:cNvPr id="16" name="TextBox 15"/>
          <p:cNvSpPr txBox="1"/>
          <p:nvPr/>
        </p:nvSpPr>
        <p:spPr>
          <a:xfrm>
            <a:off x="188686" y="1038735"/>
            <a:ext cx="11405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Podemos observar que produtos cama, mesa e banho apresentou maior impacto de vendas e que há uma centralização de vendas apenas em algumas características, não sendo distribuidas nas diversas categorias que possuem.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84" y="2262494"/>
            <a:ext cx="9394603" cy="369277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9307779" y="2299327"/>
            <a:ext cx="382138" cy="24628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Down Arrow 5"/>
          <p:cNvSpPr/>
          <p:nvPr/>
        </p:nvSpPr>
        <p:spPr>
          <a:xfrm flipH="1">
            <a:off x="9332898" y="3445217"/>
            <a:ext cx="331899" cy="1009934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25" b="81116" l="9722" r="89815"/>
                    </a14:imgEffect>
                  </a14:imgLayer>
                </a14:imgProps>
              </a:ext>
            </a:extLst>
          </a:blip>
          <a:srcRect b="18791"/>
          <a:stretch/>
        </p:blipFill>
        <p:spPr>
          <a:xfrm>
            <a:off x="1056800" y="1623847"/>
            <a:ext cx="697887" cy="61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Preço dos </a:t>
            </a:r>
            <a:r>
              <a:rPr lang="pt-BR" sz="4000" dirty="0"/>
              <a:t>produtos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0"/>
            <a:ext cx="938437" cy="9384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6657" y="1818304"/>
            <a:ext cx="44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Média do preço e desvio padrão por produto</a:t>
            </a:r>
            <a:endParaRPr lang="pt-BR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3520" y="792869"/>
            <a:ext cx="10546080" cy="66397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O preço dos produtos podem possuir discrepâncias entre os </a:t>
            </a:r>
            <a:r>
              <a:rPr lang="pt-BR" dirty="0" smtClean="0"/>
              <a:t>lojistas </a:t>
            </a:r>
            <a:r>
              <a:rPr lang="pt-BR" dirty="0" smtClean="0"/>
              <a:t>e devem ser analisados para identificar possíveis ajustes, melhorias e possibilidades de campanhas.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799"/>
          <a:stretch/>
        </p:blipFill>
        <p:spPr>
          <a:xfrm>
            <a:off x="936147" y="2438445"/>
            <a:ext cx="4209059" cy="2022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324" y="2295153"/>
            <a:ext cx="3746168" cy="2452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18156" y="1776747"/>
            <a:ext cx="44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Desvio padrão por produto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37" y="1776747"/>
            <a:ext cx="421020" cy="421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324" y="1745838"/>
            <a:ext cx="421020" cy="4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Preço dos </a:t>
            </a:r>
            <a:r>
              <a:rPr lang="pt-BR" sz="4000" dirty="0"/>
              <a:t>produtos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0"/>
            <a:ext cx="938437" cy="9384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8686" y="1130416"/>
            <a:ext cx="11405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Podemos observar que certos produtos apresentam alta taxa de discrepância de valores, sendo o principal produto da categoria de relógio e presentes do estado de São Paulo.</a:t>
            </a:r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4722370" y="1845166"/>
            <a:ext cx="44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Desvio padrão por produto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0248"/>
          <a:stretch/>
        </p:blipFill>
        <p:spPr>
          <a:xfrm>
            <a:off x="4061489" y="2407336"/>
            <a:ext cx="3905250" cy="380427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7489065" y="2660421"/>
            <a:ext cx="382138" cy="24628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350" y="1828937"/>
            <a:ext cx="421020" cy="4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Preço frete dos </a:t>
            </a:r>
            <a:r>
              <a:rPr lang="pt-BR" sz="4000" dirty="0"/>
              <a:t>produtos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0"/>
            <a:ext cx="938437" cy="9384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6657" y="1818304"/>
            <a:ext cx="44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Desvio padrão do frete por </a:t>
            </a:r>
            <a:r>
              <a:rPr lang="pt-BR" dirty="0" smtClean="0"/>
              <a:t>estado</a:t>
            </a:r>
            <a:endParaRPr lang="pt-BR" dirty="0"/>
          </a:p>
        </p:txBody>
      </p:sp>
      <p:sp>
        <p:nvSpPr>
          <p:cNvPr id="16" name="TextBox 15"/>
          <p:cNvSpPr txBox="1"/>
          <p:nvPr/>
        </p:nvSpPr>
        <p:spPr>
          <a:xfrm>
            <a:off x="188686" y="5092120"/>
            <a:ext cx="11405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Podemos observar que o estado CE apresenta a maior diferença de valor de fretes nos pedidos e que existem divergências nos valores dos fretes por cidade.</a:t>
            </a:r>
            <a:endParaRPr lang="pt-BR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3520" y="792869"/>
            <a:ext cx="10546080" cy="66397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O preço frete dos produtos podem possuir comportamentos de valores diferentes dependendo das regiões em que se </a:t>
            </a:r>
            <a:r>
              <a:rPr lang="pt-BR" dirty="0" smtClean="0"/>
              <a:t>encontram, </a:t>
            </a:r>
            <a:r>
              <a:rPr lang="pt-BR" dirty="0" smtClean="0"/>
              <a:t>assim deve-se analisar para identificar </a:t>
            </a:r>
            <a:r>
              <a:rPr lang="pt-BR" dirty="0" smtClean="0"/>
              <a:t>padrões </a:t>
            </a:r>
            <a:r>
              <a:rPr lang="pt-BR" dirty="0" smtClean="0"/>
              <a:t>de cálculos e ajustes no </a:t>
            </a:r>
            <a:r>
              <a:rPr lang="pt-BR" dirty="0" smtClean="0"/>
              <a:t>valor, </a:t>
            </a:r>
            <a:r>
              <a:rPr lang="pt-BR" dirty="0" smtClean="0"/>
              <a:t>dependendo da localização do produto e pedido.</a:t>
            </a:r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7118156" y="1776747"/>
            <a:ext cx="447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Desvio padrão do frete por cidade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136" y="2295153"/>
            <a:ext cx="3972633" cy="2386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0" y="2312059"/>
            <a:ext cx="5448300" cy="22942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37" y="1776747"/>
            <a:ext cx="421020" cy="421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136" y="1745838"/>
            <a:ext cx="421020" cy="4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9612"/>
          <a:stretch/>
        </p:blipFill>
        <p:spPr>
          <a:xfrm>
            <a:off x="4110326" y="0"/>
            <a:ext cx="8346014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 Marketplaces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1600" spc="-50" dirty="0">
                <a:solidFill>
                  <a:schemeClr val="bg1"/>
                </a:solidFill>
              </a:rPr>
              <a:t>DESAFIO </a:t>
            </a:r>
            <a:r>
              <a:rPr lang="pt-BR" sz="1600" spc="-50" dirty="0" smtClean="0">
                <a:solidFill>
                  <a:schemeClr val="bg1"/>
                </a:solidFill>
              </a:rPr>
              <a:t>OLIST</a:t>
            </a:r>
            <a:r>
              <a:rPr lang="pt-BR" sz="1600" spc="-50" dirty="0">
                <a:solidFill>
                  <a:schemeClr val="bg1"/>
                </a:solidFill>
              </a:rPr>
              <a:t> 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072" y="0"/>
            <a:ext cx="938437" cy="9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0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Etapas do desenvolvimento</a:t>
            </a:r>
            <a:endParaRPr lang="pt-BR" sz="4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338996"/>
            <a:ext cx="10546080" cy="45300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t-BR" dirty="0" smtClean="0"/>
              <a:t>Mapeamento das informações e análise exploratória da base de dados.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Criação do indicador de marketplace: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BR" dirty="0" smtClean="0"/>
              <a:t>Inserção das bases de dados;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BR" dirty="0" smtClean="0"/>
              <a:t>Tratamento de tipos de variáveis, como data/hora;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BR" dirty="0" smtClean="0"/>
              <a:t>Criação dos dashboards:</a:t>
            </a:r>
          </a:p>
          <a:p>
            <a:pPr marL="932688" lvl="2" indent="-457200">
              <a:buFont typeface="+mj-lt"/>
              <a:buAutoNum type="arabicPeriod"/>
            </a:pPr>
            <a:r>
              <a:rPr lang="pt-BR" dirty="0" smtClean="0"/>
              <a:t>Desempenho loja;</a:t>
            </a:r>
          </a:p>
          <a:p>
            <a:pPr marL="932688" lvl="2" indent="-457200">
              <a:buFont typeface="+mj-lt"/>
              <a:buAutoNum type="arabicPeriod"/>
            </a:pPr>
            <a:r>
              <a:rPr lang="pt-BR" dirty="0" smtClean="0"/>
              <a:t>Monitoramento loja;</a:t>
            </a:r>
          </a:p>
          <a:p>
            <a:pPr marL="932688" lvl="2" indent="-457200">
              <a:buFont typeface="+mj-lt"/>
              <a:buAutoNum type="arabicPeriod"/>
            </a:pPr>
            <a:r>
              <a:rPr lang="pt-BR" dirty="0" smtClean="0"/>
              <a:t>Monitoramento produto;</a:t>
            </a:r>
          </a:p>
          <a:p>
            <a:pPr marL="932688" lvl="2" indent="-457200">
              <a:buFont typeface="+mj-lt"/>
              <a:buAutoNum type="arabicPeriod"/>
            </a:pPr>
            <a:r>
              <a:rPr lang="pt-BR" dirty="0" smtClean="0"/>
              <a:t>Monitoramento pedidos.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Geração de conhecimentos e insights</a:t>
            </a:r>
            <a:r>
              <a:rPr lang="pt-B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Link de acesso do indicador no Power BI: 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461" y="0"/>
            <a:ext cx="938437" cy="9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KPI Monitoramento Loja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0"/>
            <a:ext cx="938437" cy="938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706" y="1045029"/>
            <a:ext cx="9154979" cy="5128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31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KPI Monitoramento Loja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0"/>
            <a:ext cx="938437" cy="9384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338996"/>
            <a:ext cx="10546080" cy="45300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Objetivo:</a:t>
            </a:r>
          </a:p>
          <a:p>
            <a:pPr marL="292608" lvl="1" indent="0">
              <a:buNone/>
            </a:pPr>
            <a:r>
              <a:rPr lang="pt-BR" dirty="0" smtClean="0"/>
              <a:t>Acompanhar todo o ciclo de vida da loja, suas características, vendas, saúde financeira, os produtos que são vendidos por categorias e quais regiões estão comprando.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Filtros:</a:t>
            </a:r>
          </a:p>
          <a:p>
            <a:pPr marL="292608" lvl="1" indent="0">
              <a:buNone/>
            </a:pPr>
            <a:r>
              <a:rPr lang="pt-BR" dirty="0" smtClean="0"/>
              <a:t>Id do produto;	</a:t>
            </a:r>
          </a:p>
          <a:p>
            <a:pPr marL="292608" lvl="1" indent="0">
              <a:buNone/>
            </a:pPr>
            <a:r>
              <a:rPr lang="pt-BR" dirty="0" smtClean="0"/>
              <a:t>Período.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Visualizações:</a:t>
            </a:r>
            <a:endParaRPr lang="pt-BR" dirty="0"/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Venda por mês: Gráfico de barras que informa a quantidade de venda do mês da loja filtrada, assim como o percentural da venda no período selecionado.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Rendimento por mês: Gráfico de linhas que mostra o rendimento por mês dos produtos vendidos pela loja.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Produtos vendidos por mês: </a:t>
            </a:r>
            <a:r>
              <a:rPr lang="pt-BR" dirty="0"/>
              <a:t>Gráfico de barras que informa a quantidade de </a:t>
            </a:r>
            <a:r>
              <a:rPr lang="pt-BR" dirty="0" smtClean="0"/>
              <a:t>produtos vendidos por mês separados por categorias.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2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KPI Monitoramento Loja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0"/>
            <a:ext cx="938437" cy="9384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338996"/>
            <a:ext cx="10546080" cy="45300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Total de rendimento por mês: </a:t>
            </a:r>
            <a:r>
              <a:rPr lang="pt-BR" dirty="0"/>
              <a:t>Gráfico de barras que informa </a:t>
            </a:r>
            <a:r>
              <a:rPr lang="pt-BR" dirty="0" smtClean="0"/>
              <a:t>o rendimento dos produtos vendidos por mês separados por categorias.</a:t>
            </a:r>
          </a:p>
          <a:p>
            <a:pPr marL="57835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Tempo médio de entrega por mês: </a:t>
            </a:r>
            <a:r>
              <a:rPr lang="pt-BR" dirty="0"/>
              <a:t>Gráfico de barras que informa </a:t>
            </a:r>
            <a:r>
              <a:rPr lang="pt-BR" dirty="0" smtClean="0"/>
              <a:t>o tempo médio gasto para realizar a entrega do produto para cliente.</a:t>
            </a:r>
          </a:p>
          <a:p>
            <a:pPr marL="57835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Quantidade de vendas por estado: TreeMap que informa a quantidade de vendas realizadas por estado, considerando o estado em que foi enviado o pedido.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99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KPI Desempenho Loja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0"/>
            <a:ext cx="938437" cy="938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92" y="938437"/>
            <a:ext cx="9250637" cy="5199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6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KPI Desempenho Loja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0"/>
            <a:ext cx="938437" cy="9384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338996"/>
            <a:ext cx="10546080" cy="45300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Objetivo:</a:t>
            </a:r>
          </a:p>
          <a:p>
            <a:pPr marL="292608" lvl="1" indent="0">
              <a:buNone/>
            </a:pPr>
            <a:r>
              <a:rPr lang="pt-BR" dirty="0" smtClean="0"/>
              <a:t>Acompanhar o desempenho das lojas e verificar quais estão se destacando, a partir da quantidade de vendas, rendimentos, </a:t>
            </a:r>
            <a:r>
              <a:rPr lang="pt-BR" dirty="0"/>
              <a:t>tempo médio gasto para realizar a entrega do produto para </a:t>
            </a:r>
            <a:r>
              <a:rPr lang="pt-BR" dirty="0" smtClean="0"/>
              <a:t>cliente, regiões e categorias que estão vendendo.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Filtros:	</a:t>
            </a:r>
          </a:p>
          <a:p>
            <a:pPr marL="292608" lvl="1" indent="0">
              <a:buNone/>
            </a:pPr>
            <a:r>
              <a:rPr lang="pt-BR" dirty="0" smtClean="0"/>
              <a:t>Período.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Visualizações:</a:t>
            </a:r>
            <a:endParaRPr lang="pt-BR" dirty="0"/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Top 10 venda por loja: Gráfico de barras que informa as top 10 lojas que mais venderam ,assim como o rendimento dessas lojas.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Top 10 rendimento por loja: </a:t>
            </a:r>
            <a:r>
              <a:rPr lang="pt-BR" dirty="0"/>
              <a:t>Gráfico de barras que informa as top 10 lojas que mais </a:t>
            </a:r>
            <a:r>
              <a:rPr lang="pt-BR" dirty="0" smtClean="0"/>
              <a:t>renderam </a:t>
            </a:r>
            <a:r>
              <a:rPr lang="pt-BR" dirty="0"/>
              <a:t>,assim como </a:t>
            </a:r>
            <a:r>
              <a:rPr lang="pt-BR" dirty="0" smtClean="0"/>
              <a:t>a quantidade de venda dessas </a:t>
            </a:r>
            <a:r>
              <a:rPr lang="pt-BR" dirty="0"/>
              <a:t>lojas</a:t>
            </a:r>
            <a:r>
              <a:rPr lang="pt-BR" dirty="0" smtClean="0"/>
              <a:t>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pt-BR" dirty="0"/>
              <a:t>Venda por categorias Top 10 venda por lojas: Gráfico de barras que informa a quantidade de </a:t>
            </a:r>
            <a:r>
              <a:rPr lang="pt-BR" dirty="0" smtClean="0"/>
              <a:t>vendas por categorias das top 10 lojas que mais venderam.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pt-BR" dirty="0"/>
              <a:t>Top 10 tempo de entrega por </a:t>
            </a:r>
            <a:r>
              <a:rPr lang="pt-BR" dirty="0" smtClean="0"/>
              <a:t>loja: </a:t>
            </a:r>
            <a:r>
              <a:rPr lang="pt-BR" dirty="0"/>
              <a:t>Gráfico de barras que informa </a:t>
            </a:r>
            <a:r>
              <a:rPr lang="pt-BR" dirty="0" smtClean="0"/>
              <a:t>o tempo médio </a:t>
            </a:r>
            <a:r>
              <a:rPr lang="pt-BR" dirty="0"/>
              <a:t>gasto para realizar a entrega do produto para </a:t>
            </a:r>
            <a:r>
              <a:rPr lang="pt-BR" dirty="0" smtClean="0"/>
              <a:t>cliente das </a:t>
            </a:r>
            <a:r>
              <a:rPr lang="pt-BR" dirty="0"/>
              <a:t>top 10 lojas que mais venderam.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578358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7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8686" y="246742"/>
            <a:ext cx="10058400" cy="10922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KPI Desempenho Loja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0"/>
            <a:ext cx="938437" cy="9384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338996"/>
            <a:ext cx="10546080" cy="45300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Rendimento por categoria Top 10 venda por loja : Gráfico de barras que informa </a:t>
            </a:r>
            <a:r>
              <a:rPr lang="pt-BR" dirty="0" smtClean="0"/>
              <a:t>o rendimento por categoria das </a:t>
            </a:r>
            <a:r>
              <a:rPr lang="pt-BR" dirty="0"/>
              <a:t>top 10 lojas que mais venderam</a:t>
            </a:r>
            <a:r>
              <a:rPr lang="pt-BR" dirty="0" smtClean="0"/>
              <a:t>.</a:t>
            </a:r>
          </a:p>
          <a:p>
            <a:pPr marL="57835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Regiões das top 10 venda por </a:t>
            </a:r>
            <a:r>
              <a:rPr lang="pt-BR" dirty="0" smtClean="0"/>
              <a:t>lojas: TreeMap </a:t>
            </a:r>
            <a:r>
              <a:rPr lang="pt-BR" dirty="0"/>
              <a:t>que </a:t>
            </a:r>
            <a:r>
              <a:rPr lang="pt-BR" dirty="0" smtClean="0"/>
              <a:t>informa a quantidade de vendas por região das </a:t>
            </a:r>
            <a:r>
              <a:rPr lang="pt-BR" dirty="0"/>
              <a:t>top 10 lojas que mais venderam.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578358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3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2058</TotalTime>
  <Words>941</Words>
  <Application>Microsoft Office PowerPoint</Application>
  <PresentationFormat>Widescreen</PresentationFormat>
  <Paragraphs>122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Dashboard Marketplaces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 Marketplaces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Silver</dc:creator>
  <cp:lastModifiedBy>Vanessa Silver</cp:lastModifiedBy>
  <cp:revision>45</cp:revision>
  <dcterms:created xsi:type="dcterms:W3CDTF">2020-02-15T21:14:01Z</dcterms:created>
  <dcterms:modified xsi:type="dcterms:W3CDTF">2020-02-18T01:41:40Z</dcterms:modified>
</cp:coreProperties>
</file>