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40" d="100"/>
          <a:sy n="40" d="100"/>
        </p:scale>
        <p:origin x="16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10-A1A4-4EBA-8C91-286E93603A27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07-97FE-4FBA-A54D-8E9B76470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43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10-A1A4-4EBA-8C91-286E93603A27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07-97FE-4FBA-A54D-8E9B76470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10-A1A4-4EBA-8C91-286E93603A27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07-97FE-4FBA-A54D-8E9B76470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52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10-A1A4-4EBA-8C91-286E93603A27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07-97FE-4FBA-A54D-8E9B76470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0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10-A1A4-4EBA-8C91-286E93603A27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07-97FE-4FBA-A54D-8E9B76470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10-A1A4-4EBA-8C91-286E93603A27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07-97FE-4FBA-A54D-8E9B76470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2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10-A1A4-4EBA-8C91-286E93603A27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07-97FE-4FBA-A54D-8E9B76470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66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10-A1A4-4EBA-8C91-286E93603A27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07-97FE-4FBA-A54D-8E9B76470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3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10-A1A4-4EBA-8C91-286E93603A27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07-97FE-4FBA-A54D-8E9B76470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41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10-A1A4-4EBA-8C91-286E93603A27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07-97FE-4FBA-A54D-8E9B76470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11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10-A1A4-4EBA-8C91-286E93603A27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07-97FE-4FBA-A54D-8E9B76470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81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F310-A1A4-4EBA-8C91-286E93603A27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9307-97FE-4FBA-A54D-8E9B76470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39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House Price Prediction Model For King County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89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If you have any questions, please reach out at Vanessa Mwangi: vanessamwangi82@gmail.com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2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overview.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real </a:t>
            </a:r>
            <a:r>
              <a:rPr lang="en-US" dirty="0"/>
              <a:t>estate industry is a complex business that is pushed by various factors </a:t>
            </a:r>
            <a:r>
              <a:rPr lang="en-US" dirty="0" smtClean="0"/>
              <a:t>that </a:t>
            </a:r>
            <a:r>
              <a:rPr lang="en-GB" dirty="0" smtClean="0"/>
              <a:t>affect house prices</a:t>
            </a:r>
            <a:r>
              <a:rPr lang="en-GB" dirty="0"/>
              <a:t>.</a:t>
            </a:r>
          </a:p>
          <a:p>
            <a:r>
              <a:rPr lang="en-GB" dirty="0" smtClean="0"/>
              <a:t>Due </a:t>
            </a:r>
            <a:r>
              <a:rPr lang="en-US" dirty="0"/>
              <a:t>to these factors, giving a valuation to a property is a challenging task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project aims to explore King </a:t>
            </a:r>
            <a:r>
              <a:rPr lang="en-US" dirty="0" smtClean="0"/>
              <a:t>County </a:t>
            </a:r>
            <a:r>
              <a:rPr lang="en-US" dirty="0"/>
              <a:t>house data set and factor in some of </a:t>
            </a:r>
            <a:r>
              <a:rPr lang="en-US" dirty="0" smtClean="0"/>
              <a:t>the factors </a:t>
            </a:r>
            <a:r>
              <a:rPr lang="en-US" dirty="0"/>
              <a:t>provided, which will help to derive a model that will help to predict </a:t>
            </a:r>
            <a:r>
              <a:rPr lang="en-US" dirty="0" smtClean="0"/>
              <a:t>the </a:t>
            </a:r>
            <a:r>
              <a:rPr lang="en-GB" dirty="0" smtClean="0"/>
              <a:t>price </a:t>
            </a:r>
            <a:r>
              <a:rPr lang="en-GB" dirty="0"/>
              <a:t>of a house.</a:t>
            </a:r>
          </a:p>
          <a:p>
            <a:r>
              <a:rPr lang="en-US" dirty="0" smtClean="0"/>
              <a:t>Overall </a:t>
            </a:r>
            <a:r>
              <a:rPr lang="en-US" dirty="0"/>
              <a:t>the model will help buyers and sellers to identify factors that </a:t>
            </a:r>
            <a:r>
              <a:rPr lang="en-US" dirty="0" smtClean="0"/>
              <a:t>will increase </a:t>
            </a:r>
            <a:r>
              <a:rPr lang="en-US" dirty="0"/>
              <a:t>the price of the house.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05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the relationship between the square footage of the house and </a:t>
            </a:r>
            <a:r>
              <a:rPr lang="en-US" dirty="0" smtClean="0"/>
              <a:t>the </a:t>
            </a:r>
            <a:r>
              <a:rPr lang="en-GB" dirty="0" smtClean="0"/>
              <a:t>sale price </a:t>
            </a:r>
            <a:r>
              <a:rPr lang="en-GB" dirty="0"/>
              <a:t>of the houses.</a:t>
            </a:r>
          </a:p>
          <a:p>
            <a:r>
              <a:rPr lang="en-US" dirty="0" smtClean="0"/>
              <a:t>Examine </a:t>
            </a:r>
            <a:r>
              <a:rPr lang="en-US" dirty="0"/>
              <a:t>the relationship between the overall grade of the house and the </a:t>
            </a:r>
            <a:r>
              <a:rPr lang="en-US" dirty="0" smtClean="0"/>
              <a:t>sale </a:t>
            </a:r>
            <a:r>
              <a:rPr lang="en-GB" dirty="0" smtClean="0"/>
              <a:t>price </a:t>
            </a:r>
            <a:r>
              <a:rPr lang="en-GB" dirty="0"/>
              <a:t>of the houses.</a:t>
            </a:r>
          </a:p>
          <a:p>
            <a:r>
              <a:rPr lang="en-US" dirty="0" smtClean="0"/>
              <a:t>Explore </a:t>
            </a:r>
            <a:r>
              <a:rPr lang="en-US" dirty="0"/>
              <a:t>the relationship between the year built and the sale price of the houses.</a:t>
            </a:r>
          </a:p>
          <a:p>
            <a:r>
              <a:rPr lang="en-US" dirty="0" smtClean="0"/>
              <a:t>Investigate </a:t>
            </a:r>
            <a:r>
              <a:rPr lang="en-US" dirty="0"/>
              <a:t>the relationship between the number of bedrooms and the sale </a:t>
            </a:r>
            <a:r>
              <a:rPr lang="en-US" dirty="0" smtClean="0"/>
              <a:t>price </a:t>
            </a:r>
            <a:r>
              <a:rPr lang="en-GB" dirty="0" smtClean="0"/>
              <a:t>of </a:t>
            </a:r>
            <a:r>
              <a:rPr lang="en-GB" dirty="0"/>
              <a:t>the houses.</a:t>
            </a:r>
          </a:p>
        </p:txBody>
      </p:sp>
    </p:spTree>
    <p:extLst>
      <p:ext uri="{BB962C8B-B14F-4D97-AF65-F5344CB8AC3E}">
        <p14:creationId xmlns:p14="http://schemas.microsoft.com/office/powerpoint/2010/main" val="92540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 of data set.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came from house sale prices in King County, Washington between </a:t>
            </a:r>
            <a:r>
              <a:rPr lang="en-US" dirty="0" smtClean="0"/>
              <a:t>the </a:t>
            </a:r>
            <a:r>
              <a:rPr lang="en-GB" dirty="0" smtClean="0"/>
              <a:t>year </a:t>
            </a:r>
            <a:r>
              <a:rPr lang="en-GB" dirty="0"/>
              <a:t>(2014 to 2015.)</a:t>
            </a:r>
          </a:p>
          <a:p>
            <a:r>
              <a:rPr lang="en-US" dirty="0" smtClean="0"/>
              <a:t>The </a:t>
            </a:r>
            <a:r>
              <a:rPr lang="en-US" dirty="0"/>
              <a:t>data had 18,678 showing the number of house sold and 21 features.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50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6" y="71488"/>
            <a:ext cx="10712851" cy="676265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85544" y="365126"/>
            <a:ext cx="8296995" cy="6446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Explanatory Data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61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Model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Baseline</a:t>
            </a:r>
          </a:p>
          <a:p>
            <a:r>
              <a:rPr lang="en-US" dirty="0" err="1" smtClean="0"/>
              <a:t>Analysed</a:t>
            </a:r>
            <a:r>
              <a:rPr lang="en-US" dirty="0" smtClean="0"/>
              <a:t> </a:t>
            </a:r>
            <a:r>
              <a:rPr lang="en-US" dirty="0"/>
              <a:t>how the size </a:t>
            </a:r>
            <a:r>
              <a:rPr lang="en-US" dirty="0" smtClean="0"/>
              <a:t>of </a:t>
            </a:r>
            <a:r>
              <a:rPr lang="en-GB" dirty="0" smtClean="0"/>
              <a:t>living </a:t>
            </a:r>
            <a:r>
              <a:rPr lang="en-GB" dirty="0"/>
              <a:t>space affected price.</a:t>
            </a:r>
          </a:p>
          <a:p>
            <a:r>
              <a:rPr lang="en-US" dirty="0" smtClean="0"/>
              <a:t>Living </a:t>
            </a:r>
            <a:r>
              <a:rPr lang="en-US" dirty="0"/>
              <a:t>space size could </a:t>
            </a:r>
            <a:r>
              <a:rPr lang="en-US" dirty="0" smtClean="0"/>
              <a:t>only predict </a:t>
            </a:r>
            <a:r>
              <a:rPr lang="en-US" dirty="0"/>
              <a:t>the price with a </a:t>
            </a:r>
            <a:r>
              <a:rPr lang="en-US" dirty="0" smtClean="0"/>
              <a:t>36.8</a:t>
            </a:r>
            <a:r>
              <a:rPr lang="en-GB" dirty="0" smtClean="0"/>
              <a:t>% </a:t>
            </a:r>
            <a:r>
              <a:rPr lang="en-GB" dirty="0"/>
              <a:t>accuracy.</a:t>
            </a:r>
          </a:p>
          <a:p>
            <a:r>
              <a:rPr lang="en-US" dirty="0" smtClean="0"/>
              <a:t>Made </a:t>
            </a:r>
            <a:r>
              <a:rPr lang="en-US" dirty="0"/>
              <a:t>updates to the data </a:t>
            </a:r>
            <a:r>
              <a:rPr lang="en-US" dirty="0" smtClean="0"/>
              <a:t>but there </a:t>
            </a:r>
            <a:r>
              <a:rPr lang="en-US" dirty="0"/>
              <a:t>was no improvement </a:t>
            </a:r>
            <a:r>
              <a:rPr lang="en-US" dirty="0" smtClean="0"/>
              <a:t>in </a:t>
            </a:r>
            <a:r>
              <a:rPr lang="en-GB" dirty="0" smtClean="0"/>
              <a:t>the </a:t>
            </a:r>
            <a:r>
              <a:rPr lang="en-GB" dirty="0"/>
              <a:t>accuracy.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Second Model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b="1" dirty="0"/>
              <a:t>Living space and Bedrooms</a:t>
            </a:r>
          </a:p>
          <a:p>
            <a:r>
              <a:rPr lang="en-US" dirty="0" smtClean="0"/>
              <a:t>We </a:t>
            </a:r>
            <a:r>
              <a:rPr lang="en-US" dirty="0"/>
              <a:t>checked how related </a:t>
            </a:r>
            <a:r>
              <a:rPr lang="en-US" dirty="0" smtClean="0"/>
              <a:t>the two </a:t>
            </a:r>
            <a:r>
              <a:rPr lang="en-US" dirty="0"/>
              <a:t>features are to price.</a:t>
            </a:r>
          </a:p>
          <a:p>
            <a:r>
              <a:rPr lang="en-US" dirty="0" smtClean="0"/>
              <a:t>This </a:t>
            </a:r>
            <a:r>
              <a:rPr lang="en-US" dirty="0"/>
              <a:t>still did not give us </a:t>
            </a:r>
            <a:r>
              <a:rPr lang="en-US" dirty="0" smtClean="0"/>
              <a:t>a </a:t>
            </a:r>
            <a:r>
              <a:rPr lang="en-GB" dirty="0" smtClean="0"/>
              <a:t>good </a:t>
            </a:r>
            <a:r>
              <a:rPr lang="en-GB" dirty="0"/>
              <a:t>value for prediction.</a:t>
            </a:r>
          </a:p>
          <a:p>
            <a:r>
              <a:rPr lang="en-US" dirty="0" smtClean="0"/>
              <a:t>It </a:t>
            </a:r>
            <a:r>
              <a:rPr lang="en-US" dirty="0"/>
              <a:t>could only account </a:t>
            </a:r>
            <a:r>
              <a:rPr lang="en-US" dirty="0" smtClean="0"/>
              <a:t>for </a:t>
            </a:r>
            <a:r>
              <a:rPr lang="en-GB" dirty="0" smtClean="0"/>
              <a:t>38.1</a:t>
            </a:r>
            <a:r>
              <a:rPr lang="en-GB" dirty="0"/>
              <a:t>% accuracy.</a:t>
            </a:r>
          </a:p>
        </p:txBody>
      </p:sp>
    </p:spTree>
    <p:extLst>
      <p:ext uri="{BB962C8B-B14F-4D97-AF65-F5344CB8AC3E}">
        <p14:creationId xmlns:p14="http://schemas.microsoft.com/office/powerpoint/2010/main" val="178285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Third Model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Grades</a:t>
            </a:r>
          </a:p>
          <a:p>
            <a:r>
              <a:rPr lang="en-US" dirty="0" smtClean="0"/>
              <a:t>We </a:t>
            </a:r>
            <a:r>
              <a:rPr lang="en-US" dirty="0"/>
              <a:t>checked if grade </a:t>
            </a:r>
            <a:r>
              <a:rPr lang="en-US" dirty="0" smtClean="0"/>
              <a:t>could </a:t>
            </a:r>
            <a:r>
              <a:rPr lang="en-GB" dirty="0" smtClean="0"/>
              <a:t>have </a:t>
            </a:r>
            <a:r>
              <a:rPr lang="en-GB" dirty="0"/>
              <a:t>any influence.</a:t>
            </a:r>
          </a:p>
          <a:p>
            <a:r>
              <a:rPr lang="en-US" dirty="0" smtClean="0"/>
              <a:t>It </a:t>
            </a:r>
            <a:r>
              <a:rPr lang="en-US" dirty="0"/>
              <a:t>had a small effect on </a:t>
            </a:r>
            <a:r>
              <a:rPr lang="en-US" dirty="0" smtClean="0"/>
              <a:t>the </a:t>
            </a:r>
            <a:r>
              <a:rPr lang="en-GB" dirty="0" smtClean="0"/>
              <a:t>price</a:t>
            </a:r>
            <a:r>
              <a:rPr lang="en-GB" dirty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had a 40% accuracy thus </a:t>
            </a:r>
            <a:r>
              <a:rPr lang="en-US" dirty="0" smtClean="0"/>
              <a:t>a little </a:t>
            </a:r>
            <a:r>
              <a:rPr lang="en-US" dirty="0"/>
              <a:t>better than the </a:t>
            </a:r>
            <a:r>
              <a:rPr lang="en-US" dirty="0" smtClean="0"/>
              <a:t>previous </a:t>
            </a:r>
            <a:r>
              <a:rPr lang="en-GB" dirty="0" smtClean="0"/>
              <a:t>models.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Fourth Model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b="1" dirty="0" smtClean="0"/>
              <a:t>Combined features</a:t>
            </a:r>
            <a:r>
              <a:rPr lang="en-GB" dirty="0" smtClean="0"/>
              <a:t>.</a:t>
            </a:r>
          </a:p>
          <a:p>
            <a:r>
              <a:rPr lang="en-US" dirty="0" smtClean="0"/>
              <a:t>We combined this features to </a:t>
            </a:r>
            <a:r>
              <a:rPr lang="en-GB" dirty="0" smtClean="0"/>
              <a:t>identify their effect.</a:t>
            </a:r>
          </a:p>
          <a:p>
            <a:r>
              <a:rPr lang="en-US" dirty="0" smtClean="0"/>
              <a:t>This proved to be better as it </a:t>
            </a:r>
            <a:r>
              <a:rPr lang="en-GB" dirty="0" smtClean="0"/>
              <a:t>has a 56.8% accuracy.</a:t>
            </a:r>
          </a:p>
          <a:p>
            <a:r>
              <a:rPr lang="en-US" dirty="0" smtClean="0"/>
              <a:t>However, it did not meet the </a:t>
            </a:r>
            <a:r>
              <a:rPr lang="en-GB" dirty="0" smtClean="0"/>
              <a:t>target.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03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conclude that there is a strong linear relationship </a:t>
            </a:r>
            <a:r>
              <a:rPr lang="en-US" dirty="0" smtClean="0"/>
              <a:t>between price </a:t>
            </a:r>
            <a:r>
              <a:rPr lang="en-US" dirty="0"/>
              <a:t>and square foot living and square foot above.</a:t>
            </a:r>
          </a:p>
          <a:p>
            <a:r>
              <a:rPr lang="en-US" dirty="0" smtClean="0"/>
              <a:t>We </a:t>
            </a:r>
            <a:r>
              <a:rPr lang="en-US" dirty="0"/>
              <a:t>can conclude that as the grade of the house increases, its </a:t>
            </a:r>
            <a:r>
              <a:rPr lang="en-US" dirty="0" smtClean="0"/>
              <a:t>price also </a:t>
            </a:r>
            <a:r>
              <a:rPr lang="en-US" dirty="0"/>
              <a:t>increases and this will determine the selling price of the house.</a:t>
            </a:r>
          </a:p>
          <a:p>
            <a:r>
              <a:rPr lang="en-US" dirty="0" smtClean="0"/>
              <a:t>We </a:t>
            </a:r>
            <a:r>
              <a:rPr lang="en-US" dirty="0"/>
              <a:t>can conclude that the number of bedrooms has a weak </a:t>
            </a:r>
            <a:r>
              <a:rPr lang="en-US" dirty="0" smtClean="0"/>
              <a:t>positive correlation </a:t>
            </a:r>
            <a:r>
              <a:rPr lang="en-US" dirty="0"/>
              <a:t>with the house price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34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Recommendations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houses that have a </a:t>
            </a:r>
            <a:r>
              <a:rPr lang="en-US" dirty="0" smtClean="0"/>
              <a:t>high-grade </a:t>
            </a:r>
            <a:r>
              <a:rPr lang="en-US" dirty="0"/>
              <a:t>rating.</a:t>
            </a:r>
          </a:p>
          <a:p>
            <a:r>
              <a:rPr lang="en-US" dirty="0" smtClean="0"/>
              <a:t>Target </a:t>
            </a:r>
            <a:r>
              <a:rPr lang="en-US" dirty="0"/>
              <a:t>houses with a big living square footage.</a:t>
            </a:r>
          </a:p>
          <a:p>
            <a:r>
              <a:rPr lang="en-US" dirty="0" smtClean="0"/>
              <a:t>The </a:t>
            </a:r>
            <a:r>
              <a:rPr lang="en-US" dirty="0"/>
              <a:t>bedrooms are also a factor in the price so they can look for buildings with at </a:t>
            </a:r>
            <a:r>
              <a:rPr lang="en-US" dirty="0" smtClean="0"/>
              <a:t>least </a:t>
            </a:r>
            <a:r>
              <a:rPr lang="en-GB" dirty="0" smtClean="0"/>
              <a:t>4 </a:t>
            </a:r>
            <a:r>
              <a:rPr lang="en-GB" dirty="0"/>
              <a:t>bedrooms</a:t>
            </a:r>
          </a:p>
        </p:txBody>
      </p:sp>
    </p:spTree>
    <p:extLst>
      <p:ext uri="{BB962C8B-B14F-4D97-AF65-F5344CB8AC3E}">
        <p14:creationId xmlns:p14="http://schemas.microsoft.com/office/powerpoint/2010/main" val="286177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486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House Price Prediction Model For King County</vt:lpstr>
      <vt:lpstr>Business overview. </vt:lpstr>
      <vt:lpstr>Objectives</vt:lpstr>
      <vt:lpstr>Sources of data set.</vt:lpstr>
      <vt:lpstr>PowerPoint Presentation</vt:lpstr>
      <vt:lpstr>Models</vt:lpstr>
      <vt:lpstr>Models</vt:lpstr>
      <vt:lpstr>Conclusion</vt:lpstr>
      <vt:lpstr>Recommendations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Model For King County</dc:title>
  <dc:creator>Vanessa Mwangi</dc:creator>
  <cp:lastModifiedBy>Vanessa Mwangi</cp:lastModifiedBy>
  <cp:revision>4</cp:revision>
  <dcterms:created xsi:type="dcterms:W3CDTF">2023-07-09T13:26:34Z</dcterms:created>
  <dcterms:modified xsi:type="dcterms:W3CDTF">2023-07-09T14:01:54Z</dcterms:modified>
</cp:coreProperties>
</file>