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56" r:id="rId2"/>
    <p:sldId id="264" r:id="rId3"/>
    <p:sldId id="263" r:id="rId4"/>
    <p:sldId id="270" r:id="rId5"/>
    <p:sldId id="258" r:id="rId6"/>
    <p:sldId id="266" r:id="rId7"/>
    <p:sldId id="276" r:id="rId8"/>
    <p:sldId id="275" r:id="rId9"/>
    <p:sldId id="277" r:id="rId10"/>
    <p:sldId id="259" r:id="rId11"/>
    <p:sldId id="268" r:id="rId12"/>
    <p:sldId id="269" r:id="rId13"/>
    <p:sldId id="26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6"/>
    <p:restoredTop sz="71596"/>
  </p:normalViewPr>
  <p:slideViewPr>
    <p:cSldViewPr snapToGrid="0" snapToObjects="1">
      <p:cViewPr varScale="1">
        <p:scale>
          <a:sx n="83" d="100"/>
          <a:sy n="83" d="100"/>
        </p:scale>
        <p:origin x="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082B91-3938-8B43-91CC-B9F3DD7485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4C5B3C-81B0-7C45-9D82-9AC3CE5354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D70C8D-1BFC-D24C-809E-00B924310088}" type="datetimeFigureOut">
              <a:rPr lang="en-US" smtClean="0"/>
              <a:t>6/9/19</a:t>
            </a:fld>
            <a:endParaRPr lang="en-US"/>
          </a:p>
        </p:txBody>
      </p:sp>
      <p:sp>
        <p:nvSpPr>
          <p:cNvPr id="4" name="Footer Placeholder 3">
            <a:extLst>
              <a:ext uri="{FF2B5EF4-FFF2-40B4-BE49-F238E27FC236}">
                <a16:creationId xmlns:a16="http://schemas.microsoft.com/office/drawing/2014/main" id="{ED480AFA-7421-E64E-9CD7-AE4E5DBEEE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F660DB4-93AF-1E49-92AD-45EA44A2C0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A802F7-98BD-7744-85DB-8109CAE9567C}" type="slidenum">
              <a:rPr lang="en-US" smtClean="0"/>
              <a:t>‹#›</a:t>
            </a:fld>
            <a:endParaRPr lang="en-US"/>
          </a:p>
        </p:txBody>
      </p:sp>
    </p:spTree>
    <p:extLst>
      <p:ext uri="{BB962C8B-B14F-4D97-AF65-F5344CB8AC3E}">
        <p14:creationId xmlns:p14="http://schemas.microsoft.com/office/powerpoint/2010/main" val="3138902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9A00-2229-504C-97FF-0B0F1AE650C9}" type="datetimeFigureOut">
              <a:rPr lang="en-US" smtClean="0"/>
              <a:t>6/9/19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44A2A-F62E-F342-96B3-645CA66D7099}" type="slidenum">
              <a:rPr lang="en-US" smtClean="0"/>
              <a:t>‹#›</a:t>
            </a:fld>
            <a:endParaRPr lang="en-US"/>
          </a:p>
        </p:txBody>
      </p:sp>
    </p:spTree>
    <p:extLst>
      <p:ext uri="{BB962C8B-B14F-4D97-AF65-F5344CB8AC3E}">
        <p14:creationId xmlns:p14="http://schemas.microsoft.com/office/powerpoint/2010/main" val="3563632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p:txBody>
      </p:sp>
      <p:sp>
        <p:nvSpPr>
          <p:cNvPr id="4" name="Slide Number Placeholder 3"/>
          <p:cNvSpPr>
            <a:spLocks noGrp="1"/>
          </p:cNvSpPr>
          <p:nvPr>
            <p:ph type="sldNum" sz="quarter" idx="5"/>
          </p:nvPr>
        </p:nvSpPr>
        <p:spPr/>
        <p:txBody>
          <a:bodyPr/>
          <a:lstStyle/>
          <a:p>
            <a:fld id="{07C44A2A-F62E-F342-96B3-645CA66D7099}" type="slidenum">
              <a:rPr lang="en-US" smtClean="0"/>
              <a:t>1</a:t>
            </a:fld>
            <a:endParaRPr lang="en-US"/>
          </a:p>
        </p:txBody>
      </p:sp>
    </p:spTree>
    <p:extLst>
      <p:ext uri="{BB962C8B-B14F-4D97-AF65-F5344CB8AC3E}">
        <p14:creationId xmlns:p14="http://schemas.microsoft.com/office/powerpoint/2010/main" val="2247516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 ran my first test I was about a  R- Squared Score  .42. I was able to scrape and then add the listing price and it jumped up to a R- Squared Score of .94 accuracy again our own data.</a:t>
            </a:r>
          </a:p>
          <a:p>
            <a:endParaRPr lang="en-US" dirty="0"/>
          </a:p>
          <a:p>
            <a:r>
              <a:rPr lang="en-US" dirty="0"/>
              <a:t>We trained it on our original data set first. Then we added current active listings and updated additional sold listings which increased to .98.</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Before we added the original price was bedroom, bathroom, and </a:t>
            </a:r>
            <a:r>
              <a:rPr lang="en-US" dirty="0" err="1"/>
              <a:t>sq</a:t>
            </a:r>
            <a:r>
              <a:rPr lang="en-US" dirty="0"/>
              <a:t> ft. As we added more features our accuracy grew and listing price put us over the top.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I did train the model with </a:t>
            </a:r>
            <a:r>
              <a:rPr lang="en-US" dirty="0" err="1"/>
              <a:t>zipcode</a:t>
            </a:r>
            <a:r>
              <a:rPr lang="en-US" dirty="0"/>
              <a:t> </a:t>
            </a:r>
            <a:r>
              <a:rPr lang="en-US" dirty="0" err="1"/>
              <a:t>sbut</a:t>
            </a:r>
            <a:r>
              <a:rPr lang="en-US" dirty="0"/>
              <a:t> decided against it because it was too complex and we already had a pretty high rating. In the future I could add it to increase the score. Might be that we don’t need listing price and zip code could replace that heavy feature. </a:t>
            </a:r>
          </a:p>
          <a:p>
            <a:endParaRPr lang="en-US" dirty="0"/>
          </a:p>
        </p:txBody>
      </p:sp>
      <p:sp>
        <p:nvSpPr>
          <p:cNvPr id="4" name="Slide Number Placeholder 3"/>
          <p:cNvSpPr>
            <a:spLocks noGrp="1"/>
          </p:cNvSpPr>
          <p:nvPr>
            <p:ph type="sldNum" sz="quarter" idx="5"/>
          </p:nvPr>
        </p:nvSpPr>
        <p:spPr/>
        <p:txBody>
          <a:bodyPr/>
          <a:lstStyle/>
          <a:p>
            <a:fld id="{07C44A2A-F62E-F342-96B3-645CA66D7099}" type="slidenum">
              <a:rPr lang="en-US" smtClean="0"/>
              <a:t>10</a:t>
            </a:fld>
            <a:endParaRPr lang="en-US"/>
          </a:p>
        </p:txBody>
      </p:sp>
    </p:spTree>
    <p:extLst>
      <p:ext uri="{BB962C8B-B14F-4D97-AF65-F5344CB8AC3E}">
        <p14:creationId xmlns:p14="http://schemas.microsoft.com/office/powerpoint/2010/main" val="3186287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Even though I received a .98 of accuracy it’s only against my own data and not live data. </a:t>
            </a:r>
          </a:p>
          <a:p>
            <a:pPr marL="228600" indent="-228600">
              <a:buAutoNum type="arabicPeriod"/>
            </a:pPr>
            <a:endParaRPr lang="en-US" dirty="0"/>
          </a:p>
          <a:p>
            <a:pPr marL="228600" indent="-228600">
              <a:buAutoNum type="arabicPeriod"/>
            </a:pPr>
            <a:r>
              <a:rPr lang="en-US" dirty="0"/>
              <a:t>Our model is terrible for a seller  trying to list their house. I can’t use the listing price as the listing price is one of the heavy features. Usually in another county you would normally list your house the price you want to sell your house. For the case of SF prices are always listed at the bottom or at the very least they would take. (Often not even accepting that price at all). </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a:solidFill>
                  <a:schemeClr val="tx1"/>
                </a:solidFill>
                <a:effectLst/>
                <a:latin typeface="+mn-lt"/>
                <a:ea typeface="+mn-ea"/>
                <a:cs typeface="+mn-cs"/>
              </a:rPr>
              <a:t>I should also note that a sold price is also based on an emotion and that our model can’t be 100% accurate due to the human behavior of sold prices (no human or ML is 100% accurate anyway)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a:solidFill>
                  <a:schemeClr val="tx1"/>
                </a:solidFill>
                <a:effectLst/>
                <a:latin typeface="+mn-lt"/>
                <a:ea typeface="+mn-ea"/>
                <a:cs typeface="+mn-cs"/>
              </a:rPr>
              <a:t>My model also has no knowledge of the market taking a down turn and has no concept of time or seasonality into account.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a:solidFill>
                  <a:schemeClr val="tx1"/>
                </a:solidFill>
                <a:effectLst/>
                <a:latin typeface="+mn-lt"/>
                <a:ea typeface="+mn-ea"/>
                <a:cs typeface="+mn-cs"/>
              </a:rPr>
              <a:t>**Reason it’s priced so low is to gain interest. </a:t>
            </a:r>
          </a:p>
        </p:txBody>
      </p:sp>
      <p:sp>
        <p:nvSpPr>
          <p:cNvPr id="4" name="Slide Number Placeholder 3"/>
          <p:cNvSpPr>
            <a:spLocks noGrp="1"/>
          </p:cNvSpPr>
          <p:nvPr>
            <p:ph type="sldNum" sz="quarter" idx="5"/>
          </p:nvPr>
        </p:nvSpPr>
        <p:spPr/>
        <p:txBody>
          <a:bodyPr/>
          <a:lstStyle/>
          <a:p>
            <a:fld id="{07C44A2A-F62E-F342-96B3-645CA66D7099}" type="slidenum">
              <a:rPr lang="en-US" smtClean="0"/>
              <a:t>11</a:t>
            </a:fld>
            <a:endParaRPr lang="en-US"/>
          </a:p>
        </p:txBody>
      </p:sp>
    </p:spTree>
    <p:extLst>
      <p:ext uri="{BB962C8B-B14F-4D97-AF65-F5344CB8AC3E}">
        <p14:creationId xmlns:p14="http://schemas.microsoft.com/office/powerpoint/2010/main" val="223290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pickle to save the model to disk.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Pickleing</a:t>
            </a:r>
            <a:r>
              <a:rPr lang="en-US" sz="1200" kern="1200" dirty="0">
                <a:solidFill>
                  <a:schemeClr val="tx1"/>
                </a:solidFill>
                <a:effectLst/>
                <a:latin typeface="+mn-lt"/>
                <a:ea typeface="+mn-ea"/>
                <a:cs typeface="+mn-cs"/>
              </a:rPr>
              <a:t> allows you to save a python object as a binary file on your hard drive. After you pickle your object, you can kill your python 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Don’t pickle unknowns as it has malicious codes</a:t>
            </a:r>
          </a:p>
          <a:p>
            <a:endParaRPr lang="en-US" dirty="0"/>
          </a:p>
          <a:p>
            <a:endParaRPr lang="en-US" dirty="0"/>
          </a:p>
        </p:txBody>
      </p:sp>
      <p:sp>
        <p:nvSpPr>
          <p:cNvPr id="4" name="Slide Number Placeholder 3"/>
          <p:cNvSpPr>
            <a:spLocks noGrp="1"/>
          </p:cNvSpPr>
          <p:nvPr>
            <p:ph type="sldNum" sz="quarter" idx="5"/>
          </p:nvPr>
        </p:nvSpPr>
        <p:spPr/>
        <p:txBody>
          <a:bodyPr/>
          <a:lstStyle/>
          <a:p>
            <a:fld id="{07C44A2A-F62E-F342-96B3-645CA66D7099}" type="slidenum">
              <a:rPr lang="en-US" smtClean="0"/>
              <a:t>12</a:t>
            </a:fld>
            <a:endParaRPr lang="en-US"/>
          </a:p>
        </p:txBody>
      </p:sp>
    </p:spTree>
    <p:extLst>
      <p:ext uri="{BB962C8B-B14F-4D97-AF65-F5344CB8AC3E}">
        <p14:creationId xmlns:p14="http://schemas.microsoft.com/office/powerpoint/2010/main" val="1490253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April is normally the highest sold price month so for me to pull the data it created my model to constantly be far over asking price. Currently in this particular summer (as its not always the case) SF is taking a down turn resulting in my model more than it should be.</a:t>
            </a:r>
          </a:p>
          <a:p>
            <a:endParaRPr lang="en-US" dirty="0"/>
          </a:p>
          <a:p>
            <a:endParaRPr lang="en-US" dirty="0"/>
          </a:p>
          <a:p>
            <a:r>
              <a:rPr lang="en-US" dirty="0"/>
              <a:t>** Show Google Maps with estimate play. </a:t>
            </a:r>
          </a:p>
        </p:txBody>
      </p:sp>
      <p:sp>
        <p:nvSpPr>
          <p:cNvPr id="4" name="Slide Number Placeholder 3"/>
          <p:cNvSpPr>
            <a:spLocks noGrp="1"/>
          </p:cNvSpPr>
          <p:nvPr>
            <p:ph type="sldNum" sz="quarter" idx="5"/>
          </p:nvPr>
        </p:nvSpPr>
        <p:spPr/>
        <p:txBody>
          <a:bodyPr/>
          <a:lstStyle/>
          <a:p>
            <a:fld id="{07C44A2A-F62E-F342-96B3-645CA66D7099}" type="slidenum">
              <a:rPr lang="en-US" smtClean="0"/>
              <a:t>13</a:t>
            </a:fld>
            <a:endParaRPr lang="en-US"/>
          </a:p>
        </p:txBody>
      </p:sp>
    </p:spTree>
    <p:extLst>
      <p:ext uri="{BB962C8B-B14F-4D97-AF65-F5344CB8AC3E}">
        <p14:creationId xmlns:p14="http://schemas.microsoft.com/office/powerpoint/2010/main" val="390451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Filtering</a:t>
            </a:r>
          </a:p>
          <a:p>
            <a:r>
              <a:rPr lang="en-US" dirty="0"/>
              <a:t>*Took Project 2 and added this capabilities </a:t>
            </a:r>
          </a:p>
          <a:p>
            <a:r>
              <a:rPr lang="en-US" dirty="0"/>
              <a:t>*Everything was designed about listings that been sold and now we changed it to both sold and active listings</a:t>
            </a:r>
          </a:p>
          <a:p>
            <a:r>
              <a:rPr lang="en-US" dirty="0"/>
              <a:t>	- Modified scraping to handle sold and active listings because there’s different data available.</a:t>
            </a:r>
          </a:p>
          <a:p>
            <a:r>
              <a:rPr lang="en-US" dirty="0"/>
              <a:t>*Change database schema I had to change it if the “sold pricing” was 0 it had to be a “Active Listing”</a:t>
            </a:r>
          </a:p>
          <a:p>
            <a:endParaRPr lang="en-US" dirty="0"/>
          </a:p>
          <a:p>
            <a:endParaRPr lang="en-US" dirty="0"/>
          </a:p>
        </p:txBody>
      </p:sp>
      <p:sp>
        <p:nvSpPr>
          <p:cNvPr id="4" name="Slide Number Placeholder 3"/>
          <p:cNvSpPr>
            <a:spLocks noGrp="1"/>
          </p:cNvSpPr>
          <p:nvPr>
            <p:ph type="sldNum" sz="quarter" idx="5"/>
          </p:nvPr>
        </p:nvSpPr>
        <p:spPr/>
        <p:txBody>
          <a:bodyPr/>
          <a:lstStyle/>
          <a:p>
            <a:fld id="{07C44A2A-F62E-F342-96B3-645CA66D7099}" type="slidenum">
              <a:rPr lang="en-US" smtClean="0"/>
              <a:t>14</a:t>
            </a:fld>
            <a:endParaRPr lang="en-US"/>
          </a:p>
        </p:txBody>
      </p:sp>
    </p:spTree>
    <p:extLst>
      <p:ext uri="{BB962C8B-B14F-4D97-AF65-F5344CB8AC3E}">
        <p14:creationId xmlns:p14="http://schemas.microsoft.com/office/powerpoint/2010/main" val="3736270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remember I populated data in Google Maps with the parameters as 3 bedroom/2 bathrooms – SFH</a:t>
            </a:r>
          </a:p>
          <a:p>
            <a:r>
              <a:rPr lang="en-US" dirty="0"/>
              <a:t>I also created two charts with percentages over/ under asking price and average sold price by each neighborhood.</a:t>
            </a:r>
          </a:p>
          <a:p>
            <a:endParaRPr lang="en-US" dirty="0"/>
          </a:p>
          <a:p>
            <a:r>
              <a:rPr lang="en-US" dirty="0"/>
              <a:t>**INSERT PICTURES OF CHARTS**</a:t>
            </a:r>
          </a:p>
          <a:p>
            <a:endParaRPr lang="en-US" dirty="0"/>
          </a:p>
          <a:p>
            <a:endParaRPr lang="en-US" dirty="0"/>
          </a:p>
        </p:txBody>
      </p:sp>
      <p:sp>
        <p:nvSpPr>
          <p:cNvPr id="4" name="Slide Number Placeholder 3"/>
          <p:cNvSpPr>
            <a:spLocks noGrp="1"/>
          </p:cNvSpPr>
          <p:nvPr>
            <p:ph type="sldNum" sz="quarter" idx="5"/>
          </p:nvPr>
        </p:nvSpPr>
        <p:spPr/>
        <p:txBody>
          <a:bodyPr/>
          <a:lstStyle/>
          <a:p>
            <a:fld id="{07C44A2A-F62E-F342-96B3-645CA66D7099}" type="slidenum">
              <a:rPr lang="en-US" smtClean="0"/>
              <a:t>2</a:t>
            </a:fld>
            <a:endParaRPr lang="en-US"/>
          </a:p>
        </p:txBody>
      </p:sp>
    </p:spTree>
    <p:extLst>
      <p:ext uri="{BB962C8B-B14F-4D97-AF65-F5344CB8AC3E}">
        <p14:creationId xmlns:p14="http://schemas.microsoft.com/office/powerpoint/2010/main" val="661959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C44A2A-F62E-F342-96B3-645CA66D7099}" type="slidenum">
              <a:rPr lang="en-US" smtClean="0"/>
              <a:t>3</a:t>
            </a:fld>
            <a:endParaRPr lang="en-US"/>
          </a:p>
        </p:txBody>
      </p:sp>
    </p:spTree>
    <p:extLst>
      <p:ext uri="{BB962C8B-B14F-4D97-AF65-F5344CB8AC3E}">
        <p14:creationId xmlns:p14="http://schemas.microsoft.com/office/powerpoint/2010/main" val="270906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C44A2A-F62E-F342-96B3-645CA66D7099}" type="slidenum">
              <a:rPr lang="en-US" smtClean="0"/>
              <a:t>4</a:t>
            </a:fld>
            <a:endParaRPr lang="en-US"/>
          </a:p>
        </p:txBody>
      </p:sp>
    </p:spTree>
    <p:extLst>
      <p:ext uri="{BB962C8B-B14F-4D97-AF65-F5344CB8AC3E}">
        <p14:creationId xmlns:p14="http://schemas.microsoft.com/office/powerpoint/2010/main" val="336607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Once again I used my past data and added a few more points to be able to create Linear Regression model </a:t>
            </a:r>
          </a:p>
          <a:p>
            <a:endParaRPr lang="en-US" dirty="0"/>
          </a:p>
          <a:p>
            <a:r>
              <a:rPr lang="en-US" dirty="0"/>
              <a:t>2. Before we added the original price was bedroom, bathroom, and </a:t>
            </a:r>
            <a:r>
              <a:rPr lang="en-US" dirty="0" err="1"/>
              <a:t>sq</a:t>
            </a:r>
            <a:r>
              <a:rPr lang="en-US" dirty="0"/>
              <a:t> ft. As we added more features our accuracy grew and listing price put us over the top. </a:t>
            </a:r>
          </a:p>
          <a:p>
            <a:endParaRPr lang="en-US" dirty="0"/>
          </a:p>
          <a:p>
            <a:r>
              <a:rPr lang="en-US" dirty="0"/>
              <a:t>3. I should also note that Redfin is the most accurate housing estimate in the current market  by SSRS standards.</a:t>
            </a:r>
          </a:p>
          <a:p>
            <a:endParaRPr lang="en-US" dirty="0"/>
          </a:p>
          <a:p>
            <a:r>
              <a:rPr lang="en-US" dirty="0"/>
              <a:t>SSRS () – is a marketing research firm</a:t>
            </a:r>
          </a:p>
          <a:p>
            <a:endParaRPr lang="en-US" dirty="0"/>
          </a:p>
        </p:txBody>
      </p:sp>
      <p:sp>
        <p:nvSpPr>
          <p:cNvPr id="4" name="Slide Number Placeholder 3"/>
          <p:cNvSpPr>
            <a:spLocks noGrp="1"/>
          </p:cNvSpPr>
          <p:nvPr>
            <p:ph type="sldNum" sz="quarter" idx="5"/>
          </p:nvPr>
        </p:nvSpPr>
        <p:spPr/>
        <p:txBody>
          <a:bodyPr/>
          <a:lstStyle/>
          <a:p>
            <a:fld id="{07C44A2A-F62E-F342-96B3-645CA66D7099}" type="slidenum">
              <a:rPr lang="en-US" smtClean="0"/>
              <a:t>5</a:t>
            </a:fld>
            <a:endParaRPr lang="en-US"/>
          </a:p>
        </p:txBody>
      </p:sp>
    </p:spTree>
    <p:extLst>
      <p:ext uri="{BB962C8B-B14F-4D97-AF65-F5344CB8AC3E}">
        <p14:creationId xmlns:p14="http://schemas.microsoft.com/office/powerpoint/2010/main" val="367632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First I shuffled the data from the datasets. </a:t>
            </a:r>
          </a:p>
          <a:p>
            <a:r>
              <a:rPr lang="en-US" sz="1800" dirty="0"/>
              <a:t>Y is my answer (sold price)</a:t>
            </a:r>
          </a:p>
          <a:p>
            <a:r>
              <a:rPr lang="en-US" sz="1800" dirty="0"/>
              <a:t>X is all of my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Set it to random because I didn’t want the data to be biased by 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Scaled the data for it be similar magnitudes. I didn’t do anything to bedrooms and bathrooms. Sold Price and Listing Price I divided by a million and </a:t>
            </a:r>
            <a:r>
              <a:rPr lang="en-US" sz="1200" kern="1200" dirty="0" err="1">
                <a:solidFill>
                  <a:schemeClr val="tx1"/>
                </a:solidFill>
                <a:effectLst/>
                <a:latin typeface="+mn-lt"/>
                <a:ea typeface="+mn-ea"/>
                <a:cs typeface="+mn-cs"/>
              </a:rPr>
              <a:t>sq</a:t>
            </a:r>
            <a:r>
              <a:rPr lang="en-US" sz="1200" kern="1200" dirty="0">
                <a:solidFill>
                  <a:schemeClr val="tx1"/>
                </a:solidFill>
                <a:effectLst/>
                <a:latin typeface="+mn-lt"/>
                <a:ea typeface="+mn-ea"/>
                <a:cs typeface="+mn-cs"/>
              </a:rPr>
              <a:t> ft. I divided by 1000.</a:t>
            </a:r>
          </a:p>
          <a:p>
            <a:endParaRPr lang="en-US" sz="1800" dirty="0"/>
          </a:p>
        </p:txBody>
      </p:sp>
      <p:sp>
        <p:nvSpPr>
          <p:cNvPr id="4" name="Slide Number Placeholder 3"/>
          <p:cNvSpPr>
            <a:spLocks noGrp="1"/>
          </p:cNvSpPr>
          <p:nvPr>
            <p:ph type="sldNum" sz="quarter" idx="5"/>
          </p:nvPr>
        </p:nvSpPr>
        <p:spPr/>
        <p:txBody>
          <a:bodyPr/>
          <a:lstStyle/>
          <a:p>
            <a:fld id="{07C44A2A-F62E-F342-96B3-645CA66D7099}" type="slidenum">
              <a:rPr lang="en-US" smtClean="0"/>
              <a:t>6</a:t>
            </a:fld>
            <a:endParaRPr lang="en-US"/>
          </a:p>
        </p:txBody>
      </p:sp>
    </p:spTree>
    <p:extLst>
      <p:ext uri="{BB962C8B-B14F-4D97-AF65-F5344CB8AC3E}">
        <p14:creationId xmlns:p14="http://schemas.microsoft.com/office/powerpoint/2010/main" val="1786171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Split it into training and testing mode 70/30</a:t>
            </a:r>
          </a:p>
          <a:p>
            <a:endParaRPr lang="en-US" sz="1800" dirty="0"/>
          </a:p>
          <a:p>
            <a:endParaRPr lang="en-US" sz="1800" dirty="0"/>
          </a:p>
        </p:txBody>
      </p:sp>
      <p:sp>
        <p:nvSpPr>
          <p:cNvPr id="4" name="Slide Number Placeholder 3"/>
          <p:cNvSpPr>
            <a:spLocks noGrp="1"/>
          </p:cNvSpPr>
          <p:nvPr>
            <p:ph type="sldNum" sz="quarter" idx="5"/>
          </p:nvPr>
        </p:nvSpPr>
        <p:spPr/>
        <p:txBody>
          <a:bodyPr/>
          <a:lstStyle/>
          <a:p>
            <a:fld id="{07C44A2A-F62E-F342-96B3-645CA66D7099}" type="slidenum">
              <a:rPr lang="en-US" smtClean="0"/>
              <a:t>7</a:t>
            </a:fld>
            <a:endParaRPr lang="en-US"/>
          </a:p>
        </p:txBody>
      </p:sp>
    </p:spTree>
    <p:extLst>
      <p:ext uri="{BB962C8B-B14F-4D97-AF65-F5344CB8AC3E}">
        <p14:creationId xmlns:p14="http://schemas.microsoft.com/office/powerpoint/2010/main" val="150864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1.Trained it and tested it and found my R-Squared as .98</a:t>
            </a:r>
          </a:p>
        </p:txBody>
      </p:sp>
      <p:sp>
        <p:nvSpPr>
          <p:cNvPr id="4" name="Slide Number Placeholder 3"/>
          <p:cNvSpPr>
            <a:spLocks noGrp="1"/>
          </p:cNvSpPr>
          <p:nvPr>
            <p:ph type="sldNum" sz="quarter" idx="5"/>
          </p:nvPr>
        </p:nvSpPr>
        <p:spPr/>
        <p:txBody>
          <a:bodyPr/>
          <a:lstStyle/>
          <a:p>
            <a:fld id="{07C44A2A-F62E-F342-96B3-645CA66D7099}" type="slidenum">
              <a:rPr lang="en-US" smtClean="0"/>
              <a:t>8</a:t>
            </a:fld>
            <a:endParaRPr lang="en-US"/>
          </a:p>
        </p:txBody>
      </p:sp>
    </p:spTree>
    <p:extLst>
      <p:ext uri="{BB962C8B-B14F-4D97-AF65-F5344CB8AC3E}">
        <p14:creationId xmlns:p14="http://schemas.microsoft.com/office/powerpoint/2010/main" val="1460864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Played with my “</a:t>
            </a:r>
            <a:r>
              <a:rPr lang="en-US" sz="1800" dirty="0" err="1"/>
              <a:t>Vanesstimate</a:t>
            </a:r>
            <a:r>
              <a:rPr lang="en-US" sz="1800" dirty="0"/>
              <a:t>”</a:t>
            </a:r>
          </a:p>
          <a:p>
            <a:pPr marL="342900" indent="-342900">
              <a:buAutoNum type="arabicPeriod"/>
            </a:pPr>
            <a:r>
              <a:rPr lang="en-US" sz="1800" dirty="0"/>
              <a:t>Bedroom</a:t>
            </a:r>
          </a:p>
          <a:p>
            <a:pPr marL="342900" indent="-342900">
              <a:buAutoNum type="arabicPeriod"/>
            </a:pPr>
            <a:r>
              <a:rPr lang="en-US" sz="1800" dirty="0"/>
              <a:t>Bathroom</a:t>
            </a:r>
          </a:p>
          <a:p>
            <a:pPr marL="342900" indent="-342900">
              <a:buAutoNum type="arabicPeriod"/>
            </a:pPr>
            <a:r>
              <a:rPr lang="en-US" sz="1800" dirty="0" err="1"/>
              <a:t>Sq</a:t>
            </a:r>
            <a:r>
              <a:rPr lang="en-US" sz="1800" dirty="0"/>
              <a:t> Ft.</a:t>
            </a:r>
          </a:p>
          <a:p>
            <a:pPr marL="342900" indent="-342900">
              <a:buAutoNum type="arabicPeriod"/>
            </a:pPr>
            <a:r>
              <a:rPr lang="en-US" sz="1800" dirty="0"/>
              <a:t>Listing Price</a:t>
            </a:r>
          </a:p>
        </p:txBody>
      </p:sp>
      <p:sp>
        <p:nvSpPr>
          <p:cNvPr id="4" name="Slide Number Placeholder 3"/>
          <p:cNvSpPr>
            <a:spLocks noGrp="1"/>
          </p:cNvSpPr>
          <p:nvPr>
            <p:ph type="sldNum" sz="quarter" idx="5"/>
          </p:nvPr>
        </p:nvSpPr>
        <p:spPr/>
        <p:txBody>
          <a:bodyPr/>
          <a:lstStyle/>
          <a:p>
            <a:fld id="{07C44A2A-F62E-F342-96B3-645CA66D7099}" type="slidenum">
              <a:rPr lang="en-US" smtClean="0"/>
              <a:t>9</a:t>
            </a:fld>
            <a:endParaRPr lang="en-US"/>
          </a:p>
        </p:txBody>
      </p:sp>
    </p:spTree>
    <p:extLst>
      <p:ext uri="{BB962C8B-B14F-4D97-AF65-F5344CB8AC3E}">
        <p14:creationId xmlns:p14="http://schemas.microsoft.com/office/powerpoint/2010/main" val="2767787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6/9/19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6/9/19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logopediayeducacion.blogspot.com/2012/03/bebidas-muy-frias-y-muy-calientes.html" TargetMode="External"/><Relationship Id="rId3" Type="http://schemas.openxmlformats.org/officeDocument/2006/relationships/image" Target="../media/image5.png"/><Relationship Id="rId7"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en.wikipedia.org/wiki/SQLite" TargetMode="External"/><Relationship Id="rId5" Type="http://schemas.openxmlformats.org/officeDocument/2006/relationships/image" Target="../media/image6.png"/><Relationship Id="rId10" Type="http://schemas.openxmlformats.org/officeDocument/2006/relationships/hyperlink" Target="http://ninjawoodpeckers91.deviantart.com/art/Teenage-Mutant-Ninja-Turtles-Weapons-2-330421793" TargetMode="External"/><Relationship Id="rId4" Type="http://schemas.openxmlformats.org/officeDocument/2006/relationships/hyperlink" Target="https://en.wikipedia.org/wiki/Scikit-learn" TargetMode="External"/><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40B5-44F0-D34B-826C-1F8F0480EAEE}"/>
              </a:ext>
            </a:extLst>
          </p:cNvPr>
          <p:cNvSpPr>
            <a:spLocks noGrp="1"/>
          </p:cNvSpPr>
          <p:nvPr>
            <p:ph type="ctrTitle"/>
          </p:nvPr>
        </p:nvSpPr>
        <p:spPr/>
        <p:txBody>
          <a:bodyPr/>
          <a:lstStyle/>
          <a:p>
            <a:r>
              <a:rPr lang="en-US" dirty="0"/>
              <a:t>Project 3: The “</a:t>
            </a:r>
            <a:r>
              <a:rPr lang="en-US" dirty="0" err="1"/>
              <a:t>Vanestimate</a:t>
            </a:r>
            <a:r>
              <a:rPr lang="en-US" dirty="0"/>
              <a:t>”</a:t>
            </a:r>
          </a:p>
        </p:txBody>
      </p:sp>
      <p:sp>
        <p:nvSpPr>
          <p:cNvPr id="3" name="Subtitle 2">
            <a:extLst>
              <a:ext uri="{FF2B5EF4-FFF2-40B4-BE49-F238E27FC236}">
                <a16:creationId xmlns:a16="http://schemas.microsoft.com/office/drawing/2014/main" id="{1BEB5D6D-9812-D741-ADE1-0030CC8CFB5D}"/>
              </a:ext>
            </a:extLst>
          </p:cNvPr>
          <p:cNvSpPr>
            <a:spLocks noGrp="1"/>
          </p:cNvSpPr>
          <p:nvPr>
            <p:ph type="subTitle" idx="1"/>
          </p:nvPr>
        </p:nvSpPr>
        <p:spPr>
          <a:xfrm>
            <a:off x="810001" y="5280847"/>
            <a:ext cx="10572000" cy="1345256"/>
          </a:xfrm>
        </p:spPr>
        <p:txBody>
          <a:bodyPr>
            <a:normAutofit/>
          </a:bodyPr>
          <a:lstStyle/>
          <a:p>
            <a:endParaRPr lang="en-US" sz="2400" dirty="0"/>
          </a:p>
          <a:p>
            <a:r>
              <a:rPr lang="en-US" sz="2400" dirty="0"/>
              <a:t>Vanessa Oakes</a:t>
            </a:r>
          </a:p>
          <a:p>
            <a:endParaRPr lang="en-US" sz="2400" dirty="0"/>
          </a:p>
        </p:txBody>
      </p:sp>
      <p:pic>
        <p:nvPicPr>
          <p:cNvPr id="5" name="Picture 4" descr="A close up of a logo&#10;&#10;Description automatically generated">
            <a:extLst>
              <a:ext uri="{FF2B5EF4-FFF2-40B4-BE49-F238E27FC236}">
                <a16:creationId xmlns:a16="http://schemas.microsoft.com/office/drawing/2014/main" id="{D6BF3D11-9C48-F84B-96B7-2D6AEEA858AA}"/>
              </a:ext>
            </a:extLst>
          </p:cNvPr>
          <p:cNvPicPr>
            <a:picLocks noChangeAspect="1"/>
          </p:cNvPicPr>
          <p:nvPr/>
        </p:nvPicPr>
        <p:blipFill>
          <a:blip r:embed="rId3"/>
          <a:stretch>
            <a:fillRect/>
          </a:stretch>
        </p:blipFill>
        <p:spPr>
          <a:xfrm>
            <a:off x="6987687" y="231897"/>
            <a:ext cx="4762500" cy="2857500"/>
          </a:xfrm>
          <a:prstGeom prst="rect">
            <a:avLst/>
          </a:prstGeom>
        </p:spPr>
      </p:pic>
    </p:spTree>
    <p:extLst>
      <p:ext uri="{BB962C8B-B14F-4D97-AF65-F5344CB8AC3E}">
        <p14:creationId xmlns:p14="http://schemas.microsoft.com/office/powerpoint/2010/main" val="3282332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85BB-D0E0-5E46-BB3B-1D2870600B29}"/>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97E36A30-4549-1646-BD65-4A644222D8CB}"/>
              </a:ext>
            </a:extLst>
          </p:cNvPr>
          <p:cNvSpPr>
            <a:spLocks noGrp="1"/>
          </p:cNvSpPr>
          <p:nvPr>
            <p:ph idx="1"/>
          </p:nvPr>
        </p:nvSpPr>
        <p:spPr>
          <a:xfrm>
            <a:off x="818712" y="2222287"/>
            <a:ext cx="2369331" cy="3636511"/>
          </a:xfrm>
        </p:spPr>
        <p:txBody>
          <a:bodyPr>
            <a:normAutofit/>
          </a:bodyPr>
          <a:lstStyle/>
          <a:p>
            <a:pPr marL="457200" indent="-457200">
              <a:buAutoNum type="arabicPeriod"/>
            </a:pPr>
            <a:r>
              <a:rPr lang="en-US" sz="2400" dirty="0"/>
              <a:t>Bedroom</a:t>
            </a:r>
          </a:p>
          <a:p>
            <a:pPr marL="457200" indent="-457200">
              <a:buAutoNum type="arabicPeriod"/>
            </a:pPr>
            <a:r>
              <a:rPr lang="en-US" sz="2400" dirty="0"/>
              <a:t> Bathroom</a:t>
            </a:r>
          </a:p>
          <a:p>
            <a:pPr marL="457200" indent="-457200">
              <a:buAutoNum type="arabicPeriod"/>
            </a:pPr>
            <a:r>
              <a:rPr lang="en-US" sz="2400" dirty="0" err="1"/>
              <a:t>Sq</a:t>
            </a:r>
            <a:r>
              <a:rPr lang="en-US" sz="2400" dirty="0"/>
              <a:t> ft.</a:t>
            </a:r>
          </a:p>
        </p:txBody>
      </p:sp>
      <p:sp>
        <p:nvSpPr>
          <p:cNvPr id="7" name="TextBox 6">
            <a:extLst>
              <a:ext uri="{FF2B5EF4-FFF2-40B4-BE49-F238E27FC236}">
                <a16:creationId xmlns:a16="http://schemas.microsoft.com/office/drawing/2014/main" id="{2D880F97-9BFD-D045-A935-228942F47DA8}"/>
              </a:ext>
            </a:extLst>
          </p:cNvPr>
          <p:cNvSpPr txBox="1"/>
          <p:nvPr/>
        </p:nvSpPr>
        <p:spPr>
          <a:xfrm>
            <a:off x="4843849" y="3209545"/>
            <a:ext cx="3237470" cy="1200329"/>
          </a:xfrm>
          <a:prstGeom prst="rect">
            <a:avLst/>
          </a:prstGeom>
          <a:noFill/>
        </p:spPr>
        <p:txBody>
          <a:bodyPr wrap="square" rtlCol="0">
            <a:spAutoFit/>
          </a:bodyPr>
          <a:lstStyle/>
          <a:p>
            <a:r>
              <a:rPr lang="en-US" sz="2400" dirty="0"/>
              <a:t>4. Added Listing Price</a:t>
            </a:r>
          </a:p>
          <a:p>
            <a:r>
              <a:rPr lang="en-US" sz="2400" dirty="0"/>
              <a:t>5. Tried Zip Code </a:t>
            </a:r>
          </a:p>
        </p:txBody>
      </p:sp>
    </p:spTree>
    <p:extLst>
      <p:ext uri="{BB962C8B-B14F-4D97-AF65-F5344CB8AC3E}">
        <p14:creationId xmlns:p14="http://schemas.microsoft.com/office/powerpoint/2010/main" val="383039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69CA-E6B7-9241-9906-5D514DC11108}"/>
              </a:ext>
            </a:extLst>
          </p:cNvPr>
          <p:cNvSpPr>
            <a:spLocks noGrp="1"/>
          </p:cNvSpPr>
          <p:nvPr>
            <p:ph type="title"/>
          </p:nvPr>
        </p:nvSpPr>
        <p:spPr/>
        <p:txBody>
          <a:bodyPr/>
          <a:lstStyle/>
          <a:p>
            <a:r>
              <a:rPr lang="en-US" dirty="0"/>
              <a:t>Model limitations</a:t>
            </a:r>
          </a:p>
        </p:txBody>
      </p:sp>
      <p:sp>
        <p:nvSpPr>
          <p:cNvPr id="3" name="TextBox 2">
            <a:extLst>
              <a:ext uri="{FF2B5EF4-FFF2-40B4-BE49-F238E27FC236}">
                <a16:creationId xmlns:a16="http://schemas.microsoft.com/office/drawing/2014/main" id="{B8B7C919-1A26-F147-A954-D2FED9622EF8}"/>
              </a:ext>
            </a:extLst>
          </p:cNvPr>
          <p:cNvSpPr txBox="1"/>
          <p:nvPr/>
        </p:nvSpPr>
        <p:spPr>
          <a:xfrm>
            <a:off x="914400" y="2556933"/>
            <a:ext cx="11277446" cy="2308324"/>
          </a:xfrm>
          <a:prstGeom prst="rect">
            <a:avLst/>
          </a:prstGeom>
          <a:noFill/>
        </p:spPr>
        <p:txBody>
          <a:bodyPr wrap="none" rtlCol="0">
            <a:spAutoFit/>
          </a:bodyPr>
          <a:lstStyle/>
          <a:p>
            <a:pPr marL="457200" indent="-457200">
              <a:buFont typeface="+mj-lt"/>
              <a:buAutoNum type="arabicPeriod"/>
            </a:pPr>
            <a:r>
              <a:rPr lang="en-US" sz="2400" dirty="0"/>
              <a:t> R- Squared Score .98 accuracy against own data</a:t>
            </a:r>
          </a:p>
          <a:p>
            <a:pPr marL="457200" indent="-457200">
              <a:buFont typeface="+mj-lt"/>
              <a:buAutoNum type="arabicPeriod"/>
            </a:pPr>
            <a:r>
              <a:rPr lang="en-US" sz="2400" dirty="0"/>
              <a:t>Model is not used for a consumer wanting to list their house.</a:t>
            </a:r>
          </a:p>
          <a:p>
            <a:pPr marL="914400" lvl="1" indent="-457200">
              <a:buFont typeface="+mj-lt"/>
              <a:buAutoNum type="alphaLcPeriod"/>
            </a:pPr>
            <a:r>
              <a:rPr lang="en-US" sz="2400" dirty="0"/>
              <a:t>Good for the consumer who wants to know what a house will go for.</a:t>
            </a:r>
          </a:p>
          <a:p>
            <a:pPr marL="457200" indent="-457200">
              <a:buFont typeface="+mj-lt"/>
              <a:buAutoNum type="arabicPeriod"/>
            </a:pPr>
            <a:r>
              <a:rPr lang="en-US" sz="2400" dirty="0"/>
              <a:t>Sold price is also based on an emotion</a:t>
            </a:r>
          </a:p>
          <a:p>
            <a:pPr marL="457200" indent="-457200">
              <a:buFont typeface="+mj-lt"/>
              <a:buAutoNum type="arabicPeriod"/>
            </a:pPr>
            <a:r>
              <a:rPr lang="en-US" sz="2400" dirty="0"/>
              <a:t>Model is behind the market change</a:t>
            </a:r>
          </a:p>
          <a:p>
            <a:endParaRPr lang="en-US" sz="2400" dirty="0"/>
          </a:p>
        </p:txBody>
      </p:sp>
    </p:spTree>
    <p:extLst>
      <p:ext uri="{BB962C8B-B14F-4D97-AF65-F5344CB8AC3E}">
        <p14:creationId xmlns:p14="http://schemas.microsoft.com/office/powerpoint/2010/main" val="110690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768F-DA57-634C-B3E7-8B18D3C13A02}"/>
              </a:ext>
            </a:extLst>
          </p:cNvPr>
          <p:cNvSpPr>
            <a:spLocks noGrp="1"/>
          </p:cNvSpPr>
          <p:nvPr>
            <p:ph type="title"/>
          </p:nvPr>
        </p:nvSpPr>
        <p:spPr/>
        <p:txBody>
          <a:bodyPr/>
          <a:lstStyle/>
          <a:p>
            <a:r>
              <a:rPr lang="en-US" dirty="0"/>
              <a:t>Life Advice</a:t>
            </a:r>
          </a:p>
        </p:txBody>
      </p:sp>
      <p:sp>
        <p:nvSpPr>
          <p:cNvPr id="3" name="Content Placeholder 2">
            <a:extLst>
              <a:ext uri="{FF2B5EF4-FFF2-40B4-BE49-F238E27FC236}">
                <a16:creationId xmlns:a16="http://schemas.microsoft.com/office/drawing/2014/main" id="{D1DC315A-C47C-B443-96DC-2420DF13B1A2}"/>
              </a:ext>
            </a:extLst>
          </p:cNvPr>
          <p:cNvSpPr>
            <a:spLocks noGrp="1"/>
          </p:cNvSpPr>
          <p:nvPr>
            <p:ph idx="1"/>
          </p:nvPr>
        </p:nvSpPr>
        <p:spPr/>
        <p:txBody>
          <a:bodyPr>
            <a:normAutofit/>
          </a:bodyPr>
          <a:lstStyle/>
          <a:p>
            <a:pPr marL="0" indent="0">
              <a:buNone/>
            </a:pPr>
            <a:r>
              <a:rPr lang="en-US" sz="2800" dirty="0"/>
              <a:t>“Don’t pickle something you don’t know”</a:t>
            </a:r>
          </a:p>
        </p:txBody>
      </p:sp>
    </p:spTree>
    <p:extLst>
      <p:ext uri="{BB962C8B-B14F-4D97-AF65-F5344CB8AC3E}">
        <p14:creationId xmlns:p14="http://schemas.microsoft.com/office/powerpoint/2010/main" val="3921269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5EB4-2E69-3247-B250-E545EC89DD2A}"/>
              </a:ext>
            </a:extLst>
          </p:cNvPr>
          <p:cNvSpPr>
            <a:spLocks noGrp="1"/>
          </p:cNvSpPr>
          <p:nvPr>
            <p:ph type="title"/>
          </p:nvPr>
        </p:nvSpPr>
        <p:spPr/>
        <p:txBody>
          <a:bodyPr/>
          <a:lstStyle/>
          <a:p>
            <a:r>
              <a:rPr lang="en-US" dirty="0"/>
              <a:t>Can I estimate sold price listings?</a:t>
            </a:r>
          </a:p>
        </p:txBody>
      </p:sp>
      <p:sp>
        <p:nvSpPr>
          <p:cNvPr id="7" name="TextBox 6">
            <a:extLst>
              <a:ext uri="{FF2B5EF4-FFF2-40B4-BE49-F238E27FC236}">
                <a16:creationId xmlns:a16="http://schemas.microsoft.com/office/drawing/2014/main" id="{AF435F70-5DC3-8C46-AE40-34BFD6CEAB44}"/>
              </a:ext>
            </a:extLst>
          </p:cNvPr>
          <p:cNvSpPr txBox="1"/>
          <p:nvPr/>
        </p:nvSpPr>
        <p:spPr>
          <a:xfrm>
            <a:off x="189186" y="2254469"/>
            <a:ext cx="5735364" cy="461665"/>
          </a:xfrm>
          <a:prstGeom prst="rect">
            <a:avLst/>
          </a:prstGeom>
          <a:noFill/>
        </p:spPr>
        <p:txBody>
          <a:bodyPr wrap="square" rtlCol="0">
            <a:spAutoFit/>
          </a:bodyPr>
          <a:lstStyle/>
          <a:p>
            <a:r>
              <a:rPr lang="en-US" sz="2400" dirty="0" err="1"/>
              <a:t>Kinda</a:t>
            </a:r>
            <a:r>
              <a:rPr lang="en-US" sz="2400" dirty="0"/>
              <a:t> – but you’d be over paying.</a:t>
            </a:r>
          </a:p>
        </p:txBody>
      </p:sp>
      <p:pic>
        <p:nvPicPr>
          <p:cNvPr id="4" name="Picture 3" descr="A screenshot of a cell phone&#10;&#10;Description automatically generated">
            <a:extLst>
              <a:ext uri="{FF2B5EF4-FFF2-40B4-BE49-F238E27FC236}">
                <a16:creationId xmlns:a16="http://schemas.microsoft.com/office/drawing/2014/main" id="{337E4BB2-5B52-C84D-AE26-6C4701E943EF}"/>
              </a:ext>
            </a:extLst>
          </p:cNvPr>
          <p:cNvPicPr>
            <a:picLocks noChangeAspect="1"/>
          </p:cNvPicPr>
          <p:nvPr/>
        </p:nvPicPr>
        <p:blipFill>
          <a:blip r:embed="rId3"/>
          <a:stretch>
            <a:fillRect/>
          </a:stretch>
        </p:blipFill>
        <p:spPr>
          <a:xfrm>
            <a:off x="1306975" y="3456120"/>
            <a:ext cx="9920953" cy="2584450"/>
          </a:xfrm>
          <a:prstGeom prst="rect">
            <a:avLst/>
          </a:prstGeom>
        </p:spPr>
      </p:pic>
      <p:sp>
        <p:nvSpPr>
          <p:cNvPr id="5" name="TextBox 4">
            <a:extLst>
              <a:ext uri="{FF2B5EF4-FFF2-40B4-BE49-F238E27FC236}">
                <a16:creationId xmlns:a16="http://schemas.microsoft.com/office/drawing/2014/main" id="{63F3666B-7467-BF44-8915-AD497C18BF8E}"/>
              </a:ext>
            </a:extLst>
          </p:cNvPr>
          <p:cNvSpPr txBox="1"/>
          <p:nvPr/>
        </p:nvSpPr>
        <p:spPr>
          <a:xfrm>
            <a:off x="7105650" y="6267450"/>
            <a:ext cx="4122278" cy="369332"/>
          </a:xfrm>
          <a:prstGeom prst="rect">
            <a:avLst/>
          </a:prstGeom>
          <a:noFill/>
        </p:spPr>
        <p:txBody>
          <a:bodyPr wrap="square" rtlCol="0">
            <a:spAutoFit/>
          </a:bodyPr>
          <a:lstStyle/>
          <a:p>
            <a:r>
              <a:rPr lang="en-US" dirty="0"/>
              <a:t>-Pulled April 2019</a:t>
            </a:r>
          </a:p>
        </p:txBody>
      </p:sp>
    </p:spTree>
    <p:extLst>
      <p:ext uri="{BB962C8B-B14F-4D97-AF65-F5344CB8AC3E}">
        <p14:creationId xmlns:p14="http://schemas.microsoft.com/office/powerpoint/2010/main" val="322632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D1F75-5513-274A-92A7-72BCB92EEC5D}"/>
              </a:ext>
            </a:extLst>
          </p:cNvPr>
          <p:cNvSpPr>
            <a:spLocks noGrp="1"/>
          </p:cNvSpPr>
          <p:nvPr>
            <p:ph type="title"/>
          </p:nvPr>
        </p:nvSpPr>
        <p:spPr/>
        <p:txBody>
          <a:bodyPr/>
          <a:lstStyle/>
          <a:p>
            <a:r>
              <a:rPr lang="en-US" dirty="0"/>
              <a:t>What I learned: </a:t>
            </a:r>
          </a:p>
        </p:txBody>
      </p:sp>
      <p:sp>
        <p:nvSpPr>
          <p:cNvPr id="8" name="Content Placeholder 7">
            <a:extLst>
              <a:ext uri="{FF2B5EF4-FFF2-40B4-BE49-F238E27FC236}">
                <a16:creationId xmlns:a16="http://schemas.microsoft.com/office/drawing/2014/main" id="{F7AFA4E3-8A2C-5C4E-A90D-CAF1A92E5306}"/>
              </a:ext>
            </a:extLst>
          </p:cNvPr>
          <p:cNvSpPr>
            <a:spLocks noGrp="1"/>
          </p:cNvSpPr>
          <p:nvPr>
            <p:ph idx="1"/>
          </p:nvPr>
        </p:nvSpPr>
        <p:spPr>
          <a:xfrm>
            <a:off x="818712" y="2222287"/>
            <a:ext cx="10554574" cy="1206713"/>
          </a:xfrm>
        </p:spPr>
        <p:txBody>
          <a:bodyPr>
            <a:normAutofit/>
          </a:bodyPr>
          <a:lstStyle/>
          <a:p>
            <a:endParaRPr lang="en-US" sz="2400" dirty="0"/>
          </a:p>
        </p:txBody>
      </p:sp>
    </p:spTree>
    <p:extLst>
      <p:ext uri="{BB962C8B-B14F-4D97-AF65-F5344CB8AC3E}">
        <p14:creationId xmlns:p14="http://schemas.microsoft.com/office/powerpoint/2010/main" val="393639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629263-867F-4345-B31E-7FA078BB142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Review</a:t>
            </a:r>
          </a:p>
        </p:txBody>
      </p:sp>
      <p:sp>
        <p:nvSpPr>
          <p:cNvPr id="3" name="TextBox 2">
            <a:extLst>
              <a:ext uri="{FF2B5EF4-FFF2-40B4-BE49-F238E27FC236}">
                <a16:creationId xmlns:a16="http://schemas.microsoft.com/office/drawing/2014/main" id="{C16C5EFD-241E-F941-8078-D6E1303D7FB9}"/>
              </a:ext>
            </a:extLst>
          </p:cNvPr>
          <p:cNvSpPr txBox="1"/>
          <p:nvPr/>
        </p:nvSpPr>
        <p:spPr>
          <a:xfrm>
            <a:off x="451514" y="2046514"/>
            <a:ext cx="3575737" cy="3994848"/>
          </a:xfrm>
          <a:prstGeom prst="rect">
            <a:avLst/>
          </a:prstGeom>
        </p:spPr>
        <p:txBody>
          <a:bodyPr vert="horz" lIns="91440" tIns="45720" rIns="91440" bIns="45720" rtlCol="0" anchor="ctr">
            <a:normAutofit/>
          </a:bodyPr>
          <a:lstStyle/>
          <a:p>
            <a:pPr>
              <a:spcBef>
                <a:spcPct val="20000"/>
              </a:spcBef>
              <a:spcAft>
                <a:spcPts val="600"/>
              </a:spcAft>
              <a:buClr>
                <a:schemeClr val="accent1"/>
              </a:buClr>
            </a:pPr>
            <a:r>
              <a:rPr lang="en-US" sz="2400">
                <a:solidFill>
                  <a:srgbClr val="FFFFFF"/>
                </a:solidFill>
              </a:rPr>
              <a:t>Project 2:</a:t>
            </a:r>
          </a:p>
          <a:p>
            <a:pPr marL="342900" indent="-342900">
              <a:spcBef>
                <a:spcPct val="20000"/>
              </a:spcBef>
              <a:spcAft>
                <a:spcPts val="600"/>
              </a:spcAft>
              <a:buClr>
                <a:schemeClr val="accent1"/>
              </a:buClr>
              <a:buFont typeface="Wingdings 2" charset="2"/>
              <a:buChar char=""/>
            </a:pPr>
            <a:r>
              <a:rPr lang="en-US" sz="2400">
                <a:solidFill>
                  <a:srgbClr val="FFFFFF"/>
                </a:solidFill>
              </a:rPr>
              <a:t>Scraped Redfin and populated data in Google Maps</a:t>
            </a:r>
          </a:p>
          <a:p>
            <a:pPr>
              <a:spcBef>
                <a:spcPct val="20000"/>
              </a:spcBef>
              <a:spcAft>
                <a:spcPts val="600"/>
              </a:spcAft>
              <a:buClr>
                <a:schemeClr val="accent1"/>
              </a:buClr>
              <a:buFont typeface="Wingdings 2" charset="2"/>
              <a:buChar char=""/>
            </a:pPr>
            <a:endParaRPr lang="en-US" sz="2400" dirty="0">
              <a:solidFill>
                <a:srgbClr val="FFFFFF"/>
              </a:solidFill>
            </a:endParaRPr>
          </a:p>
        </p:txBody>
      </p:sp>
      <p:pic>
        <p:nvPicPr>
          <p:cNvPr id="5" name="Picture 4">
            <a:extLst>
              <a:ext uri="{FF2B5EF4-FFF2-40B4-BE49-F238E27FC236}">
                <a16:creationId xmlns:a16="http://schemas.microsoft.com/office/drawing/2014/main" id="{6B5A2246-24E2-584D-969D-49E94E662136}"/>
              </a:ext>
            </a:extLst>
          </p:cNvPr>
          <p:cNvPicPr>
            <a:picLocks noChangeAspect="1"/>
          </p:cNvPicPr>
          <p:nvPr/>
        </p:nvPicPr>
        <p:blipFill>
          <a:blip r:embed="rId3"/>
          <a:stretch>
            <a:fillRect/>
          </a:stretch>
        </p:blipFill>
        <p:spPr>
          <a:xfrm>
            <a:off x="5280631" y="630357"/>
            <a:ext cx="6267743" cy="2319063"/>
          </a:xfrm>
          <a:prstGeom prst="roundRect">
            <a:avLst>
              <a:gd name="adj" fmla="val 3876"/>
            </a:avLst>
          </a:prstGeom>
          <a:ln>
            <a:solidFill>
              <a:schemeClr val="accent1"/>
            </a:solidFill>
          </a:ln>
          <a:effectLst/>
        </p:spPr>
      </p:pic>
      <p:pic>
        <p:nvPicPr>
          <p:cNvPr id="8" name="Picture 7">
            <a:extLst>
              <a:ext uri="{FF2B5EF4-FFF2-40B4-BE49-F238E27FC236}">
                <a16:creationId xmlns:a16="http://schemas.microsoft.com/office/drawing/2014/main" id="{2ED5844D-B264-C349-BDAA-6F58BA5E677B}"/>
              </a:ext>
            </a:extLst>
          </p:cNvPr>
          <p:cNvPicPr>
            <a:picLocks noChangeAspect="1"/>
          </p:cNvPicPr>
          <p:nvPr/>
        </p:nvPicPr>
        <p:blipFill>
          <a:blip r:embed="rId4"/>
          <a:stretch>
            <a:fillRect/>
          </a:stretch>
        </p:blipFill>
        <p:spPr>
          <a:xfrm>
            <a:off x="4027251" y="3859401"/>
            <a:ext cx="8160176" cy="2541398"/>
          </a:xfrm>
          <a:prstGeom prst="rect">
            <a:avLst/>
          </a:prstGeom>
        </p:spPr>
      </p:pic>
    </p:spTree>
    <p:extLst>
      <p:ext uri="{BB962C8B-B14F-4D97-AF65-F5344CB8AC3E}">
        <p14:creationId xmlns:p14="http://schemas.microsoft.com/office/powerpoint/2010/main" val="180844064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408-7700-B44B-B78F-3AB6DD2F881E}"/>
              </a:ext>
            </a:extLst>
          </p:cNvPr>
          <p:cNvSpPr>
            <a:spLocks noGrp="1"/>
          </p:cNvSpPr>
          <p:nvPr>
            <p:ph type="title"/>
          </p:nvPr>
        </p:nvSpPr>
        <p:spPr/>
        <p:txBody>
          <a:bodyPr/>
          <a:lstStyle/>
          <a:p>
            <a:r>
              <a:rPr lang="en-US" dirty="0"/>
              <a:t>Project 3: Creating the Estimate</a:t>
            </a:r>
          </a:p>
        </p:txBody>
      </p:sp>
      <p:sp>
        <p:nvSpPr>
          <p:cNvPr id="3" name="TextBox 2">
            <a:extLst>
              <a:ext uri="{FF2B5EF4-FFF2-40B4-BE49-F238E27FC236}">
                <a16:creationId xmlns:a16="http://schemas.microsoft.com/office/drawing/2014/main" id="{2AADD1EF-8242-6642-B48B-03D07DFA96DE}"/>
              </a:ext>
            </a:extLst>
          </p:cNvPr>
          <p:cNvSpPr txBox="1"/>
          <p:nvPr/>
        </p:nvSpPr>
        <p:spPr>
          <a:xfrm>
            <a:off x="1049867" y="2285999"/>
            <a:ext cx="6993466" cy="1200329"/>
          </a:xfrm>
          <a:prstGeom prst="rect">
            <a:avLst/>
          </a:prstGeom>
          <a:noFill/>
        </p:spPr>
        <p:txBody>
          <a:bodyPr wrap="square" rtlCol="0">
            <a:spAutoFit/>
          </a:bodyPr>
          <a:lstStyle/>
          <a:p>
            <a:r>
              <a:rPr lang="en-US" sz="2400" dirty="0"/>
              <a:t>Could I determine, based on previous and current data, the price that the house would go for?</a:t>
            </a:r>
          </a:p>
        </p:txBody>
      </p:sp>
    </p:spTree>
    <p:extLst>
      <p:ext uri="{BB962C8B-B14F-4D97-AF65-F5344CB8AC3E}">
        <p14:creationId xmlns:p14="http://schemas.microsoft.com/office/powerpoint/2010/main" val="305266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3BAA-F1C3-1146-8E2E-763D0C3F4E33}"/>
              </a:ext>
            </a:extLst>
          </p:cNvPr>
          <p:cNvSpPr>
            <a:spLocks noGrp="1"/>
          </p:cNvSpPr>
          <p:nvPr>
            <p:ph type="title"/>
          </p:nvPr>
        </p:nvSpPr>
        <p:spPr/>
        <p:txBody>
          <a:bodyPr/>
          <a:lstStyle/>
          <a:p>
            <a:r>
              <a:rPr lang="en-US" dirty="0"/>
              <a:t>Libraries Used</a:t>
            </a:r>
          </a:p>
        </p:txBody>
      </p:sp>
      <p:sp>
        <p:nvSpPr>
          <p:cNvPr id="3" name="Content Placeholder 2">
            <a:extLst>
              <a:ext uri="{FF2B5EF4-FFF2-40B4-BE49-F238E27FC236}">
                <a16:creationId xmlns:a16="http://schemas.microsoft.com/office/drawing/2014/main" id="{FE3A558B-6E49-0442-9612-86051211B755}"/>
              </a:ext>
            </a:extLst>
          </p:cNvPr>
          <p:cNvSpPr>
            <a:spLocks noGrp="1"/>
          </p:cNvSpPr>
          <p:nvPr>
            <p:ph sz="half" idx="1"/>
          </p:nvPr>
        </p:nvSpPr>
        <p:spPr/>
        <p:txBody>
          <a:bodyPr/>
          <a:lstStyle/>
          <a:p>
            <a:r>
              <a:rPr lang="en-US" dirty="0" err="1"/>
              <a:t>Scikit</a:t>
            </a:r>
            <a:r>
              <a:rPr lang="en-US" dirty="0"/>
              <a:t>-Learn</a:t>
            </a:r>
          </a:p>
          <a:p>
            <a:r>
              <a:rPr lang="en-US" dirty="0"/>
              <a:t>D3 for charts</a:t>
            </a:r>
          </a:p>
          <a:p>
            <a:r>
              <a:rPr lang="en-US" dirty="0"/>
              <a:t>Google Maps SDK</a:t>
            </a:r>
          </a:p>
          <a:p>
            <a:r>
              <a:rPr lang="en-US" dirty="0"/>
              <a:t>SQLite Database</a:t>
            </a:r>
          </a:p>
          <a:p>
            <a:r>
              <a:rPr lang="en-US" dirty="0"/>
              <a:t>Beautiful Soup</a:t>
            </a:r>
          </a:p>
          <a:p>
            <a:r>
              <a:rPr lang="en-US" dirty="0"/>
              <a:t>Splinter</a:t>
            </a:r>
          </a:p>
        </p:txBody>
      </p:sp>
      <p:pic>
        <p:nvPicPr>
          <p:cNvPr id="7" name="Content Placeholder 6" descr="A close up of a logo&#10;&#10;Description automatically generated">
            <a:extLst>
              <a:ext uri="{FF2B5EF4-FFF2-40B4-BE49-F238E27FC236}">
                <a16:creationId xmlns:a16="http://schemas.microsoft.com/office/drawing/2014/main" id="{F8F31499-3DAA-8D4C-9CB8-7E81244194DC}"/>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tretch>
            <a:fillRect/>
          </a:stretch>
        </p:blipFill>
        <p:spPr>
          <a:xfrm>
            <a:off x="4429126" y="2455897"/>
            <a:ext cx="2143125" cy="1153715"/>
          </a:xfrm>
        </p:spPr>
      </p:pic>
      <p:pic>
        <p:nvPicPr>
          <p:cNvPr id="10" name="Picture 9">
            <a:extLst>
              <a:ext uri="{FF2B5EF4-FFF2-40B4-BE49-F238E27FC236}">
                <a16:creationId xmlns:a16="http://schemas.microsoft.com/office/drawing/2014/main" id="{267E3FF4-E10F-C34C-ADEC-FAA6F322356C}"/>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331455" y="1977471"/>
            <a:ext cx="3901417" cy="1846671"/>
          </a:xfrm>
          <a:prstGeom prst="rect">
            <a:avLst/>
          </a:prstGeom>
        </p:spPr>
      </p:pic>
      <p:pic>
        <p:nvPicPr>
          <p:cNvPr id="13" name="Picture 12">
            <a:extLst>
              <a:ext uri="{FF2B5EF4-FFF2-40B4-BE49-F238E27FC236}">
                <a16:creationId xmlns:a16="http://schemas.microsoft.com/office/drawing/2014/main" id="{445E8C76-5056-3E4E-A1CC-61961D40C3A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234917" y="4152746"/>
            <a:ext cx="1905000" cy="1905000"/>
          </a:xfrm>
          <a:prstGeom prst="rect">
            <a:avLst/>
          </a:prstGeom>
        </p:spPr>
      </p:pic>
      <p:pic>
        <p:nvPicPr>
          <p:cNvPr id="16" name="Picture 15" descr="A picture containing clipart&#10;&#10;Description automatically generated">
            <a:extLst>
              <a:ext uri="{FF2B5EF4-FFF2-40B4-BE49-F238E27FC236}">
                <a16:creationId xmlns:a16="http://schemas.microsoft.com/office/drawing/2014/main" id="{A058D1B1-15EE-854B-8F02-7A14B9566F8C}"/>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7690291" y="4383975"/>
            <a:ext cx="1904999" cy="2474025"/>
          </a:xfrm>
          <a:prstGeom prst="rect">
            <a:avLst/>
          </a:prstGeom>
        </p:spPr>
      </p:pic>
    </p:spTree>
    <p:extLst>
      <p:ext uri="{BB962C8B-B14F-4D97-AF65-F5344CB8AC3E}">
        <p14:creationId xmlns:p14="http://schemas.microsoft.com/office/powerpoint/2010/main" val="96614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E90C-8C79-9E47-BAE1-7F84623F4478}"/>
              </a:ext>
            </a:extLst>
          </p:cNvPr>
          <p:cNvSpPr>
            <a:spLocks noGrp="1"/>
          </p:cNvSpPr>
          <p:nvPr>
            <p:ph type="title"/>
          </p:nvPr>
        </p:nvSpPr>
        <p:spPr>
          <a:xfrm>
            <a:off x="810000" y="447188"/>
            <a:ext cx="10571998" cy="970450"/>
          </a:xfrm>
        </p:spPr>
        <p:txBody>
          <a:bodyPr/>
          <a:lstStyle/>
          <a:p>
            <a:r>
              <a:rPr lang="en-US" dirty="0"/>
              <a:t>Data</a:t>
            </a:r>
          </a:p>
        </p:txBody>
      </p:sp>
      <p:pic>
        <p:nvPicPr>
          <p:cNvPr id="12" name="Picture 11" descr="A screenshot of a cell phone&#10;&#10;Description automatically generated">
            <a:extLst>
              <a:ext uri="{FF2B5EF4-FFF2-40B4-BE49-F238E27FC236}">
                <a16:creationId xmlns:a16="http://schemas.microsoft.com/office/drawing/2014/main" id="{06626901-5327-4C4B-B3D2-C8A168A50F54}"/>
              </a:ext>
            </a:extLst>
          </p:cNvPr>
          <p:cNvPicPr>
            <a:picLocks noChangeAspect="1"/>
          </p:cNvPicPr>
          <p:nvPr/>
        </p:nvPicPr>
        <p:blipFill>
          <a:blip r:embed="rId3"/>
          <a:stretch>
            <a:fillRect/>
          </a:stretch>
        </p:blipFill>
        <p:spPr>
          <a:xfrm>
            <a:off x="28575" y="4912563"/>
            <a:ext cx="12192000" cy="1447566"/>
          </a:xfrm>
          <a:prstGeom prst="rect">
            <a:avLst/>
          </a:prstGeom>
        </p:spPr>
      </p:pic>
      <p:pic>
        <p:nvPicPr>
          <p:cNvPr id="14" name="Picture 13">
            <a:extLst>
              <a:ext uri="{FF2B5EF4-FFF2-40B4-BE49-F238E27FC236}">
                <a16:creationId xmlns:a16="http://schemas.microsoft.com/office/drawing/2014/main" id="{9953CA1E-9A3F-3C48-881C-EE983739CF52}"/>
              </a:ext>
            </a:extLst>
          </p:cNvPr>
          <p:cNvPicPr>
            <a:picLocks noChangeAspect="1"/>
          </p:cNvPicPr>
          <p:nvPr/>
        </p:nvPicPr>
        <p:blipFill>
          <a:blip r:embed="rId4"/>
          <a:stretch>
            <a:fillRect/>
          </a:stretch>
        </p:blipFill>
        <p:spPr>
          <a:xfrm>
            <a:off x="101600" y="3530834"/>
            <a:ext cx="4686300" cy="952500"/>
          </a:xfrm>
          <a:prstGeom prst="rect">
            <a:avLst/>
          </a:prstGeom>
        </p:spPr>
      </p:pic>
      <p:sp>
        <p:nvSpPr>
          <p:cNvPr id="15" name="TextBox 14">
            <a:extLst>
              <a:ext uri="{FF2B5EF4-FFF2-40B4-BE49-F238E27FC236}">
                <a16:creationId xmlns:a16="http://schemas.microsoft.com/office/drawing/2014/main" id="{1F1786DB-3C58-124E-A9F2-C6B028B3357A}"/>
              </a:ext>
            </a:extLst>
          </p:cNvPr>
          <p:cNvSpPr txBox="1"/>
          <p:nvPr/>
        </p:nvSpPr>
        <p:spPr>
          <a:xfrm>
            <a:off x="400050" y="2209800"/>
            <a:ext cx="6419850" cy="830997"/>
          </a:xfrm>
          <a:prstGeom prst="rect">
            <a:avLst/>
          </a:prstGeom>
          <a:noFill/>
        </p:spPr>
        <p:txBody>
          <a:bodyPr wrap="square" rtlCol="0">
            <a:spAutoFit/>
          </a:bodyPr>
          <a:lstStyle/>
          <a:p>
            <a:r>
              <a:rPr lang="en-US" sz="2400" dirty="0"/>
              <a:t>1. Scraped more sold listing and added active listings</a:t>
            </a:r>
          </a:p>
        </p:txBody>
      </p:sp>
    </p:spTree>
    <p:extLst>
      <p:ext uri="{BB962C8B-B14F-4D97-AF65-F5344CB8AC3E}">
        <p14:creationId xmlns:p14="http://schemas.microsoft.com/office/powerpoint/2010/main" val="420239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CEBD8C-4F2F-2D4C-B1F0-4C769A74FF78}"/>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Linear Regression Model</a:t>
            </a:r>
          </a:p>
        </p:txBody>
      </p:sp>
      <p:pic>
        <p:nvPicPr>
          <p:cNvPr id="4" name="Picture 3" descr="A screenshot of a cell phone&#10;&#10;Description automatically generated">
            <a:extLst>
              <a:ext uri="{FF2B5EF4-FFF2-40B4-BE49-F238E27FC236}">
                <a16:creationId xmlns:a16="http://schemas.microsoft.com/office/drawing/2014/main" id="{EF678C0D-0CEB-574A-8765-07E4A476EB85}"/>
              </a:ext>
            </a:extLst>
          </p:cNvPr>
          <p:cNvPicPr>
            <a:picLocks noChangeAspect="1"/>
          </p:cNvPicPr>
          <p:nvPr/>
        </p:nvPicPr>
        <p:blipFill>
          <a:blip r:embed="rId4"/>
          <a:stretch>
            <a:fillRect/>
          </a:stretch>
        </p:blipFill>
        <p:spPr>
          <a:xfrm>
            <a:off x="4717580" y="248849"/>
            <a:ext cx="7474420" cy="579251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6007549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EBD8C-4F2F-2D4C-B1F0-4C769A74FF78}"/>
              </a:ext>
            </a:extLst>
          </p:cNvPr>
          <p:cNvSpPr>
            <a:spLocks noGrp="1"/>
          </p:cNvSpPr>
          <p:nvPr>
            <p:ph type="title"/>
          </p:nvPr>
        </p:nvSpPr>
        <p:spPr>
          <a:xfrm>
            <a:off x="291494" y="173701"/>
            <a:ext cx="7343746" cy="4241136"/>
          </a:xfrm>
        </p:spPr>
        <p:txBody>
          <a:bodyPr vert="horz" lIns="91440" tIns="45720" rIns="91440" bIns="45720" rtlCol="0" anchor="t">
            <a:normAutofit/>
          </a:bodyPr>
          <a:lstStyle/>
          <a:p>
            <a:r>
              <a:rPr lang="en-US" sz="4400"/>
              <a:t>Linear Regression Model</a:t>
            </a:r>
            <a:endParaRPr lang="en-US" sz="4400" dirty="0"/>
          </a:p>
        </p:txBody>
      </p:sp>
      <p:pic>
        <p:nvPicPr>
          <p:cNvPr id="5" name="Picture 4" descr="A close up of a logo&#10;&#10;Description automatically generated">
            <a:extLst>
              <a:ext uri="{FF2B5EF4-FFF2-40B4-BE49-F238E27FC236}">
                <a16:creationId xmlns:a16="http://schemas.microsoft.com/office/drawing/2014/main" id="{7BD8A942-DC54-744D-89C9-5D1F7DC70B3A}"/>
              </a:ext>
            </a:extLst>
          </p:cNvPr>
          <p:cNvPicPr>
            <a:picLocks noChangeAspect="1"/>
          </p:cNvPicPr>
          <p:nvPr/>
        </p:nvPicPr>
        <p:blipFill>
          <a:blip r:embed="rId3"/>
          <a:stretch>
            <a:fillRect/>
          </a:stretch>
        </p:blipFill>
        <p:spPr>
          <a:xfrm>
            <a:off x="1892841" y="2137106"/>
            <a:ext cx="10299159" cy="1257300"/>
          </a:xfrm>
          <a:prstGeom prst="rect">
            <a:avLst/>
          </a:prstGeom>
        </p:spPr>
      </p:pic>
      <p:pic>
        <p:nvPicPr>
          <p:cNvPr id="6" name="Picture 5">
            <a:extLst>
              <a:ext uri="{FF2B5EF4-FFF2-40B4-BE49-F238E27FC236}">
                <a16:creationId xmlns:a16="http://schemas.microsoft.com/office/drawing/2014/main" id="{ACDB4E17-12E3-3947-8BF7-E4EA1648469E}"/>
              </a:ext>
            </a:extLst>
          </p:cNvPr>
          <p:cNvPicPr>
            <a:picLocks noChangeAspect="1"/>
          </p:cNvPicPr>
          <p:nvPr/>
        </p:nvPicPr>
        <p:blipFill>
          <a:blip r:embed="rId4"/>
          <a:stretch>
            <a:fillRect/>
          </a:stretch>
        </p:blipFill>
        <p:spPr>
          <a:xfrm>
            <a:off x="1892841" y="3858252"/>
            <a:ext cx="9034264" cy="2199647"/>
          </a:xfrm>
          <a:prstGeom prst="rect">
            <a:avLst/>
          </a:prstGeom>
        </p:spPr>
      </p:pic>
    </p:spTree>
    <p:extLst>
      <p:ext uri="{BB962C8B-B14F-4D97-AF65-F5344CB8AC3E}">
        <p14:creationId xmlns:p14="http://schemas.microsoft.com/office/powerpoint/2010/main" val="27192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CEBD8C-4F2F-2D4C-B1F0-4C769A74FF78}"/>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Linear Regression Model</a:t>
            </a:r>
            <a:endParaRPr lang="en-US" sz="4400" dirty="0"/>
          </a:p>
        </p:txBody>
      </p:sp>
      <p:pic>
        <p:nvPicPr>
          <p:cNvPr id="5" name="Picture 4">
            <a:extLst>
              <a:ext uri="{FF2B5EF4-FFF2-40B4-BE49-F238E27FC236}">
                <a16:creationId xmlns:a16="http://schemas.microsoft.com/office/drawing/2014/main" id="{B476FC02-6C84-6B45-816D-6C81E5D3A766}"/>
              </a:ext>
            </a:extLst>
          </p:cNvPr>
          <p:cNvPicPr>
            <a:picLocks noChangeAspect="1"/>
          </p:cNvPicPr>
          <p:nvPr/>
        </p:nvPicPr>
        <p:blipFill>
          <a:blip r:embed="rId4"/>
          <a:stretch>
            <a:fillRect/>
          </a:stretch>
        </p:blipFill>
        <p:spPr>
          <a:xfrm>
            <a:off x="4471499" y="586740"/>
            <a:ext cx="7649556" cy="1539240"/>
          </a:xfrm>
          <a:prstGeom prst="rect">
            <a:avLst/>
          </a:prstGeom>
        </p:spPr>
      </p:pic>
      <p:pic>
        <p:nvPicPr>
          <p:cNvPr id="6" name="Picture 5">
            <a:extLst>
              <a:ext uri="{FF2B5EF4-FFF2-40B4-BE49-F238E27FC236}">
                <a16:creationId xmlns:a16="http://schemas.microsoft.com/office/drawing/2014/main" id="{AB67D3C8-22EB-5346-BEEC-E0ACC8AE03F4}"/>
              </a:ext>
            </a:extLst>
          </p:cNvPr>
          <p:cNvPicPr>
            <a:picLocks noChangeAspect="1"/>
          </p:cNvPicPr>
          <p:nvPr/>
        </p:nvPicPr>
        <p:blipFill>
          <a:blip r:embed="rId5"/>
          <a:stretch>
            <a:fillRect/>
          </a:stretch>
        </p:blipFill>
        <p:spPr>
          <a:xfrm>
            <a:off x="3948811" y="2712720"/>
            <a:ext cx="8243189" cy="3507740"/>
          </a:xfrm>
          <a:prstGeom prst="rect">
            <a:avLst/>
          </a:prstGeom>
        </p:spPr>
      </p:pic>
    </p:spTree>
    <p:extLst>
      <p:ext uri="{BB962C8B-B14F-4D97-AF65-F5344CB8AC3E}">
        <p14:creationId xmlns:p14="http://schemas.microsoft.com/office/powerpoint/2010/main" val="263888731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EBD8C-4F2F-2D4C-B1F0-4C769A74FF78}"/>
              </a:ext>
            </a:extLst>
          </p:cNvPr>
          <p:cNvSpPr>
            <a:spLocks noGrp="1"/>
          </p:cNvSpPr>
          <p:nvPr>
            <p:ph type="title"/>
          </p:nvPr>
        </p:nvSpPr>
        <p:spPr>
          <a:xfrm>
            <a:off x="428654" y="611505"/>
            <a:ext cx="7640926" cy="1011555"/>
          </a:xfrm>
        </p:spPr>
        <p:txBody>
          <a:bodyPr vert="horz" lIns="91440" tIns="45720" rIns="91440" bIns="45720" rtlCol="0" anchor="t">
            <a:normAutofit/>
          </a:bodyPr>
          <a:lstStyle/>
          <a:p>
            <a:r>
              <a:rPr lang="en-US" sz="4400" dirty="0"/>
              <a:t>Linear Regression Model</a:t>
            </a:r>
          </a:p>
        </p:txBody>
      </p:sp>
      <p:pic>
        <p:nvPicPr>
          <p:cNvPr id="3" name="Picture 2">
            <a:extLst>
              <a:ext uri="{FF2B5EF4-FFF2-40B4-BE49-F238E27FC236}">
                <a16:creationId xmlns:a16="http://schemas.microsoft.com/office/drawing/2014/main" id="{F81D2DF1-CD2B-8A4B-8C89-F99C8655783D}"/>
              </a:ext>
            </a:extLst>
          </p:cNvPr>
          <p:cNvPicPr>
            <a:picLocks noChangeAspect="1"/>
          </p:cNvPicPr>
          <p:nvPr/>
        </p:nvPicPr>
        <p:blipFill>
          <a:blip r:embed="rId3"/>
          <a:stretch>
            <a:fillRect/>
          </a:stretch>
        </p:blipFill>
        <p:spPr>
          <a:xfrm>
            <a:off x="3124199" y="3040380"/>
            <a:ext cx="7230291" cy="2811780"/>
          </a:xfrm>
          <a:prstGeom prst="rect">
            <a:avLst/>
          </a:prstGeom>
        </p:spPr>
      </p:pic>
    </p:spTree>
    <p:extLst>
      <p:ext uri="{BB962C8B-B14F-4D97-AF65-F5344CB8AC3E}">
        <p14:creationId xmlns:p14="http://schemas.microsoft.com/office/powerpoint/2010/main" val="681702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929</Words>
  <Application>Microsoft Macintosh PowerPoint</Application>
  <PresentationFormat>Widescreen</PresentationFormat>
  <Paragraphs>106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Century Gothic</vt:lpstr>
      <vt:lpstr>Wingdings 2</vt:lpstr>
      <vt:lpstr>Quotable</vt:lpstr>
      <vt:lpstr>Project 3: The “Vanestimate”</vt:lpstr>
      <vt:lpstr>Review</vt:lpstr>
      <vt:lpstr>Project 3: Creating the Estimate</vt:lpstr>
      <vt:lpstr>Libraries Used</vt:lpstr>
      <vt:lpstr>Data</vt:lpstr>
      <vt:lpstr>Linear Regression Model</vt:lpstr>
      <vt:lpstr>Linear Regression Model</vt:lpstr>
      <vt:lpstr>Linear Regression Model</vt:lpstr>
      <vt:lpstr>Linear Regression Model</vt:lpstr>
      <vt:lpstr>Accuracy</vt:lpstr>
      <vt:lpstr>Model limitations</vt:lpstr>
      <vt:lpstr>Life Advice</vt:lpstr>
      <vt:lpstr>Can I estimate sold price listings?</vt:lpstr>
      <vt:lpstr>What I learned: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The “Vanestimate”</dc:title>
  <dc:creator>Vanessa Oakes</dc:creator>
  <cp:lastModifiedBy>Vanessa Oakes</cp:lastModifiedBy>
  <cp:revision>3</cp:revision>
  <dcterms:created xsi:type="dcterms:W3CDTF">2019-06-10T02:01:23Z</dcterms:created>
  <dcterms:modified xsi:type="dcterms:W3CDTF">2019-06-10T05:29:26Z</dcterms:modified>
</cp:coreProperties>
</file>