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56" r:id="rId3"/>
    <p:sldId id="261" r:id="rId4"/>
    <p:sldId id="258" r:id="rId5"/>
    <p:sldId id="257" r:id="rId6"/>
    <p:sldId id="260" r:id="rId7"/>
    <p:sldId id="264" r:id="rId8"/>
    <p:sldId id="265" r:id="rId9"/>
    <p:sldId id="262" r:id="rId10"/>
    <p:sldId id="269" r:id="rId11"/>
    <p:sldId id="266" r:id="rId12"/>
    <p:sldId id="267"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essa Ogier" initials="VO" lastIdx="2" clrIdx="0">
    <p:extLst>
      <p:ext uri="{19B8F6BF-5375-455C-9EA6-DF929625EA0E}">
        <p15:presenceInfo xmlns:p15="http://schemas.microsoft.com/office/powerpoint/2012/main" userId="c84e7f9ea238cc6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1" d="100"/>
          <a:sy n="101" d="100"/>
        </p:scale>
        <p:origin x="216"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1/23/2019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1/23/2019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BE" dirty="0" smtClean="0">
                <a:latin typeface="Arial" panose="020B0604020202020204" pitchFamily="34" charset="0"/>
                <a:cs typeface="Arial" panose="020B0604020202020204" pitchFamily="34" charset="0"/>
              </a:rPr>
              <a:t>Les logiciels open SOURCE</a:t>
            </a:r>
            <a:endParaRPr lang="fr-BE" dirty="0">
              <a:latin typeface="Arial" panose="020B0604020202020204" pitchFamily="34" charset="0"/>
              <a:cs typeface="Arial" panose="020B0604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3557" y="2249488"/>
            <a:ext cx="3541712" cy="3541712"/>
          </a:xfrm>
        </p:spPr>
      </p:pic>
    </p:spTree>
    <p:extLst>
      <p:ext uri="{BB962C8B-B14F-4D97-AF65-F5344CB8AC3E}">
        <p14:creationId xmlns:p14="http://schemas.microsoft.com/office/powerpoint/2010/main" val="2861736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dirty="0"/>
          </a:p>
        </p:txBody>
      </p:sp>
      <p:sp>
        <p:nvSpPr>
          <p:cNvPr id="3" name="Espace réservé du contenu 2"/>
          <p:cNvSpPr>
            <a:spLocks noGrp="1"/>
          </p:cNvSpPr>
          <p:nvPr>
            <p:ph idx="1"/>
          </p:nvPr>
        </p:nvSpPr>
        <p:spPr>
          <a:xfrm>
            <a:off x="1141412" y="1171575"/>
            <a:ext cx="9905999" cy="4619626"/>
          </a:xfrm>
        </p:spPr>
        <p:txBody>
          <a:bodyPr/>
          <a:lstStyle/>
          <a:p>
            <a:endParaRPr lang="fr-FR" dirty="0" smtClean="0">
              <a:solidFill>
                <a:schemeClr val="bg1"/>
              </a:solidFill>
            </a:endParaRPr>
          </a:p>
          <a:p>
            <a:r>
              <a:rPr lang="fr-FR" dirty="0" smtClean="0">
                <a:solidFill>
                  <a:schemeClr val="bg1"/>
                </a:solidFill>
              </a:rPr>
              <a:t>Logiciel </a:t>
            </a:r>
            <a:r>
              <a:rPr lang="fr-FR" dirty="0">
                <a:solidFill>
                  <a:schemeClr val="bg1"/>
                </a:solidFill>
              </a:rPr>
              <a:t>Libre : Ce terme est celui favorisé par Richard </a:t>
            </a:r>
            <a:r>
              <a:rPr lang="fr-FR" dirty="0" err="1">
                <a:solidFill>
                  <a:schemeClr val="bg1"/>
                </a:solidFill>
              </a:rPr>
              <a:t>Stallman</a:t>
            </a:r>
            <a:r>
              <a:rPr lang="fr-FR" dirty="0">
                <a:solidFill>
                  <a:schemeClr val="bg1"/>
                </a:solidFill>
              </a:rPr>
              <a:t> et la FSF. Avantage : ça implique une notion de liberté, contrairement à Open Source qui est une notion pragmatique. </a:t>
            </a:r>
            <a:endParaRPr lang="fr-FR" dirty="0" smtClean="0">
              <a:solidFill>
                <a:schemeClr val="bg1"/>
              </a:solidFill>
            </a:endParaRPr>
          </a:p>
          <a:p>
            <a:r>
              <a:rPr lang="fr-FR" dirty="0" smtClean="0">
                <a:solidFill>
                  <a:schemeClr val="bg1"/>
                </a:solidFill>
              </a:rPr>
              <a:t>Inconvénient </a:t>
            </a:r>
            <a:r>
              <a:rPr lang="fr-FR" dirty="0">
                <a:solidFill>
                  <a:schemeClr val="bg1"/>
                </a:solidFill>
              </a:rPr>
              <a:t>: En anglais, free est ambigu et peut faire penser à gratuit, sans souligner le côté libre du logiciel. C'est pour ça que free software est souvent confondu avec freeware.</a:t>
            </a:r>
          </a:p>
          <a:p>
            <a:endParaRPr lang="fr-BE" dirty="0"/>
          </a:p>
        </p:txBody>
      </p:sp>
    </p:spTree>
    <p:extLst>
      <p:ext uri="{BB962C8B-B14F-4D97-AF65-F5344CB8AC3E}">
        <p14:creationId xmlns:p14="http://schemas.microsoft.com/office/powerpoint/2010/main" val="54628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84976"/>
            <a:ext cx="12315825" cy="7220065"/>
          </a:xfrm>
        </p:spPr>
      </p:pic>
    </p:spTree>
    <p:extLst>
      <p:ext uri="{BB962C8B-B14F-4D97-AF65-F5344CB8AC3E}">
        <p14:creationId xmlns:p14="http://schemas.microsoft.com/office/powerpoint/2010/main" val="3091133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68" y="1"/>
            <a:ext cx="12262068" cy="6921048"/>
          </a:xfrm>
        </p:spPr>
      </p:pic>
    </p:spTree>
    <p:extLst>
      <p:ext uri="{BB962C8B-B14F-4D97-AF65-F5344CB8AC3E}">
        <p14:creationId xmlns:p14="http://schemas.microsoft.com/office/powerpoint/2010/main" val="41726085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4928" y="1458913"/>
            <a:ext cx="9627470" cy="3541712"/>
          </a:xfrm>
        </p:spPr>
      </p:pic>
      <p:sp>
        <p:nvSpPr>
          <p:cNvPr id="5" name="Pensées 4"/>
          <p:cNvSpPr/>
          <p:nvPr/>
        </p:nvSpPr>
        <p:spPr>
          <a:xfrm>
            <a:off x="9848850" y="457201"/>
            <a:ext cx="2181225" cy="1691878"/>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BE" dirty="0" smtClean="0"/>
              <a:t>Ou aller suivre des cours chez </a:t>
            </a:r>
            <a:r>
              <a:rPr lang="fr-BE" dirty="0" err="1" smtClean="0"/>
              <a:t>Becode</a:t>
            </a:r>
            <a:r>
              <a:rPr lang="fr-BE" dirty="0" smtClean="0"/>
              <a:t>…</a:t>
            </a:r>
            <a:endParaRPr lang="fr-BE" dirty="0"/>
          </a:p>
        </p:txBody>
      </p:sp>
    </p:spTree>
    <p:extLst>
      <p:ext uri="{BB962C8B-B14F-4D97-AF65-F5344CB8AC3E}">
        <p14:creationId xmlns:p14="http://schemas.microsoft.com/office/powerpoint/2010/main" val="11394870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7746" y="1668463"/>
            <a:ext cx="6673331" cy="3541712"/>
          </a:xfrm>
        </p:spPr>
      </p:pic>
    </p:spTree>
    <p:extLst>
      <p:ext uri="{BB962C8B-B14F-4D97-AF65-F5344CB8AC3E}">
        <p14:creationId xmlns:p14="http://schemas.microsoft.com/office/powerpoint/2010/main" val="583372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52368" y="1029729"/>
            <a:ext cx="9374659" cy="5262979"/>
          </a:xfrm>
          <a:prstGeom prst="rect">
            <a:avLst/>
          </a:prstGeom>
        </p:spPr>
        <p:txBody>
          <a:bodyPr wrap="square">
            <a:spAutoFit/>
          </a:bodyPr>
          <a:lstStyle/>
          <a:p>
            <a:pPr>
              <a:lnSpc>
                <a:spcPct val="150000"/>
              </a:lnSpc>
            </a:pPr>
            <a:r>
              <a:rPr lang="fr-FR" sz="3200" b="1" dirty="0" smtClean="0">
                <a:solidFill>
                  <a:schemeClr val="bg1"/>
                </a:solidFill>
              </a:rPr>
              <a:t>Petit rappel </a:t>
            </a:r>
          </a:p>
          <a:p>
            <a:pPr>
              <a:lnSpc>
                <a:spcPct val="150000"/>
              </a:lnSpc>
            </a:pPr>
            <a:endParaRPr lang="fr-FR" sz="2400" b="1" dirty="0">
              <a:solidFill>
                <a:schemeClr val="bg1"/>
              </a:solidFill>
              <a:latin typeface="arial" panose="020B0604020202020204" pitchFamily="34" charset="0"/>
            </a:endParaRPr>
          </a:p>
          <a:p>
            <a:pPr>
              <a:lnSpc>
                <a:spcPct val="150000"/>
              </a:lnSpc>
            </a:pPr>
            <a:endParaRPr lang="fr-FR" sz="2400" b="1" dirty="0" smtClean="0">
              <a:solidFill>
                <a:schemeClr val="bg1"/>
              </a:solidFill>
              <a:latin typeface="arial" panose="020B0604020202020204" pitchFamily="34" charset="0"/>
            </a:endParaRPr>
          </a:p>
          <a:p>
            <a:pPr>
              <a:lnSpc>
                <a:spcPct val="150000"/>
              </a:lnSpc>
            </a:pPr>
            <a:r>
              <a:rPr lang="fr-FR" sz="2400" dirty="0" smtClean="0">
                <a:solidFill>
                  <a:schemeClr val="bg1"/>
                </a:solidFill>
              </a:rPr>
              <a:t>Le</a:t>
            </a:r>
            <a:r>
              <a:rPr lang="fr-FR" sz="2400" dirty="0">
                <a:solidFill>
                  <a:schemeClr val="bg1"/>
                </a:solidFill>
              </a:rPr>
              <a:t> code généré par l'être humain est appelé code source ; </a:t>
            </a:r>
          </a:p>
          <a:p>
            <a:pPr>
              <a:lnSpc>
                <a:spcPct val="150000"/>
              </a:lnSpc>
            </a:pPr>
            <a:r>
              <a:rPr lang="fr-FR" sz="2400" dirty="0">
                <a:solidFill>
                  <a:schemeClr val="bg1"/>
                </a:solidFill>
              </a:rPr>
              <a:t>la façon dont est rédigé ce code source est appelée langage de programmation ; </a:t>
            </a:r>
          </a:p>
          <a:p>
            <a:pPr>
              <a:lnSpc>
                <a:spcPct val="150000"/>
              </a:lnSpc>
            </a:pPr>
            <a:r>
              <a:rPr lang="fr-FR" sz="2400" dirty="0">
                <a:solidFill>
                  <a:schemeClr val="bg1"/>
                </a:solidFill>
              </a:rPr>
              <a:t>le traducteur de ce code dans sa représentation binaire est appelé compilateur, interpréteur ou machine virtuelle selon les modalités de la traduction.</a:t>
            </a:r>
            <a:endParaRPr lang="fr-BE" sz="2400" dirty="0">
              <a:solidFill>
                <a:schemeClr val="bg1"/>
              </a:solidFill>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3434" y="84824"/>
            <a:ext cx="3000375" cy="2371725"/>
          </a:xfrm>
          <a:prstGeom prst="rect">
            <a:avLst/>
          </a:prstGeom>
        </p:spPr>
      </p:pic>
    </p:spTree>
    <p:extLst>
      <p:ext uri="{BB962C8B-B14F-4D97-AF65-F5344CB8AC3E}">
        <p14:creationId xmlns:p14="http://schemas.microsoft.com/office/powerpoint/2010/main" val="91532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BE" dirty="0" smtClean="0">
                <a:solidFill>
                  <a:schemeClr val="bg1"/>
                </a:solidFill>
              </a:rPr>
              <a:t>Un logiciel open source, c’est quoi?</a:t>
            </a:r>
            <a:endParaRPr lang="fr-BE" dirty="0">
              <a:solidFill>
                <a:schemeClr val="bg1"/>
              </a:solidFill>
            </a:endParaRPr>
          </a:p>
        </p:txBody>
      </p:sp>
      <p:sp>
        <p:nvSpPr>
          <p:cNvPr id="3" name="Espace réservé du contenu 2"/>
          <p:cNvSpPr>
            <a:spLocks noGrp="1"/>
          </p:cNvSpPr>
          <p:nvPr>
            <p:ph idx="1"/>
          </p:nvPr>
        </p:nvSpPr>
        <p:spPr>
          <a:xfrm>
            <a:off x="1682432" y="2196147"/>
            <a:ext cx="9905999" cy="3541714"/>
          </a:xfrm>
        </p:spPr>
        <p:txBody>
          <a:bodyPr/>
          <a:lstStyle/>
          <a:p>
            <a:r>
              <a:rPr lang="fr-BE" dirty="0" err="1" smtClean="0">
                <a:solidFill>
                  <a:schemeClr val="bg1"/>
                </a:solidFill>
              </a:rPr>
              <a:t>Palo</a:t>
            </a:r>
            <a:r>
              <a:rPr lang="fr-BE" dirty="0" smtClean="0">
                <a:solidFill>
                  <a:schemeClr val="bg1"/>
                </a:solidFill>
              </a:rPr>
              <a:t> Alto en 1998 par Bruce </a:t>
            </a:r>
            <a:r>
              <a:rPr lang="fr-BE" dirty="0" err="1" smtClean="0">
                <a:solidFill>
                  <a:schemeClr val="bg1"/>
                </a:solidFill>
              </a:rPr>
              <a:t>Perens</a:t>
            </a:r>
            <a:r>
              <a:rPr lang="fr-BE" dirty="0" smtClean="0">
                <a:solidFill>
                  <a:schemeClr val="bg1"/>
                </a:solidFill>
              </a:rPr>
              <a:t> et </a:t>
            </a:r>
            <a:r>
              <a:rPr lang="fr-BE" dirty="0" err="1" smtClean="0">
                <a:solidFill>
                  <a:schemeClr val="bg1"/>
                </a:solidFill>
              </a:rPr>
              <a:t>Eric</a:t>
            </a:r>
            <a:r>
              <a:rPr lang="fr-BE" dirty="0" smtClean="0">
                <a:solidFill>
                  <a:schemeClr val="bg1"/>
                </a:solidFill>
              </a:rPr>
              <a:t> Raymond.</a:t>
            </a:r>
          </a:p>
          <a:p>
            <a:r>
              <a:rPr lang="fr-BE" dirty="0" smtClean="0">
                <a:solidFill>
                  <a:schemeClr val="bg1"/>
                </a:solidFill>
              </a:rPr>
              <a:t>Programme informatique avec un code source (lire, modifier, redistribuer)</a:t>
            </a:r>
          </a:p>
          <a:p>
            <a:r>
              <a:rPr lang="fr-BE" dirty="0" smtClean="0">
                <a:solidFill>
                  <a:schemeClr val="bg1"/>
                </a:solidFill>
              </a:rPr>
              <a:t>Modèle de développement collaboratif.</a:t>
            </a:r>
          </a:p>
          <a:p>
            <a:r>
              <a:rPr lang="fr-BE" dirty="0" smtClean="0">
                <a:solidFill>
                  <a:schemeClr val="bg1"/>
                </a:solidFill>
              </a:rPr>
              <a:t>CVS ( concurrent versions system).</a:t>
            </a:r>
          </a:p>
          <a:p>
            <a:r>
              <a:rPr lang="fr-BE" dirty="0" err="1" smtClean="0">
                <a:solidFill>
                  <a:schemeClr val="bg1"/>
                </a:solidFill>
              </a:rPr>
              <a:t>GitHuB</a:t>
            </a:r>
            <a:r>
              <a:rPr lang="fr-BE" dirty="0" smtClean="0">
                <a:solidFill>
                  <a:schemeClr val="bg1"/>
                </a:solidFill>
              </a:rPr>
              <a:t> &lt;3</a:t>
            </a:r>
          </a:p>
          <a:p>
            <a:endParaRPr lang="fr-BE" dirty="0"/>
          </a:p>
        </p:txBody>
      </p:sp>
    </p:spTree>
    <p:extLst>
      <p:ext uri="{BB962C8B-B14F-4D97-AF65-F5344CB8AC3E}">
        <p14:creationId xmlns:p14="http://schemas.microsoft.com/office/powerpoint/2010/main" val="1857809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solidFill>
                  <a:schemeClr val="bg1"/>
                </a:solidFill>
              </a:rPr>
              <a:t>Oui et alors? Je ne sais pas (encore) programmer.</a:t>
            </a:r>
            <a:endParaRPr lang="fr-BE" dirty="0">
              <a:solidFill>
                <a:schemeClr val="bg1"/>
              </a:solidFill>
            </a:endParaRPr>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8236" y="2249488"/>
            <a:ext cx="6172353" cy="3541712"/>
          </a:xfrm>
        </p:spPr>
      </p:pic>
    </p:spTree>
    <p:extLst>
      <p:ext uri="{BB962C8B-B14F-4D97-AF65-F5344CB8AC3E}">
        <p14:creationId xmlns:p14="http://schemas.microsoft.com/office/powerpoint/2010/main" val="34244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solidFill>
                  <a:schemeClr val="bg1"/>
                </a:solidFill>
              </a:rPr>
              <a:t>DONC l’OPEN SOURCE EST UN LOGIEL LIBRE?</a:t>
            </a:r>
            <a:endParaRPr lang="fr-BE" dirty="0">
              <a:solidFill>
                <a:schemeClr val="bg1"/>
              </a:solidFill>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8195" y="2849852"/>
            <a:ext cx="2298456" cy="3541712"/>
          </a:xfrm>
        </p:spPr>
      </p:pic>
      <p:sp>
        <p:nvSpPr>
          <p:cNvPr id="5" name="Bulle ronde 4"/>
          <p:cNvSpPr/>
          <p:nvPr/>
        </p:nvSpPr>
        <p:spPr>
          <a:xfrm>
            <a:off x="5867423" y="1856510"/>
            <a:ext cx="2288286" cy="1288906"/>
          </a:xfrm>
          <a:prstGeom prst="wedgeEllipseCallou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BE" dirty="0" smtClean="0"/>
              <a:t>LOL!</a:t>
            </a:r>
            <a:endParaRPr lang="fr-BE" dirty="0"/>
          </a:p>
        </p:txBody>
      </p:sp>
    </p:spTree>
    <p:extLst>
      <p:ext uri="{BB962C8B-B14F-4D97-AF65-F5344CB8AC3E}">
        <p14:creationId xmlns:p14="http://schemas.microsoft.com/office/powerpoint/2010/main" val="175626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41412" y="1133475"/>
            <a:ext cx="9905999" cy="4657726"/>
          </a:xfrm>
        </p:spPr>
        <p:txBody>
          <a:bodyPr>
            <a:normAutofit/>
          </a:bodyPr>
          <a:lstStyle/>
          <a:p>
            <a:r>
              <a:rPr lang="fr-FR" dirty="0">
                <a:solidFill>
                  <a:schemeClr val="bg1"/>
                </a:solidFill>
              </a:rPr>
              <a:t>Open Source : Ce terme est celui favorisé par l'OSI (forcément, c'est marqué dessus). </a:t>
            </a:r>
          </a:p>
          <a:p>
            <a:r>
              <a:rPr lang="fr-FR" dirty="0">
                <a:solidFill>
                  <a:schemeClr val="bg1"/>
                </a:solidFill>
              </a:rPr>
              <a:t>Avantage : Pas d'ambigüité libre/gratuit.</a:t>
            </a:r>
          </a:p>
          <a:p>
            <a:r>
              <a:rPr lang="fr-FR" dirty="0">
                <a:solidFill>
                  <a:schemeClr val="bg1"/>
                </a:solidFill>
              </a:rPr>
              <a:t> Inconvénient : De nombreuses boites s’engouffrent dans la brèche et utilisent ce terme à tort et à travers pour labelliser en tant que </a:t>
            </a:r>
            <a:r>
              <a:rPr lang="fr-FR" dirty="0" smtClean="0">
                <a:solidFill>
                  <a:schemeClr val="bg1"/>
                </a:solidFill>
              </a:rPr>
              <a:t>« logiciel Open Source » , </a:t>
            </a:r>
            <a:r>
              <a:rPr lang="fr-FR" dirty="0">
                <a:solidFill>
                  <a:schemeClr val="bg1"/>
                </a:solidFill>
              </a:rPr>
              <a:t>des logiciels qui ne répondent pas aux critères de l'Open Source selon la définition de l'OSI ni ceux du Logiciel Libre selon la définition de la FSF. </a:t>
            </a:r>
            <a:endParaRPr lang="fr-FR" dirty="0" smtClean="0">
              <a:solidFill>
                <a:schemeClr val="bg1"/>
              </a:solidFill>
            </a:endParaRPr>
          </a:p>
          <a:p>
            <a:pPr marL="0" indent="0">
              <a:buNone/>
            </a:pPr>
            <a:r>
              <a:rPr lang="fr-FR" dirty="0">
                <a:solidFill>
                  <a:schemeClr val="bg1"/>
                </a:solidFill>
              </a:rPr>
              <a:t> </a:t>
            </a:r>
            <a:r>
              <a:rPr lang="fr-FR" dirty="0" smtClean="0">
                <a:solidFill>
                  <a:schemeClr val="bg1"/>
                </a:solidFill>
              </a:rPr>
              <a:t> (</a:t>
            </a:r>
            <a:r>
              <a:rPr lang="fr-FR" dirty="0" err="1" smtClean="0">
                <a:solidFill>
                  <a:schemeClr val="bg1"/>
                </a:solidFill>
              </a:rPr>
              <a:t>openwashing</a:t>
            </a:r>
            <a:r>
              <a:rPr lang="fr-FR" dirty="0" smtClean="0">
                <a:solidFill>
                  <a:schemeClr val="bg1"/>
                </a:solidFill>
              </a:rPr>
              <a:t>)</a:t>
            </a:r>
            <a:endParaRPr lang="fr-BE" dirty="0">
              <a:solidFill>
                <a:schemeClr val="bg1"/>
              </a:solidFill>
            </a:endParaRPr>
          </a:p>
          <a:p>
            <a:endParaRPr lang="fr-BE" dirty="0"/>
          </a:p>
        </p:txBody>
      </p:sp>
    </p:spTree>
    <p:extLst>
      <p:ext uri="{BB962C8B-B14F-4D97-AF65-F5344CB8AC3E}">
        <p14:creationId xmlns:p14="http://schemas.microsoft.com/office/powerpoint/2010/main" val="307339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2" y="618518"/>
            <a:ext cx="10860088" cy="1478570"/>
          </a:xfrm>
        </p:spPr>
        <p:txBody>
          <a:bodyPr/>
          <a:lstStyle/>
          <a:p>
            <a:r>
              <a:rPr lang="fr-BE" dirty="0">
                <a:solidFill>
                  <a:schemeClr val="bg1"/>
                </a:solidFill>
              </a:rPr>
              <a:t>Les 10 commandements de l’Open </a:t>
            </a:r>
            <a:r>
              <a:rPr lang="fr-BE" dirty="0" smtClean="0">
                <a:solidFill>
                  <a:schemeClr val="bg1"/>
                </a:solidFill>
              </a:rPr>
              <a:t>source (OSI)</a:t>
            </a:r>
            <a:endParaRPr lang="fr-BE" dirty="0">
              <a:solidFill>
                <a:schemeClr val="bg1"/>
              </a:solidFill>
            </a:endParaRPr>
          </a:p>
        </p:txBody>
      </p:sp>
      <p:sp>
        <p:nvSpPr>
          <p:cNvPr id="3" name="Espace réservé du contenu 2"/>
          <p:cNvSpPr>
            <a:spLocks noGrp="1"/>
          </p:cNvSpPr>
          <p:nvPr>
            <p:ph idx="1"/>
          </p:nvPr>
        </p:nvSpPr>
        <p:spPr>
          <a:xfrm>
            <a:off x="1141412" y="1800225"/>
            <a:ext cx="9905999" cy="3990976"/>
          </a:xfrm>
        </p:spPr>
        <p:txBody>
          <a:bodyPr>
            <a:normAutofit fontScale="92500" lnSpcReduction="10000"/>
          </a:bodyPr>
          <a:lstStyle/>
          <a:p>
            <a:r>
              <a:rPr lang="fr-FR" dirty="0">
                <a:solidFill>
                  <a:schemeClr val="bg1"/>
                </a:solidFill>
              </a:rPr>
              <a:t>La redistribution doit être </a:t>
            </a:r>
            <a:r>
              <a:rPr lang="fr-FR" dirty="0" smtClean="0">
                <a:solidFill>
                  <a:schemeClr val="bg1"/>
                </a:solidFill>
              </a:rPr>
              <a:t>libre.</a:t>
            </a:r>
            <a:endParaRPr lang="fr-FR" dirty="0">
              <a:solidFill>
                <a:schemeClr val="bg1"/>
              </a:solidFill>
            </a:endParaRPr>
          </a:p>
          <a:p>
            <a:r>
              <a:rPr lang="fr-FR" dirty="0">
                <a:solidFill>
                  <a:schemeClr val="bg1"/>
                </a:solidFill>
              </a:rPr>
              <a:t>Le programme doit être distribué avec le code source, sinon il doit y avoir un moyen très médiatisé pour l’obtenir sans </a:t>
            </a:r>
            <a:r>
              <a:rPr lang="fr-FR" dirty="0" smtClean="0">
                <a:solidFill>
                  <a:schemeClr val="bg1"/>
                </a:solidFill>
              </a:rPr>
              <a:t>frais. </a:t>
            </a:r>
            <a:endParaRPr lang="fr-FR" dirty="0">
              <a:solidFill>
                <a:schemeClr val="bg1"/>
              </a:solidFill>
            </a:endParaRPr>
          </a:p>
          <a:p>
            <a:r>
              <a:rPr lang="fr-FR" dirty="0">
                <a:solidFill>
                  <a:schemeClr val="bg1"/>
                </a:solidFill>
              </a:rPr>
              <a:t>La licence doit autoriser les modifications et les œuvres dérivées, et doit leur permettre d'être distribuées sous les mêmes termes que la licence du logiciel </a:t>
            </a:r>
            <a:r>
              <a:rPr lang="fr-FR" dirty="0" smtClean="0">
                <a:solidFill>
                  <a:schemeClr val="bg1"/>
                </a:solidFill>
              </a:rPr>
              <a:t>original.</a:t>
            </a:r>
            <a:endParaRPr lang="fr-FR" dirty="0">
              <a:solidFill>
                <a:schemeClr val="bg1"/>
              </a:solidFill>
            </a:endParaRPr>
          </a:p>
          <a:p>
            <a:r>
              <a:rPr lang="fr-FR" dirty="0">
                <a:solidFill>
                  <a:schemeClr val="bg1"/>
                </a:solidFill>
              </a:rPr>
              <a:t>Pour maintenir l’intégrité du code source de l'auteur, la licence peut exiger que les œuvres dérivées portent un nom ou un numéro de version différent de ceux du logiciel </a:t>
            </a:r>
            <a:r>
              <a:rPr lang="fr-FR" dirty="0" smtClean="0">
                <a:solidFill>
                  <a:schemeClr val="bg1"/>
                </a:solidFill>
              </a:rPr>
              <a:t>original.</a:t>
            </a:r>
            <a:endParaRPr lang="fr-FR" dirty="0">
              <a:solidFill>
                <a:schemeClr val="bg1"/>
              </a:solidFill>
            </a:endParaRPr>
          </a:p>
          <a:p>
            <a:r>
              <a:rPr lang="fr-FR" dirty="0">
                <a:solidFill>
                  <a:schemeClr val="bg1"/>
                </a:solidFill>
              </a:rPr>
              <a:t>La licence ne doit discriminer aucune personne ou groupe de </a:t>
            </a:r>
            <a:r>
              <a:rPr lang="fr-FR" dirty="0" smtClean="0">
                <a:solidFill>
                  <a:schemeClr val="bg1"/>
                </a:solidFill>
              </a:rPr>
              <a:t>personnes.</a:t>
            </a:r>
            <a:endParaRPr lang="fr-FR" dirty="0">
              <a:solidFill>
                <a:schemeClr val="bg1"/>
              </a:solidFill>
            </a:endParaRPr>
          </a:p>
          <a:p>
            <a:endParaRPr lang="fr-BE" dirty="0"/>
          </a:p>
        </p:txBody>
      </p:sp>
    </p:spTree>
    <p:extLst>
      <p:ext uri="{BB962C8B-B14F-4D97-AF65-F5344CB8AC3E}">
        <p14:creationId xmlns:p14="http://schemas.microsoft.com/office/powerpoint/2010/main" val="28898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6688" y="561368"/>
            <a:ext cx="10317162" cy="1478570"/>
          </a:xfrm>
        </p:spPr>
        <p:txBody>
          <a:bodyPr/>
          <a:lstStyle/>
          <a:p>
            <a:r>
              <a:rPr lang="fr-BE" dirty="0">
                <a:solidFill>
                  <a:schemeClr val="bg1"/>
                </a:solidFill>
              </a:rPr>
              <a:t>Les 10 commandements de l’Open source (OSI)</a:t>
            </a:r>
          </a:p>
        </p:txBody>
      </p:sp>
      <p:sp>
        <p:nvSpPr>
          <p:cNvPr id="3" name="Espace réservé du contenu 2"/>
          <p:cNvSpPr>
            <a:spLocks noGrp="1"/>
          </p:cNvSpPr>
          <p:nvPr>
            <p:ph idx="1"/>
          </p:nvPr>
        </p:nvSpPr>
        <p:spPr/>
        <p:txBody>
          <a:bodyPr>
            <a:normAutofit fontScale="85000" lnSpcReduction="10000"/>
          </a:bodyPr>
          <a:lstStyle/>
          <a:p>
            <a:r>
              <a:rPr lang="fr-FR" dirty="0">
                <a:solidFill>
                  <a:schemeClr val="bg1"/>
                </a:solidFill>
              </a:rPr>
              <a:t>La licence ne doit pas défendre d'utiliser le programme dans un domaine d'activité </a:t>
            </a:r>
            <a:r>
              <a:rPr lang="fr-FR" dirty="0" smtClean="0">
                <a:solidFill>
                  <a:schemeClr val="bg1"/>
                </a:solidFill>
              </a:rPr>
              <a:t>spécifique. </a:t>
            </a:r>
            <a:endParaRPr lang="fr-FR" dirty="0">
              <a:solidFill>
                <a:schemeClr val="bg1"/>
              </a:solidFill>
            </a:endParaRPr>
          </a:p>
          <a:p>
            <a:r>
              <a:rPr lang="fr-FR" dirty="0">
                <a:solidFill>
                  <a:schemeClr val="bg1"/>
                </a:solidFill>
              </a:rPr>
              <a:t>Les droits attachés au programme doivent s'appliquer à tous ceux à qui il est redistribué, sans obligation pour ces parties d'obtenir une licence </a:t>
            </a:r>
            <a:r>
              <a:rPr lang="fr-FR" dirty="0" smtClean="0">
                <a:solidFill>
                  <a:schemeClr val="bg1"/>
                </a:solidFill>
              </a:rPr>
              <a:t>supplémentaire.</a:t>
            </a:r>
            <a:endParaRPr lang="fr-FR" dirty="0">
              <a:solidFill>
                <a:schemeClr val="bg1"/>
              </a:solidFill>
            </a:endParaRPr>
          </a:p>
          <a:p>
            <a:r>
              <a:rPr lang="fr-FR" dirty="0">
                <a:solidFill>
                  <a:schemeClr val="bg1"/>
                </a:solidFill>
              </a:rPr>
              <a:t>La licence ne doit pas être spécifique à un </a:t>
            </a:r>
            <a:r>
              <a:rPr lang="fr-FR" dirty="0" smtClean="0">
                <a:solidFill>
                  <a:schemeClr val="bg1"/>
                </a:solidFill>
              </a:rPr>
              <a:t>produit.</a:t>
            </a:r>
            <a:endParaRPr lang="fr-FR" dirty="0">
              <a:solidFill>
                <a:schemeClr val="bg1"/>
              </a:solidFill>
            </a:endParaRPr>
          </a:p>
          <a:p>
            <a:r>
              <a:rPr lang="fr-FR" dirty="0">
                <a:solidFill>
                  <a:schemeClr val="bg1"/>
                </a:solidFill>
              </a:rPr>
              <a:t>La licence ne doit pas imposer des restrictions sur d'autres logiciels distribués avec le logiciel sous licence. Par exemple, la licence ne doit pas exiger que tous les autres programmes distribués sur le même support doivent être des logiciels </a:t>
            </a:r>
            <a:r>
              <a:rPr lang="fr-FR" dirty="0" smtClean="0">
                <a:solidFill>
                  <a:schemeClr val="bg1"/>
                </a:solidFill>
              </a:rPr>
              <a:t>Open </a:t>
            </a:r>
            <a:r>
              <a:rPr lang="fr-FR" dirty="0">
                <a:solidFill>
                  <a:schemeClr val="bg1"/>
                </a:solidFill>
              </a:rPr>
              <a:t>S</a:t>
            </a:r>
            <a:r>
              <a:rPr lang="fr-FR" dirty="0" smtClean="0">
                <a:solidFill>
                  <a:schemeClr val="bg1"/>
                </a:solidFill>
              </a:rPr>
              <a:t>ource.</a:t>
            </a:r>
            <a:endParaRPr lang="fr-FR" dirty="0">
              <a:solidFill>
                <a:schemeClr val="bg1"/>
              </a:solidFill>
            </a:endParaRPr>
          </a:p>
          <a:p>
            <a:r>
              <a:rPr lang="fr-FR" dirty="0">
                <a:solidFill>
                  <a:schemeClr val="bg1"/>
                </a:solidFill>
              </a:rPr>
              <a:t>La licence doit être technologiquement neutre.</a:t>
            </a:r>
          </a:p>
          <a:p>
            <a:endParaRPr lang="fr-BE" dirty="0"/>
          </a:p>
        </p:txBody>
      </p:sp>
    </p:spTree>
    <p:extLst>
      <p:ext uri="{BB962C8B-B14F-4D97-AF65-F5344CB8AC3E}">
        <p14:creationId xmlns:p14="http://schemas.microsoft.com/office/powerpoint/2010/main" val="257659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solidFill>
                  <a:schemeClr val="bg1"/>
                </a:solidFill>
              </a:rPr>
              <a:t>Logiciel libre/4 libertés (FSF)</a:t>
            </a:r>
          </a:p>
        </p:txBody>
      </p:sp>
      <p:sp>
        <p:nvSpPr>
          <p:cNvPr id="3" name="Espace réservé du contenu 2"/>
          <p:cNvSpPr>
            <a:spLocks noGrp="1"/>
          </p:cNvSpPr>
          <p:nvPr>
            <p:ph idx="1"/>
          </p:nvPr>
        </p:nvSpPr>
        <p:spPr>
          <a:xfrm>
            <a:off x="1038226" y="1838324"/>
            <a:ext cx="10009186" cy="4181475"/>
          </a:xfrm>
        </p:spPr>
        <p:txBody>
          <a:bodyPr>
            <a:normAutofit fontScale="70000" lnSpcReduction="20000"/>
          </a:bodyPr>
          <a:lstStyle/>
          <a:p>
            <a:r>
              <a:rPr lang="fr-BE" sz="3200" dirty="0">
                <a:solidFill>
                  <a:schemeClr val="bg1"/>
                </a:solidFill>
              </a:rPr>
              <a:t>La liberté d’exécuter le programme pour tous les usages.</a:t>
            </a:r>
          </a:p>
          <a:p>
            <a:pPr marL="0" indent="0">
              <a:buNone/>
            </a:pPr>
            <a:endParaRPr lang="fr-BE" sz="3200" dirty="0">
              <a:solidFill>
                <a:schemeClr val="bg1"/>
              </a:solidFill>
            </a:endParaRPr>
          </a:p>
          <a:p>
            <a:r>
              <a:rPr lang="fr-BE" sz="3200" dirty="0">
                <a:solidFill>
                  <a:schemeClr val="bg1"/>
                </a:solidFill>
              </a:rPr>
              <a:t>La liberté d’étudier le fonctionnement du programme et de l’adapter à vos besoins.</a:t>
            </a:r>
          </a:p>
          <a:p>
            <a:pPr marL="0" indent="0">
              <a:buNone/>
            </a:pPr>
            <a:endParaRPr lang="fr-BE" sz="3200" dirty="0">
              <a:solidFill>
                <a:schemeClr val="bg1"/>
              </a:solidFill>
            </a:endParaRPr>
          </a:p>
          <a:p>
            <a:r>
              <a:rPr lang="fr-BE" sz="3200" dirty="0">
                <a:solidFill>
                  <a:schemeClr val="bg1"/>
                </a:solidFill>
              </a:rPr>
              <a:t>La liberté de redistribuer des copies, donc, d’aider son voisin</a:t>
            </a:r>
            <a:r>
              <a:rPr lang="fr-BE" sz="3200" dirty="0" smtClean="0">
                <a:solidFill>
                  <a:schemeClr val="bg1"/>
                </a:solidFill>
              </a:rPr>
              <a:t>.</a:t>
            </a:r>
          </a:p>
          <a:p>
            <a:pPr marL="0" indent="0">
              <a:buNone/>
            </a:pPr>
            <a:endParaRPr lang="fr-BE" sz="3200" dirty="0" smtClean="0">
              <a:solidFill>
                <a:schemeClr val="bg1"/>
              </a:solidFill>
            </a:endParaRPr>
          </a:p>
          <a:p>
            <a:r>
              <a:rPr lang="fr-BE" sz="3200" dirty="0" smtClean="0">
                <a:solidFill>
                  <a:schemeClr val="bg1"/>
                </a:solidFill>
              </a:rPr>
              <a:t>La </a:t>
            </a:r>
            <a:r>
              <a:rPr lang="fr-BE" sz="3200" dirty="0">
                <a:solidFill>
                  <a:schemeClr val="bg1"/>
                </a:solidFill>
              </a:rPr>
              <a:t>liberté d’améliorer le programme et de publier vos améliorations pour en faire profiter toute la communauté.</a:t>
            </a:r>
          </a:p>
          <a:p>
            <a:pPr marL="0" indent="0">
              <a:buNone/>
            </a:pPr>
            <a:r>
              <a:rPr lang="fr-BE" sz="3200" dirty="0">
                <a:solidFill>
                  <a:schemeClr val="bg1"/>
                </a:solidFill>
              </a:rPr>
              <a:t>(accès au code source)</a:t>
            </a:r>
          </a:p>
          <a:p>
            <a:endParaRPr lang="fr-BE" dirty="0"/>
          </a:p>
        </p:txBody>
      </p:sp>
    </p:spTree>
    <p:extLst>
      <p:ext uri="{BB962C8B-B14F-4D97-AF65-F5344CB8AC3E}">
        <p14:creationId xmlns:p14="http://schemas.microsoft.com/office/powerpoint/2010/main" val="3614069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95</TotalTime>
  <Words>491</Words>
  <Application>Microsoft Office PowerPoint</Application>
  <PresentationFormat>Grand écran</PresentationFormat>
  <Paragraphs>45</Paragraphs>
  <Slides>14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Arial</vt:lpstr>
      <vt:lpstr>Trebuchet MS</vt:lpstr>
      <vt:lpstr>Tw Cen MT</vt:lpstr>
      <vt:lpstr>Circuit</vt:lpstr>
      <vt:lpstr>Les logiciels open SOURCE</vt:lpstr>
      <vt:lpstr>Présentation PowerPoint</vt:lpstr>
      <vt:lpstr>Un logiciel open source, c’est quoi?</vt:lpstr>
      <vt:lpstr>Oui et alors? Je ne sais pas (encore) programmer.</vt:lpstr>
      <vt:lpstr>DONC l’OPEN SOURCE EST UN LOGIEL LIBRE?</vt:lpstr>
      <vt:lpstr>Présentation PowerPoint</vt:lpstr>
      <vt:lpstr>Les 10 commandements de l’Open source (OSI)</vt:lpstr>
      <vt:lpstr>Les 10 commandements de l’Open source (OSI)</vt:lpstr>
      <vt:lpstr>Logiciel libre/4 libertés (FSF)</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logiciels open SOURCE</dc:title>
  <dc:creator>Vanessa Ogier</dc:creator>
  <cp:lastModifiedBy>Vanessa Ogier</cp:lastModifiedBy>
  <cp:revision>10</cp:revision>
  <dcterms:created xsi:type="dcterms:W3CDTF">2019-01-23T20:10:03Z</dcterms:created>
  <dcterms:modified xsi:type="dcterms:W3CDTF">2019-01-23T21:45:43Z</dcterms:modified>
</cp:coreProperties>
</file>