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2DA"/>
    <a:srgbClr val="1A1F26"/>
    <a:srgbClr val="B61D5B"/>
    <a:srgbClr val="DCEC1F"/>
    <a:srgbClr val="1B1F27"/>
    <a:srgbClr val="272D39"/>
    <a:srgbClr val="1D222B"/>
    <a:srgbClr val="1A1E26"/>
    <a:srgbClr val="FBFDE3"/>
    <a:srgbClr val="F3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66" d="100"/>
          <a:sy n="66" d="100"/>
        </p:scale>
        <p:origin x="-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61D1-2BA5-44D5-6876-7EAA959A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01ED9-5064-CB82-1889-C648DCD5C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3A1D5-5402-26D5-4A6B-D785254E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435E6F-492C-DB3B-3C33-36488FC3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39C2C-8A7B-B899-3234-920E454B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07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3AEBD-6839-9027-4C77-FCBDC625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930161-A366-38A1-4973-0D3A8C9F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68B97C-3026-5054-2588-D4DEC3FA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1E137-0AC5-D606-0668-7D360FA6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F09DF-1B47-0D6A-FA58-12D77323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85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09A1FE-F84C-339D-C5BB-D6005233A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4E82B-CBA6-15E3-7A61-ABBE73FC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7C569-D0A1-AE3B-64BC-DFBC88B1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68A18B-8B5B-64A7-6F17-8D721942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8480E-9E1E-5219-6B5E-6B575D0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B5685-8A83-BE6F-2F40-438600C1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6804F-1C86-B726-81CF-048BC889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D052A-1DAE-F3FF-9071-8E35F339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9250-E817-94F6-FEB5-7AE70AE3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183B8-8695-21D1-36E3-27A6F7D7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0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ED8F-609B-688D-1B28-88C9E6C0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F5FBF-A4E3-007F-068C-1094F1E0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1D237-CEB2-D072-F93C-47C031AC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0552F-D975-1E7A-BE5D-7CC73E2E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78CFF-34F8-2E0B-6EDC-9953942C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8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76934-23E0-4091-23D7-84D2CD3C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AEC0F-2F83-F7AF-48F4-0B0F2BD66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518FB2-0A4A-5920-B273-236DABC5C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978C4E-7958-9CA0-ACFD-D4A0292B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F73929-19C8-67AE-68D7-F77A37FA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66A67B-5F0A-8CCB-61AF-2CB8BB11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3ABE-1C76-C6B3-2AB7-7A26FE6C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87EDF-370F-7069-50C5-807DF609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56719D-8944-3974-8896-30B4FB2A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388F75-EF3D-C19B-B56C-CC46E6EA0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4F3EE8-B5B6-F288-6BE5-91EA5C288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AD14C3-D2AC-80FF-3D0F-20AA7B76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156CF6-751F-89B8-2CE6-DFE292F8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978724-8502-27D8-388F-5D873037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B5727-0C85-9F7C-6051-F42A958A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F85BF6-9F96-2983-A34F-AD7BAF47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BE2B52-E3C6-30B5-B138-447053A8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7CA6FC-854A-A736-8BCD-BC7F8EEC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6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DA7DB0-BD09-FDEA-125E-B68DC4D1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285366-23E4-F613-9E70-07005C2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8B1FEA-DCD8-75A4-A1F9-4F1F1596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5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7DEB7-E436-6C53-5A0E-EB494782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2B4E4-6B8D-D7B7-78E3-A3346BBC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082A20-93B1-D429-CC30-8FE17994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5E47E3-6A13-E64A-2D0C-D2745630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2A966-F80B-0797-897B-4AA1C7EF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FFCCC-42A0-EC2D-32A2-F8AA82E7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DBAA0-DDB9-318C-2731-DCE43C6A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C1FDE9-FEAD-7262-A7BE-D9A1928A5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FAE081-D7C6-78BB-2F54-21A7B317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0FF6D-13E2-D565-4E56-199D6000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F63FC9-8C25-8FF2-AC97-00495212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4D558-BAAA-A66D-1644-E16941A6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3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32671F-0971-A593-D7A1-BB7B3E9F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6BF40-071F-AF2F-8807-79911D6C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E2DD2-A16A-7035-3864-1CE10ACEA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7BAA-33DC-43AC-8719-65444160722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0BA30D-89BF-D893-779C-315B811C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BB79B-3214-51CA-E569-164FFFB8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5879-547E-4037-88DC-FDD4F1830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28CC9CC-D497-FC22-CFB7-BD62607090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la de videogame com um relógio&#10;&#10;Descrição gerada automaticamente com confiança média">
            <a:extLst>
              <a:ext uri="{FF2B5EF4-FFF2-40B4-BE49-F238E27FC236}">
                <a16:creationId xmlns:a16="http://schemas.microsoft.com/office/drawing/2014/main" id="{67CE9F14-A6E6-35F9-22FB-C827C31B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48" y="1480780"/>
            <a:ext cx="7457303" cy="38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28CC9CC-D497-FC22-CFB7-BD62607090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4CB27-E630-FD09-5835-1AD6A7BB7737}"/>
              </a:ext>
            </a:extLst>
          </p:cNvPr>
          <p:cNvSpPr/>
          <p:nvPr/>
        </p:nvSpPr>
        <p:spPr>
          <a:xfrm>
            <a:off x="95250" y="95250"/>
            <a:ext cx="11991975" cy="6553200"/>
          </a:xfrm>
          <a:prstGeom prst="rect">
            <a:avLst/>
          </a:prstGeom>
          <a:noFill/>
          <a:ln>
            <a:gradFill>
              <a:gsLst>
                <a:gs pos="0">
                  <a:srgbClr val="DCEC1F"/>
                </a:gs>
                <a:gs pos="39000">
                  <a:srgbClr val="EAF371"/>
                </a:gs>
                <a:gs pos="72000">
                  <a:srgbClr val="272D39"/>
                </a:gs>
                <a:gs pos="100000">
                  <a:srgbClr val="1B1F27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D923C-1FB2-E5A4-DBF3-952D3F89CABC}"/>
              </a:ext>
            </a:extLst>
          </p:cNvPr>
          <p:cNvSpPr/>
          <p:nvPr/>
        </p:nvSpPr>
        <p:spPr>
          <a:xfrm>
            <a:off x="5206876" y="6284015"/>
            <a:ext cx="1778248" cy="669235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2E9577-06DF-EB3D-598B-C0121ECE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900" y="6284015"/>
            <a:ext cx="1600200" cy="5739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D9643A-3A0A-8BD1-4829-821E37A59CF3}"/>
              </a:ext>
            </a:extLst>
          </p:cNvPr>
          <p:cNvSpPr/>
          <p:nvPr/>
        </p:nvSpPr>
        <p:spPr>
          <a:xfrm>
            <a:off x="6277721" y="6748718"/>
            <a:ext cx="707403" cy="109282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20B5452-13CE-A9E5-E7DD-C8A9A37E2686}"/>
              </a:ext>
            </a:extLst>
          </p:cNvPr>
          <p:cNvSpPr txBox="1"/>
          <p:nvPr/>
        </p:nvSpPr>
        <p:spPr>
          <a:xfrm>
            <a:off x="1626462" y="890038"/>
            <a:ext cx="490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3C72DA"/>
                </a:solidFill>
              </a:rPr>
              <a:t>Modelo de pilha para AWS </a:t>
            </a:r>
            <a:r>
              <a:rPr lang="pt-BR" dirty="0" err="1">
                <a:solidFill>
                  <a:srgbClr val="3C72DA"/>
                </a:solidFill>
              </a:rPr>
              <a:t>CloudFormation</a:t>
            </a:r>
            <a:r>
              <a:rPr lang="pt-BR" dirty="0">
                <a:solidFill>
                  <a:srgbClr val="3C72DA"/>
                </a:solidFill>
              </a:rPr>
              <a:t>.</a:t>
            </a:r>
          </a:p>
          <a:p>
            <a:r>
              <a:rPr lang="pt-BR" dirty="0">
                <a:solidFill>
                  <a:srgbClr val="3C72DA"/>
                </a:solidFill>
              </a:rPr>
              <a:t>Usado para provisionar e gerenciar recursos AWS.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7F8F1C16-2031-FC0B-F5F6-0114C17525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5" y="658611"/>
            <a:ext cx="1109186" cy="1109186"/>
          </a:xfrm>
          <a:prstGeom prst="roundRect">
            <a:avLst>
              <a:gd name="adj" fmla="val 2667"/>
            </a:avLst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14A918CC-83FA-BCD1-A80E-F3A5FAEEE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6000" l="5778" r="92889">
                        <a14:foregroundMark x1="58222" y1="8444" x2="58222" y2="8444"/>
                        <a14:foregroundMark x1="52444" y1="5333" x2="52444" y2="5333"/>
                        <a14:foregroundMark x1="6222" y1="19556" x2="6222" y2="19556"/>
                        <a14:foregroundMark x1="6667" y1="31111" x2="6667" y2="31111"/>
                        <a14:foregroundMark x1="39111" y1="48000" x2="39111" y2="48000"/>
                        <a14:foregroundMark x1="39556" y1="56444" x2="39556" y2="56444"/>
                        <a14:foregroundMark x1="40444" y1="63111" x2="40444" y2="63111"/>
                        <a14:foregroundMark x1="66667" y1="59111" x2="66667" y2="59111"/>
                        <a14:foregroundMark x1="92889" y1="71556" x2="92889" y2="71556"/>
                        <a14:foregroundMark x1="79111" y1="79111" x2="79111" y2="79111"/>
                        <a14:foregroundMark x1="70667" y1="96000" x2="70667" y2="96000"/>
                        <a14:backgroundMark x1="76000" y1="77778" x2="76000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2022182"/>
            <a:ext cx="1109186" cy="110918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71A09C-9486-56FA-BCA4-4B6FE3FBC3A3}"/>
              </a:ext>
            </a:extLst>
          </p:cNvPr>
          <p:cNvSpPr txBox="1"/>
          <p:nvPr/>
        </p:nvSpPr>
        <p:spPr>
          <a:xfrm>
            <a:off x="1626461" y="2022182"/>
            <a:ext cx="102512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>
                <a:solidFill>
                  <a:srgbClr val="3C72DA"/>
                </a:solidFill>
              </a:rPr>
              <a:t>Parameters</a:t>
            </a:r>
            <a:r>
              <a:rPr lang="pt-BR" b="1" dirty="0">
                <a:solidFill>
                  <a:srgbClr val="3C72DA"/>
                </a:solidFill>
              </a:rPr>
              <a:t>:</a:t>
            </a:r>
            <a:r>
              <a:rPr lang="pt-BR" dirty="0">
                <a:solidFill>
                  <a:srgbClr val="3C72DA"/>
                </a:solidFill>
              </a:rPr>
              <a:t> Definimos de forma personalizada as configurações de pilha de acordo com as necessidades.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 Mono"/>
              </a:rPr>
              <a:t>KeyName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: Este parâmetro permite especificar o nome de um par de chaves EC2 para acessar as instâncias EC2 criadas na pilha.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 Mono"/>
              </a:rPr>
              <a:t>VpcId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: Define um parâmetro para selecionar a VPC na qual a pilha será implantada.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 Mono"/>
              </a:rPr>
              <a:t>SubnetId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: Define um parâmetro para selecionar pelo menos duas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sub-redes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 onde as instâncias serão implantadas.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 Mono"/>
              </a:rPr>
              <a:t>DesiredCapacity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: Define o número desejado de instâncias.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 Mono"/>
              </a:rPr>
              <a:t>MaxSize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: Define o número máximo de instâncias que podem ser criadas no grupo de Auto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Scaling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3C72DA"/>
                </a:solidFill>
                <a:effectLst/>
                <a:latin typeface="Söhne Mono"/>
              </a:rPr>
              <a:t>InstanceType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C72DA"/>
                </a:solidFill>
                <a:effectLst/>
                <a:latin typeface="Söhne"/>
              </a:rPr>
              <a:t>: Define o tipo de instância EC2 desejado a partir de uma lista de opções.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rgbClr val="3C72DA"/>
              </a:solidFill>
              <a:latin typeface="Söhne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b="1" dirty="0">
              <a:solidFill>
                <a:srgbClr val="3C72DA"/>
              </a:solidFill>
              <a:latin typeface="Söhne"/>
            </a:endParaRPr>
          </a:p>
          <a:p>
            <a:pPr marL="0"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rgbClr val="3C72DA"/>
                </a:solidFill>
                <a:latin typeface="Söhne"/>
              </a:rPr>
              <a:t>Mappings: </a:t>
            </a:r>
            <a:r>
              <a:rPr lang="pt-BR" dirty="0">
                <a:solidFill>
                  <a:srgbClr val="3C72DA"/>
                </a:solidFill>
                <a:latin typeface="Söhne"/>
              </a:rPr>
              <a:t>Nessa seção definimos mapeamentos que associam regiões da AWS com </a:t>
            </a:r>
            <a:r>
              <a:rPr lang="pt-BR" dirty="0" err="1">
                <a:solidFill>
                  <a:srgbClr val="3C72DA"/>
                </a:solidFill>
                <a:latin typeface="Söhne"/>
              </a:rPr>
              <a:t>IDs</a:t>
            </a:r>
            <a:r>
              <a:rPr lang="pt-BR" dirty="0">
                <a:solidFill>
                  <a:srgbClr val="3C72DA"/>
                </a:solidFill>
                <a:latin typeface="Söhne"/>
              </a:rPr>
              <a:t> da Imagem AMI. Isso permite que o código selecione a AMI correta com base na região em que a pilha está sendo implantada.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D3A473F-ACAA-ECFF-A620-14204594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4" y="-1414029"/>
            <a:ext cx="2453185" cy="646331"/>
          </a:xfrm>
          <a:prstGeom prst="rect">
            <a:avLst/>
          </a:prstGeom>
          <a:solidFill>
            <a:srgbClr val="1A1F2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5ED99CF3-52C2-7D8B-EBEE-73BDCBA3F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5042196"/>
            <a:ext cx="1102586" cy="110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0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28CC9CC-D497-FC22-CFB7-BD62607090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4CB27-E630-FD09-5835-1AD6A7BB7737}"/>
              </a:ext>
            </a:extLst>
          </p:cNvPr>
          <p:cNvSpPr/>
          <p:nvPr/>
        </p:nvSpPr>
        <p:spPr>
          <a:xfrm>
            <a:off x="95250" y="95250"/>
            <a:ext cx="11991975" cy="6553200"/>
          </a:xfrm>
          <a:prstGeom prst="rect">
            <a:avLst/>
          </a:prstGeom>
          <a:noFill/>
          <a:ln>
            <a:gradFill>
              <a:gsLst>
                <a:gs pos="0">
                  <a:srgbClr val="DCEC1F"/>
                </a:gs>
                <a:gs pos="39000">
                  <a:srgbClr val="EAF371"/>
                </a:gs>
                <a:gs pos="72000">
                  <a:srgbClr val="272D39"/>
                </a:gs>
                <a:gs pos="100000">
                  <a:srgbClr val="1B1F27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D923C-1FB2-E5A4-DBF3-952D3F89CABC}"/>
              </a:ext>
            </a:extLst>
          </p:cNvPr>
          <p:cNvSpPr/>
          <p:nvPr/>
        </p:nvSpPr>
        <p:spPr>
          <a:xfrm>
            <a:off x="5206876" y="6284015"/>
            <a:ext cx="1778248" cy="669235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2E9577-06DF-EB3D-598B-C0121ECE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900" y="6284015"/>
            <a:ext cx="1600200" cy="5739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D9643A-3A0A-8BD1-4829-821E37A59CF3}"/>
              </a:ext>
            </a:extLst>
          </p:cNvPr>
          <p:cNvSpPr/>
          <p:nvPr/>
        </p:nvSpPr>
        <p:spPr>
          <a:xfrm>
            <a:off x="6277721" y="6748718"/>
            <a:ext cx="707403" cy="109282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71A09C-9486-56FA-BCA4-4B6FE3FBC3A3}"/>
              </a:ext>
            </a:extLst>
          </p:cNvPr>
          <p:cNvSpPr txBox="1"/>
          <p:nvPr/>
        </p:nvSpPr>
        <p:spPr>
          <a:xfrm>
            <a:off x="1626461" y="650476"/>
            <a:ext cx="102512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>
                <a:solidFill>
                  <a:srgbClr val="3C72DA"/>
                </a:solidFill>
              </a:rPr>
              <a:t>Resources</a:t>
            </a:r>
            <a:r>
              <a:rPr lang="pt-BR" b="1" dirty="0">
                <a:solidFill>
                  <a:srgbClr val="3C72DA"/>
                </a:solidFill>
              </a:rPr>
              <a:t>:</a:t>
            </a:r>
            <a:r>
              <a:rPr lang="pt-BR" dirty="0">
                <a:solidFill>
                  <a:srgbClr val="3C72DA"/>
                </a:solidFill>
              </a:rPr>
              <a:t> Definimos os recursos que seriam criados na AWS quando a pilha fosse implantada. Alguns recursos mais importantes incluem: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ECSCluster</a:t>
            </a:r>
            <a:r>
              <a:rPr lang="pt-BR" altLang="pt-BR" dirty="0">
                <a:solidFill>
                  <a:srgbClr val="3C72DA"/>
                </a:solidFill>
              </a:rPr>
              <a:t>: Cria um cluster ECS (</a:t>
            </a:r>
            <a:r>
              <a:rPr lang="pt-BR" altLang="pt-BR" dirty="0" err="1">
                <a:solidFill>
                  <a:srgbClr val="3C72DA"/>
                </a:solidFill>
              </a:rPr>
              <a:t>Amazon</a:t>
            </a:r>
            <a:r>
              <a:rPr lang="pt-BR" altLang="pt-BR" dirty="0">
                <a:solidFill>
                  <a:srgbClr val="3C72DA"/>
                </a:solidFill>
              </a:rPr>
              <a:t> </a:t>
            </a:r>
            <a:r>
              <a:rPr lang="pt-BR" altLang="pt-BR" dirty="0" err="1">
                <a:solidFill>
                  <a:srgbClr val="3C72DA"/>
                </a:solidFill>
              </a:rPr>
              <a:t>Elastic</a:t>
            </a:r>
            <a:r>
              <a:rPr lang="pt-BR" altLang="pt-BR" dirty="0">
                <a:solidFill>
                  <a:srgbClr val="3C72DA"/>
                </a:solidFill>
              </a:rPr>
              <a:t> Container Service) que é usado para orquestrar contêineres.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EcsSecurityGroup</a:t>
            </a:r>
            <a:r>
              <a:rPr lang="pt-BR" altLang="pt-BR" dirty="0">
                <a:solidFill>
                  <a:srgbClr val="3C72DA"/>
                </a:solidFill>
              </a:rPr>
              <a:t>: Define um grupo de segurança para o ECS.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EcsSecurityGroupHTTPinbound</a:t>
            </a:r>
            <a:r>
              <a:rPr lang="pt-BR" altLang="pt-BR" b="1" dirty="0">
                <a:solidFill>
                  <a:srgbClr val="3C72DA"/>
                </a:solidFill>
              </a:rPr>
              <a:t> e </a:t>
            </a:r>
            <a:r>
              <a:rPr lang="pt-BR" altLang="pt-BR" b="1" dirty="0" err="1">
                <a:solidFill>
                  <a:srgbClr val="3C72DA"/>
                </a:solidFill>
              </a:rPr>
              <a:t>EcsSecurityGroupSSHinbound</a:t>
            </a:r>
            <a:r>
              <a:rPr lang="pt-BR" altLang="pt-BR" dirty="0">
                <a:solidFill>
                  <a:srgbClr val="3C72DA"/>
                </a:solidFill>
              </a:rPr>
              <a:t>: Configuram regras de grupo de segurança para permitir tráfego HTTP e SSH nas instâncias EC2.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CloudwatchLogsGroup</a:t>
            </a:r>
            <a:r>
              <a:rPr lang="pt-BR" altLang="pt-BR" b="1" dirty="0">
                <a:solidFill>
                  <a:srgbClr val="3C72DA"/>
                </a:solidFill>
              </a:rPr>
              <a:t>:</a:t>
            </a:r>
            <a:r>
              <a:rPr lang="pt-BR" altLang="pt-BR" dirty="0">
                <a:solidFill>
                  <a:srgbClr val="3C72DA"/>
                </a:solidFill>
              </a:rPr>
              <a:t> Cria um grupo de logs no </a:t>
            </a:r>
            <a:r>
              <a:rPr lang="pt-BR" altLang="pt-BR" dirty="0" err="1">
                <a:solidFill>
                  <a:srgbClr val="3C72DA"/>
                </a:solidFill>
              </a:rPr>
              <a:t>Amazon</a:t>
            </a:r>
            <a:r>
              <a:rPr lang="pt-BR" altLang="pt-BR" dirty="0">
                <a:solidFill>
                  <a:srgbClr val="3C72DA"/>
                </a:solidFill>
              </a:rPr>
              <a:t> </a:t>
            </a:r>
            <a:r>
              <a:rPr lang="pt-BR" altLang="pt-BR" dirty="0" err="1">
                <a:solidFill>
                  <a:srgbClr val="3C72DA"/>
                </a:solidFill>
              </a:rPr>
              <a:t>CloudWatch</a:t>
            </a:r>
            <a:r>
              <a:rPr lang="pt-BR" altLang="pt-BR" dirty="0">
                <a:solidFill>
                  <a:srgbClr val="3C72DA"/>
                </a:solidFill>
              </a:rPr>
              <a:t> para registrar logs de contêineres.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EFSFileSystem</a:t>
            </a:r>
            <a:r>
              <a:rPr lang="pt-BR" altLang="pt-BR" b="1" dirty="0">
                <a:solidFill>
                  <a:srgbClr val="3C72DA"/>
                </a:solidFill>
              </a:rPr>
              <a:t> e </a:t>
            </a:r>
            <a:r>
              <a:rPr lang="pt-BR" altLang="pt-BR" b="1" dirty="0" err="1">
                <a:solidFill>
                  <a:srgbClr val="3C72DA"/>
                </a:solidFill>
              </a:rPr>
              <a:t>EFSMountTarget</a:t>
            </a:r>
            <a:r>
              <a:rPr lang="pt-BR" altLang="pt-BR" b="1" dirty="0">
                <a:solidFill>
                  <a:srgbClr val="3C72DA"/>
                </a:solidFill>
              </a:rPr>
              <a:t>: </a:t>
            </a:r>
            <a:r>
              <a:rPr lang="pt-BR" altLang="pt-BR" dirty="0">
                <a:solidFill>
                  <a:srgbClr val="3C72DA"/>
                </a:solidFill>
              </a:rPr>
              <a:t>Criam um sistema de arquivos EFS (</a:t>
            </a:r>
            <a:r>
              <a:rPr lang="pt-BR" altLang="pt-BR" dirty="0" err="1">
                <a:solidFill>
                  <a:srgbClr val="3C72DA"/>
                </a:solidFill>
              </a:rPr>
              <a:t>Amazon</a:t>
            </a:r>
            <a:r>
              <a:rPr lang="pt-BR" altLang="pt-BR" dirty="0">
                <a:solidFill>
                  <a:srgbClr val="3C72DA"/>
                </a:solidFill>
              </a:rPr>
              <a:t> </a:t>
            </a:r>
            <a:r>
              <a:rPr lang="pt-BR" altLang="pt-BR" dirty="0" err="1">
                <a:solidFill>
                  <a:srgbClr val="3C72DA"/>
                </a:solidFill>
              </a:rPr>
              <a:t>Elastic</a:t>
            </a:r>
            <a:r>
              <a:rPr lang="pt-BR" altLang="pt-BR" dirty="0">
                <a:solidFill>
                  <a:srgbClr val="3C72DA"/>
                </a:solidFill>
              </a:rPr>
              <a:t> File System) e um ponto de montagem para o mesmo.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EcsTaskExecutionRole</a:t>
            </a:r>
            <a:r>
              <a:rPr lang="pt-BR" altLang="pt-BR" b="1" dirty="0">
                <a:solidFill>
                  <a:srgbClr val="3C72DA"/>
                </a:solidFill>
              </a:rPr>
              <a:t>:</a:t>
            </a:r>
            <a:r>
              <a:rPr lang="pt-BR" altLang="pt-BR" dirty="0">
                <a:solidFill>
                  <a:srgbClr val="3C72DA"/>
                </a:solidFill>
              </a:rPr>
              <a:t> Define uma função IAM (</a:t>
            </a:r>
            <a:r>
              <a:rPr lang="pt-BR" altLang="pt-BR" dirty="0" err="1">
                <a:solidFill>
                  <a:srgbClr val="3C72DA"/>
                </a:solidFill>
              </a:rPr>
              <a:t>Identity</a:t>
            </a:r>
            <a:r>
              <a:rPr lang="pt-BR" altLang="pt-BR" dirty="0">
                <a:solidFill>
                  <a:srgbClr val="3C72DA"/>
                </a:solidFill>
              </a:rPr>
              <a:t> </a:t>
            </a:r>
            <a:r>
              <a:rPr lang="pt-BR" altLang="pt-BR" dirty="0" err="1">
                <a:solidFill>
                  <a:srgbClr val="3C72DA"/>
                </a:solidFill>
              </a:rPr>
              <a:t>and</a:t>
            </a:r>
            <a:r>
              <a:rPr lang="pt-BR" altLang="pt-BR" dirty="0">
                <a:solidFill>
                  <a:srgbClr val="3C72DA"/>
                </a:solidFill>
              </a:rPr>
              <a:t> Access Management) para permitir que as tarefas do ECS se comuniquem com o ECR (</a:t>
            </a:r>
            <a:r>
              <a:rPr lang="pt-BR" altLang="pt-BR" dirty="0" err="1">
                <a:solidFill>
                  <a:srgbClr val="3C72DA"/>
                </a:solidFill>
              </a:rPr>
              <a:t>Elastic</a:t>
            </a:r>
            <a:r>
              <a:rPr lang="pt-BR" altLang="pt-BR" dirty="0">
                <a:solidFill>
                  <a:srgbClr val="3C72DA"/>
                </a:solidFill>
              </a:rPr>
              <a:t> Container Registry).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Taskdefinition</a:t>
            </a:r>
            <a:r>
              <a:rPr lang="pt-BR" altLang="pt-BR" b="1" dirty="0">
                <a:solidFill>
                  <a:srgbClr val="3C72DA"/>
                </a:solidFill>
              </a:rPr>
              <a:t>:</a:t>
            </a:r>
            <a:r>
              <a:rPr lang="pt-BR" altLang="pt-BR" dirty="0">
                <a:solidFill>
                  <a:srgbClr val="3C72DA"/>
                </a:solidFill>
              </a:rPr>
              <a:t> Define uma definição de tarefa para o ECS, especificando o contêiner que será executado.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>
                <a:solidFill>
                  <a:srgbClr val="3C72DA"/>
                </a:solidFill>
              </a:rPr>
              <a:t>ECSALB, </a:t>
            </a:r>
            <a:r>
              <a:rPr lang="pt-BR" altLang="pt-BR" b="1" dirty="0" err="1">
                <a:solidFill>
                  <a:srgbClr val="3C72DA"/>
                </a:solidFill>
              </a:rPr>
              <a:t>ALBListener</a:t>
            </a:r>
            <a:r>
              <a:rPr lang="pt-BR" altLang="pt-BR" b="1" dirty="0">
                <a:solidFill>
                  <a:srgbClr val="3C72DA"/>
                </a:solidFill>
              </a:rPr>
              <a:t>, </a:t>
            </a:r>
            <a:r>
              <a:rPr lang="pt-BR" altLang="pt-BR" b="1" dirty="0" err="1">
                <a:solidFill>
                  <a:srgbClr val="3C72DA"/>
                </a:solidFill>
              </a:rPr>
              <a:t>ECSALBListenerRule</a:t>
            </a:r>
            <a:r>
              <a:rPr lang="pt-BR" altLang="pt-BR" b="1" dirty="0">
                <a:solidFill>
                  <a:srgbClr val="3C72DA"/>
                </a:solidFill>
              </a:rPr>
              <a:t>, e ECSTG: </a:t>
            </a:r>
            <a:r>
              <a:rPr lang="pt-BR" altLang="pt-BR" dirty="0">
                <a:solidFill>
                  <a:srgbClr val="3C72DA"/>
                </a:solidFill>
              </a:rPr>
              <a:t>Configuram um balanceador de carga de aplicativo (ALB) para encaminhar o tráfego para o cluster ECS.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 err="1">
                <a:solidFill>
                  <a:srgbClr val="3C72DA"/>
                </a:solidFill>
              </a:rPr>
              <a:t>ECSAutoScalingGroup</a:t>
            </a:r>
            <a:r>
              <a:rPr lang="pt-BR" altLang="pt-BR" b="1" dirty="0">
                <a:solidFill>
                  <a:srgbClr val="3C72DA"/>
                </a:solidFill>
              </a:rPr>
              <a:t> e </a:t>
            </a:r>
            <a:r>
              <a:rPr lang="pt-BR" altLang="pt-BR" b="1" dirty="0" err="1">
                <a:solidFill>
                  <a:srgbClr val="3C72DA"/>
                </a:solidFill>
              </a:rPr>
              <a:t>ContainerInstances</a:t>
            </a:r>
            <a:r>
              <a:rPr lang="pt-BR" altLang="pt-BR" b="1" dirty="0">
                <a:solidFill>
                  <a:srgbClr val="3C72DA"/>
                </a:solidFill>
              </a:rPr>
              <a:t>: </a:t>
            </a:r>
            <a:r>
              <a:rPr lang="pt-BR" altLang="pt-BR" dirty="0">
                <a:solidFill>
                  <a:srgbClr val="3C72DA"/>
                </a:solidFill>
              </a:rPr>
              <a:t>Configuram um grupo de Auto </a:t>
            </a:r>
            <a:r>
              <a:rPr lang="pt-BR" altLang="pt-BR" dirty="0" err="1">
                <a:solidFill>
                  <a:srgbClr val="3C72DA"/>
                </a:solidFill>
              </a:rPr>
              <a:t>Scaling</a:t>
            </a:r>
            <a:r>
              <a:rPr lang="pt-BR" altLang="pt-BR" dirty="0">
                <a:solidFill>
                  <a:srgbClr val="3C72DA"/>
                </a:solidFill>
              </a:rPr>
              <a:t> para dimensionar automaticamente as instâncias EC2.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dirty="0">
                <a:solidFill>
                  <a:srgbClr val="3C72DA"/>
                </a:solidFill>
              </a:rPr>
              <a:t>Service, </a:t>
            </a:r>
            <a:r>
              <a:rPr lang="pt-BR" altLang="pt-BR" b="1" dirty="0" err="1">
                <a:solidFill>
                  <a:srgbClr val="3C72DA"/>
                </a:solidFill>
              </a:rPr>
              <a:t>ServiceScalingTarget</a:t>
            </a:r>
            <a:r>
              <a:rPr lang="pt-BR" altLang="pt-BR" b="1" dirty="0">
                <a:solidFill>
                  <a:srgbClr val="3C72DA"/>
                </a:solidFill>
              </a:rPr>
              <a:t>, </a:t>
            </a:r>
            <a:r>
              <a:rPr lang="pt-BR" altLang="pt-BR" b="1" dirty="0" err="1">
                <a:solidFill>
                  <a:srgbClr val="3C72DA"/>
                </a:solidFill>
              </a:rPr>
              <a:t>ServiceScalingPolicy</a:t>
            </a:r>
            <a:r>
              <a:rPr lang="pt-BR" altLang="pt-BR" b="1" dirty="0">
                <a:solidFill>
                  <a:srgbClr val="3C72DA"/>
                </a:solidFill>
              </a:rPr>
              <a:t>: </a:t>
            </a:r>
            <a:r>
              <a:rPr lang="pt-BR" altLang="pt-BR" dirty="0">
                <a:solidFill>
                  <a:srgbClr val="3C72DA"/>
                </a:solidFill>
              </a:rPr>
              <a:t>Configuram um serviço ECS com dimensionamento automático.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D3A473F-ACAA-ECFF-A620-14204594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4" y="-1414029"/>
            <a:ext cx="2453185" cy="646331"/>
          </a:xfrm>
          <a:prstGeom prst="rect">
            <a:avLst/>
          </a:prstGeom>
          <a:solidFill>
            <a:srgbClr val="1A1F2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1BB3684-EC7D-7C73-7420-4F621AD54806}"/>
              </a:ext>
            </a:extLst>
          </p:cNvPr>
          <p:cNvGrpSpPr/>
          <p:nvPr/>
        </p:nvGrpSpPr>
        <p:grpSpPr>
          <a:xfrm>
            <a:off x="325424" y="706236"/>
            <a:ext cx="986145" cy="1109186"/>
            <a:chOff x="6990495" y="357868"/>
            <a:chExt cx="1430815" cy="1609339"/>
          </a:xfrm>
        </p:grpSpPr>
        <p:sp>
          <p:nvSpPr>
            <p:cNvPr id="15" name="Fluxograma: Decisão 14">
              <a:extLst>
                <a:ext uri="{FF2B5EF4-FFF2-40B4-BE49-F238E27FC236}">
                  <a16:creationId xmlns:a16="http://schemas.microsoft.com/office/drawing/2014/main" id="{AF8AFA78-93A1-D1DA-75B5-4DAD27DA26DE}"/>
                </a:ext>
              </a:extLst>
            </p:cNvPr>
            <p:cNvSpPr/>
            <p:nvPr/>
          </p:nvSpPr>
          <p:spPr>
            <a:xfrm>
              <a:off x="7067773" y="357868"/>
              <a:ext cx="1269403" cy="731519"/>
            </a:xfrm>
            <a:prstGeom prst="flowChartDecision">
              <a:avLst/>
            </a:prstGeom>
            <a:solidFill>
              <a:srgbClr val="1A1F26"/>
            </a:solidFill>
            <a:ln w="38100">
              <a:solidFill>
                <a:srgbClr val="B61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Decisão 19">
              <a:extLst>
                <a:ext uri="{FF2B5EF4-FFF2-40B4-BE49-F238E27FC236}">
                  <a16:creationId xmlns:a16="http://schemas.microsoft.com/office/drawing/2014/main" id="{031211E3-0263-C457-762C-B9EBD71098D4}"/>
                </a:ext>
              </a:extLst>
            </p:cNvPr>
            <p:cNvSpPr/>
            <p:nvPr/>
          </p:nvSpPr>
          <p:spPr>
            <a:xfrm rot="17974172">
              <a:off x="7420849" y="961879"/>
              <a:ext cx="1269403" cy="731518"/>
            </a:xfrm>
            <a:prstGeom prst="flowChartDecision">
              <a:avLst/>
            </a:prstGeom>
            <a:solidFill>
              <a:srgbClr val="1A1F26"/>
            </a:solidFill>
            <a:ln w="38100">
              <a:solidFill>
                <a:srgbClr val="B61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luxograma: Decisão 20">
              <a:extLst>
                <a:ext uri="{FF2B5EF4-FFF2-40B4-BE49-F238E27FC236}">
                  <a16:creationId xmlns:a16="http://schemas.microsoft.com/office/drawing/2014/main" id="{302594A0-8068-8DFB-F5F6-BB2D9A3AE483}"/>
                </a:ext>
              </a:extLst>
            </p:cNvPr>
            <p:cNvSpPr/>
            <p:nvPr/>
          </p:nvSpPr>
          <p:spPr>
            <a:xfrm rot="14364662">
              <a:off x="6721553" y="966746"/>
              <a:ext cx="1269403" cy="731519"/>
            </a:xfrm>
            <a:prstGeom prst="flowChartDecision">
              <a:avLst/>
            </a:prstGeom>
            <a:solidFill>
              <a:srgbClr val="1A1F26"/>
            </a:solidFill>
            <a:ln w="38100">
              <a:solidFill>
                <a:srgbClr val="B61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0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28CC9CC-D497-FC22-CFB7-BD62607090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4CB27-E630-FD09-5835-1AD6A7BB7737}"/>
              </a:ext>
            </a:extLst>
          </p:cNvPr>
          <p:cNvSpPr/>
          <p:nvPr/>
        </p:nvSpPr>
        <p:spPr>
          <a:xfrm>
            <a:off x="95250" y="95250"/>
            <a:ext cx="11991975" cy="6553200"/>
          </a:xfrm>
          <a:prstGeom prst="rect">
            <a:avLst/>
          </a:prstGeom>
          <a:noFill/>
          <a:ln>
            <a:gradFill>
              <a:gsLst>
                <a:gs pos="0">
                  <a:srgbClr val="DCEC1F"/>
                </a:gs>
                <a:gs pos="39000">
                  <a:srgbClr val="EAF371"/>
                </a:gs>
                <a:gs pos="72000">
                  <a:srgbClr val="272D39"/>
                </a:gs>
                <a:gs pos="100000">
                  <a:srgbClr val="1B1F27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D923C-1FB2-E5A4-DBF3-952D3F89CABC}"/>
              </a:ext>
            </a:extLst>
          </p:cNvPr>
          <p:cNvSpPr/>
          <p:nvPr/>
        </p:nvSpPr>
        <p:spPr>
          <a:xfrm>
            <a:off x="5206876" y="6284015"/>
            <a:ext cx="1778248" cy="669235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2E9577-06DF-EB3D-598B-C0121ECE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900" y="6284015"/>
            <a:ext cx="1600200" cy="5739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D9643A-3A0A-8BD1-4829-821E37A59CF3}"/>
              </a:ext>
            </a:extLst>
          </p:cNvPr>
          <p:cNvSpPr/>
          <p:nvPr/>
        </p:nvSpPr>
        <p:spPr>
          <a:xfrm>
            <a:off x="6277721" y="6748718"/>
            <a:ext cx="707403" cy="109282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71A09C-9486-56FA-BCA4-4B6FE3FBC3A3}"/>
              </a:ext>
            </a:extLst>
          </p:cNvPr>
          <p:cNvSpPr txBox="1"/>
          <p:nvPr/>
        </p:nvSpPr>
        <p:spPr>
          <a:xfrm>
            <a:off x="1626461" y="650476"/>
            <a:ext cx="10251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3C72DA"/>
                </a:solidFill>
              </a:rPr>
              <a:t>Outputs:</a:t>
            </a:r>
            <a:r>
              <a:rPr lang="pt-BR" dirty="0">
                <a:solidFill>
                  <a:srgbClr val="3C72DA"/>
                </a:solidFill>
              </a:rPr>
              <a:t> Foi definida a saída da pilha, vale ressaltar que em alguns casos dependendo do desenvolvedor essas informações podem incluir recursos criados como por exemplo DNS do ALB, o cluster ECS e o serviço ECS.</a:t>
            </a:r>
            <a:endParaRPr lang="pt-BR" altLang="pt-BR" dirty="0">
              <a:solidFill>
                <a:srgbClr val="3C72DA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D3A473F-ACAA-ECFF-A620-14204594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4" y="-1414029"/>
            <a:ext cx="2453185" cy="646331"/>
          </a:xfrm>
          <a:prstGeom prst="rect">
            <a:avLst/>
          </a:prstGeom>
          <a:solidFill>
            <a:srgbClr val="1A1F2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4361D42D-BAA9-770C-CF71-A6599DB4D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55" b="95021" l="4286" r="96905">
                        <a14:foregroundMark x1="26905" y1="48517" x2="26905" y2="48517"/>
                        <a14:foregroundMark x1="23571" y1="41314" x2="23571" y2="41314"/>
                        <a14:foregroundMark x1="13810" y1="50530" x2="13810" y2="50530"/>
                        <a14:foregroundMark x1="27857" y1="51589" x2="27857" y2="51589"/>
                        <a14:foregroundMark x1="31667" y1="45763" x2="31667" y2="45763"/>
                        <a14:foregroundMark x1="31667" y1="43644" x2="23571" y2="42903"/>
                        <a14:foregroundMark x1="23571" y1="42903" x2="8810" y2="50847"/>
                        <a14:foregroundMark x1="8810" y1="50847" x2="17024" y2="62924"/>
                        <a14:foregroundMark x1="17024" y1="62924" x2="31429" y2="56144"/>
                        <a14:foregroundMark x1="31429" y1="56144" x2="31905" y2="45445"/>
                        <a14:foregroundMark x1="31905" y1="45445" x2="31429" y2="44915"/>
                        <a14:foregroundMark x1="4286" y1="40890" x2="4286" y2="40890"/>
                        <a14:foregroundMark x1="56667" y1="6144" x2="56667" y2="6144"/>
                        <a14:foregroundMark x1="95238" y1="32415" x2="95238" y2="32415"/>
                        <a14:foregroundMark x1="96190" y1="67903" x2="96190" y2="67903"/>
                        <a14:foregroundMark x1="96667" y1="31992" x2="96667" y2="31992"/>
                        <a14:foregroundMark x1="58810" y1="91843" x2="58810" y2="91843"/>
                        <a14:foregroundMark x1="58810" y1="95233" x2="58810" y2="95233"/>
                        <a14:foregroundMark x1="56667" y1="4661" x2="56667" y2="4661"/>
                        <a14:foregroundMark x1="96905" y1="64725" x2="96905" y2="64725"/>
                        <a14:backgroundMark x1="30476" y1="16525" x2="30476" y2="16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2" y="631370"/>
            <a:ext cx="821608" cy="9233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F6E1AB-7457-2189-8FCB-D8C6BE4A6FFB}"/>
              </a:ext>
            </a:extLst>
          </p:cNvPr>
          <p:cNvSpPr txBox="1"/>
          <p:nvPr/>
        </p:nvSpPr>
        <p:spPr>
          <a:xfrm>
            <a:off x="1642589" y="1879839"/>
            <a:ext cx="10251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3C72DA"/>
                </a:solidFill>
              </a:rPr>
              <a:t>Este código em AWS </a:t>
            </a:r>
            <a:r>
              <a:rPr lang="pt-BR" altLang="pt-BR" dirty="0" err="1">
                <a:solidFill>
                  <a:srgbClr val="3C72DA"/>
                </a:solidFill>
              </a:rPr>
              <a:t>CloudFormation</a:t>
            </a:r>
            <a:r>
              <a:rPr lang="pt-BR" altLang="pt-BR" dirty="0">
                <a:solidFill>
                  <a:srgbClr val="3C72DA"/>
                </a:solidFill>
              </a:rPr>
              <a:t> é usado para criar uma infraestrutura completa que inclui um cluster ECS, grupos de segurança, um balanceador de carga, um sistema de arquivos EFS e outras configurações necessárias para executar contêineres em um ambiente escalável. Ele usa parâmetros para personalizar a implantação de acordo com as preferências do usuário e mapeamentos para selecionar a imagem AMI correta com base na região. Em seguida, cria recursos como instâncias EC2, grupos de segurança e configurações de serviço ECS para executar contêineres de aplicativos.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3C72DA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3C72DA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3C72DA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u="sng" dirty="0">
                <a:solidFill>
                  <a:srgbClr val="3C72DA"/>
                </a:solidFill>
              </a:rPr>
              <a:t>https://github.com/vanessaschnee/projeto-cloud-formation/blob/main/cloud_formation_wordpress.yml</a:t>
            </a:r>
          </a:p>
        </p:txBody>
      </p:sp>
    </p:spTree>
    <p:extLst>
      <p:ext uri="{BB962C8B-B14F-4D97-AF65-F5344CB8AC3E}">
        <p14:creationId xmlns:p14="http://schemas.microsoft.com/office/powerpoint/2010/main" val="166386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28CC9CC-D497-FC22-CFB7-BD62607090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4CB27-E630-FD09-5835-1AD6A7BB7737}"/>
              </a:ext>
            </a:extLst>
          </p:cNvPr>
          <p:cNvSpPr/>
          <p:nvPr/>
        </p:nvSpPr>
        <p:spPr>
          <a:xfrm>
            <a:off x="95250" y="95250"/>
            <a:ext cx="11991975" cy="6553200"/>
          </a:xfrm>
          <a:prstGeom prst="rect">
            <a:avLst/>
          </a:prstGeom>
          <a:noFill/>
          <a:ln>
            <a:gradFill>
              <a:gsLst>
                <a:gs pos="0">
                  <a:srgbClr val="DCEC1F"/>
                </a:gs>
                <a:gs pos="39000">
                  <a:srgbClr val="EAF371"/>
                </a:gs>
                <a:gs pos="72000">
                  <a:srgbClr val="272D39"/>
                </a:gs>
                <a:gs pos="100000">
                  <a:srgbClr val="1B1F27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D923C-1FB2-E5A4-DBF3-952D3F89CABC}"/>
              </a:ext>
            </a:extLst>
          </p:cNvPr>
          <p:cNvSpPr/>
          <p:nvPr/>
        </p:nvSpPr>
        <p:spPr>
          <a:xfrm>
            <a:off x="5206876" y="6284015"/>
            <a:ext cx="1778248" cy="669235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2E9577-06DF-EB3D-598B-C0121ECE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900" y="6284015"/>
            <a:ext cx="1600200" cy="5739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D9643A-3A0A-8BD1-4829-821E37A59CF3}"/>
              </a:ext>
            </a:extLst>
          </p:cNvPr>
          <p:cNvSpPr/>
          <p:nvPr/>
        </p:nvSpPr>
        <p:spPr>
          <a:xfrm>
            <a:off x="6277721" y="6748718"/>
            <a:ext cx="707403" cy="109282"/>
          </a:xfrm>
          <a:prstGeom prst="rect">
            <a:avLst/>
          </a:prstGeom>
          <a:solidFill>
            <a:srgbClr val="1A1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D3A473F-ACAA-ECFF-A620-14204594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4" y="-1414029"/>
            <a:ext cx="2453185" cy="646331"/>
          </a:xfrm>
          <a:prstGeom prst="rect">
            <a:avLst/>
          </a:prstGeom>
          <a:solidFill>
            <a:srgbClr val="1A1F2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F3A06A-F1F1-A11C-5A90-B840DF6A6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39" y="209550"/>
            <a:ext cx="6978323" cy="27913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1CACAB-0BCD-D64A-A205-BF880D97D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40" y="3075022"/>
            <a:ext cx="3742358" cy="13956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D548240-050F-DCBC-E530-A5EBC53D3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40" y="4536179"/>
            <a:ext cx="3334774" cy="1766195"/>
          </a:xfrm>
          <a:prstGeom prst="rect">
            <a:avLst/>
          </a:prstGeom>
        </p:spPr>
      </p:pic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9D80A914-BFE2-660F-2E03-FC254B374518}"/>
              </a:ext>
            </a:extLst>
          </p:cNvPr>
          <p:cNvSpPr/>
          <p:nvPr/>
        </p:nvSpPr>
        <p:spPr>
          <a:xfrm rot="10800000">
            <a:off x="7291590" y="209550"/>
            <a:ext cx="188989" cy="2791329"/>
          </a:xfrm>
          <a:prstGeom prst="leftBrace">
            <a:avLst/>
          </a:prstGeom>
          <a:ln w="28575">
            <a:solidFill>
              <a:srgbClr val="3C7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03BEB5B7-1017-BA66-437B-A4D85D4F6075}"/>
              </a:ext>
            </a:extLst>
          </p:cNvPr>
          <p:cNvSpPr/>
          <p:nvPr/>
        </p:nvSpPr>
        <p:spPr>
          <a:xfrm rot="10800000">
            <a:off x="7293077" y="3044421"/>
            <a:ext cx="202015" cy="1535300"/>
          </a:xfrm>
          <a:prstGeom prst="leftBrace">
            <a:avLst/>
          </a:prstGeom>
          <a:ln w="28575">
            <a:solidFill>
              <a:srgbClr val="3C7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ACE51D14-C517-1951-2AE8-4B73AAC63BBE}"/>
              </a:ext>
            </a:extLst>
          </p:cNvPr>
          <p:cNvSpPr/>
          <p:nvPr/>
        </p:nvSpPr>
        <p:spPr>
          <a:xfrm rot="10800000">
            <a:off x="7291589" y="4631700"/>
            <a:ext cx="203501" cy="1670671"/>
          </a:xfrm>
          <a:prstGeom prst="leftBrace">
            <a:avLst/>
          </a:prstGeom>
          <a:ln w="28575">
            <a:solidFill>
              <a:srgbClr val="3C72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B158AF38-BD8E-ADA8-04C6-F0DC1507B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889" b="96000" l="5778" r="92889">
                        <a14:foregroundMark x1="58222" y1="8444" x2="58222" y2="8444"/>
                        <a14:foregroundMark x1="52444" y1="5333" x2="52444" y2="5333"/>
                        <a14:foregroundMark x1="6222" y1="19556" x2="6222" y2="19556"/>
                        <a14:foregroundMark x1="6667" y1="31111" x2="6667" y2="31111"/>
                        <a14:foregroundMark x1="39111" y1="48000" x2="39111" y2="48000"/>
                        <a14:foregroundMark x1="39556" y1="56444" x2="39556" y2="56444"/>
                        <a14:foregroundMark x1="40444" y1="63111" x2="40444" y2="63111"/>
                        <a14:foregroundMark x1="66667" y1="59111" x2="66667" y2="59111"/>
                        <a14:foregroundMark x1="92889" y1="71556" x2="92889" y2="71556"/>
                        <a14:foregroundMark x1="79111" y1="79111" x2="79111" y2="79111"/>
                        <a14:foregroundMark x1="70667" y1="96000" x2="70667" y2="96000"/>
                        <a14:backgroundMark x1="76000" y1="77778" x2="76000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309" y="1050621"/>
            <a:ext cx="1109186" cy="110918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7ADCE0-5583-A3F7-AFD0-BF2A85537FEC}"/>
              </a:ext>
            </a:extLst>
          </p:cNvPr>
          <p:cNvSpPr txBox="1"/>
          <p:nvPr/>
        </p:nvSpPr>
        <p:spPr>
          <a:xfrm>
            <a:off x="8979188" y="2159807"/>
            <a:ext cx="160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3C72DA"/>
                </a:solidFill>
              </a:rPr>
              <a:t>PARAMETERS</a:t>
            </a:r>
            <a:endParaRPr lang="pt-BR" dirty="0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81EB54D-E8DC-B3D9-82EC-203DF387E6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865" y="3226276"/>
            <a:ext cx="1102586" cy="110258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0EB88EE4-D46B-FCD6-B7EC-9C989347198F}"/>
              </a:ext>
            </a:extLst>
          </p:cNvPr>
          <p:cNvSpPr txBox="1"/>
          <p:nvPr/>
        </p:nvSpPr>
        <p:spPr>
          <a:xfrm>
            <a:off x="9152142" y="4242355"/>
            <a:ext cx="160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3C72DA"/>
                </a:solidFill>
              </a:rPr>
              <a:t>MAPPINGS</a:t>
            </a:r>
            <a:endParaRPr lang="pt-BR" dirty="0"/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CBC20106-CA04-6569-DE0B-3AF875B860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55" b="95021" l="4286" r="96905">
                        <a14:foregroundMark x1="26905" y1="48517" x2="26905" y2="48517"/>
                        <a14:foregroundMark x1="23571" y1="41314" x2="23571" y2="41314"/>
                        <a14:foregroundMark x1="13810" y1="50530" x2="13810" y2="50530"/>
                        <a14:foregroundMark x1="27857" y1="51589" x2="27857" y2="51589"/>
                        <a14:foregroundMark x1="31667" y1="45763" x2="31667" y2="45763"/>
                        <a14:foregroundMark x1="31667" y1="43644" x2="23571" y2="42903"/>
                        <a14:foregroundMark x1="23571" y1="42903" x2="8810" y2="50847"/>
                        <a14:foregroundMark x1="8810" y1="50847" x2="17024" y2="62924"/>
                        <a14:foregroundMark x1="17024" y1="62924" x2="31429" y2="56144"/>
                        <a14:foregroundMark x1="31429" y1="56144" x2="31905" y2="45445"/>
                        <a14:foregroundMark x1="31905" y1="45445" x2="31429" y2="44915"/>
                        <a14:foregroundMark x1="4286" y1="40890" x2="4286" y2="40890"/>
                        <a14:foregroundMark x1="56667" y1="6144" x2="56667" y2="6144"/>
                        <a14:foregroundMark x1="95238" y1="32415" x2="95238" y2="32415"/>
                        <a14:foregroundMark x1="96190" y1="67903" x2="96190" y2="67903"/>
                        <a14:foregroundMark x1="96667" y1="31992" x2="96667" y2="31992"/>
                        <a14:foregroundMark x1="58810" y1="91843" x2="58810" y2="91843"/>
                        <a14:foregroundMark x1="58810" y1="95233" x2="58810" y2="95233"/>
                        <a14:foregroundMark x1="56667" y1="4661" x2="56667" y2="4661"/>
                        <a14:foregroundMark x1="96905" y1="64725" x2="96905" y2="64725"/>
                        <a14:backgroundMark x1="30476" y1="16525" x2="30476" y2="165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495" y="4957610"/>
            <a:ext cx="821608" cy="92333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7EA3AA-6408-60CB-EC75-9BBAEC96E180}"/>
              </a:ext>
            </a:extLst>
          </p:cNvPr>
          <p:cNvSpPr txBox="1"/>
          <p:nvPr/>
        </p:nvSpPr>
        <p:spPr>
          <a:xfrm>
            <a:off x="10338495" y="5844906"/>
            <a:ext cx="160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3C72DA"/>
                </a:solidFill>
              </a:rPr>
              <a:t>OUTPUT</a:t>
            </a:r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1E6CEB1-AFCC-9A3B-D593-4414365F8E52}"/>
              </a:ext>
            </a:extLst>
          </p:cNvPr>
          <p:cNvGrpSpPr/>
          <p:nvPr/>
        </p:nvGrpSpPr>
        <p:grpSpPr>
          <a:xfrm>
            <a:off x="8620417" y="4864682"/>
            <a:ext cx="986145" cy="1109186"/>
            <a:chOff x="6990495" y="357868"/>
            <a:chExt cx="1430815" cy="1609339"/>
          </a:xfrm>
        </p:grpSpPr>
        <p:sp>
          <p:nvSpPr>
            <p:cNvPr id="28" name="Fluxograma: Decisão 27">
              <a:extLst>
                <a:ext uri="{FF2B5EF4-FFF2-40B4-BE49-F238E27FC236}">
                  <a16:creationId xmlns:a16="http://schemas.microsoft.com/office/drawing/2014/main" id="{D684AD08-00F4-38E2-0C5B-F6A54C8B619E}"/>
                </a:ext>
              </a:extLst>
            </p:cNvPr>
            <p:cNvSpPr/>
            <p:nvPr/>
          </p:nvSpPr>
          <p:spPr>
            <a:xfrm>
              <a:off x="7067773" y="357868"/>
              <a:ext cx="1269403" cy="731519"/>
            </a:xfrm>
            <a:prstGeom prst="flowChartDecision">
              <a:avLst/>
            </a:prstGeom>
            <a:solidFill>
              <a:srgbClr val="1A1F26"/>
            </a:solidFill>
            <a:ln w="38100">
              <a:solidFill>
                <a:srgbClr val="B61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Decisão 28">
              <a:extLst>
                <a:ext uri="{FF2B5EF4-FFF2-40B4-BE49-F238E27FC236}">
                  <a16:creationId xmlns:a16="http://schemas.microsoft.com/office/drawing/2014/main" id="{BF2296A8-37EC-83A9-1F1A-7C54F927E72F}"/>
                </a:ext>
              </a:extLst>
            </p:cNvPr>
            <p:cNvSpPr/>
            <p:nvPr/>
          </p:nvSpPr>
          <p:spPr>
            <a:xfrm rot="17974172">
              <a:off x="7420849" y="961879"/>
              <a:ext cx="1269403" cy="731518"/>
            </a:xfrm>
            <a:prstGeom prst="flowChartDecision">
              <a:avLst/>
            </a:prstGeom>
            <a:solidFill>
              <a:srgbClr val="1A1F26"/>
            </a:solidFill>
            <a:ln w="38100">
              <a:solidFill>
                <a:srgbClr val="B61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Fluxograma: Decisão 29">
              <a:extLst>
                <a:ext uri="{FF2B5EF4-FFF2-40B4-BE49-F238E27FC236}">
                  <a16:creationId xmlns:a16="http://schemas.microsoft.com/office/drawing/2014/main" id="{14326492-AB88-6A72-7CA9-369A875AABCE}"/>
                </a:ext>
              </a:extLst>
            </p:cNvPr>
            <p:cNvSpPr/>
            <p:nvPr/>
          </p:nvSpPr>
          <p:spPr>
            <a:xfrm rot="14364662">
              <a:off x="6721553" y="966746"/>
              <a:ext cx="1269403" cy="731519"/>
            </a:xfrm>
            <a:prstGeom prst="flowChartDecision">
              <a:avLst/>
            </a:prstGeom>
            <a:solidFill>
              <a:srgbClr val="1A1F26"/>
            </a:solidFill>
            <a:ln w="38100">
              <a:solidFill>
                <a:srgbClr val="B61D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B0B40C1-8B9E-0363-1539-6248B62F0D7C}"/>
              </a:ext>
            </a:extLst>
          </p:cNvPr>
          <p:cNvSpPr txBox="1"/>
          <p:nvPr/>
        </p:nvSpPr>
        <p:spPr>
          <a:xfrm>
            <a:off x="8492221" y="5872111"/>
            <a:ext cx="1609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3C72DA"/>
                </a:solidFill>
              </a:rPr>
              <a:t>RESOURCE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62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Söhne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Energisa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Laysa Fernanda Belici Siborde</dc:creator>
  <cp:lastModifiedBy>Laysa Fernanda Belici Siborde</cp:lastModifiedBy>
  <cp:revision>1</cp:revision>
  <dcterms:created xsi:type="dcterms:W3CDTF">2023-09-18T02:41:30Z</dcterms:created>
  <dcterms:modified xsi:type="dcterms:W3CDTF">2023-09-18T04:00:57Z</dcterms:modified>
</cp:coreProperties>
</file>