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B40385-A9E0-4153-8DE0-EFB01DB194D5}">
  <a:tblStyle styleId="{9BB40385-A9E0-4153-8DE0-EFB01DB194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drive/folders/1ZyKGN46PulpZZCPcttgis4Xs3Bg3-fsX?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30" name="Google Shape;130;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59">
                <a:solidFill>
                  <a:srgbClr val="FFFFFF"/>
                </a:solidFill>
                <a:latin typeface="Arial"/>
                <a:ea typeface="Arial"/>
                <a:cs typeface="Arial"/>
                <a:sym typeface="Arial"/>
              </a:rPr>
              <a:t>Sauce &amp; Spoon </a:t>
            </a:r>
            <a:endParaRPr sz="3659">
              <a:solidFill>
                <a:srgbClr val="FFFFFF"/>
              </a:solidFill>
              <a:latin typeface="Arial"/>
              <a:ea typeface="Arial"/>
              <a:cs typeface="Arial"/>
              <a:sym typeface="Arial"/>
            </a:endParaRPr>
          </a:p>
          <a:p>
            <a:pPr indent="0" lvl="0" marL="0" rtl="0" algn="ctr">
              <a:spcBef>
                <a:spcPts val="0"/>
              </a:spcBef>
              <a:spcAft>
                <a:spcPts val="0"/>
              </a:spcAft>
              <a:buSzPts val="990"/>
              <a:buNone/>
            </a:pPr>
            <a:r>
              <a:rPr lang="en" sz="3659">
                <a:solidFill>
                  <a:srgbClr val="FFFFFF"/>
                </a:solidFill>
                <a:latin typeface="Arial"/>
                <a:ea typeface="Arial"/>
                <a:cs typeface="Arial"/>
                <a:sym typeface="Arial"/>
              </a:rPr>
              <a:t>Tablet Rollout</a:t>
            </a:r>
            <a:endParaRPr sz="3659">
              <a:solidFill>
                <a:srgbClr val="FFFFFF"/>
              </a:solidFill>
              <a:latin typeface="Arial"/>
              <a:ea typeface="Arial"/>
              <a:cs typeface="Arial"/>
              <a:sym typeface="Arial"/>
            </a:endParaRPr>
          </a:p>
        </p:txBody>
      </p:sp>
      <p:sp>
        <p:nvSpPr>
          <p:cNvPr id="131" name="Google Shape;131;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770"/>
              <a:buNone/>
            </a:pPr>
            <a:r>
              <a:rPr lang="en" sz="2300">
                <a:solidFill>
                  <a:srgbClr val="FFFFFF"/>
                </a:solidFill>
                <a:latin typeface="Arial"/>
                <a:ea typeface="Arial"/>
                <a:cs typeface="Arial"/>
                <a:sym typeface="Arial"/>
              </a:rPr>
              <a:t>Impact </a:t>
            </a:r>
            <a:r>
              <a:rPr lang="en" sz="2300">
                <a:solidFill>
                  <a:srgbClr val="FFFFFF"/>
                </a:solidFill>
                <a:latin typeface="Arial"/>
                <a:ea typeface="Arial"/>
                <a:cs typeface="Arial"/>
                <a:sym typeface="Arial"/>
              </a:rPr>
              <a:t>Report</a:t>
            </a:r>
            <a:endParaRPr sz="2300">
              <a:solidFill>
                <a:srgbClr val="FFFFFF"/>
              </a:solidFill>
              <a:latin typeface="Arial"/>
              <a:ea typeface="Arial"/>
              <a:cs typeface="Arial"/>
              <a:sym typeface="Arial"/>
            </a:endParaRPr>
          </a:p>
        </p:txBody>
      </p:sp>
      <p:pic>
        <p:nvPicPr>
          <p:cNvPr id="132" name="Google Shape;132;p13"/>
          <p:cNvPicPr preferRelativeResize="0"/>
          <p:nvPr/>
        </p:nvPicPr>
        <p:blipFill>
          <a:blip r:embed="rId3">
            <a:alphaModFix/>
          </a:blip>
          <a:stretch>
            <a:fillRect/>
          </a:stretch>
        </p:blipFill>
        <p:spPr>
          <a:xfrm>
            <a:off x="3923845" y="2983950"/>
            <a:ext cx="2085177" cy="20851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138" name="Google Shape;138;p14"/>
          <p:cNvSpPr txBox="1"/>
          <p:nvPr>
            <p:ph idx="1" type="body"/>
          </p:nvPr>
        </p:nvSpPr>
        <p:spPr>
          <a:xfrm>
            <a:off x="727650" y="1232750"/>
            <a:ext cx="7688700" cy="3824100"/>
          </a:xfrm>
          <a:prstGeom prst="rect">
            <a:avLst/>
          </a:prstGeom>
        </p:spPr>
        <p:txBody>
          <a:bodyPr anchorCtr="0" anchor="t" bIns="91425" lIns="91425" spcFirstLastPara="1" rIns="91425" wrap="square" tIns="91425">
            <a:normAutofit fontScale="77500" lnSpcReduction="20000"/>
          </a:bodyPr>
          <a:lstStyle/>
          <a:p>
            <a:pPr indent="-312496" lvl="0" marL="533400" rtl="0" algn="l">
              <a:spcBef>
                <a:spcPts val="0"/>
              </a:spcBef>
              <a:spcAft>
                <a:spcPts val="0"/>
              </a:spcAft>
              <a:buClr>
                <a:srgbClr val="1F1F1F"/>
              </a:buClr>
              <a:buSzPct val="100000"/>
              <a:buFont typeface="Arial"/>
              <a:buChar char="●"/>
            </a:pPr>
            <a:r>
              <a:rPr lang="en" sz="1704">
                <a:solidFill>
                  <a:srgbClr val="1F1F1F"/>
                </a:solidFill>
                <a:highlight>
                  <a:srgbClr val="FFFFFF"/>
                </a:highlight>
                <a:latin typeface="Arial"/>
                <a:ea typeface="Arial"/>
                <a:cs typeface="Arial"/>
                <a:sym typeface="Arial"/>
              </a:rPr>
              <a:t>The tablet rollout </a:t>
            </a:r>
            <a:r>
              <a:rPr lang="en" sz="1704">
                <a:solidFill>
                  <a:srgbClr val="1F1F1F"/>
                </a:solidFill>
                <a:highlight>
                  <a:srgbClr val="FFFFFF"/>
                </a:highlight>
                <a:latin typeface="Arial"/>
                <a:ea typeface="Arial"/>
                <a:cs typeface="Arial"/>
                <a:sym typeface="Arial"/>
              </a:rPr>
              <a:t>fulfilled</a:t>
            </a:r>
            <a:r>
              <a:rPr lang="en" sz="1704">
                <a:solidFill>
                  <a:srgbClr val="1F1F1F"/>
                </a:solidFill>
                <a:highlight>
                  <a:srgbClr val="FFFFFF"/>
                </a:highlight>
                <a:latin typeface="Arial"/>
                <a:ea typeface="Arial"/>
                <a:cs typeface="Arial"/>
                <a:sym typeface="Arial"/>
              </a:rPr>
              <a:t> the need to improve the sales of the two chosen locations (North and Downtown branches) by decreasing the amount time it takes for the customers to wait for their order. The food waste also decreased because of the accuracy of the orders made directly from the tablets</a:t>
            </a:r>
            <a:endParaRPr sz="1704">
              <a:solidFill>
                <a:srgbClr val="1F1F1F"/>
              </a:solidFill>
              <a:highlight>
                <a:srgbClr val="FFFFFF"/>
              </a:highlight>
              <a:latin typeface="Arial"/>
              <a:ea typeface="Arial"/>
              <a:cs typeface="Arial"/>
              <a:sym typeface="Arial"/>
            </a:endParaRPr>
          </a:p>
          <a:p>
            <a:pPr indent="-312496" lvl="0" marL="533400" rtl="0" algn="l">
              <a:spcBef>
                <a:spcPts val="0"/>
              </a:spcBef>
              <a:spcAft>
                <a:spcPts val="0"/>
              </a:spcAft>
              <a:buClr>
                <a:srgbClr val="1F1F1F"/>
              </a:buClr>
              <a:buSzPct val="100000"/>
              <a:buFont typeface="Arial"/>
              <a:buChar char="●"/>
            </a:pPr>
            <a:r>
              <a:rPr b="1" lang="en" sz="1704" u="sng">
                <a:solidFill>
                  <a:srgbClr val="1F1F1F"/>
                </a:solidFill>
                <a:highlight>
                  <a:srgbClr val="FFFFFF"/>
                </a:highlight>
                <a:latin typeface="Arial"/>
                <a:ea typeface="Arial"/>
                <a:cs typeface="Arial"/>
                <a:sym typeface="Arial"/>
              </a:rPr>
              <a:t>Two key milestones helped us achieve this project: </a:t>
            </a:r>
            <a:endParaRPr b="1" sz="1704" u="sng">
              <a:solidFill>
                <a:srgbClr val="1F1F1F"/>
              </a:solidFill>
              <a:highlight>
                <a:srgbClr val="FFFFFF"/>
              </a:highlight>
              <a:latin typeface="Arial"/>
              <a:ea typeface="Arial"/>
              <a:cs typeface="Arial"/>
              <a:sym typeface="Arial"/>
            </a:endParaRPr>
          </a:p>
          <a:p>
            <a:pPr indent="-312496" lvl="1" marL="914400" rtl="0" algn="l">
              <a:spcBef>
                <a:spcPts val="0"/>
              </a:spcBef>
              <a:spcAft>
                <a:spcPts val="0"/>
              </a:spcAft>
              <a:buClr>
                <a:srgbClr val="000000"/>
              </a:buClr>
              <a:buSzPct val="100000"/>
              <a:buFont typeface="Arial"/>
              <a:buAutoNum type="alphaLcPeriod"/>
            </a:pPr>
            <a:r>
              <a:rPr lang="en" sz="1704">
                <a:solidFill>
                  <a:srgbClr val="1F1F1F"/>
                </a:solidFill>
                <a:highlight>
                  <a:srgbClr val="FFFFFF"/>
                </a:highlight>
                <a:latin typeface="Arial"/>
                <a:ea typeface="Arial"/>
                <a:cs typeface="Arial"/>
                <a:sym typeface="Arial"/>
              </a:rPr>
              <a:t>The integration of the POS softwares to our tablets that made an increase of our customer satisfaction, and</a:t>
            </a:r>
            <a:endParaRPr sz="1704">
              <a:solidFill>
                <a:srgbClr val="1F1F1F"/>
              </a:solidFill>
              <a:highlight>
                <a:srgbClr val="FFFFFF"/>
              </a:highlight>
              <a:latin typeface="Arial"/>
              <a:ea typeface="Arial"/>
              <a:cs typeface="Arial"/>
              <a:sym typeface="Arial"/>
            </a:endParaRPr>
          </a:p>
          <a:p>
            <a:pPr indent="-312496" lvl="1" marL="914400" rtl="0" algn="l">
              <a:spcBef>
                <a:spcPts val="0"/>
              </a:spcBef>
              <a:spcAft>
                <a:spcPts val="0"/>
              </a:spcAft>
              <a:buClr>
                <a:srgbClr val="000000"/>
              </a:buClr>
              <a:buSzPct val="100000"/>
              <a:buFont typeface="Arial"/>
              <a:buAutoNum type="alphaLcPeriod"/>
            </a:pPr>
            <a:r>
              <a:rPr lang="en" sz="1704">
                <a:solidFill>
                  <a:srgbClr val="1F1F1F"/>
                </a:solidFill>
                <a:highlight>
                  <a:srgbClr val="FFFFFF"/>
                </a:highlight>
                <a:latin typeface="Arial"/>
                <a:ea typeface="Arial"/>
                <a:cs typeface="Arial"/>
                <a:sym typeface="Arial"/>
              </a:rPr>
              <a:t>The efficiency and accuracy of the orders made due to a centralized flow of information (from guests to kitchen)</a:t>
            </a:r>
            <a:endParaRPr sz="1704">
              <a:solidFill>
                <a:srgbClr val="1F1F1F"/>
              </a:solidFill>
              <a:highlight>
                <a:srgbClr val="FFFFFF"/>
              </a:highlight>
              <a:latin typeface="Arial"/>
              <a:ea typeface="Arial"/>
              <a:cs typeface="Arial"/>
              <a:sym typeface="Arial"/>
            </a:endParaRPr>
          </a:p>
          <a:p>
            <a:pPr indent="-312496" lvl="0" marL="533400" rtl="0" algn="l">
              <a:spcBef>
                <a:spcPts val="0"/>
              </a:spcBef>
              <a:spcAft>
                <a:spcPts val="0"/>
              </a:spcAft>
              <a:buClr>
                <a:srgbClr val="1F1F1F"/>
              </a:buClr>
              <a:buSzPct val="100000"/>
              <a:buFont typeface="Arial"/>
              <a:buChar char="●"/>
            </a:pPr>
            <a:r>
              <a:rPr b="1" lang="en" sz="1704" u="sng">
                <a:solidFill>
                  <a:srgbClr val="1F1F1F"/>
                </a:solidFill>
                <a:highlight>
                  <a:srgbClr val="FFFFFF"/>
                </a:highlight>
                <a:latin typeface="Arial"/>
                <a:ea typeface="Arial"/>
                <a:cs typeface="Arial"/>
                <a:sym typeface="Arial"/>
              </a:rPr>
              <a:t>Two things could’ve been done right for this project: </a:t>
            </a:r>
            <a:endParaRPr b="1" sz="1704" u="sng">
              <a:solidFill>
                <a:srgbClr val="1F1F1F"/>
              </a:solidFill>
              <a:highlight>
                <a:srgbClr val="FFFFFF"/>
              </a:highlight>
              <a:latin typeface="Arial"/>
              <a:ea typeface="Arial"/>
              <a:cs typeface="Arial"/>
              <a:sym typeface="Arial"/>
            </a:endParaRPr>
          </a:p>
          <a:p>
            <a:pPr indent="-312496" lvl="1" marL="914400" rtl="0" algn="just">
              <a:spcBef>
                <a:spcPts val="0"/>
              </a:spcBef>
              <a:spcAft>
                <a:spcPts val="0"/>
              </a:spcAft>
              <a:buClr>
                <a:srgbClr val="000000"/>
              </a:buClr>
              <a:buSzPct val="100000"/>
              <a:buFont typeface="Arial"/>
              <a:buAutoNum type="alphaLcPeriod"/>
            </a:pPr>
            <a:r>
              <a:rPr lang="en" sz="1704">
                <a:solidFill>
                  <a:srgbClr val="1F1F1F"/>
                </a:solidFill>
                <a:highlight>
                  <a:srgbClr val="FFFFFF"/>
                </a:highlight>
                <a:latin typeface="Arial"/>
                <a:ea typeface="Arial"/>
                <a:cs typeface="Arial"/>
                <a:sym typeface="Arial"/>
              </a:rPr>
              <a:t>Secure a more suitable vendor to prevent sudden contract updates and overspending, and,</a:t>
            </a:r>
            <a:endParaRPr sz="1704">
              <a:solidFill>
                <a:srgbClr val="1F1F1F"/>
              </a:solidFill>
              <a:highlight>
                <a:srgbClr val="FFFFFF"/>
              </a:highlight>
              <a:latin typeface="Arial"/>
              <a:ea typeface="Arial"/>
              <a:cs typeface="Arial"/>
              <a:sym typeface="Arial"/>
            </a:endParaRPr>
          </a:p>
          <a:p>
            <a:pPr indent="-312496" lvl="1" marL="914400" rtl="0" algn="l">
              <a:spcBef>
                <a:spcPts val="0"/>
              </a:spcBef>
              <a:spcAft>
                <a:spcPts val="0"/>
              </a:spcAft>
              <a:buClr>
                <a:srgbClr val="1F1F1F"/>
              </a:buClr>
              <a:buSzPct val="100000"/>
              <a:buFont typeface="Arial"/>
              <a:buAutoNum type="alphaLcPeriod"/>
            </a:pPr>
            <a:r>
              <a:rPr lang="en" sz="1704">
                <a:solidFill>
                  <a:srgbClr val="1F1F1F"/>
                </a:solidFill>
                <a:highlight>
                  <a:srgbClr val="FFFFFF"/>
                </a:highlight>
                <a:latin typeface="Arial"/>
                <a:ea typeface="Arial"/>
                <a:cs typeface="Arial"/>
                <a:sym typeface="Arial"/>
              </a:rPr>
              <a:t>Improve our order accuracy to ensure the downward trend of our food waste</a:t>
            </a:r>
            <a:endParaRPr sz="1704">
              <a:solidFill>
                <a:srgbClr val="1F1F1F"/>
              </a:solidFill>
              <a:highlight>
                <a:srgbClr val="FFFFFF"/>
              </a:highlight>
              <a:latin typeface="Arial"/>
              <a:ea typeface="Arial"/>
              <a:cs typeface="Arial"/>
              <a:sym typeface="Arial"/>
            </a:endParaRPr>
          </a:p>
          <a:p>
            <a:pPr indent="-312496" lvl="0" marL="533400" rtl="0" algn="l">
              <a:spcBef>
                <a:spcPts val="0"/>
              </a:spcBef>
              <a:spcAft>
                <a:spcPts val="0"/>
              </a:spcAft>
              <a:buClr>
                <a:srgbClr val="1F1F1F"/>
              </a:buClr>
              <a:buSzPct val="100000"/>
              <a:buFont typeface="Arial"/>
              <a:buChar char="●"/>
            </a:pPr>
            <a:r>
              <a:rPr b="1" lang="en" sz="1704" u="sng">
                <a:solidFill>
                  <a:srgbClr val="1F1F1F"/>
                </a:solidFill>
                <a:highlight>
                  <a:srgbClr val="FFFFFF"/>
                </a:highlight>
                <a:latin typeface="Arial"/>
                <a:ea typeface="Arial"/>
                <a:cs typeface="Arial"/>
                <a:sym typeface="Arial"/>
              </a:rPr>
              <a:t>Two steps for the next chapter:</a:t>
            </a:r>
            <a:endParaRPr sz="1704" u="sng">
              <a:solidFill>
                <a:srgbClr val="1F1F1F"/>
              </a:solidFill>
              <a:highlight>
                <a:srgbClr val="FFFFFF"/>
              </a:highlight>
              <a:latin typeface="Arial"/>
              <a:ea typeface="Arial"/>
              <a:cs typeface="Arial"/>
              <a:sym typeface="Arial"/>
            </a:endParaRPr>
          </a:p>
          <a:p>
            <a:pPr indent="-312496" lvl="1" marL="914400" rtl="0" algn="l">
              <a:spcBef>
                <a:spcPts val="0"/>
              </a:spcBef>
              <a:spcAft>
                <a:spcPts val="0"/>
              </a:spcAft>
              <a:buClr>
                <a:srgbClr val="1F1F1F"/>
              </a:buClr>
              <a:buSzPct val="100000"/>
              <a:buFont typeface="Arial"/>
              <a:buAutoNum type="alphaLcPeriod"/>
            </a:pPr>
            <a:r>
              <a:rPr lang="en" sz="1704">
                <a:solidFill>
                  <a:srgbClr val="1F1F1F"/>
                </a:solidFill>
                <a:highlight>
                  <a:srgbClr val="FFFFFF"/>
                </a:highlight>
                <a:latin typeface="Arial"/>
                <a:ea typeface="Arial"/>
                <a:cs typeface="Arial"/>
                <a:sym typeface="Arial"/>
              </a:rPr>
              <a:t>Tablet rollout for the other locations</a:t>
            </a:r>
            <a:endParaRPr sz="1704">
              <a:solidFill>
                <a:srgbClr val="1F1F1F"/>
              </a:solidFill>
              <a:highlight>
                <a:srgbClr val="FFFFFF"/>
              </a:highlight>
              <a:latin typeface="Arial"/>
              <a:ea typeface="Arial"/>
              <a:cs typeface="Arial"/>
              <a:sym typeface="Arial"/>
            </a:endParaRPr>
          </a:p>
          <a:p>
            <a:pPr indent="-312496" lvl="1" marL="914400" rtl="0" algn="l">
              <a:spcBef>
                <a:spcPts val="0"/>
              </a:spcBef>
              <a:spcAft>
                <a:spcPts val="0"/>
              </a:spcAft>
              <a:buClr>
                <a:srgbClr val="1F1F1F"/>
              </a:buClr>
              <a:buSzPct val="100000"/>
              <a:buFont typeface="Arial"/>
              <a:buAutoNum type="alphaLcPeriod"/>
            </a:pPr>
            <a:r>
              <a:rPr lang="en" sz="1704">
                <a:solidFill>
                  <a:srgbClr val="1F1F1F"/>
                </a:solidFill>
                <a:highlight>
                  <a:srgbClr val="FFFFFF"/>
                </a:highlight>
                <a:latin typeface="Arial"/>
                <a:ea typeface="Arial"/>
                <a:cs typeface="Arial"/>
                <a:sym typeface="Arial"/>
              </a:rPr>
              <a:t>More training and workshop for our staffs and personnel</a:t>
            </a:r>
            <a:endParaRPr sz="1704">
              <a:solidFill>
                <a:srgbClr val="1F1F1F"/>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sz="1400">
              <a:latin typeface="Arial"/>
              <a:ea typeface="Arial"/>
              <a:cs typeface="Arial"/>
              <a:sym typeface="Arial"/>
            </a:endParaRPr>
          </a:p>
        </p:txBody>
      </p:sp>
      <p:pic>
        <p:nvPicPr>
          <p:cNvPr id="139" name="Google Shape;139;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45" name="Google Shape;145;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46" name="Google Shape;146;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47" name="Google Shape;147;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48" name="Google Shape;148;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54" name="Google Shape;154;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55" name="Google Shape;155;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56" name="Google Shape;156;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57" name="Google Shape;157;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63" name="Google Shape;163;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64" name="Google Shape;164;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65" name="Google Shape;165;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66" name="Google Shape;166;p17"/>
          <p:cNvCxnSpPr>
            <a:endCxn id="167"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67" name="Google Shape;167;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74" name="Google Shape;174;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75" name="Google Shape;175;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76" name="Google Shape;176;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82" name="Google Shape;182;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83" name="Google Shape;183;p19"/>
          <p:cNvGraphicFramePr/>
          <p:nvPr/>
        </p:nvGraphicFramePr>
        <p:xfrm>
          <a:off x="952500" y="1527195"/>
          <a:ext cx="3000000" cy="3000000"/>
        </p:xfrm>
        <a:graphic>
          <a:graphicData uri="http://schemas.openxmlformats.org/drawingml/2006/table">
            <a:tbl>
              <a:tblPr>
                <a:noFill/>
                <a:tableStyleId>{9BB40385-A9E0-4153-8DE0-EFB01DB194D5}</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87" name="Shape 187"/>
        <p:cNvGrpSpPr/>
        <p:nvPr/>
      </p:nvGrpSpPr>
      <p:grpSpPr>
        <a:xfrm>
          <a:off x="0" y="0"/>
          <a:ext cx="0" cy="0"/>
          <a:chOff x="0" y="0"/>
          <a:chExt cx="0" cy="0"/>
        </a:xfrm>
      </p:grpSpPr>
      <p:sp>
        <p:nvSpPr>
          <p:cNvPr id="188" name="Google Shape;188;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ctr">
              <a:spcBef>
                <a:spcPts val="0"/>
              </a:spcBef>
              <a:spcAft>
                <a:spcPts val="0"/>
              </a:spcAft>
              <a:buSzPts val="2300"/>
              <a:buFont typeface="Arial"/>
              <a:buChar char="●"/>
            </a:pPr>
            <a:r>
              <a:rPr lang="en" sz="2300">
                <a:latin typeface="Arial"/>
                <a:ea typeface="Arial"/>
                <a:cs typeface="Arial"/>
                <a:sym typeface="Arial"/>
              </a:rPr>
              <a:t>Access all resources </a:t>
            </a:r>
            <a:r>
              <a:rPr lang="en" sz="2300" u="sng">
                <a:solidFill>
                  <a:schemeClr val="hlink"/>
                </a:solidFill>
                <a:latin typeface="Arial"/>
                <a:ea typeface="Arial"/>
                <a:cs typeface="Arial"/>
                <a:sym typeface="Arial"/>
                <a:hlinkClick r:id="rId3"/>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