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e8aa0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e8aa0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e8aa0f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e8aa0f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e8aa0f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e8aa0f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e8aa0f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e8aa0f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e8aa0f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e8aa0f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13"/>
          <p:cNvGrpSpPr/>
          <p:nvPr/>
        </p:nvGrpSpPr>
        <p:grpSpPr>
          <a:xfrm>
            <a:off x="78750" y="75450"/>
            <a:ext cx="8986500" cy="4992600"/>
            <a:chOff x="78750" y="75450"/>
            <a:chExt cx="8986500" cy="4992600"/>
          </a:xfrm>
        </p:grpSpPr>
        <p:sp>
          <p:nvSpPr>
            <p:cNvPr id="129" name="Google Shape;129;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3"/>
          <p:cNvSpPr txBox="1"/>
          <p:nvPr>
            <p:ph type="ctrTitle"/>
          </p:nvPr>
        </p:nvSpPr>
        <p:spPr>
          <a:xfrm>
            <a:off x="311700" y="2839025"/>
            <a:ext cx="8520600" cy="144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sz="4200">
                <a:solidFill>
                  <a:srgbClr val="0C7182"/>
                </a:solidFill>
              </a:rPr>
              <a:t>Terrific Tablets Project: </a:t>
            </a:r>
            <a:endParaRPr b="1" sz="4200">
              <a:solidFill>
                <a:srgbClr val="0C7182"/>
              </a:solidFill>
            </a:endParaRPr>
          </a:p>
          <a:p>
            <a:pPr indent="0" lvl="0" marL="0" rtl="0" algn="ctr">
              <a:spcBef>
                <a:spcPts val="0"/>
              </a:spcBef>
              <a:spcAft>
                <a:spcPts val="0"/>
              </a:spcAft>
              <a:buNone/>
            </a:pPr>
            <a:r>
              <a:rPr b="1" lang="en" sz="4200">
                <a:solidFill>
                  <a:srgbClr val="0C7182"/>
                </a:solidFill>
              </a:rPr>
              <a:t>Test Launch Findings</a:t>
            </a:r>
            <a:endParaRPr b="1" sz="4200">
              <a:solidFill>
                <a:srgbClr val="0C7182"/>
              </a:solidFill>
            </a:endParaRPr>
          </a:p>
        </p:txBody>
      </p:sp>
      <p:pic>
        <p:nvPicPr>
          <p:cNvPr id="132" name="Google Shape;132;p13"/>
          <p:cNvPicPr preferRelativeResize="0"/>
          <p:nvPr/>
        </p:nvPicPr>
        <p:blipFill>
          <a:blip r:embed="rId3">
            <a:alphaModFix/>
          </a:blip>
          <a:stretch>
            <a:fillRect/>
          </a:stretch>
        </p:blipFill>
        <p:spPr>
          <a:xfrm>
            <a:off x="2855311" y="75450"/>
            <a:ext cx="3433375" cy="343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txBox="1"/>
          <p:nvPr>
            <p:ph idx="1" type="subTitle"/>
          </p:nvPr>
        </p:nvSpPr>
        <p:spPr>
          <a:xfrm>
            <a:off x="311700" y="2032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300"/>
              <a:t>Summary</a:t>
            </a:r>
            <a:endParaRPr i="1" sz="2300"/>
          </a:p>
        </p:txBody>
      </p:sp>
      <p:sp>
        <p:nvSpPr>
          <p:cNvPr id="139" name="Google Shape;139;p14"/>
          <p:cNvSpPr txBox="1"/>
          <p:nvPr/>
        </p:nvSpPr>
        <p:spPr>
          <a:xfrm>
            <a:off x="495750" y="955500"/>
            <a:ext cx="7770900" cy="3232500"/>
          </a:xfrm>
          <a:prstGeom prst="rect">
            <a:avLst/>
          </a:prstGeom>
          <a:noFill/>
          <a:ln>
            <a:noFill/>
          </a:ln>
        </p:spPr>
        <p:txBody>
          <a:bodyPr anchorCtr="0" anchor="t" bIns="91425" lIns="91425" spcFirstLastPara="1" rIns="91425" wrap="square" tIns="91425">
            <a:spAutoFit/>
          </a:bodyPr>
          <a:lstStyle/>
          <a:p>
            <a:pPr indent="-342900" lvl="0" marL="457200" rtl="0" algn="just">
              <a:spcBef>
                <a:spcPts val="0"/>
              </a:spcBef>
              <a:spcAft>
                <a:spcPts val="0"/>
              </a:spcAft>
              <a:buSzPts val="1800"/>
              <a:buFont typeface="Calibri"/>
              <a:buChar char="●"/>
            </a:pPr>
            <a:r>
              <a:rPr lang="en" sz="1800">
                <a:latin typeface="Calibri"/>
                <a:ea typeface="Calibri"/>
                <a:cs typeface="Calibri"/>
                <a:sym typeface="Calibri"/>
              </a:rPr>
              <a:t>We conducted a survey for the</a:t>
            </a:r>
            <a:r>
              <a:rPr b="1" lang="en" sz="1800">
                <a:latin typeface="Calibri"/>
                <a:ea typeface="Calibri"/>
                <a:cs typeface="Calibri"/>
                <a:sym typeface="Calibri"/>
              </a:rPr>
              <a:t> 50 customers</a:t>
            </a:r>
            <a:r>
              <a:rPr lang="en" sz="1800">
                <a:latin typeface="Calibri"/>
                <a:ea typeface="Calibri"/>
                <a:cs typeface="Calibri"/>
                <a:sym typeface="Calibri"/>
              </a:rPr>
              <a:t> that participated in our test launch. </a:t>
            </a:r>
            <a:endParaRPr sz="1800">
              <a:latin typeface="Calibri"/>
              <a:ea typeface="Calibri"/>
              <a:cs typeface="Calibri"/>
              <a:sym typeface="Calibri"/>
            </a:endParaRPr>
          </a:p>
          <a:p>
            <a:pPr indent="0" lvl="0" marL="457200" rtl="0" algn="just">
              <a:spcBef>
                <a:spcPts val="0"/>
              </a:spcBef>
              <a:spcAft>
                <a:spcPts val="0"/>
              </a:spcAft>
              <a:buNone/>
            </a:pPr>
            <a:r>
              <a:t/>
            </a:r>
            <a:endParaRPr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lang="en" sz="1800">
                <a:latin typeface="Calibri"/>
                <a:ea typeface="Calibri"/>
                <a:cs typeface="Calibri"/>
                <a:sym typeface="Calibri"/>
              </a:rPr>
              <a:t>For the test launch, we asked the customers to engage with the newly implemented tablets, as if they were participating in a typical restaurant experience. The customers were sent a digital survey after their experience ended.</a:t>
            </a:r>
            <a:endParaRPr sz="1800">
              <a:latin typeface="Calibri"/>
              <a:ea typeface="Calibri"/>
              <a:cs typeface="Calibri"/>
              <a:sym typeface="Calibri"/>
            </a:endParaRPr>
          </a:p>
          <a:p>
            <a:pPr indent="0" lvl="0" marL="457200" rtl="0" algn="just">
              <a:spcBef>
                <a:spcPts val="0"/>
              </a:spcBef>
              <a:spcAft>
                <a:spcPts val="0"/>
              </a:spcAft>
              <a:buNone/>
            </a:pPr>
            <a:r>
              <a:t/>
            </a:r>
            <a:endParaRPr sz="1800">
              <a:latin typeface="Calibri"/>
              <a:ea typeface="Calibri"/>
              <a:cs typeface="Calibri"/>
              <a:sym typeface="Calibri"/>
            </a:endParaRPr>
          </a:p>
          <a:p>
            <a:pPr indent="-342900" lvl="0" marL="457200" rtl="0" algn="just">
              <a:spcBef>
                <a:spcPts val="0"/>
              </a:spcBef>
              <a:spcAft>
                <a:spcPts val="0"/>
              </a:spcAft>
              <a:buSzPts val="1800"/>
              <a:buFont typeface="Calibri"/>
              <a:buChar char="●"/>
            </a:pPr>
            <a:r>
              <a:rPr lang="en" sz="1800">
                <a:latin typeface="Calibri"/>
                <a:ea typeface="Calibri"/>
                <a:cs typeface="Calibri"/>
                <a:sym typeface="Calibri"/>
              </a:rPr>
              <a:t>In the following presentations, you will see the total number of people who selected each possible response and, where applicable, what percentage of the total respondents they represent.</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 type="subTitle"/>
          </p:nvPr>
        </p:nvSpPr>
        <p:spPr>
          <a:xfrm>
            <a:off x="311700" y="2032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100"/>
              <a:t>Overview</a:t>
            </a:r>
            <a:endParaRPr i="1" sz="2100"/>
          </a:p>
        </p:txBody>
      </p:sp>
      <p:sp>
        <p:nvSpPr>
          <p:cNvPr id="146" name="Google Shape;146;p15"/>
          <p:cNvSpPr txBox="1"/>
          <p:nvPr/>
        </p:nvSpPr>
        <p:spPr>
          <a:xfrm>
            <a:off x="669275" y="1189825"/>
            <a:ext cx="7424100" cy="29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Nunito"/>
                <a:ea typeface="Nunito"/>
                <a:cs typeface="Nunito"/>
                <a:sym typeface="Nunito"/>
              </a:rPr>
              <a:t>The project team would like to measure the overall test launch based on the following evaluation indicators:</a:t>
            </a:r>
            <a:endParaRPr sz="2000">
              <a:latin typeface="Nunito"/>
              <a:ea typeface="Nunito"/>
              <a:cs typeface="Nunito"/>
              <a:sym typeface="Nunito"/>
            </a:endParaRPr>
          </a:p>
          <a:p>
            <a:pPr indent="-368300" lvl="0" marL="457200" rtl="0" algn="l">
              <a:lnSpc>
                <a:spcPct val="115000"/>
              </a:lnSpc>
              <a:spcBef>
                <a:spcPts val="0"/>
              </a:spcBef>
              <a:spcAft>
                <a:spcPts val="0"/>
              </a:spcAft>
              <a:buSzPts val="2200"/>
              <a:buFont typeface="Nunito"/>
              <a:buChar char="●"/>
            </a:pPr>
            <a:r>
              <a:rPr b="1" lang="en" sz="1800">
                <a:solidFill>
                  <a:srgbClr val="333333"/>
                </a:solidFill>
                <a:latin typeface="Nunito"/>
                <a:ea typeface="Nunito"/>
                <a:cs typeface="Nunito"/>
                <a:sym typeface="Nunito"/>
              </a:rPr>
              <a:t>Average ticket time</a:t>
            </a:r>
            <a:endParaRPr b="1" sz="1800">
              <a:solidFill>
                <a:srgbClr val="333333"/>
              </a:solidFill>
              <a:latin typeface="Nunito"/>
              <a:ea typeface="Nunito"/>
              <a:cs typeface="Nunito"/>
              <a:sym typeface="Nunito"/>
            </a:endParaRPr>
          </a:p>
          <a:p>
            <a:pPr indent="-368300" lvl="0" marL="457200" rtl="0" algn="l">
              <a:lnSpc>
                <a:spcPct val="115000"/>
              </a:lnSpc>
              <a:spcBef>
                <a:spcPts val="0"/>
              </a:spcBef>
              <a:spcAft>
                <a:spcPts val="0"/>
              </a:spcAft>
              <a:buSzPts val="2200"/>
              <a:buFont typeface="Nunito"/>
              <a:buChar char="●"/>
            </a:pPr>
            <a:r>
              <a:rPr lang="en" sz="1800">
                <a:solidFill>
                  <a:srgbClr val="333333"/>
                </a:solidFill>
                <a:latin typeface="Nunito"/>
                <a:ea typeface="Nunito"/>
                <a:cs typeface="Nunito"/>
                <a:sym typeface="Nunito"/>
              </a:rPr>
              <a:t>Checkout process is seamless and easy to navigate</a:t>
            </a:r>
            <a:endParaRPr sz="1800">
              <a:solidFill>
                <a:srgbClr val="333333"/>
              </a:solidFill>
              <a:latin typeface="Nunito"/>
              <a:ea typeface="Nunito"/>
              <a:cs typeface="Nunito"/>
              <a:sym typeface="Nunito"/>
            </a:endParaRPr>
          </a:p>
          <a:p>
            <a:pPr indent="-368300" lvl="0" marL="457200" rtl="0" algn="l">
              <a:lnSpc>
                <a:spcPct val="115000"/>
              </a:lnSpc>
              <a:spcBef>
                <a:spcPts val="0"/>
              </a:spcBef>
              <a:spcAft>
                <a:spcPts val="0"/>
              </a:spcAft>
              <a:buSzPts val="2200"/>
              <a:buFont typeface="Nunito"/>
              <a:buChar char="●"/>
            </a:pPr>
            <a:r>
              <a:rPr lang="en" sz="1800">
                <a:solidFill>
                  <a:srgbClr val="333333"/>
                </a:solidFill>
                <a:latin typeface="Nunito"/>
                <a:ea typeface="Nunito"/>
                <a:cs typeface="Nunito"/>
                <a:sym typeface="Nunito"/>
              </a:rPr>
              <a:t>Less than 5% of customers report technical issues each week</a:t>
            </a:r>
            <a:endParaRPr sz="1800">
              <a:solidFill>
                <a:srgbClr val="333333"/>
              </a:solidFill>
              <a:latin typeface="Nunito"/>
              <a:ea typeface="Nunito"/>
              <a:cs typeface="Nunito"/>
              <a:sym typeface="Nunito"/>
            </a:endParaRPr>
          </a:p>
          <a:p>
            <a:pPr indent="-368300" lvl="0" marL="457200" rtl="0" algn="l">
              <a:lnSpc>
                <a:spcPct val="115000"/>
              </a:lnSpc>
              <a:spcBef>
                <a:spcPts val="0"/>
              </a:spcBef>
              <a:spcAft>
                <a:spcPts val="0"/>
              </a:spcAft>
              <a:buSzPts val="2200"/>
              <a:buFont typeface="Nunito"/>
              <a:buChar char="●"/>
            </a:pPr>
            <a:r>
              <a:rPr lang="en" sz="1800">
                <a:solidFill>
                  <a:srgbClr val="333333"/>
                </a:solidFill>
                <a:latin typeface="Nunito"/>
                <a:ea typeface="Nunito"/>
                <a:cs typeface="Nunito"/>
                <a:sym typeface="Nunito"/>
              </a:rPr>
              <a:t>98% order accuracy</a:t>
            </a:r>
            <a:endParaRPr sz="1800">
              <a:solidFill>
                <a:srgbClr val="333333"/>
              </a:solidFill>
              <a:latin typeface="Nunito"/>
              <a:ea typeface="Nunito"/>
              <a:cs typeface="Nunito"/>
              <a:sym typeface="Nunito"/>
            </a:endParaRPr>
          </a:p>
          <a:p>
            <a:pPr indent="-368300" lvl="0" marL="457200" rtl="0" algn="l">
              <a:lnSpc>
                <a:spcPct val="115000"/>
              </a:lnSpc>
              <a:spcBef>
                <a:spcPts val="0"/>
              </a:spcBef>
              <a:spcAft>
                <a:spcPts val="0"/>
              </a:spcAft>
              <a:buSzPts val="2200"/>
              <a:buFont typeface="Nunito"/>
              <a:buChar char="●"/>
            </a:pPr>
            <a:r>
              <a:rPr lang="en" sz="1800">
                <a:solidFill>
                  <a:srgbClr val="333333"/>
                </a:solidFill>
                <a:latin typeface="Nunito"/>
                <a:ea typeface="Nunito"/>
                <a:cs typeface="Nunito"/>
                <a:sym typeface="Nunito"/>
              </a:rPr>
              <a:t>Average wait time of ten minutes or less</a:t>
            </a:r>
            <a:endParaRPr sz="1800">
              <a:solidFill>
                <a:srgbClr val="333333"/>
              </a:solidFill>
              <a:latin typeface="Nunito"/>
              <a:ea typeface="Nunito"/>
              <a:cs typeface="Nunito"/>
              <a:sym typeface="Nunit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 type="subTitle"/>
          </p:nvPr>
        </p:nvSpPr>
        <p:spPr>
          <a:xfrm>
            <a:off x="311700" y="2032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400"/>
              <a:t>Findings</a:t>
            </a:r>
            <a:endParaRPr i="1" sz="2400"/>
          </a:p>
        </p:txBody>
      </p:sp>
      <p:pic>
        <p:nvPicPr>
          <p:cNvPr id="153" name="Google Shape;153;p16" title="Points scored"/>
          <p:cNvPicPr preferRelativeResize="0"/>
          <p:nvPr/>
        </p:nvPicPr>
        <p:blipFill>
          <a:blip r:embed="rId3">
            <a:alphaModFix/>
          </a:blip>
          <a:stretch>
            <a:fillRect/>
          </a:stretch>
        </p:blipFill>
        <p:spPr>
          <a:xfrm>
            <a:off x="3061300" y="661200"/>
            <a:ext cx="5589699" cy="3565150"/>
          </a:xfrm>
          <a:prstGeom prst="rect">
            <a:avLst/>
          </a:prstGeom>
          <a:noFill/>
          <a:ln>
            <a:noFill/>
          </a:ln>
        </p:spPr>
      </p:pic>
      <p:sp>
        <p:nvSpPr>
          <p:cNvPr id="154" name="Google Shape;154;p16"/>
          <p:cNvSpPr txBox="1"/>
          <p:nvPr/>
        </p:nvSpPr>
        <p:spPr>
          <a:xfrm>
            <a:off x="433775" y="1375725"/>
            <a:ext cx="2367300" cy="267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latin typeface="Calibri"/>
                <a:ea typeface="Calibri"/>
                <a:cs typeface="Calibri"/>
                <a:sym typeface="Calibri"/>
              </a:rPr>
              <a:t>According to our Test Launch Findings, it turns out that the tablet rollout enabled the ticket time to be less than 20 minutes, a </a:t>
            </a:r>
            <a:r>
              <a:rPr lang="en" sz="1800">
                <a:latin typeface="Calibri"/>
                <a:ea typeface="Calibri"/>
                <a:cs typeface="Calibri"/>
                <a:sym typeface="Calibri"/>
              </a:rPr>
              <a:t>significant difference from our usual 30+ minutes. </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ph idx="1" type="subTitle"/>
          </p:nvPr>
        </p:nvSpPr>
        <p:spPr>
          <a:xfrm>
            <a:off x="311700" y="2032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200"/>
              <a:t>Next Steps</a:t>
            </a:r>
            <a:endParaRPr i="1" sz="2200"/>
          </a:p>
        </p:txBody>
      </p:sp>
      <p:sp>
        <p:nvSpPr>
          <p:cNvPr id="161" name="Google Shape;161;p17"/>
          <p:cNvSpPr txBox="1"/>
          <p:nvPr/>
        </p:nvSpPr>
        <p:spPr>
          <a:xfrm>
            <a:off x="842800" y="1227000"/>
            <a:ext cx="7374300" cy="24012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Font typeface="Calibri"/>
              <a:buChar char="●"/>
            </a:pPr>
            <a:r>
              <a:rPr lang="en" sz="1600">
                <a:latin typeface="Calibri"/>
                <a:ea typeface="Calibri"/>
                <a:cs typeface="Calibri"/>
                <a:sym typeface="Calibri"/>
              </a:rPr>
              <a:t>Despite the significant decrease in the amount of time it takes for our customer’s orders to arrive to their tables, other findings also suggest that their use of tablets are on a neutral side, meaning, they still manage to receive their orders and be satisfied regardless of the tablet’s seamless features.</a:t>
            </a:r>
            <a:endParaRPr sz="1600">
              <a:latin typeface="Calibri"/>
              <a:ea typeface="Calibri"/>
              <a:cs typeface="Calibri"/>
              <a:sym typeface="Calibri"/>
            </a:endParaRPr>
          </a:p>
          <a:p>
            <a:pPr indent="0" lvl="0" marL="457200" rtl="0" algn="just">
              <a:spcBef>
                <a:spcPts val="0"/>
              </a:spcBef>
              <a:spcAft>
                <a:spcPts val="0"/>
              </a:spcAft>
              <a:buNone/>
            </a:pPr>
            <a:r>
              <a:t/>
            </a:r>
            <a:endParaRPr sz="1600">
              <a:latin typeface="Calibri"/>
              <a:ea typeface="Calibri"/>
              <a:cs typeface="Calibri"/>
              <a:sym typeface="Calibri"/>
            </a:endParaRPr>
          </a:p>
          <a:p>
            <a:pPr indent="-330200" lvl="0" marL="457200" rtl="0" algn="just">
              <a:spcBef>
                <a:spcPts val="0"/>
              </a:spcBef>
              <a:spcAft>
                <a:spcPts val="0"/>
              </a:spcAft>
              <a:buSzPts val="1600"/>
              <a:buFont typeface="Calibri"/>
              <a:buChar char="●"/>
            </a:pPr>
            <a:r>
              <a:rPr lang="en" sz="1600">
                <a:latin typeface="Calibri"/>
                <a:ea typeface="Calibri"/>
                <a:cs typeface="Calibri"/>
                <a:sym typeface="Calibri"/>
              </a:rPr>
              <a:t>One recommendation would be</a:t>
            </a:r>
            <a:r>
              <a:rPr b="1" lang="en" sz="1600">
                <a:latin typeface="Calibri"/>
                <a:ea typeface="Calibri"/>
                <a:cs typeface="Calibri"/>
                <a:sym typeface="Calibri"/>
              </a:rPr>
              <a:t> to market the use of tablets more</a:t>
            </a:r>
            <a:r>
              <a:rPr lang="en" sz="1600">
                <a:latin typeface="Calibri"/>
                <a:ea typeface="Calibri"/>
                <a:cs typeface="Calibri"/>
                <a:sym typeface="Calibri"/>
              </a:rPr>
              <a:t> in order to create a more centralized flow of orders from customers directly to the kitchen. It would also reduce the workload of </a:t>
            </a:r>
            <a:r>
              <a:rPr lang="en" sz="1600">
                <a:latin typeface="Calibri"/>
                <a:ea typeface="Calibri"/>
                <a:cs typeface="Calibri"/>
                <a:sym typeface="Calibri"/>
              </a:rPr>
              <a:t>wait staff</a:t>
            </a:r>
            <a:r>
              <a:rPr lang="en" sz="1600">
                <a:latin typeface="Calibri"/>
                <a:ea typeface="Calibri"/>
                <a:cs typeface="Calibri"/>
                <a:sym typeface="Calibri"/>
              </a:rPr>
              <a:t> and ensure that they can efficiently produce the right order to the customers.</a:t>
            </a:r>
            <a:endParaRPr sz="1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txBox="1"/>
          <p:nvPr>
            <p:ph idx="1" type="subTitle"/>
          </p:nvPr>
        </p:nvSpPr>
        <p:spPr>
          <a:xfrm>
            <a:off x="214000" y="754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800"/>
              <a:t>Recommendation</a:t>
            </a:r>
            <a:endParaRPr i="1" sz="1800"/>
          </a:p>
        </p:txBody>
      </p:sp>
      <p:sp>
        <p:nvSpPr>
          <p:cNvPr id="168" name="Google Shape;168;p18"/>
          <p:cNvSpPr txBox="1"/>
          <p:nvPr/>
        </p:nvSpPr>
        <p:spPr>
          <a:xfrm>
            <a:off x="694050" y="1189850"/>
            <a:ext cx="7337400" cy="26475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SzPts val="2000"/>
              <a:buFont typeface="Calibri"/>
              <a:buChar char="●"/>
            </a:pPr>
            <a:r>
              <a:rPr lang="en" sz="2000">
                <a:latin typeface="Calibri"/>
                <a:ea typeface="Calibri"/>
                <a:cs typeface="Calibri"/>
                <a:sym typeface="Calibri"/>
              </a:rPr>
              <a:t>The next recommendation would be </a:t>
            </a:r>
            <a:r>
              <a:rPr b="1" lang="en" sz="2000">
                <a:latin typeface="Calibri"/>
                <a:ea typeface="Calibri"/>
                <a:cs typeface="Calibri"/>
                <a:sym typeface="Calibri"/>
              </a:rPr>
              <a:t>to improve the operating system of our tablets</a:t>
            </a:r>
            <a:r>
              <a:rPr lang="en" sz="2000">
                <a:latin typeface="Calibri"/>
                <a:ea typeface="Calibri"/>
                <a:cs typeface="Calibri"/>
                <a:sym typeface="Calibri"/>
              </a:rPr>
              <a:t> in order to properly cater the seamless features of the tablet itself and reduce the friction from getting the order that they want and possibly like. One reason for this is that, despite improving the customer satisfaction of our customers, other findings suggest that they still do not have a higher affinity towards appetizers and would prefer dinner instead, thus, failing to attain one of our project goals. </a:t>
            </a:r>
            <a:endParaRPr sz="2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