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2192000" cy="7969250"/>
  <p:notesSz cx="12192000" cy="796925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33854"/>
            <a:ext cx="10363200" cy="14455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64FFD9"/>
                </a:solidFill>
                <a:latin typeface="Montserrat Thin"/>
                <a:cs typeface="Montserrat Thi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54704"/>
            <a:ext cx="8534400" cy="17208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21213B"/>
                </a:solidFill>
                <a:latin typeface="PMingLiU"/>
                <a:cs typeface="PMingLiU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64FFD9"/>
                </a:solidFill>
                <a:latin typeface="Montserrat Thin"/>
                <a:cs typeface="Montserrat Thi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21213B"/>
                </a:solidFill>
                <a:latin typeface="PMingLiU"/>
                <a:cs typeface="PMingLiU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64FFD9"/>
                </a:solidFill>
                <a:latin typeface="Montserrat Thin"/>
                <a:cs typeface="Montserrat Thi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83182"/>
            <a:ext cx="5303520" cy="45430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83182"/>
            <a:ext cx="5303520" cy="45430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7704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29500" y="0"/>
            <a:ext cx="4762499" cy="3809999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2127249"/>
            <a:ext cx="5714999" cy="4749800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1914524" y="962024"/>
            <a:ext cx="933450" cy="933450"/>
          </a:xfrm>
          <a:custGeom>
            <a:avLst/>
            <a:gdLst/>
            <a:ahLst/>
            <a:cxnLst/>
            <a:rect l="l" t="t" r="r" b="b"/>
            <a:pathLst>
              <a:path w="933450" h="933450">
                <a:moveTo>
                  <a:pt x="933449" y="466724"/>
                </a:moveTo>
                <a:lnTo>
                  <a:pt x="931202" y="512472"/>
                </a:lnTo>
                <a:lnTo>
                  <a:pt x="924481" y="557778"/>
                </a:lnTo>
                <a:lnTo>
                  <a:pt x="913352" y="602207"/>
                </a:lnTo>
                <a:lnTo>
                  <a:pt x="897922" y="645332"/>
                </a:lnTo>
                <a:lnTo>
                  <a:pt x="878339" y="686737"/>
                </a:lnTo>
                <a:lnTo>
                  <a:pt x="854792" y="726023"/>
                </a:lnTo>
                <a:lnTo>
                  <a:pt x="827508" y="762812"/>
                </a:lnTo>
                <a:lnTo>
                  <a:pt x="796749" y="796749"/>
                </a:lnTo>
                <a:lnTo>
                  <a:pt x="762812" y="827508"/>
                </a:lnTo>
                <a:lnTo>
                  <a:pt x="726023" y="854792"/>
                </a:lnTo>
                <a:lnTo>
                  <a:pt x="686737" y="878339"/>
                </a:lnTo>
                <a:lnTo>
                  <a:pt x="645332" y="897922"/>
                </a:lnTo>
                <a:lnTo>
                  <a:pt x="602207" y="913352"/>
                </a:lnTo>
                <a:lnTo>
                  <a:pt x="557778" y="924481"/>
                </a:lnTo>
                <a:lnTo>
                  <a:pt x="512472" y="931202"/>
                </a:lnTo>
                <a:lnTo>
                  <a:pt x="466724" y="933449"/>
                </a:lnTo>
                <a:lnTo>
                  <a:pt x="455267" y="933309"/>
                </a:lnTo>
                <a:lnTo>
                  <a:pt x="409589" y="929939"/>
                </a:lnTo>
                <a:lnTo>
                  <a:pt x="364461" y="922108"/>
                </a:lnTo>
                <a:lnTo>
                  <a:pt x="320318" y="909892"/>
                </a:lnTo>
                <a:lnTo>
                  <a:pt x="277585" y="893408"/>
                </a:lnTo>
                <a:lnTo>
                  <a:pt x="236673" y="872814"/>
                </a:lnTo>
                <a:lnTo>
                  <a:pt x="197977" y="848310"/>
                </a:lnTo>
                <a:lnTo>
                  <a:pt x="161870" y="820130"/>
                </a:lnTo>
                <a:lnTo>
                  <a:pt x="128698" y="788548"/>
                </a:lnTo>
                <a:lnTo>
                  <a:pt x="98781" y="753866"/>
                </a:lnTo>
                <a:lnTo>
                  <a:pt x="72408" y="716418"/>
                </a:lnTo>
                <a:lnTo>
                  <a:pt x="49833" y="676566"/>
                </a:lnTo>
                <a:lnTo>
                  <a:pt x="31272" y="634693"/>
                </a:lnTo>
                <a:lnTo>
                  <a:pt x="16905" y="591203"/>
                </a:lnTo>
                <a:lnTo>
                  <a:pt x="6870" y="546513"/>
                </a:lnTo>
                <a:lnTo>
                  <a:pt x="1264" y="501055"/>
                </a:lnTo>
                <a:lnTo>
                  <a:pt x="0" y="466724"/>
                </a:lnTo>
                <a:lnTo>
                  <a:pt x="140" y="455267"/>
                </a:lnTo>
                <a:lnTo>
                  <a:pt x="3510" y="409589"/>
                </a:lnTo>
                <a:lnTo>
                  <a:pt x="11340" y="364461"/>
                </a:lnTo>
                <a:lnTo>
                  <a:pt x="23557" y="320318"/>
                </a:lnTo>
                <a:lnTo>
                  <a:pt x="40041" y="277585"/>
                </a:lnTo>
                <a:lnTo>
                  <a:pt x="60635" y="236673"/>
                </a:lnTo>
                <a:lnTo>
                  <a:pt x="85139" y="197977"/>
                </a:lnTo>
                <a:lnTo>
                  <a:pt x="113318" y="161870"/>
                </a:lnTo>
                <a:lnTo>
                  <a:pt x="144901" y="128698"/>
                </a:lnTo>
                <a:lnTo>
                  <a:pt x="179583" y="98781"/>
                </a:lnTo>
                <a:lnTo>
                  <a:pt x="217030" y="72408"/>
                </a:lnTo>
                <a:lnTo>
                  <a:pt x="256883" y="49833"/>
                </a:lnTo>
                <a:lnTo>
                  <a:pt x="298756" y="31272"/>
                </a:lnTo>
                <a:lnTo>
                  <a:pt x="342246" y="16905"/>
                </a:lnTo>
                <a:lnTo>
                  <a:pt x="386936" y="6870"/>
                </a:lnTo>
                <a:lnTo>
                  <a:pt x="432394" y="1264"/>
                </a:lnTo>
                <a:lnTo>
                  <a:pt x="466724" y="0"/>
                </a:lnTo>
                <a:lnTo>
                  <a:pt x="478182" y="140"/>
                </a:lnTo>
                <a:lnTo>
                  <a:pt x="523860" y="3510"/>
                </a:lnTo>
                <a:lnTo>
                  <a:pt x="568988" y="11341"/>
                </a:lnTo>
                <a:lnTo>
                  <a:pt x="613131" y="23557"/>
                </a:lnTo>
                <a:lnTo>
                  <a:pt x="655864" y="40041"/>
                </a:lnTo>
                <a:lnTo>
                  <a:pt x="696775" y="60635"/>
                </a:lnTo>
                <a:lnTo>
                  <a:pt x="735471" y="85139"/>
                </a:lnTo>
                <a:lnTo>
                  <a:pt x="771579" y="113318"/>
                </a:lnTo>
                <a:lnTo>
                  <a:pt x="804751" y="144901"/>
                </a:lnTo>
                <a:lnTo>
                  <a:pt x="834668" y="179583"/>
                </a:lnTo>
                <a:lnTo>
                  <a:pt x="861041" y="217030"/>
                </a:lnTo>
                <a:lnTo>
                  <a:pt x="883616" y="256882"/>
                </a:lnTo>
                <a:lnTo>
                  <a:pt x="902177" y="298755"/>
                </a:lnTo>
                <a:lnTo>
                  <a:pt x="916544" y="342246"/>
                </a:lnTo>
                <a:lnTo>
                  <a:pt x="926579" y="386936"/>
                </a:lnTo>
                <a:lnTo>
                  <a:pt x="932185" y="432393"/>
                </a:lnTo>
                <a:lnTo>
                  <a:pt x="933449" y="466724"/>
                </a:lnTo>
                <a:close/>
              </a:path>
            </a:pathLst>
          </a:custGeom>
          <a:ln w="19049">
            <a:solidFill>
              <a:srgbClr val="64FF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9380654" y="4541954"/>
            <a:ext cx="1050925" cy="1050925"/>
          </a:xfrm>
          <a:custGeom>
            <a:avLst/>
            <a:gdLst/>
            <a:ahLst/>
            <a:cxnLst/>
            <a:rect l="l" t="t" r="r" b="b"/>
            <a:pathLst>
              <a:path w="1050925" h="1050925">
                <a:moveTo>
                  <a:pt x="525344" y="0"/>
                </a:moveTo>
                <a:lnTo>
                  <a:pt x="1050689" y="525344"/>
                </a:lnTo>
                <a:lnTo>
                  <a:pt x="525344" y="1050689"/>
                </a:lnTo>
                <a:lnTo>
                  <a:pt x="0" y="525344"/>
                </a:lnTo>
                <a:lnTo>
                  <a:pt x="525344" y="0"/>
                </a:lnTo>
                <a:close/>
              </a:path>
            </a:pathLst>
          </a:custGeom>
          <a:ln w="19049">
            <a:solidFill>
              <a:srgbClr val="64FF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1428749" y="4781549"/>
            <a:ext cx="1143000" cy="952500"/>
          </a:xfrm>
          <a:custGeom>
            <a:avLst/>
            <a:gdLst/>
            <a:ahLst/>
            <a:cxnLst/>
            <a:rect l="l" t="t" r="r" b="b"/>
            <a:pathLst>
              <a:path w="1143000" h="952500">
                <a:moveTo>
                  <a:pt x="1142999" y="952499"/>
                </a:moveTo>
                <a:lnTo>
                  <a:pt x="0" y="952499"/>
                </a:lnTo>
                <a:lnTo>
                  <a:pt x="571499" y="0"/>
                </a:lnTo>
                <a:lnTo>
                  <a:pt x="1142999" y="952499"/>
                </a:lnTo>
                <a:close/>
              </a:path>
            </a:pathLst>
          </a:custGeom>
          <a:solidFill>
            <a:srgbClr val="E31B6D">
              <a:alpha val="2000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428749" y="4762499"/>
            <a:ext cx="1143000" cy="19050"/>
          </a:xfrm>
          <a:custGeom>
            <a:avLst/>
            <a:gdLst/>
            <a:ahLst/>
            <a:cxnLst/>
            <a:rect l="l" t="t" r="r" b="b"/>
            <a:pathLst>
              <a:path w="1143000" h="19050">
                <a:moveTo>
                  <a:pt x="571499" y="19049"/>
                </a:moveTo>
                <a:lnTo>
                  <a:pt x="0" y="0"/>
                </a:lnTo>
                <a:lnTo>
                  <a:pt x="1142999" y="0"/>
                </a:lnTo>
                <a:lnTo>
                  <a:pt x="571499" y="19049"/>
                </a:lnTo>
                <a:close/>
              </a:path>
            </a:pathLst>
          </a:custGeom>
          <a:solidFill>
            <a:srgbClr val="64FFD9">
              <a:alpha val="3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9613479" y="2203030"/>
            <a:ext cx="1347470" cy="1347470"/>
          </a:xfrm>
          <a:custGeom>
            <a:avLst/>
            <a:gdLst/>
            <a:ahLst/>
            <a:cxnLst/>
            <a:rect l="l" t="t" r="r" b="b"/>
            <a:pathLst>
              <a:path w="1347470" h="1347470">
                <a:moveTo>
                  <a:pt x="13470" y="0"/>
                </a:moveTo>
                <a:lnTo>
                  <a:pt x="1347038" y="1333567"/>
                </a:lnTo>
                <a:lnTo>
                  <a:pt x="1333567" y="1347038"/>
                </a:lnTo>
                <a:lnTo>
                  <a:pt x="0" y="13470"/>
                </a:lnTo>
                <a:lnTo>
                  <a:pt x="13470" y="0"/>
                </a:lnTo>
                <a:close/>
              </a:path>
            </a:pathLst>
          </a:custGeom>
          <a:ln w="19049">
            <a:solidFill>
              <a:srgbClr val="64FFD9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24" name="bg object 2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629024" y="571499"/>
            <a:ext cx="4933949" cy="10286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64FFD9"/>
                </a:solidFill>
                <a:latin typeface="Montserrat Thin"/>
                <a:cs typeface="Montserrat Thi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77342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1219187" y="771524"/>
            <a:ext cx="9810750" cy="6248400"/>
          </a:xfrm>
          <a:custGeom>
            <a:avLst/>
            <a:gdLst/>
            <a:ahLst/>
            <a:cxnLst/>
            <a:rect l="l" t="t" r="r" b="b"/>
            <a:pathLst>
              <a:path w="9810750" h="6248400">
                <a:moveTo>
                  <a:pt x="47625" y="4659338"/>
                </a:moveTo>
                <a:lnTo>
                  <a:pt x="26974" y="4638675"/>
                </a:lnTo>
                <a:lnTo>
                  <a:pt x="20662" y="4638675"/>
                </a:lnTo>
                <a:lnTo>
                  <a:pt x="0" y="4659338"/>
                </a:lnTo>
                <a:lnTo>
                  <a:pt x="0" y="4665650"/>
                </a:lnTo>
                <a:lnTo>
                  <a:pt x="20662" y="4686300"/>
                </a:lnTo>
                <a:lnTo>
                  <a:pt x="26974" y="4686300"/>
                </a:lnTo>
                <a:lnTo>
                  <a:pt x="47625" y="4665650"/>
                </a:lnTo>
                <a:lnTo>
                  <a:pt x="47625" y="4662487"/>
                </a:lnTo>
                <a:lnTo>
                  <a:pt x="47625" y="4659338"/>
                </a:lnTo>
                <a:close/>
              </a:path>
              <a:path w="9810750" h="6248400">
                <a:moveTo>
                  <a:pt x="1257300" y="16535"/>
                </a:moveTo>
                <a:lnTo>
                  <a:pt x="1240777" y="0"/>
                </a:lnTo>
                <a:lnTo>
                  <a:pt x="1235735" y="0"/>
                </a:lnTo>
                <a:lnTo>
                  <a:pt x="1219200" y="16535"/>
                </a:lnTo>
                <a:lnTo>
                  <a:pt x="1219200" y="21577"/>
                </a:lnTo>
                <a:lnTo>
                  <a:pt x="1235735" y="38100"/>
                </a:lnTo>
                <a:lnTo>
                  <a:pt x="1240777" y="38100"/>
                </a:lnTo>
                <a:lnTo>
                  <a:pt x="1257300" y="21577"/>
                </a:lnTo>
                <a:lnTo>
                  <a:pt x="1257300" y="19050"/>
                </a:lnTo>
                <a:lnTo>
                  <a:pt x="1257300" y="16535"/>
                </a:lnTo>
                <a:close/>
              </a:path>
              <a:path w="9810750" h="6248400">
                <a:moveTo>
                  <a:pt x="2476500" y="5436247"/>
                </a:moveTo>
                <a:lnTo>
                  <a:pt x="2459977" y="5419725"/>
                </a:lnTo>
                <a:lnTo>
                  <a:pt x="2454935" y="5419725"/>
                </a:lnTo>
                <a:lnTo>
                  <a:pt x="2438400" y="5436247"/>
                </a:lnTo>
                <a:lnTo>
                  <a:pt x="2438400" y="5441302"/>
                </a:lnTo>
                <a:lnTo>
                  <a:pt x="2454935" y="5457825"/>
                </a:lnTo>
                <a:lnTo>
                  <a:pt x="2459977" y="5457825"/>
                </a:lnTo>
                <a:lnTo>
                  <a:pt x="2476500" y="5441302"/>
                </a:lnTo>
                <a:lnTo>
                  <a:pt x="2476500" y="5438775"/>
                </a:lnTo>
                <a:lnTo>
                  <a:pt x="2476500" y="5436247"/>
                </a:lnTo>
                <a:close/>
              </a:path>
              <a:path w="9810750" h="6248400">
                <a:moveTo>
                  <a:pt x="3705225" y="792187"/>
                </a:moveTo>
                <a:lnTo>
                  <a:pt x="3684574" y="771525"/>
                </a:lnTo>
                <a:lnTo>
                  <a:pt x="3678263" y="771525"/>
                </a:lnTo>
                <a:lnTo>
                  <a:pt x="3657600" y="792187"/>
                </a:lnTo>
                <a:lnTo>
                  <a:pt x="3657600" y="798499"/>
                </a:lnTo>
                <a:lnTo>
                  <a:pt x="3678263" y="819150"/>
                </a:lnTo>
                <a:lnTo>
                  <a:pt x="3684574" y="819150"/>
                </a:lnTo>
                <a:lnTo>
                  <a:pt x="3705225" y="798499"/>
                </a:lnTo>
                <a:lnTo>
                  <a:pt x="3705225" y="795337"/>
                </a:lnTo>
                <a:lnTo>
                  <a:pt x="3705225" y="792187"/>
                </a:lnTo>
                <a:close/>
              </a:path>
              <a:path w="9810750" h="6248400">
                <a:moveTo>
                  <a:pt x="6124575" y="2336495"/>
                </a:moveTo>
                <a:lnTo>
                  <a:pt x="6112192" y="2324100"/>
                </a:lnTo>
                <a:lnTo>
                  <a:pt x="6108395" y="2324100"/>
                </a:lnTo>
                <a:lnTo>
                  <a:pt x="6096000" y="2336495"/>
                </a:lnTo>
                <a:lnTo>
                  <a:pt x="6096000" y="2340292"/>
                </a:lnTo>
                <a:lnTo>
                  <a:pt x="6108395" y="2352675"/>
                </a:lnTo>
                <a:lnTo>
                  <a:pt x="6112192" y="2352675"/>
                </a:lnTo>
                <a:lnTo>
                  <a:pt x="6124575" y="2340292"/>
                </a:lnTo>
                <a:lnTo>
                  <a:pt x="6124575" y="2338387"/>
                </a:lnTo>
                <a:lnTo>
                  <a:pt x="6124575" y="2336495"/>
                </a:lnTo>
                <a:close/>
              </a:path>
              <a:path w="9810750" h="6248400">
                <a:moveTo>
                  <a:pt x="7343775" y="3879545"/>
                </a:moveTo>
                <a:lnTo>
                  <a:pt x="7331392" y="3867150"/>
                </a:lnTo>
                <a:lnTo>
                  <a:pt x="7327595" y="3867150"/>
                </a:lnTo>
                <a:lnTo>
                  <a:pt x="7315200" y="3879545"/>
                </a:lnTo>
                <a:lnTo>
                  <a:pt x="7315200" y="3883342"/>
                </a:lnTo>
                <a:lnTo>
                  <a:pt x="7327595" y="3895725"/>
                </a:lnTo>
                <a:lnTo>
                  <a:pt x="7331392" y="3895725"/>
                </a:lnTo>
                <a:lnTo>
                  <a:pt x="7343775" y="3883342"/>
                </a:lnTo>
                <a:lnTo>
                  <a:pt x="7343775" y="3881437"/>
                </a:lnTo>
                <a:lnTo>
                  <a:pt x="7343775" y="3879545"/>
                </a:lnTo>
                <a:close/>
              </a:path>
              <a:path w="9810750" h="6248400">
                <a:moveTo>
                  <a:pt x="8591550" y="1577365"/>
                </a:moveTo>
                <a:lnTo>
                  <a:pt x="8566772" y="1552575"/>
                </a:lnTo>
                <a:lnTo>
                  <a:pt x="8559190" y="1552575"/>
                </a:lnTo>
                <a:lnTo>
                  <a:pt x="8534400" y="1577365"/>
                </a:lnTo>
                <a:lnTo>
                  <a:pt x="8534400" y="1584947"/>
                </a:lnTo>
                <a:lnTo>
                  <a:pt x="8559190" y="1609725"/>
                </a:lnTo>
                <a:lnTo>
                  <a:pt x="8566772" y="1609725"/>
                </a:lnTo>
                <a:lnTo>
                  <a:pt x="8591550" y="1584947"/>
                </a:lnTo>
                <a:lnTo>
                  <a:pt x="8591550" y="1581150"/>
                </a:lnTo>
                <a:lnTo>
                  <a:pt x="8591550" y="1577365"/>
                </a:lnTo>
                <a:close/>
              </a:path>
              <a:path w="9810750" h="6248400">
                <a:moveTo>
                  <a:pt x="9810750" y="6216040"/>
                </a:moveTo>
                <a:lnTo>
                  <a:pt x="9785972" y="6191250"/>
                </a:lnTo>
                <a:lnTo>
                  <a:pt x="9778390" y="6191250"/>
                </a:lnTo>
                <a:lnTo>
                  <a:pt x="9753600" y="6216040"/>
                </a:lnTo>
                <a:lnTo>
                  <a:pt x="9753600" y="6223622"/>
                </a:lnTo>
                <a:lnTo>
                  <a:pt x="9778390" y="6248400"/>
                </a:lnTo>
                <a:lnTo>
                  <a:pt x="9785972" y="6248400"/>
                </a:lnTo>
                <a:lnTo>
                  <a:pt x="9810750" y="6223622"/>
                </a:lnTo>
                <a:lnTo>
                  <a:pt x="9810750" y="6219825"/>
                </a:lnTo>
                <a:lnTo>
                  <a:pt x="9810750" y="6216040"/>
                </a:lnTo>
                <a:close/>
              </a:path>
            </a:pathLst>
          </a:custGeom>
          <a:solidFill>
            <a:srgbClr val="64FFD9">
              <a:alpha val="29998"/>
            </a:srgbClr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3809999" cy="3809999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76999" y="2984499"/>
            <a:ext cx="5714999" cy="47498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92362" y="359221"/>
            <a:ext cx="7407275" cy="6426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64FFD9"/>
                </a:solidFill>
                <a:latin typeface="Montserrat Thin"/>
                <a:cs typeface="Montserrat Thi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654800" y="2061942"/>
            <a:ext cx="4978400" cy="35261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21213B"/>
                </a:solidFill>
                <a:latin typeface="PMingLiU"/>
                <a:cs typeface="PMingLiU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401562"/>
            <a:ext cx="3901440" cy="3441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401562"/>
            <a:ext cx="2804160" cy="3441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401562"/>
            <a:ext cx="2804160" cy="3441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9" Type="http://schemas.openxmlformats.org/officeDocument/2006/relationships/image" Target="../media/image19.png"/><Relationship Id="rId10" Type="http://schemas.openxmlformats.org/officeDocument/2006/relationships/image" Target="../media/image20.png"/><Relationship Id="rId11" Type="http://schemas.openxmlformats.org/officeDocument/2006/relationships/image" Target="../media/image21.png"/><Relationship Id="rId12" Type="http://schemas.openxmlformats.org/officeDocument/2006/relationships/image" Target="../media/image22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7" Type="http://schemas.openxmlformats.org/officeDocument/2006/relationships/image" Target="../media/image32.png"/><Relationship Id="rId8" Type="http://schemas.openxmlformats.org/officeDocument/2006/relationships/image" Target="../media/image33.png"/><Relationship Id="rId9" Type="http://schemas.openxmlformats.org/officeDocument/2006/relationships/image" Target="../media/image34.png"/><Relationship Id="rId10" Type="http://schemas.openxmlformats.org/officeDocument/2006/relationships/image" Target="../media/image35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image" Target="../media/image38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40100" y="1901825"/>
            <a:ext cx="5511800" cy="4368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00" spc="-5" b="0">
                <a:solidFill>
                  <a:srgbClr val="8791B0"/>
                </a:solidFill>
                <a:latin typeface="PMingLiU"/>
                <a:cs typeface="PMingLiU"/>
              </a:rPr>
              <a:t>从图灵测试到大语言模型的演进之路</a:t>
            </a:r>
            <a:endParaRPr sz="2700">
              <a:latin typeface="PMingLiU"/>
              <a:cs typeface="PMingLiU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43249" y="2971799"/>
            <a:ext cx="5905499" cy="333374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9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200024" y="200024"/>
              <a:ext cx="11791950" cy="6457950"/>
            </a:xfrm>
            <a:custGeom>
              <a:avLst/>
              <a:gdLst/>
              <a:ahLst/>
              <a:cxnLst/>
              <a:rect l="l" t="t" r="r" b="b"/>
              <a:pathLst>
                <a:path w="11791950" h="6457950">
                  <a:moveTo>
                    <a:pt x="0" y="0"/>
                  </a:moveTo>
                  <a:lnTo>
                    <a:pt x="11791949" y="0"/>
                  </a:lnTo>
                  <a:lnTo>
                    <a:pt x="11791949" y="6457949"/>
                  </a:lnTo>
                  <a:lnTo>
                    <a:pt x="0" y="645794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4A4E6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95237" y="95249"/>
              <a:ext cx="12001500" cy="6667500"/>
            </a:xfrm>
            <a:custGeom>
              <a:avLst/>
              <a:gdLst/>
              <a:ahLst/>
              <a:cxnLst/>
              <a:rect l="l" t="t" r="r" b="b"/>
              <a:pathLst>
                <a:path w="12001500" h="6667500">
                  <a:moveTo>
                    <a:pt x="190500" y="6648450"/>
                  </a:moveTo>
                  <a:lnTo>
                    <a:pt x="19050" y="6648450"/>
                  </a:lnTo>
                  <a:lnTo>
                    <a:pt x="19050" y="6477000"/>
                  </a:lnTo>
                  <a:lnTo>
                    <a:pt x="0" y="6477000"/>
                  </a:lnTo>
                  <a:lnTo>
                    <a:pt x="0" y="6648450"/>
                  </a:lnTo>
                  <a:lnTo>
                    <a:pt x="0" y="6667500"/>
                  </a:lnTo>
                  <a:lnTo>
                    <a:pt x="19050" y="6667500"/>
                  </a:lnTo>
                  <a:lnTo>
                    <a:pt x="190500" y="6667500"/>
                  </a:lnTo>
                  <a:lnTo>
                    <a:pt x="190500" y="6648450"/>
                  </a:lnTo>
                  <a:close/>
                </a:path>
                <a:path w="12001500" h="6667500">
                  <a:moveTo>
                    <a:pt x="190500" y="0"/>
                  </a:moveTo>
                  <a:lnTo>
                    <a:pt x="19050" y="0"/>
                  </a:lnTo>
                  <a:lnTo>
                    <a:pt x="0" y="0"/>
                  </a:lnTo>
                  <a:lnTo>
                    <a:pt x="0" y="19050"/>
                  </a:lnTo>
                  <a:lnTo>
                    <a:pt x="0" y="190500"/>
                  </a:lnTo>
                  <a:lnTo>
                    <a:pt x="19050" y="190500"/>
                  </a:lnTo>
                  <a:lnTo>
                    <a:pt x="19050" y="19050"/>
                  </a:lnTo>
                  <a:lnTo>
                    <a:pt x="190500" y="19050"/>
                  </a:lnTo>
                  <a:lnTo>
                    <a:pt x="190500" y="0"/>
                  </a:lnTo>
                  <a:close/>
                </a:path>
                <a:path w="12001500" h="6667500">
                  <a:moveTo>
                    <a:pt x="12001500" y="6477000"/>
                  </a:moveTo>
                  <a:lnTo>
                    <a:pt x="11982450" y="6477000"/>
                  </a:lnTo>
                  <a:lnTo>
                    <a:pt x="11982450" y="6648450"/>
                  </a:lnTo>
                  <a:lnTo>
                    <a:pt x="11811000" y="6648450"/>
                  </a:lnTo>
                  <a:lnTo>
                    <a:pt x="11811000" y="6667500"/>
                  </a:lnTo>
                  <a:lnTo>
                    <a:pt x="11982450" y="6667500"/>
                  </a:lnTo>
                  <a:lnTo>
                    <a:pt x="12001500" y="6667500"/>
                  </a:lnTo>
                  <a:lnTo>
                    <a:pt x="12001500" y="6648450"/>
                  </a:lnTo>
                  <a:lnTo>
                    <a:pt x="12001500" y="6477000"/>
                  </a:lnTo>
                  <a:close/>
                </a:path>
                <a:path w="12001500" h="6667500">
                  <a:moveTo>
                    <a:pt x="12001500" y="0"/>
                  </a:moveTo>
                  <a:lnTo>
                    <a:pt x="11982450" y="0"/>
                  </a:lnTo>
                  <a:lnTo>
                    <a:pt x="11811000" y="0"/>
                  </a:lnTo>
                  <a:lnTo>
                    <a:pt x="11811000" y="19050"/>
                  </a:lnTo>
                  <a:lnTo>
                    <a:pt x="11982450" y="19050"/>
                  </a:lnTo>
                  <a:lnTo>
                    <a:pt x="11982450" y="190500"/>
                  </a:lnTo>
                  <a:lnTo>
                    <a:pt x="12001500" y="190500"/>
                  </a:lnTo>
                  <a:lnTo>
                    <a:pt x="12001500" y="19050"/>
                  </a:lnTo>
                  <a:lnTo>
                    <a:pt x="12001500" y="0"/>
                  </a:lnTo>
                  <a:close/>
                </a:path>
              </a:pathLst>
            </a:custGeom>
            <a:solidFill>
              <a:srgbClr val="4A4E69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2378074" y="5768820"/>
            <a:ext cx="1723389" cy="254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65" i="1">
                <a:solidFill>
                  <a:srgbClr val="4A4E69"/>
                </a:solidFill>
                <a:latin typeface="PMingLiU"/>
                <a:cs typeface="PMingLiU"/>
              </a:rPr>
              <a:t>艾伦</a:t>
            </a:r>
            <a:r>
              <a:rPr dirty="0" sz="1500" spc="-25" i="1">
                <a:solidFill>
                  <a:srgbClr val="4A4E69"/>
                </a:solidFill>
                <a:latin typeface="Roboto"/>
                <a:cs typeface="Roboto"/>
              </a:rPr>
              <a:t>·</a:t>
            </a:r>
            <a:r>
              <a:rPr dirty="0" sz="1400" spc="-45" i="1">
                <a:solidFill>
                  <a:srgbClr val="4A4E69"/>
                </a:solidFill>
                <a:latin typeface="PMingLiU"/>
                <a:cs typeface="PMingLiU"/>
              </a:rPr>
              <a:t>图灵 </a:t>
            </a:r>
            <a:r>
              <a:rPr dirty="0" sz="1500" spc="-80" i="1">
                <a:solidFill>
                  <a:srgbClr val="4A4E69"/>
                </a:solidFill>
                <a:latin typeface="Roboto"/>
                <a:cs typeface="Roboto"/>
              </a:rPr>
              <a:t>(1912-</a:t>
            </a:r>
            <a:r>
              <a:rPr dirty="0" sz="1500" spc="-40" i="1">
                <a:solidFill>
                  <a:srgbClr val="4A4E69"/>
                </a:solidFill>
                <a:latin typeface="Roboto"/>
                <a:cs typeface="Roboto"/>
              </a:rPr>
              <a:t>1954)</a:t>
            </a:r>
            <a:endParaRPr sz="1500">
              <a:latin typeface="Roboto"/>
              <a:cs typeface="Roboto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1215126" y="735879"/>
            <a:ext cx="6024245" cy="4948555"/>
            <a:chOff x="1215126" y="735879"/>
            <a:chExt cx="6024245" cy="4948555"/>
          </a:xfrm>
        </p:grpSpPr>
        <p:sp>
          <p:nvSpPr>
            <p:cNvPr id="8" name="object 8" descr=""/>
            <p:cNvSpPr/>
            <p:nvPr/>
          </p:nvSpPr>
          <p:spPr>
            <a:xfrm>
              <a:off x="1286564" y="807316"/>
              <a:ext cx="3903979" cy="4805680"/>
            </a:xfrm>
            <a:custGeom>
              <a:avLst/>
              <a:gdLst/>
              <a:ahLst/>
              <a:cxnLst/>
              <a:rect l="l" t="t" r="r" b="b"/>
              <a:pathLst>
                <a:path w="3903979" h="4805680">
                  <a:moveTo>
                    <a:pt x="0" y="191922"/>
                  </a:moveTo>
                  <a:lnTo>
                    <a:pt x="3662099" y="0"/>
                  </a:lnTo>
                  <a:lnTo>
                    <a:pt x="3903871" y="4613293"/>
                  </a:lnTo>
                  <a:lnTo>
                    <a:pt x="241772" y="4805216"/>
                  </a:lnTo>
                  <a:lnTo>
                    <a:pt x="0" y="191922"/>
                  </a:lnTo>
                  <a:close/>
                </a:path>
              </a:pathLst>
            </a:custGeom>
            <a:ln w="14287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61642" y="882395"/>
              <a:ext cx="3753714" cy="4655059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6286499" y="1819274"/>
              <a:ext cx="952500" cy="28575"/>
            </a:xfrm>
            <a:custGeom>
              <a:avLst/>
              <a:gdLst/>
              <a:ahLst/>
              <a:cxnLst/>
              <a:rect l="l" t="t" r="r" b="b"/>
              <a:pathLst>
                <a:path w="952500" h="28575">
                  <a:moveTo>
                    <a:pt x="952499" y="28574"/>
                  </a:moveTo>
                  <a:lnTo>
                    <a:pt x="0" y="28574"/>
                  </a:lnTo>
                  <a:lnTo>
                    <a:pt x="0" y="0"/>
                  </a:lnTo>
                  <a:lnTo>
                    <a:pt x="952499" y="0"/>
                  </a:lnTo>
                  <a:lnTo>
                    <a:pt x="952499" y="28574"/>
                  </a:lnTo>
                  <a:close/>
                </a:path>
              </a:pathLst>
            </a:custGeom>
            <a:solidFill>
              <a:srgbClr val="E31B6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6273799" y="1028055"/>
            <a:ext cx="5102225" cy="6286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4">
                <a:solidFill>
                  <a:srgbClr val="4A4E69"/>
                </a:solidFill>
              </a:rPr>
              <a:t>1950s</a:t>
            </a:r>
            <a:r>
              <a:rPr dirty="0" sz="3350" spc="254" b="0">
                <a:solidFill>
                  <a:srgbClr val="4A4E69"/>
                </a:solidFill>
                <a:latin typeface="PMingLiU"/>
                <a:cs typeface="PMingLiU"/>
              </a:rPr>
              <a:t>：</a:t>
            </a:r>
            <a:r>
              <a:rPr dirty="0" sz="3800" spc="-160" b="0">
                <a:solidFill>
                  <a:srgbClr val="4A4E69"/>
                </a:solidFill>
                <a:latin typeface="PMingLiU"/>
                <a:cs typeface="PMingLiU"/>
              </a:rPr>
              <a:t>人</a:t>
            </a:r>
            <a:r>
              <a:rPr dirty="0" sz="3700" spc="-45" b="0">
                <a:solidFill>
                  <a:srgbClr val="4A4E69"/>
                </a:solidFill>
                <a:latin typeface="PMingLiU"/>
                <a:cs typeface="PMingLiU"/>
              </a:rPr>
              <a:t>工</a:t>
            </a:r>
            <a:r>
              <a:rPr dirty="0" sz="3850" spc="-200" b="0">
                <a:solidFill>
                  <a:srgbClr val="4A4E69"/>
                </a:solidFill>
                <a:latin typeface="PMingLiU"/>
                <a:cs typeface="PMingLiU"/>
              </a:rPr>
              <a:t>智</a:t>
            </a:r>
            <a:r>
              <a:rPr dirty="0" sz="3950" spc="-285" b="0">
                <a:solidFill>
                  <a:srgbClr val="4A4E69"/>
                </a:solidFill>
                <a:latin typeface="SimSun"/>
                <a:cs typeface="SimSun"/>
              </a:rPr>
              <a:t>能</a:t>
            </a:r>
            <a:r>
              <a:rPr dirty="0" sz="3850" spc="-245" b="0">
                <a:solidFill>
                  <a:srgbClr val="4A4E69"/>
                </a:solidFill>
                <a:latin typeface="PMingLiU"/>
                <a:cs typeface="PMingLiU"/>
              </a:rPr>
              <a:t>的起源</a:t>
            </a:r>
            <a:endParaRPr sz="3850">
              <a:latin typeface="PMingLiU"/>
              <a:cs typeface="PMingLiU"/>
            </a:endParaRPr>
          </a:p>
        </p:txBody>
      </p:sp>
      <p:sp>
        <p:nvSpPr>
          <p:cNvPr id="12" name="object 12" descr=""/>
          <p:cNvSpPr/>
          <p:nvPr/>
        </p:nvSpPr>
        <p:spPr>
          <a:xfrm>
            <a:off x="10491802" y="862027"/>
            <a:ext cx="923925" cy="923925"/>
          </a:xfrm>
          <a:custGeom>
            <a:avLst/>
            <a:gdLst/>
            <a:ahLst/>
            <a:cxnLst/>
            <a:rect l="l" t="t" r="r" b="b"/>
            <a:pathLst>
              <a:path w="923925" h="923925">
                <a:moveTo>
                  <a:pt x="908168" y="581511"/>
                </a:moveTo>
                <a:lnTo>
                  <a:pt x="894300" y="624673"/>
                </a:lnTo>
                <a:lnTo>
                  <a:pt x="876268" y="666267"/>
                </a:lnTo>
                <a:lnTo>
                  <a:pt x="854246" y="705894"/>
                </a:lnTo>
                <a:lnTo>
                  <a:pt x="828446" y="743172"/>
                </a:lnTo>
                <a:lnTo>
                  <a:pt x="799117" y="777741"/>
                </a:lnTo>
                <a:lnTo>
                  <a:pt x="766540" y="809268"/>
                </a:lnTo>
                <a:lnTo>
                  <a:pt x="731030" y="837451"/>
                </a:lnTo>
                <a:lnTo>
                  <a:pt x="692928" y="862018"/>
                </a:lnTo>
                <a:lnTo>
                  <a:pt x="652602" y="882732"/>
                </a:lnTo>
                <a:lnTo>
                  <a:pt x="610440" y="899393"/>
                </a:lnTo>
                <a:lnTo>
                  <a:pt x="566847" y="911841"/>
                </a:lnTo>
                <a:lnTo>
                  <a:pt x="522245" y="919957"/>
                </a:lnTo>
                <a:lnTo>
                  <a:pt x="477062" y="923662"/>
                </a:lnTo>
                <a:lnTo>
                  <a:pt x="465723" y="923894"/>
                </a:lnTo>
                <a:lnTo>
                  <a:pt x="454388" y="923848"/>
                </a:lnTo>
                <a:lnTo>
                  <a:pt x="409150" y="920883"/>
                </a:lnTo>
                <a:lnTo>
                  <a:pt x="364421" y="913498"/>
                </a:lnTo>
                <a:lnTo>
                  <a:pt x="320631" y="901764"/>
                </a:lnTo>
                <a:lnTo>
                  <a:pt x="278202" y="885795"/>
                </a:lnTo>
                <a:lnTo>
                  <a:pt x="237542" y="865744"/>
                </a:lnTo>
                <a:lnTo>
                  <a:pt x="199044" y="841804"/>
                </a:lnTo>
                <a:lnTo>
                  <a:pt x="163077" y="814206"/>
                </a:lnTo>
                <a:lnTo>
                  <a:pt x="129989" y="783215"/>
                </a:lnTo>
                <a:lnTo>
                  <a:pt x="100097" y="749131"/>
                </a:lnTo>
                <a:lnTo>
                  <a:pt x="73691" y="712281"/>
                </a:lnTo>
                <a:lnTo>
                  <a:pt x="51023" y="673019"/>
                </a:lnTo>
                <a:lnTo>
                  <a:pt x="32313" y="631725"/>
                </a:lnTo>
                <a:lnTo>
                  <a:pt x="17741" y="588796"/>
                </a:lnTo>
                <a:lnTo>
                  <a:pt x="7446" y="544646"/>
                </a:lnTo>
                <a:lnTo>
                  <a:pt x="1529" y="499699"/>
                </a:lnTo>
                <a:lnTo>
                  <a:pt x="0" y="465723"/>
                </a:lnTo>
                <a:lnTo>
                  <a:pt x="46" y="454388"/>
                </a:lnTo>
                <a:lnTo>
                  <a:pt x="3011" y="409150"/>
                </a:lnTo>
                <a:lnTo>
                  <a:pt x="10396" y="364421"/>
                </a:lnTo>
                <a:lnTo>
                  <a:pt x="22129" y="320631"/>
                </a:lnTo>
                <a:lnTo>
                  <a:pt x="38098" y="278202"/>
                </a:lnTo>
                <a:lnTo>
                  <a:pt x="58150" y="237542"/>
                </a:lnTo>
                <a:lnTo>
                  <a:pt x="82089" y="199044"/>
                </a:lnTo>
                <a:lnTo>
                  <a:pt x="109688" y="163077"/>
                </a:lnTo>
                <a:lnTo>
                  <a:pt x="140678" y="129989"/>
                </a:lnTo>
                <a:lnTo>
                  <a:pt x="174763" y="100097"/>
                </a:lnTo>
                <a:lnTo>
                  <a:pt x="211613" y="73691"/>
                </a:lnTo>
                <a:lnTo>
                  <a:pt x="250874" y="51023"/>
                </a:lnTo>
                <a:lnTo>
                  <a:pt x="292168" y="32313"/>
                </a:lnTo>
                <a:lnTo>
                  <a:pt x="335097" y="17741"/>
                </a:lnTo>
                <a:lnTo>
                  <a:pt x="379248" y="7446"/>
                </a:lnTo>
                <a:lnTo>
                  <a:pt x="424195" y="1529"/>
                </a:lnTo>
                <a:lnTo>
                  <a:pt x="458171" y="0"/>
                </a:lnTo>
                <a:lnTo>
                  <a:pt x="469505" y="46"/>
                </a:lnTo>
                <a:lnTo>
                  <a:pt x="514743" y="3011"/>
                </a:lnTo>
                <a:lnTo>
                  <a:pt x="559472" y="10396"/>
                </a:lnTo>
                <a:lnTo>
                  <a:pt x="603263" y="22129"/>
                </a:lnTo>
                <a:lnTo>
                  <a:pt x="645692" y="38098"/>
                </a:lnTo>
                <a:lnTo>
                  <a:pt x="686351" y="58150"/>
                </a:lnTo>
                <a:lnTo>
                  <a:pt x="724850" y="82089"/>
                </a:lnTo>
                <a:lnTo>
                  <a:pt x="760816" y="109688"/>
                </a:lnTo>
                <a:lnTo>
                  <a:pt x="793905" y="140678"/>
                </a:lnTo>
                <a:lnTo>
                  <a:pt x="823796" y="174763"/>
                </a:lnTo>
                <a:lnTo>
                  <a:pt x="850203" y="211613"/>
                </a:lnTo>
                <a:lnTo>
                  <a:pt x="872870" y="250874"/>
                </a:lnTo>
                <a:lnTo>
                  <a:pt x="891580" y="292168"/>
                </a:lnTo>
                <a:lnTo>
                  <a:pt x="906153" y="335097"/>
                </a:lnTo>
                <a:lnTo>
                  <a:pt x="916447" y="379248"/>
                </a:lnTo>
                <a:lnTo>
                  <a:pt x="922364" y="424195"/>
                </a:lnTo>
                <a:lnTo>
                  <a:pt x="923894" y="458171"/>
                </a:lnTo>
                <a:lnTo>
                  <a:pt x="923848" y="469505"/>
                </a:lnTo>
                <a:lnTo>
                  <a:pt x="920883" y="514743"/>
                </a:lnTo>
                <a:lnTo>
                  <a:pt x="913498" y="559472"/>
                </a:lnTo>
                <a:lnTo>
                  <a:pt x="908168" y="581511"/>
                </a:lnTo>
                <a:close/>
              </a:path>
            </a:pathLst>
          </a:custGeom>
          <a:ln w="28574">
            <a:solidFill>
              <a:srgbClr val="E31B6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/>
          <p:nvPr/>
        </p:nvSpPr>
        <p:spPr>
          <a:xfrm rot="900000">
            <a:off x="10677528" y="1255851"/>
            <a:ext cx="549816" cy="1460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50"/>
              </a:lnSpc>
            </a:pPr>
            <a:r>
              <a:rPr dirty="0" sz="1150" spc="-110">
                <a:solidFill>
                  <a:srgbClr val="E31B6D"/>
                </a:solidFill>
                <a:latin typeface="SimSun"/>
                <a:cs typeface="SimSun"/>
              </a:rPr>
              <a:t>历史</a:t>
            </a:r>
            <a:r>
              <a:rPr dirty="0" sz="1100" spc="-55">
                <a:solidFill>
                  <a:srgbClr val="E31B6D"/>
                </a:solidFill>
                <a:latin typeface="PMingLiU"/>
                <a:cs typeface="PMingLiU"/>
              </a:rPr>
              <a:t>起</a:t>
            </a:r>
            <a:r>
              <a:rPr dirty="0" sz="1150" spc="-150">
                <a:solidFill>
                  <a:srgbClr val="E31B6D"/>
                </a:solidFill>
                <a:latin typeface="SimSun"/>
                <a:cs typeface="SimSun"/>
              </a:rPr>
              <a:t>点</a:t>
            </a:r>
            <a:endParaRPr sz="1150">
              <a:latin typeface="SimSun"/>
              <a:cs typeface="SimSun"/>
            </a:endParaRPr>
          </a:p>
        </p:txBody>
      </p:sp>
      <p:grpSp>
        <p:nvGrpSpPr>
          <p:cNvPr id="14" name="object 14" descr=""/>
          <p:cNvGrpSpPr/>
          <p:nvPr/>
        </p:nvGrpSpPr>
        <p:grpSpPr>
          <a:xfrm>
            <a:off x="6286498" y="2247899"/>
            <a:ext cx="4219575" cy="2047875"/>
            <a:chOff x="6286498" y="2247899"/>
            <a:chExt cx="4219575" cy="2047875"/>
          </a:xfrm>
        </p:grpSpPr>
        <p:sp>
          <p:nvSpPr>
            <p:cNvPr id="15" name="object 15" descr=""/>
            <p:cNvSpPr/>
            <p:nvPr/>
          </p:nvSpPr>
          <p:spPr>
            <a:xfrm>
              <a:off x="8267699" y="2790824"/>
              <a:ext cx="914400" cy="19050"/>
            </a:xfrm>
            <a:custGeom>
              <a:avLst/>
              <a:gdLst/>
              <a:ahLst/>
              <a:cxnLst/>
              <a:rect l="l" t="t" r="r" b="b"/>
              <a:pathLst>
                <a:path w="914400" h="19050">
                  <a:moveTo>
                    <a:pt x="914399" y="19049"/>
                  </a:moveTo>
                  <a:lnTo>
                    <a:pt x="0" y="19049"/>
                  </a:lnTo>
                  <a:lnTo>
                    <a:pt x="0" y="0"/>
                  </a:lnTo>
                  <a:lnTo>
                    <a:pt x="914399" y="0"/>
                  </a:lnTo>
                  <a:lnTo>
                    <a:pt x="914399" y="19049"/>
                  </a:lnTo>
                  <a:close/>
                </a:path>
              </a:pathLst>
            </a:custGeom>
            <a:solidFill>
              <a:srgbClr val="E31B6D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86498" y="2247899"/>
              <a:ext cx="190500" cy="190499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86498" y="3171824"/>
              <a:ext cx="190500" cy="190499"/>
            </a:xfrm>
            <a:prstGeom prst="rect">
              <a:avLst/>
            </a:prstGeom>
          </p:spPr>
        </p:pic>
        <p:sp>
          <p:nvSpPr>
            <p:cNvPr id="18" name="object 18" descr=""/>
            <p:cNvSpPr/>
            <p:nvPr/>
          </p:nvSpPr>
          <p:spPr>
            <a:xfrm>
              <a:off x="9820274" y="4276724"/>
              <a:ext cx="685800" cy="19050"/>
            </a:xfrm>
            <a:custGeom>
              <a:avLst/>
              <a:gdLst/>
              <a:ahLst/>
              <a:cxnLst/>
              <a:rect l="l" t="t" r="r" b="b"/>
              <a:pathLst>
                <a:path w="685800" h="19050">
                  <a:moveTo>
                    <a:pt x="685799" y="19049"/>
                  </a:moveTo>
                  <a:lnTo>
                    <a:pt x="0" y="19049"/>
                  </a:lnTo>
                  <a:lnTo>
                    <a:pt x="0" y="0"/>
                  </a:lnTo>
                  <a:lnTo>
                    <a:pt x="685799" y="0"/>
                  </a:lnTo>
                  <a:lnTo>
                    <a:pt x="685799" y="19049"/>
                  </a:lnTo>
                  <a:close/>
                </a:path>
              </a:pathLst>
            </a:custGeom>
            <a:solidFill>
              <a:srgbClr val="E31B6D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86498" y="4095749"/>
              <a:ext cx="190500" cy="190499"/>
            </a:xfrm>
            <a:prstGeom prst="rect">
              <a:avLst/>
            </a:prstGeom>
          </p:spPr>
        </p:pic>
      </p:grpSp>
      <p:sp>
        <p:nvSpPr>
          <p:cNvPr id="20" name="object 20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 marR="281940">
              <a:lnSpc>
                <a:spcPct val="120800"/>
              </a:lnSpc>
              <a:spcBef>
                <a:spcPts val="90"/>
              </a:spcBef>
            </a:pPr>
            <a:r>
              <a:rPr dirty="0" sz="2000" spc="-165">
                <a:latin typeface="Roboto"/>
                <a:cs typeface="Roboto"/>
              </a:rPr>
              <a:t>1950</a:t>
            </a:r>
            <a:r>
              <a:rPr dirty="0"/>
              <a:t>年，</a:t>
            </a:r>
            <a:r>
              <a:rPr dirty="0" u="heavy" spc="-450">
                <a:uFill>
                  <a:solidFill>
                    <a:srgbClr val="E31B6D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none" sz="1950" spc="-160">
                <a:solidFill>
                  <a:srgbClr val="E31B6D"/>
                </a:solidFill>
              </a:rPr>
              <a:t>艾伦</a:t>
            </a:r>
            <a:r>
              <a:rPr dirty="0" u="none" sz="2000" spc="-80" b="1">
                <a:solidFill>
                  <a:srgbClr val="E31B6D"/>
                </a:solidFill>
                <a:latin typeface="Roboto"/>
                <a:cs typeface="Roboto"/>
              </a:rPr>
              <a:t>·</a:t>
            </a:r>
            <a:r>
              <a:rPr dirty="0" u="none" sz="1900" spc="-114">
                <a:solidFill>
                  <a:srgbClr val="E31B6D"/>
                </a:solidFill>
              </a:rPr>
              <a:t>图</a:t>
            </a:r>
            <a:r>
              <a:rPr dirty="0" u="none" sz="1950" spc="-160">
                <a:solidFill>
                  <a:srgbClr val="E31B6D"/>
                </a:solidFill>
                <a:latin typeface="SimSun"/>
                <a:cs typeface="SimSun"/>
              </a:rPr>
              <a:t>灵</a:t>
            </a:r>
            <a:r>
              <a:rPr dirty="0" u="none"/>
              <a:t>发表《计算机器与智能》论文，提出著名的</a:t>
            </a:r>
            <a:r>
              <a:rPr dirty="0" u="none" sz="1900" spc="-114">
                <a:solidFill>
                  <a:srgbClr val="E31B6D"/>
                </a:solidFill>
              </a:rPr>
              <a:t>图</a:t>
            </a:r>
            <a:r>
              <a:rPr dirty="0" u="none" sz="1950" spc="-160">
                <a:solidFill>
                  <a:srgbClr val="E31B6D"/>
                </a:solidFill>
                <a:latin typeface="SimSun"/>
                <a:cs typeface="SimSun"/>
              </a:rPr>
              <a:t>灵</a:t>
            </a:r>
            <a:r>
              <a:rPr dirty="0" u="none" sz="1950" spc="-160">
                <a:solidFill>
                  <a:srgbClr val="E31B6D"/>
                </a:solidFill>
              </a:rPr>
              <a:t>测</a:t>
            </a:r>
            <a:r>
              <a:rPr dirty="0" u="none" sz="1950" spc="-180">
                <a:solidFill>
                  <a:srgbClr val="E31B6D"/>
                </a:solidFill>
                <a:latin typeface="SimSun"/>
                <a:cs typeface="SimSun"/>
              </a:rPr>
              <a:t>试</a:t>
            </a:r>
            <a:endParaRPr sz="1950">
              <a:latin typeface="SimSun"/>
              <a:cs typeface="SimSun"/>
            </a:endParaRPr>
          </a:p>
          <a:p>
            <a:pPr marL="12700" marR="655320">
              <a:lnSpc>
                <a:spcPct val="118700"/>
              </a:lnSpc>
              <a:spcBef>
                <a:spcPts val="1585"/>
              </a:spcBef>
            </a:pPr>
            <a:r>
              <a:rPr dirty="0" sz="2000" spc="-165">
                <a:latin typeface="Roboto"/>
                <a:cs typeface="Roboto"/>
              </a:rPr>
              <a:t>1956</a:t>
            </a:r>
            <a:r>
              <a:rPr dirty="0"/>
              <a:t>年，</a:t>
            </a:r>
            <a:r>
              <a:rPr dirty="0" u="heavy" spc="-450">
                <a:uFill>
                  <a:solidFill>
                    <a:srgbClr val="E31B6D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none" sz="1950" spc="-160">
                <a:solidFill>
                  <a:srgbClr val="E31B6D"/>
                </a:solidFill>
              </a:rPr>
              <a:t>达特</a:t>
            </a:r>
            <a:r>
              <a:rPr dirty="0" u="none" sz="1950" spc="-160">
                <a:solidFill>
                  <a:srgbClr val="E31B6D"/>
                </a:solidFill>
                <a:latin typeface="SimSun"/>
                <a:cs typeface="SimSun"/>
              </a:rPr>
              <a:t>茅斯</a:t>
            </a:r>
            <a:r>
              <a:rPr dirty="0" u="none" sz="1950" spc="-160">
                <a:solidFill>
                  <a:srgbClr val="E31B6D"/>
                </a:solidFill>
              </a:rPr>
              <a:t>会</a:t>
            </a:r>
            <a:r>
              <a:rPr dirty="0" u="none" sz="2000" spc="-200">
                <a:solidFill>
                  <a:srgbClr val="E31B6D"/>
                </a:solidFill>
                <a:latin typeface="SimSun"/>
                <a:cs typeface="SimSun"/>
              </a:rPr>
              <a:t>议</a:t>
            </a:r>
            <a:r>
              <a:rPr dirty="0" u="none"/>
              <a:t>正式确立</a:t>
            </a:r>
            <a:r>
              <a:rPr dirty="0" u="none" sz="2000" spc="-45">
                <a:latin typeface="Roboto"/>
                <a:cs typeface="Roboto"/>
              </a:rPr>
              <a:t>"</a:t>
            </a:r>
            <a:r>
              <a:rPr dirty="0" u="none"/>
              <a:t>人工智能</a:t>
            </a:r>
            <a:r>
              <a:rPr dirty="0" u="none" sz="2000" spc="-65">
                <a:latin typeface="Roboto"/>
                <a:cs typeface="Roboto"/>
              </a:rPr>
              <a:t>"</a:t>
            </a:r>
            <a:r>
              <a:rPr dirty="0" u="none" sz="2000" spc="-50">
                <a:latin typeface="Roboto"/>
                <a:cs typeface="Roboto"/>
              </a:rPr>
              <a:t> </a:t>
            </a:r>
            <a:r>
              <a:rPr dirty="0" u="none" sz="2000" spc="-75">
                <a:latin typeface="Roboto"/>
                <a:cs typeface="Roboto"/>
              </a:rPr>
              <a:t>(Artificial</a:t>
            </a:r>
            <a:r>
              <a:rPr dirty="0" u="none" sz="2000" spc="-35">
                <a:latin typeface="Roboto"/>
                <a:cs typeface="Roboto"/>
              </a:rPr>
              <a:t> </a:t>
            </a:r>
            <a:r>
              <a:rPr dirty="0" u="none" sz="2000" spc="-85">
                <a:latin typeface="Roboto"/>
                <a:cs typeface="Roboto"/>
              </a:rPr>
              <a:t>Intelligence)</a:t>
            </a:r>
            <a:r>
              <a:rPr dirty="0" u="none"/>
              <a:t>学科名称</a:t>
            </a:r>
            <a:endParaRPr sz="2000">
              <a:latin typeface="Roboto"/>
              <a:cs typeface="Roboto"/>
            </a:endParaRPr>
          </a:p>
          <a:p>
            <a:pPr marL="12700" marR="939165">
              <a:lnSpc>
                <a:spcPct val="118800"/>
              </a:lnSpc>
              <a:spcBef>
                <a:spcPts val="1575"/>
              </a:spcBef>
            </a:pPr>
            <a:r>
              <a:rPr dirty="0" sz="2000" spc="-170">
                <a:latin typeface="Roboto"/>
                <a:cs typeface="Roboto"/>
              </a:rPr>
              <a:t>1957</a:t>
            </a:r>
            <a:r>
              <a:rPr dirty="0"/>
              <a:t>年，</a:t>
            </a:r>
            <a:r>
              <a:rPr dirty="0" u="heavy" spc="-450">
                <a:uFill>
                  <a:solidFill>
                    <a:srgbClr val="E31B6D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none" sz="2000" spc="-120" b="1">
                <a:solidFill>
                  <a:srgbClr val="E31B6D"/>
                </a:solidFill>
                <a:latin typeface="Roboto"/>
                <a:cs typeface="Roboto"/>
              </a:rPr>
              <a:t>Frank</a:t>
            </a:r>
            <a:r>
              <a:rPr dirty="0" u="none" sz="2000" spc="110" b="1">
                <a:solidFill>
                  <a:srgbClr val="E31B6D"/>
                </a:solidFill>
                <a:latin typeface="Roboto"/>
                <a:cs typeface="Roboto"/>
              </a:rPr>
              <a:t> </a:t>
            </a:r>
            <a:r>
              <a:rPr dirty="0" u="none" sz="2000" spc="-114" b="1">
                <a:solidFill>
                  <a:srgbClr val="E31B6D"/>
                </a:solidFill>
                <a:latin typeface="Roboto"/>
                <a:cs typeface="Roboto"/>
              </a:rPr>
              <a:t>Rosenblatt</a:t>
            </a:r>
            <a:r>
              <a:rPr dirty="0" u="none"/>
              <a:t>发明</a:t>
            </a:r>
            <a:r>
              <a:rPr dirty="0" u="none" sz="1950" spc="-165">
                <a:solidFill>
                  <a:srgbClr val="E31B6D"/>
                </a:solidFill>
              </a:rPr>
              <a:t>感</a:t>
            </a:r>
            <a:r>
              <a:rPr dirty="0" u="none" sz="1900" spc="-85">
                <a:solidFill>
                  <a:srgbClr val="E31B6D"/>
                </a:solidFill>
              </a:rPr>
              <a:t>知器</a:t>
            </a:r>
            <a:r>
              <a:rPr dirty="0" u="none" sz="1900" spc="-50">
                <a:solidFill>
                  <a:srgbClr val="E31B6D"/>
                </a:solidFill>
              </a:rPr>
              <a:t> </a:t>
            </a:r>
            <a:r>
              <a:rPr dirty="0" u="none" sz="2000" spc="-100">
                <a:latin typeface="Roboto"/>
                <a:cs typeface="Roboto"/>
              </a:rPr>
              <a:t>(Perceptron)</a:t>
            </a:r>
            <a:r>
              <a:rPr dirty="0" u="none" spc="-30"/>
              <a:t>，成为最早的神经网络模型</a:t>
            </a:r>
            <a:endParaRPr sz="2000">
              <a:latin typeface="Roboto"/>
              <a:cs typeface="Roboto"/>
            </a:endParaRPr>
          </a:p>
          <a:p>
            <a:pPr marL="12700" marR="5080">
              <a:lnSpc>
                <a:spcPct val="121900"/>
              </a:lnSpc>
              <a:spcBef>
                <a:spcPts val="1425"/>
              </a:spcBef>
            </a:pPr>
            <a:r>
              <a:rPr dirty="0" sz="2000" spc="-165">
                <a:latin typeface="Roboto"/>
                <a:cs typeface="Roboto"/>
              </a:rPr>
              <a:t>1950</a:t>
            </a:r>
            <a:r>
              <a:rPr dirty="0"/>
              <a:t>年代末，</a:t>
            </a:r>
            <a:r>
              <a:rPr dirty="0" u="heavy" spc="-450">
                <a:uFill>
                  <a:solidFill>
                    <a:srgbClr val="E31B6D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none" sz="2000" spc="-105" b="1">
                <a:solidFill>
                  <a:srgbClr val="E31B6D"/>
                </a:solidFill>
                <a:latin typeface="Roboto"/>
                <a:cs typeface="Roboto"/>
              </a:rPr>
              <a:t>Arthur</a:t>
            </a:r>
            <a:r>
              <a:rPr dirty="0" u="none" sz="2000" spc="-35" b="1">
                <a:solidFill>
                  <a:srgbClr val="E31B6D"/>
                </a:solidFill>
                <a:latin typeface="Roboto"/>
                <a:cs typeface="Roboto"/>
              </a:rPr>
              <a:t> </a:t>
            </a:r>
            <a:r>
              <a:rPr dirty="0" u="none" sz="2000" spc="-130" b="1">
                <a:solidFill>
                  <a:srgbClr val="E31B6D"/>
                </a:solidFill>
                <a:latin typeface="Roboto"/>
                <a:cs typeface="Roboto"/>
              </a:rPr>
              <a:t>Samuel</a:t>
            </a:r>
            <a:r>
              <a:rPr dirty="0" u="none"/>
              <a:t>开发出能学习下跳棋的程序，引入</a:t>
            </a:r>
            <a:r>
              <a:rPr dirty="0" u="none" sz="2000" spc="-45">
                <a:latin typeface="Roboto"/>
                <a:cs typeface="Roboto"/>
              </a:rPr>
              <a:t>"</a:t>
            </a:r>
            <a:r>
              <a:rPr dirty="0" u="heavy" spc="-450">
                <a:uFill>
                  <a:solidFill>
                    <a:srgbClr val="E31B6D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none" sz="1950" spc="-160">
                <a:solidFill>
                  <a:srgbClr val="E31B6D"/>
                </a:solidFill>
              </a:rPr>
              <a:t>机</a:t>
            </a:r>
            <a:r>
              <a:rPr dirty="0" u="none" sz="1900" spc="-114">
                <a:solidFill>
                  <a:srgbClr val="E31B6D"/>
                </a:solidFill>
              </a:rPr>
              <a:t>器</a:t>
            </a:r>
            <a:r>
              <a:rPr dirty="0" u="none" sz="1950" spc="-160">
                <a:solidFill>
                  <a:srgbClr val="E31B6D"/>
                </a:solidFill>
                <a:latin typeface="SimSun"/>
                <a:cs typeface="SimSun"/>
              </a:rPr>
              <a:t>学</a:t>
            </a:r>
            <a:r>
              <a:rPr dirty="0" u="none" sz="1750" spc="35">
                <a:solidFill>
                  <a:srgbClr val="E31B6D"/>
                </a:solidFill>
              </a:rPr>
              <a:t>习</a:t>
            </a:r>
            <a:r>
              <a:rPr dirty="0" u="none" sz="2000" spc="-45">
                <a:latin typeface="Roboto"/>
                <a:cs typeface="Roboto"/>
              </a:rPr>
              <a:t>"</a:t>
            </a:r>
            <a:r>
              <a:rPr dirty="0" u="none"/>
              <a:t>概念</a:t>
            </a:r>
            <a:endParaRPr sz="2000">
              <a:latin typeface="Roboto"/>
              <a:cs typeface="Roboto"/>
            </a:endParaRPr>
          </a:p>
        </p:txBody>
      </p:sp>
      <p:pic>
        <p:nvPicPr>
          <p:cNvPr id="21" name="object 21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86498" y="5010149"/>
            <a:ext cx="190500" cy="19049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9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49" y="952499"/>
              <a:ext cx="2857499" cy="19049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81999" y="2857499"/>
              <a:ext cx="2857499" cy="19049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62025" y="4943474"/>
              <a:ext cx="1904999" cy="19049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324975" y="2371724"/>
              <a:ext cx="1904999" cy="19049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76249" y="952499"/>
              <a:ext cx="95250" cy="95249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333749" y="952499"/>
              <a:ext cx="95250" cy="95249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286748" y="2857499"/>
              <a:ext cx="95250" cy="95249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144247" y="2857499"/>
              <a:ext cx="95251" cy="95249"/>
            </a:xfrm>
            <a:prstGeom prst="rect">
              <a:avLst/>
            </a:prstGeom>
          </p:spPr>
        </p:pic>
        <p:sp>
          <p:nvSpPr>
            <p:cNvPr id="12" name="object 12" descr=""/>
            <p:cNvSpPr/>
            <p:nvPr/>
          </p:nvSpPr>
          <p:spPr>
            <a:xfrm>
              <a:off x="195262" y="195262"/>
              <a:ext cx="11801475" cy="6467475"/>
            </a:xfrm>
            <a:custGeom>
              <a:avLst/>
              <a:gdLst/>
              <a:ahLst/>
              <a:cxnLst/>
              <a:rect l="l" t="t" r="r" b="b"/>
              <a:pathLst>
                <a:path w="11801475" h="6467475">
                  <a:moveTo>
                    <a:pt x="0" y="0"/>
                  </a:moveTo>
                  <a:lnTo>
                    <a:pt x="11801474" y="0"/>
                  </a:lnTo>
                  <a:lnTo>
                    <a:pt x="11801474" y="6467474"/>
                  </a:lnTo>
                  <a:lnTo>
                    <a:pt x="0" y="646747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64FF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95237" y="95249"/>
              <a:ext cx="12001500" cy="6667500"/>
            </a:xfrm>
            <a:custGeom>
              <a:avLst/>
              <a:gdLst/>
              <a:ahLst/>
              <a:cxnLst/>
              <a:rect l="l" t="t" r="r" b="b"/>
              <a:pathLst>
                <a:path w="12001500" h="6667500">
                  <a:moveTo>
                    <a:pt x="190500" y="6648450"/>
                  </a:moveTo>
                  <a:lnTo>
                    <a:pt x="19050" y="6648450"/>
                  </a:lnTo>
                  <a:lnTo>
                    <a:pt x="19050" y="6477000"/>
                  </a:lnTo>
                  <a:lnTo>
                    <a:pt x="0" y="6477000"/>
                  </a:lnTo>
                  <a:lnTo>
                    <a:pt x="0" y="6648450"/>
                  </a:lnTo>
                  <a:lnTo>
                    <a:pt x="0" y="6667500"/>
                  </a:lnTo>
                  <a:lnTo>
                    <a:pt x="19050" y="6667500"/>
                  </a:lnTo>
                  <a:lnTo>
                    <a:pt x="190500" y="6667500"/>
                  </a:lnTo>
                  <a:lnTo>
                    <a:pt x="190500" y="6648450"/>
                  </a:lnTo>
                  <a:close/>
                </a:path>
                <a:path w="12001500" h="6667500">
                  <a:moveTo>
                    <a:pt x="190500" y="0"/>
                  </a:moveTo>
                  <a:lnTo>
                    <a:pt x="19050" y="0"/>
                  </a:lnTo>
                  <a:lnTo>
                    <a:pt x="0" y="0"/>
                  </a:lnTo>
                  <a:lnTo>
                    <a:pt x="0" y="19050"/>
                  </a:lnTo>
                  <a:lnTo>
                    <a:pt x="0" y="190500"/>
                  </a:lnTo>
                  <a:lnTo>
                    <a:pt x="19050" y="190500"/>
                  </a:lnTo>
                  <a:lnTo>
                    <a:pt x="19050" y="19050"/>
                  </a:lnTo>
                  <a:lnTo>
                    <a:pt x="190500" y="19050"/>
                  </a:lnTo>
                  <a:lnTo>
                    <a:pt x="190500" y="0"/>
                  </a:lnTo>
                  <a:close/>
                </a:path>
                <a:path w="12001500" h="6667500">
                  <a:moveTo>
                    <a:pt x="12001500" y="6477000"/>
                  </a:moveTo>
                  <a:lnTo>
                    <a:pt x="11982450" y="6477000"/>
                  </a:lnTo>
                  <a:lnTo>
                    <a:pt x="11982450" y="6648450"/>
                  </a:lnTo>
                  <a:lnTo>
                    <a:pt x="11811000" y="6648450"/>
                  </a:lnTo>
                  <a:lnTo>
                    <a:pt x="11811000" y="6667500"/>
                  </a:lnTo>
                  <a:lnTo>
                    <a:pt x="11982450" y="6667500"/>
                  </a:lnTo>
                  <a:lnTo>
                    <a:pt x="12001500" y="6667500"/>
                  </a:lnTo>
                  <a:lnTo>
                    <a:pt x="12001500" y="6648450"/>
                  </a:lnTo>
                  <a:lnTo>
                    <a:pt x="12001500" y="6477000"/>
                  </a:lnTo>
                  <a:close/>
                </a:path>
                <a:path w="12001500" h="6667500">
                  <a:moveTo>
                    <a:pt x="12001500" y="0"/>
                  </a:moveTo>
                  <a:lnTo>
                    <a:pt x="11982450" y="0"/>
                  </a:lnTo>
                  <a:lnTo>
                    <a:pt x="11811000" y="0"/>
                  </a:lnTo>
                  <a:lnTo>
                    <a:pt x="11811000" y="19050"/>
                  </a:lnTo>
                  <a:lnTo>
                    <a:pt x="11982450" y="19050"/>
                  </a:lnTo>
                  <a:lnTo>
                    <a:pt x="11982450" y="190500"/>
                  </a:lnTo>
                  <a:lnTo>
                    <a:pt x="12001500" y="190500"/>
                  </a:lnTo>
                  <a:lnTo>
                    <a:pt x="12001500" y="19050"/>
                  </a:lnTo>
                  <a:lnTo>
                    <a:pt x="12001500" y="0"/>
                  </a:lnTo>
                  <a:close/>
                </a:path>
              </a:pathLst>
            </a:custGeom>
            <a:solidFill>
              <a:srgbClr val="64FFD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667499" y="2009774"/>
              <a:ext cx="4762499" cy="3809999"/>
            </a:xfrm>
            <a:prstGeom prst="rect">
              <a:avLst/>
            </a:prstGeom>
          </p:spPr>
        </p:pic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125"/>
              <a:t>1970s-</a:t>
            </a:r>
            <a:r>
              <a:rPr dirty="0" spc="170"/>
              <a:t>1980s</a:t>
            </a:r>
            <a:r>
              <a:rPr dirty="0" sz="3350" spc="170" b="0">
                <a:latin typeface="PMingLiU"/>
                <a:cs typeface="PMingLiU"/>
              </a:rPr>
              <a:t>：</a:t>
            </a:r>
            <a:r>
              <a:rPr dirty="0" sz="3850" spc="-270" b="0">
                <a:latin typeface="PMingLiU"/>
                <a:cs typeface="PMingLiU"/>
              </a:rPr>
              <a:t>符</a:t>
            </a:r>
            <a:r>
              <a:rPr dirty="0" sz="3750" spc="-150" b="0">
                <a:latin typeface="PMingLiU"/>
                <a:cs typeface="PMingLiU"/>
              </a:rPr>
              <a:t>号</a:t>
            </a:r>
            <a:r>
              <a:rPr dirty="0" sz="4050" spc="-490" b="0">
                <a:latin typeface="SimSun"/>
                <a:cs typeface="SimSun"/>
              </a:rPr>
              <a:t>主义</a:t>
            </a:r>
            <a:r>
              <a:rPr dirty="0" sz="3900" spc="-315" b="0">
                <a:latin typeface="SimSun"/>
                <a:cs typeface="SimSun"/>
              </a:rPr>
              <a:t>与</a:t>
            </a:r>
            <a:r>
              <a:rPr dirty="0" sz="4050" spc="-490" b="0">
                <a:latin typeface="SimSun"/>
                <a:cs typeface="SimSun"/>
              </a:rPr>
              <a:t>专</a:t>
            </a:r>
            <a:r>
              <a:rPr dirty="0" sz="4000" spc="-400" b="0">
                <a:latin typeface="SimSun"/>
                <a:cs typeface="SimSun"/>
              </a:rPr>
              <a:t>家</a:t>
            </a:r>
            <a:r>
              <a:rPr dirty="0" sz="3950" spc="-360" b="0">
                <a:latin typeface="SimSun"/>
                <a:cs typeface="SimSun"/>
              </a:rPr>
              <a:t>系</a:t>
            </a:r>
            <a:r>
              <a:rPr dirty="0" sz="4000" spc="-490" b="0">
                <a:latin typeface="SimSun"/>
                <a:cs typeface="SimSun"/>
              </a:rPr>
              <a:t>统</a:t>
            </a:r>
            <a:endParaRPr sz="4000">
              <a:latin typeface="SimSun"/>
              <a:cs typeface="SimSun"/>
            </a:endParaRPr>
          </a:p>
        </p:txBody>
      </p:sp>
      <p:grpSp>
        <p:nvGrpSpPr>
          <p:cNvPr id="16" name="object 16" descr=""/>
          <p:cNvGrpSpPr/>
          <p:nvPr/>
        </p:nvGrpSpPr>
        <p:grpSpPr>
          <a:xfrm>
            <a:off x="380999" y="723899"/>
            <a:ext cx="10267950" cy="4619625"/>
            <a:chOff x="380999" y="723899"/>
            <a:chExt cx="10267950" cy="4619625"/>
          </a:xfrm>
        </p:grpSpPr>
        <p:sp>
          <p:nvSpPr>
            <p:cNvPr id="17" name="object 17" descr=""/>
            <p:cNvSpPr/>
            <p:nvPr/>
          </p:nvSpPr>
          <p:spPr>
            <a:xfrm>
              <a:off x="1552562" y="723899"/>
              <a:ext cx="9096375" cy="19050"/>
            </a:xfrm>
            <a:custGeom>
              <a:avLst/>
              <a:gdLst/>
              <a:ahLst/>
              <a:cxnLst/>
              <a:rect l="l" t="t" r="r" b="b"/>
              <a:pathLst>
                <a:path w="9096375" h="19050">
                  <a:moveTo>
                    <a:pt x="571500" y="0"/>
                  </a:moveTo>
                  <a:lnTo>
                    <a:pt x="0" y="0"/>
                  </a:lnTo>
                  <a:lnTo>
                    <a:pt x="0" y="19050"/>
                  </a:lnTo>
                  <a:lnTo>
                    <a:pt x="571500" y="19050"/>
                  </a:lnTo>
                  <a:lnTo>
                    <a:pt x="571500" y="0"/>
                  </a:lnTo>
                  <a:close/>
                </a:path>
                <a:path w="9096375" h="19050">
                  <a:moveTo>
                    <a:pt x="9096375" y="0"/>
                  </a:moveTo>
                  <a:lnTo>
                    <a:pt x="8524875" y="0"/>
                  </a:lnTo>
                  <a:lnTo>
                    <a:pt x="8524875" y="19050"/>
                  </a:lnTo>
                  <a:lnTo>
                    <a:pt x="9096375" y="19050"/>
                  </a:lnTo>
                  <a:lnTo>
                    <a:pt x="9096375" y="0"/>
                  </a:lnTo>
                  <a:close/>
                </a:path>
              </a:pathLst>
            </a:custGeom>
            <a:solidFill>
              <a:srgbClr val="64FFD9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380999" y="2295524"/>
              <a:ext cx="285750" cy="285750"/>
            </a:xfrm>
            <a:custGeom>
              <a:avLst/>
              <a:gdLst/>
              <a:ahLst/>
              <a:cxnLst/>
              <a:rect l="l" t="t" r="r" b="b"/>
              <a:pathLst>
                <a:path w="285750" h="285750">
                  <a:moveTo>
                    <a:pt x="252702" y="285749"/>
                  </a:moveTo>
                  <a:lnTo>
                    <a:pt x="33047" y="285749"/>
                  </a:lnTo>
                  <a:lnTo>
                    <a:pt x="28187" y="284782"/>
                  </a:lnTo>
                  <a:lnTo>
                    <a:pt x="966" y="257562"/>
                  </a:lnTo>
                  <a:lnTo>
                    <a:pt x="0" y="252702"/>
                  </a:lnTo>
                  <a:lnTo>
                    <a:pt x="0" y="2476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252702" y="0"/>
                  </a:lnTo>
                  <a:lnTo>
                    <a:pt x="284783" y="28187"/>
                  </a:lnTo>
                  <a:lnTo>
                    <a:pt x="285749" y="33047"/>
                  </a:lnTo>
                  <a:lnTo>
                    <a:pt x="285749" y="252702"/>
                  </a:lnTo>
                  <a:lnTo>
                    <a:pt x="257562" y="284782"/>
                  </a:lnTo>
                  <a:lnTo>
                    <a:pt x="252702" y="285749"/>
                  </a:lnTo>
                  <a:close/>
                </a:path>
              </a:pathLst>
            </a:custGeom>
            <a:solidFill>
              <a:srgbClr val="64FFD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57199" y="2362199"/>
              <a:ext cx="133350" cy="152400"/>
            </a:xfrm>
            <a:prstGeom prst="rect">
              <a:avLst/>
            </a:prstGeom>
          </p:spPr>
        </p:pic>
        <p:sp>
          <p:nvSpPr>
            <p:cNvPr id="20" name="object 20" descr=""/>
            <p:cNvSpPr/>
            <p:nvPr/>
          </p:nvSpPr>
          <p:spPr>
            <a:xfrm>
              <a:off x="380999" y="3219449"/>
              <a:ext cx="285750" cy="285750"/>
            </a:xfrm>
            <a:custGeom>
              <a:avLst/>
              <a:gdLst/>
              <a:ahLst/>
              <a:cxnLst/>
              <a:rect l="l" t="t" r="r" b="b"/>
              <a:pathLst>
                <a:path w="285750" h="285750">
                  <a:moveTo>
                    <a:pt x="252702" y="285749"/>
                  </a:moveTo>
                  <a:lnTo>
                    <a:pt x="33047" y="285749"/>
                  </a:lnTo>
                  <a:lnTo>
                    <a:pt x="28187" y="284782"/>
                  </a:lnTo>
                  <a:lnTo>
                    <a:pt x="966" y="257562"/>
                  </a:lnTo>
                  <a:lnTo>
                    <a:pt x="0" y="252702"/>
                  </a:lnTo>
                  <a:lnTo>
                    <a:pt x="0" y="2476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252702" y="0"/>
                  </a:lnTo>
                  <a:lnTo>
                    <a:pt x="284783" y="28187"/>
                  </a:lnTo>
                  <a:lnTo>
                    <a:pt x="285749" y="33047"/>
                  </a:lnTo>
                  <a:lnTo>
                    <a:pt x="285749" y="252702"/>
                  </a:lnTo>
                  <a:lnTo>
                    <a:pt x="257562" y="284782"/>
                  </a:lnTo>
                  <a:lnTo>
                    <a:pt x="252702" y="285749"/>
                  </a:lnTo>
                  <a:close/>
                </a:path>
              </a:pathLst>
            </a:custGeom>
            <a:solidFill>
              <a:srgbClr val="64FFD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28624" y="3295649"/>
              <a:ext cx="190500" cy="133350"/>
            </a:xfrm>
            <a:prstGeom prst="rect">
              <a:avLst/>
            </a:prstGeom>
          </p:spPr>
        </p:pic>
        <p:sp>
          <p:nvSpPr>
            <p:cNvPr id="22" name="object 22" descr=""/>
            <p:cNvSpPr/>
            <p:nvPr/>
          </p:nvSpPr>
          <p:spPr>
            <a:xfrm>
              <a:off x="380999" y="4133849"/>
              <a:ext cx="285750" cy="285750"/>
            </a:xfrm>
            <a:custGeom>
              <a:avLst/>
              <a:gdLst/>
              <a:ahLst/>
              <a:cxnLst/>
              <a:rect l="l" t="t" r="r" b="b"/>
              <a:pathLst>
                <a:path w="285750" h="285750">
                  <a:moveTo>
                    <a:pt x="252702" y="285749"/>
                  </a:moveTo>
                  <a:lnTo>
                    <a:pt x="33047" y="285749"/>
                  </a:lnTo>
                  <a:lnTo>
                    <a:pt x="28187" y="284782"/>
                  </a:lnTo>
                  <a:lnTo>
                    <a:pt x="966" y="257562"/>
                  </a:lnTo>
                  <a:lnTo>
                    <a:pt x="0" y="252702"/>
                  </a:lnTo>
                  <a:lnTo>
                    <a:pt x="0" y="2476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252702" y="0"/>
                  </a:lnTo>
                  <a:lnTo>
                    <a:pt x="284783" y="28187"/>
                  </a:lnTo>
                  <a:lnTo>
                    <a:pt x="285749" y="33047"/>
                  </a:lnTo>
                  <a:lnTo>
                    <a:pt x="285749" y="252702"/>
                  </a:lnTo>
                  <a:lnTo>
                    <a:pt x="257562" y="284782"/>
                  </a:lnTo>
                  <a:lnTo>
                    <a:pt x="252702" y="285749"/>
                  </a:lnTo>
                  <a:close/>
                </a:path>
              </a:pathLst>
            </a:custGeom>
            <a:solidFill>
              <a:srgbClr val="64FFD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57199" y="4200524"/>
              <a:ext cx="133350" cy="152400"/>
            </a:xfrm>
            <a:prstGeom prst="rect">
              <a:avLst/>
            </a:prstGeom>
          </p:spPr>
        </p:pic>
        <p:sp>
          <p:nvSpPr>
            <p:cNvPr id="24" name="object 24" descr=""/>
            <p:cNvSpPr/>
            <p:nvPr/>
          </p:nvSpPr>
          <p:spPr>
            <a:xfrm>
              <a:off x="380999" y="5057774"/>
              <a:ext cx="285750" cy="285750"/>
            </a:xfrm>
            <a:custGeom>
              <a:avLst/>
              <a:gdLst/>
              <a:ahLst/>
              <a:cxnLst/>
              <a:rect l="l" t="t" r="r" b="b"/>
              <a:pathLst>
                <a:path w="285750" h="285750">
                  <a:moveTo>
                    <a:pt x="252702" y="285749"/>
                  </a:moveTo>
                  <a:lnTo>
                    <a:pt x="33047" y="285749"/>
                  </a:lnTo>
                  <a:lnTo>
                    <a:pt x="28187" y="284782"/>
                  </a:lnTo>
                  <a:lnTo>
                    <a:pt x="966" y="257561"/>
                  </a:lnTo>
                  <a:lnTo>
                    <a:pt x="0" y="252702"/>
                  </a:lnTo>
                  <a:lnTo>
                    <a:pt x="0" y="2476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252702" y="0"/>
                  </a:lnTo>
                  <a:lnTo>
                    <a:pt x="284783" y="28187"/>
                  </a:lnTo>
                  <a:lnTo>
                    <a:pt x="285749" y="33047"/>
                  </a:lnTo>
                  <a:lnTo>
                    <a:pt x="285749" y="252702"/>
                  </a:lnTo>
                  <a:lnTo>
                    <a:pt x="257562" y="284782"/>
                  </a:lnTo>
                  <a:lnTo>
                    <a:pt x="252702" y="285749"/>
                  </a:lnTo>
                  <a:close/>
                </a:path>
              </a:pathLst>
            </a:custGeom>
            <a:solidFill>
              <a:srgbClr val="64FFD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47674" y="5124449"/>
              <a:ext cx="152400" cy="152400"/>
            </a:xfrm>
            <a:prstGeom prst="rect">
              <a:avLst/>
            </a:prstGeom>
          </p:spPr>
        </p:pic>
      </p:grpSp>
      <p:sp>
        <p:nvSpPr>
          <p:cNvPr id="26" name="object 26" descr=""/>
          <p:cNvSpPr txBox="1"/>
          <p:nvPr/>
        </p:nvSpPr>
        <p:spPr>
          <a:xfrm>
            <a:off x="749299" y="1951617"/>
            <a:ext cx="5130800" cy="3570604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marL="12700" marR="81915">
              <a:lnSpc>
                <a:spcPct val="130200"/>
              </a:lnSpc>
              <a:spcBef>
                <a:spcPts val="204"/>
              </a:spcBef>
            </a:pPr>
            <a:r>
              <a:rPr dirty="0" sz="1950" spc="-165">
                <a:solidFill>
                  <a:srgbClr val="E31B6D"/>
                </a:solidFill>
                <a:latin typeface="PMingLiU"/>
                <a:cs typeface="PMingLiU"/>
              </a:rPr>
              <a:t>符</a:t>
            </a:r>
            <a:r>
              <a:rPr dirty="0" sz="1850" spc="-65">
                <a:solidFill>
                  <a:srgbClr val="E31B6D"/>
                </a:solidFill>
                <a:latin typeface="PMingLiU"/>
                <a:cs typeface="PMingLiU"/>
              </a:rPr>
              <a:t>号</a:t>
            </a:r>
            <a:r>
              <a:rPr dirty="0" sz="2000" spc="-200">
                <a:solidFill>
                  <a:srgbClr val="E31B6D"/>
                </a:solidFill>
                <a:latin typeface="SimSun"/>
                <a:cs typeface="SimSun"/>
              </a:rPr>
              <a:t>主义</a:t>
            </a:r>
            <a:r>
              <a:rPr dirty="0" sz="1800" spc="-5">
                <a:solidFill>
                  <a:srgbClr val="E6F1FF"/>
                </a:solidFill>
                <a:latin typeface="PMingLiU"/>
                <a:cs typeface="PMingLiU"/>
              </a:rPr>
              <a:t>成为主流，基于逻辑和规则的推理系统蓬</a:t>
            </a:r>
            <a:r>
              <a:rPr dirty="0" sz="1800" spc="-20">
                <a:solidFill>
                  <a:srgbClr val="E6F1FF"/>
                </a:solidFill>
                <a:latin typeface="PMingLiU"/>
                <a:cs typeface="PMingLiU"/>
              </a:rPr>
              <a:t>勃发展</a:t>
            </a:r>
            <a:endParaRPr sz="1800">
              <a:latin typeface="PMingLiU"/>
              <a:cs typeface="PMingLiU"/>
            </a:endParaRPr>
          </a:p>
          <a:p>
            <a:pPr marL="12700" marR="5080">
              <a:lnSpc>
                <a:spcPct val="131400"/>
              </a:lnSpc>
              <a:spcBef>
                <a:spcPts val="1305"/>
              </a:spcBef>
            </a:pPr>
            <a:r>
              <a:rPr dirty="0" sz="1950" spc="-135">
                <a:solidFill>
                  <a:srgbClr val="E6F1FF"/>
                </a:solidFill>
                <a:latin typeface="Roboto"/>
                <a:cs typeface="Roboto"/>
              </a:rPr>
              <a:t>1972</a:t>
            </a:r>
            <a:r>
              <a:rPr dirty="0" sz="1800" spc="-45">
                <a:solidFill>
                  <a:srgbClr val="E6F1FF"/>
                </a:solidFill>
                <a:latin typeface="PMingLiU"/>
                <a:cs typeface="PMingLiU"/>
              </a:rPr>
              <a:t>年，</a:t>
            </a:r>
            <a:r>
              <a:rPr dirty="0" sz="1950" spc="-85" b="1">
                <a:solidFill>
                  <a:srgbClr val="E31B6D"/>
                </a:solidFill>
                <a:latin typeface="Roboto"/>
                <a:cs typeface="Roboto"/>
              </a:rPr>
              <a:t>MYCIN</a:t>
            </a:r>
            <a:r>
              <a:rPr dirty="0" sz="1800" spc="-5">
                <a:solidFill>
                  <a:srgbClr val="E6F1FF"/>
                </a:solidFill>
                <a:latin typeface="PMingLiU"/>
                <a:cs typeface="PMingLiU"/>
              </a:rPr>
              <a:t>专家系统问世，用于诊断血液感染</a:t>
            </a:r>
            <a:r>
              <a:rPr dirty="0" sz="1800" spc="-25">
                <a:solidFill>
                  <a:srgbClr val="E6F1FF"/>
                </a:solidFill>
                <a:latin typeface="PMingLiU"/>
                <a:cs typeface="PMingLiU"/>
              </a:rPr>
              <a:t>疾病</a:t>
            </a:r>
            <a:endParaRPr sz="1800">
              <a:latin typeface="PMingLiU"/>
              <a:cs typeface="PMingLiU"/>
            </a:endParaRPr>
          </a:p>
          <a:p>
            <a:pPr marL="12700" marR="167005">
              <a:lnSpc>
                <a:spcPct val="120800"/>
              </a:lnSpc>
              <a:spcBef>
                <a:spcPts val="1495"/>
              </a:spcBef>
            </a:pPr>
            <a:r>
              <a:rPr dirty="0" sz="1950" spc="-135">
                <a:solidFill>
                  <a:srgbClr val="E6F1FF"/>
                </a:solidFill>
                <a:latin typeface="Roboto"/>
                <a:cs typeface="Roboto"/>
              </a:rPr>
              <a:t>1980</a:t>
            </a:r>
            <a:r>
              <a:rPr dirty="0" sz="1800">
                <a:solidFill>
                  <a:srgbClr val="E6F1FF"/>
                </a:solidFill>
                <a:latin typeface="PMingLiU"/>
                <a:cs typeface="PMingLiU"/>
              </a:rPr>
              <a:t>年代，</a:t>
            </a:r>
            <a:r>
              <a:rPr dirty="0" sz="2000" spc="-200">
                <a:solidFill>
                  <a:srgbClr val="E31B6D"/>
                </a:solidFill>
                <a:latin typeface="SimSun"/>
                <a:cs typeface="SimSun"/>
              </a:rPr>
              <a:t>专家</a:t>
            </a:r>
            <a:r>
              <a:rPr dirty="0" sz="1950" spc="-165">
                <a:solidFill>
                  <a:srgbClr val="E31B6D"/>
                </a:solidFill>
                <a:latin typeface="SimSun"/>
                <a:cs typeface="SimSun"/>
              </a:rPr>
              <a:t>系</a:t>
            </a:r>
            <a:r>
              <a:rPr dirty="0" sz="2000" spc="-220">
                <a:solidFill>
                  <a:srgbClr val="E31B6D"/>
                </a:solidFill>
                <a:latin typeface="SimSun"/>
                <a:cs typeface="SimSun"/>
              </a:rPr>
              <a:t>统</a:t>
            </a:r>
            <a:r>
              <a:rPr dirty="0" sz="1800">
                <a:solidFill>
                  <a:srgbClr val="E6F1FF"/>
                </a:solidFill>
                <a:latin typeface="PMingLiU"/>
                <a:cs typeface="PMingLiU"/>
              </a:rPr>
              <a:t>商业化应用，如</a:t>
            </a:r>
            <a:r>
              <a:rPr dirty="0" sz="1950" spc="-95">
                <a:solidFill>
                  <a:srgbClr val="E6F1FF"/>
                </a:solidFill>
                <a:latin typeface="Roboto"/>
                <a:cs typeface="Roboto"/>
              </a:rPr>
              <a:t>DENDRAL</a:t>
            </a:r>
            <a:r>
              <a:rPr dirty="0" sz="1800" spc="-50">
                <a:solidFill>
                  <a:srgbClr val="E6F1FF"/>
                </a:solidFill>
                <a:latin typeface="PMingLiU"/>
                <a:cs typeface="PMingLiU"/>
              </a:rPr>
              <a:t>、 </a:t>
            </a:r>
            <a:r>
              <a:rPr dirty="0" sz="1950" spc="-100">
                <a:solidFill>
                  <a:srgbClr val="E6F1FF"/>
                </a:solidFill>
                <a:latin typeface="Roboto"/>
                <a:cs typeface="Roboto"/>
              </a:rPr>
              <a:t>PROSPECTOR</a:t>
            </a:r>
            <a:r>
              <a:rPr dirty="0" sz="1800" spc="-50">
                <a:solidFill>
                  <a:srgbClr val="E6F1FF"/>
                </a:solidFill>
                <a:latin typeface="PMingLiU"/>
                <a:cs typeface="PMingLiU"/>
              </a:rPr>
              <a:t>等</a:t>
            </a:r>
            <a:endParaRPr sz="1800">
              <a:latin typeface="PMingLiU"/>
              <a:cs typeface="PMingLiU"/>
            </a:endParaRPr>
          </a:p>
          <a:p>
            <a:pPr marL="12700" marR="52705">
              <a:lnSpc>
                <a:spcPct val="119700"/>
              </a:lnSpc>
              <a:spcBef>
                <a:spcPts val="1620"/>
              </a:spcBef>
            </a:pPr>
            <a:r>
              <a:rPr dirty="0" sz="1950" spc="-135">
                <a:solidFill>
                  <a:srgbClr val="E6F1FF"/>
                </a:solidFill>
                <a:latin typeface="Roboto"/>
                <a:cs typeface="Roboto"/>
              </a:rPr>
              <a:t>1980</a:t>
            </a:r>
            <a:r>
              <a:rPr dirty="0" sz="1800" spc="-5">
                <a:solidFill>
                  <a:srgbClr val="E6F1FF"/>
                </a:solidFill>
                <a:latin typeface="PMingLiU"/>
                <a:cs typeface="PMingLiU"/>
              </a:rPr>
              <a:t>年代末，由于技术局限和过高期望，</a:t>
            </a:r>
            <a:r>
              <a:rPr dirty="0" sz="1950" spc="-35">
                <a:solidFill>
                  <a:srgbClr val="E6F1FF"/>
                </a:solidFill>
                <a:latin typeface="Roboto"/>
                <a:cs typeface="Roboto"/>
              </a:rPr>
              <a:t>AI</a:t>
            </a:r>
            <a:r>
              <a:rPr dirty="0" sz="1800" spc="-20">
                <a:solidFill>
                  <a:srgbClr val="E6F1FF"/>
                </a:solidFill>
                <a:latin typeface="PMingLiU"/>
                <a:cs typeface="PMingLiU"/>
              </a:rPr>
              <a:t>研究进</a:t>
            </a:r>
            <a:r>
              <a:rPr dirty="0" sz="1800">
                <a:solidFill>
                  <a:srgbClr val="E6F1FF"/>
                </a:solidFill>
                <a:latin typeface="PMingLiU"/>
                <a:cs typeface="PMingLiU"/>
              </a:rPr>
              <a:t>入</a:t>
            </a:r>
            <a:r>
              <a:rPr dirty="0" sz="1950" spc="-75" b="1">
                <a:solidFill>
                  <a:srgbClr val="E31B6D"/>
                </a:solidFill>
                <a:latin typeface="Roboto"/>
                <a:cs typeface="Roboto"/>
              </a:rPr>
              <a:t>"AI</a:t>
            </a:r>
            <a:r>
              <a:rPr dirty="0" sz="2000" spc="-200">
                <a:solidFill>
                  <a:srgbClr val="E31B6D"/>
                </a:solidFill>
                <a:latin typeface="SimSun"/>
                <a:cs typeface="SimSun"/>
              </a:rPr>
              <a:t>寒</a:t>
            </a:r>
            <a:r>
              <a:rPr dirty="0" sz="1900" spc="-120">
                <a:solidFill>
                  <a:srgbClr val="E31B6D"/>
                </a:solidFill>
                <a:latin typeface="PMingLiU"/>
                <a:cs typeface="PMingLiU"/>
              </a:rPr>
              <a:t>冬</a:t>
            </a:r>
            <a:r>
              <a:rPr dirty="0" sz="1950" spc="-40" b="1">
                <a:solidFill>
                  <a:srgbClr val="E31B6D"/>
                </a:solidFill>
                <a:latin typeface="Roboto"/>
                <a:cs typeface="Roboto"/>
              </a:rPr>
              <a:t>"</a:t>
            </a:r>
            <a:r>
              <a:rPr dirty="0" sz="1800" spc="-25">
                <a:solidFill>
                  <a:srgbClr val="E6F1FF"/>
                </a:solidFill>
                <a:latin typeface="PMingLiU"/>
                <a:cs typeface="PMingLiU"/>
              </a:rPr>
              <a:t>时期</a:t>
            </a:r>
            <a:endParaRPr sz="1800">
              <a:latin typeface="PMingLiU"/>
              <a:cs typeface="PMingLiU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7962900"/>
            <a:chOff x="0" y="0"/>
            <a:chExt cx="12192000" cy="79629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7962899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48449" y="2609849"/>
              <a:ext cx="4762499" cy="3809999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0999" y="380999"/>
              <a:ext cx="6143624" cy="685799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0999" y="1123949"/>
              <a:ext cx="1904999" cy="38099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10229849" y="571499"/>
              <a:ext cx="1200150" cy="352425"/>
            </a:xfrm>
            <a:custGeom>
              <a:avLst/>
              <a:gdLst/>
              <a:ahLst/>
              <a:cxnLst/>
              <a:rect l="l" t="t" r="r" b="b"/>
              <a:pathLst>
                <a:path w="1200150" h="352425">
                  <a:moveTo>
                    <a:pt x="1023937" y="352424"/>
                  </a:moveTo>
                  <a:lnTo>
                    <a:pt x="176212" y="352424"/>
                  </a:lnTo>
                  <a:lnTo>
                    <a:pt x="167555" y="352213"/>
                  </a:lnTo>
                  <a:lnTo>
                    <a:pt x="125058" y="344839"/>
                  </a:lnTo>
                  <a:lnTo>
                    <a:pt x="85628" y="327361"/>
                  </a:lnTo>
                  <a:lnTo>
                    <a:pt x="51610" y="300813"/>
                  </a:lnTo>
                  <a:lnTo>
                    <a:pt x="25062" y="266795"/>
                  </a:lnTo>
                  <a:lnTo>
                    <a:pt x="7584" y="227364"/>
                  </a:lnTo>
                  <a:lnTo>
                    <a:pt x="211" y="184869"/>
                  </a:lnTo>
                  <a:lnTo>
                    <a:pt x="0" y="176212"/>
                  </a:lnTo>
                  <a:lnTo>
                    <a:pt x="211" y="167555"/>
                  </a:lnTo>
                  <a:lnTo>
                    <a:pt x="7584" y="125060"/>
                  </a:lnTo>
                  <a:lnTo>
                    <a:pt x="25062" y="85629"/>
                  </a:lnTo>
                  <a:lnTo>
                    <a:pt x="51610" y="51611"/>
                  </a:lnTo>
                  <a:lnTo>
                    <a:pt x="85628" y="25063"/>
                  </a:lnTo>
                  <a:lnTo>
                    <a:pt x="125058" y="7585"/>
                  </a:lnTo>
                  <a:lnTo>
                    <a:pt x="167555" y="211"/>
                  </a:lnTo>
                  <a:lnTo>
                    <a:pt x="176212" y="0"/>
                  </a:lnTo>
                  <a:lnTo>
                    <a:pt x="1023937" y="0"/>
                  </a:lnTo>
                  <a:lnTo>
                    <a:pt x="1066762" y="5282"/>
                  </a:lnTo>
                  <a:lnTo>
                    <a:pt x="1107003" y="20805"/>
                  </a:lnTo>
                  <a:lnTo>
                    <a:pt x="1142266" y="45639"/>
                  </a:lnTo>
                  <a:lnTo>
                    <a:pt x="1170450" y="78314"/>
                  </a:lnTo>
                  <a:lnTo>
                    <a:pt x="1189851" y="116857"/>
                  </a:lnTo>
                  <a:lnTo>
                    <a:pt x="1199302" y="158940"/>
                  </a:lnTo>
                  <a:lnTo>
                    <a:pt x="1200149" y="176212"/>
                  </a:lnTo>
                  <a:lnTo>
                    <a:pt x="1199937" y="184869"/>
                  </a:lnTo>
                  <a:lnTo>
                    <a:pt x="1192562" y="227364"/>
                  </a:lnTo>
                  <a:lnTo>
                    <a:pt x="1175084" y="266795"/>
                  </a:lnTo>
                  <a:lnTo>
                    <a:pt x="1148537" y="300813"/>
                  </a:lnTo>
                  <a:lnTo>
                    <a:pt x="1114519" y="327361"/>
                  </a:lnTo>
                  <a:lnTo>
                    <a:pt x="1075088" y="344839"/>
                  </a:lnTo>
                  <a:lnTo>
                    <a:pt x="1032593" y="352213"/>
                  </a:lnTo>
                  <a:lnTo>
                    <a:pt x="1023937" y="352424"/>
                  </a:lnTo>
                  <a:close/>
                </a:path>
              </a:pathLst>
            </a:custGeom>
            <a:solidFill>
              <a:srgbClr val="E31B6D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10360024" y="611898"/>
            <a:ext cx="933450" cy="2476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50" spc="-10" b="1">
                <a:solidFill>
                  <a:srgbClr val="E31B6D"/>
                </a:solidFill>
                <a:latin typeface="Gadugi"/>
                <a:cs typeface="Gadugi"/>
              </a:rPr>
              <a:t>1990-</a:t>
            </a:r>
            <a:r>
              <a:rPr dirty="0" sz="1450" spc="-20" b="1">
                <a:solidFill>
                  <a:srgbClr val="E31B6D"/>
                </a:solidFill>
                <a:latin typeface="Gadugi"/>
                <a:cs typeface="Gadugi"/>
              </a:rPr>
              <a:t>2009</a:t>
            </a:r>
            <a:endParaRPr sz="1450">
              <a:latin typeface="Gadugi"/>
              <a:cs typeface="Gadugi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190500" y="1447799"/>
            <a:ext cx="5572125" cy="1104900"/>
            <a:chOff x="190500" y="1447799"/>
            <a:chExt cx="5572125" cy="1104900"/>
          </a:xfrm>
        </p:grpSpPr>
        <p:sp>
          <p:nvSpPr>
            <p:cNvPr id="10" name="object 10" descr=""/>
            <p:cNvSpPr/>
            <p:nvPr/>
          </p:nvSpPr>
          <p:spPr>
            <a:xfrm>
              <a:off x="209549" y="1447799"/>
              <a:ext cx="5553075" cy="1104900"/>
            </a:xfrm>
            <a:custGeom>
              <a:avLst/>
              <a:gdLst/>
              <a:ahLst/>
              <a:cxnLst/>
              <a:rect l="l" t="t" r="r" b="b"/>
              <a:pathLst>
                <a:path w="5553075" h="1104900">
                  <a:moveTo>
                    <a:pt x="5481877" y="1104899"/>
                  </a:moveTo>
                  <a:lnTo>
                    <a:pt x="53397" y="1104899"/>
                  </a:lnTo>
                  <a:lnTo>
                    <a:pt x="49680" y="1104411"/>
                  </a:lnTo>
                  <a:lnTo>
                    <a:pt x="14085" y="1079043"/>
                  </a:lnTo>
                  <a:lnTo>
                    <a:pt x="366" y="1038658"/>
                  </a:lnTo>
                  <a:lnTo>
                    <a:pt x="0" y="1033703"/>
                  </a:lnTo>
                  <a:lnTo>
                    <a:pt x="0" y="1028699"/>
                  </a:lnTo>
                  <a:lnTo>
                    <a:pt x="0" y="71196"/>
                  </a:lnTo>
                  <a:lnTo>
                    <a:pt x="11716" y="29705"/>
                  </a:lnTo>
                  <a:lnTo>
                    <a:pt x="42320" y="2440"/>
                  </a:lnTo>
                  <a:lnTo>
                    <a:pt x="53397" y="0"/>
                  </a:lnTo>
                  <a:lnTo>
                    <a:pt x="5481877" y="0"/>
                  </a:lnTo>
                  <a:lnTo>
                    <a:pt x="5523368" y="15621"/>
                  </a:lnTo>
                  <a:lnTo>
                    <a:pt x="5549187" y="51662"/>
                  </a:lnTo>
                  <a:lnTo>
                    <a:pt x="5553073" y="71196"/>
                  </a:lnTo>
                  <a:lnTo>
                    <a:pt x="5553073" y="1033703"/>
                  </a:lnTo>
                  <a:lnTo>
                    <a:pt x="5537452" y="1075194"/>
                  </a:lnTo>
                  <a:lnTo>
                    <a:pt x="5501412" y="1101014"/>
                  </a:lnTo>
                  <a:lnTo>
                    <a:pt x="5486832" y="1104411"/>
                  </a:lnTo>
                  <a:lnTo>
                    <a:pt x="5481877" y="1104899"/>
                  </a:lnTo>
                  <a:close/>
                </a:path>
              </a:pathLst>
            </a:custGeom>
            <a:solidFill>
              <a:srgbClr val="162546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90500" y="1448077"/>
              <a:ext cx="70485" cy="1104900"/>
            </a:xfrm>
            <a:custGeom>
              <a:avLst/>
              <a:gdLst/>
              <a:ahLst/>
              <a:cxnLst/>
              <a:rect l="l" t="t" r="r" b="b"/>
              <a:pathLst>
                <a:path w="70485" h="1104900">
                  <a:moveTo>
                    <a:pt x="70449" y="1104344"/>
                  </a:moveTo>
                  <a:lnTo>
                    <a:pt x="33857" y="1091791"/>
                  </a:lnTo>
                  <a:lnTo>
                    <a:pt x="5800" y="1057582"/>
                  </a:lnTo>
                  <a:lnTo>
                    <a:pt x="0" y="1028422"/>
                  </a:lnTo>
                  <a:lnTo>
                    <a:pt x="0" y="75922"/>
                  </a:lnTo>
                  <a:lnTo>
                    <a:pt x="12830" y="33579"/>
                  </a:lnTo>
                  <a:lnTo>
                    <a:pt x="47039" y="5522"/>
                  </a:lnTo>
                  <a:lnTo>
                    <a:pt x="70449" y="0"/>
                  </a:lnTo>
                  <a:lnTo>
                    <a:pt x="66287" y="1655"/>
                  </a:lnTo>
                  <a:lnTo>
                    <a:pt x="56951" y="9389"/>
                  </a:lnTo>
                  <a:lnTo>
                    <a:pt x="41000" y="46761"/>
                  </a:lnTo>
                  <a:lnTo>
                    <a:pt x="38100" y="75922"/>
                  </a:lnTo>
                  <a:lnTo>
                    <a:pt x="38100" y="1028422"/>
                  </a:lnTo>
                  <a:lnTo>
                    <a:pt x="44515" y="1070764"/>
                  </a:lnTo>
                  <a:lnTo>
                    <a:pt x="66287" y="1102688"/>
                  </a:lnTo>
                  <a:lnTo>
                    <a:pt x="70449" y="1104344"/>
                  </a:lnTo>
                  <a:close/>
                </a:path>
              </a:pathLst>
            </a:custGeom>
            <a:solidFill>
              <a:srgbClr val="64FFD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501650" y="1616521"/>
            <a:ext cx="1168400" cy="33401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000" spc="-200" b="0">
                <a:latin typeface="SimSun"/>
                <a:cs typeface="SimSun"/>
              </a:rPr>
              <a:t>支</a:t>
            </a:r>
            <a:r>
              <a:rPr dirty="0" sz="1950" spc="-170" b="0">
                <a:latin typeface="PMingLiU"/>
                <a:cs typeface="PMingLiU"/>
              </a:rPr>
              <a:t>持向</a:t>
            </a:r>
            <a:r>
              <a:rPr dirty="0" sz="1900" spc="-120" b="0">
                <a:latin typeface="PMingLiU"/>
                <a:cs typeface="PMingLiU"/>
              </a:rPr>
              <a:t>量</a:t>
            </a:r>
            <a:r>
              <a:rPr dirty="0" sz="1950" spc="-75" b="0">
                <a:latin typeface="PMingLiU"/>
                <a:cs typeface="PMingLiU"/>
              </a:rPr>
              <a:t>机</a:t>
            </a:r>
            <a:endParaRPr sz="1950">
              <a:latin typeface="PMingLiU"/>
              <a:cs typeface="PMingLiU"/>
            </a:endParaRPr>
          </a:p>
        </p:txBody>
      </p:sp>
      <p:grpSp>
        <p:nvGrpSpPr>
          <p:cNvPr id="13" name="object 13" descr=""/>
          <p:cNvGrpSpPr/>
          <p:nvPr/>
        </p:nvGrpSpPr>
        <p:grpSpPr>
          <a:xfrm>
            <a:off x="381000" y="2838449"/>
            <a:ext cx="5953125" cy="4457700"/>
            <a:chOff x="381000" y="2838449"/>
            <a:chExt cx="5953125" cy="4457700"/>
          </a:xfrm>
        </p:grpSpPr>
        <p:sp>
          <p:nvSpPr>
            <p:cNvPr id="14" name="object 14" descr=""/>
            <p:cNvSpPr/>
            <p:nvPr/>
          </p:nvSpPr>
          <p:spPr>
            <a:xfrm>
              <a:off x="400049" y="2838449"/>
              <a:ext cx="5553075" cy="1104900"/>
            </a:xfrm>
            <a:custGeom>
              <a:avLst/>
              <a:gdLst/>
              <a:ahLst/>
              <a:cxnLst/>
              <a:rect l="l" t="t" r="r" b="b"/>
              <a:pathLst>
                <a:path w="5553075" h="1104900">
                  <a:moveTo>
                    <a:pt x="5481877" y="1104899"/>
                  </a:moveTo>
                  <a:lnTo>
                    <a:pt x="53397" y="1104899"/>
                  </a:lnTo>
                  <a:lnTo>
                    <a:pt x="49680" y="1104411"/>
                  </a:lnTo>
                  <a:lnTo>
                    <a:pt x="14085" y="1079043"/>
                  </a:lnTo>
                  <a:lnTo>
                    <a:pt x="366" y="1038658"/>
                  </a:lnTo>
                  <a:lnTo>
                    <a:pt x="0" y="1033703"/>
                  </a:lnTo>
                  <a:lnTo>
                    <a:pt x="0" y="1028699"/>
                  </a:lnTo>
                  <a:lnTo>
                    <a:pt x="0" y="71196"/>
                  </a:lnTo>
                  <a:lnTo>
                    <a:pt x="11716" y="29705"/>
                  </a:lnTo>
                  <a:lnTo>
                    <a:pt x="42320" y="2440"/>
                  </a:lnTo>
                  <a:lnTo>
                    <a:pt x="53397" y="0"/>
                  </a:lnTo>
                  <a:lnTo>
                    <a:pt x="5481877" y="0"/>
                  </a:lnTo>
                  <a:lnTo>
                    <a:pt x="5523368" y="15621"/>
                  </a:lnTo>
                  <a:lnTo>
                    <a:pt x="5549187" y="51662"/>
                  </a:lnTo>
                  <a:lnTo>
                    <a:pt x="5553073" y="71196"/>
                  </a:lnTo>
                  <a:lnTo>
                    <a:pt x="5553073" y="1033703"/>
                  </a:lnTo>
                  <a:lnTo>
                    <a:pt x="5537452" y="1075194"/>
                  </a:lnTo>
                  <a:lnTo>
                    <a:pt x="5501412" y="1101014"/>
                  </a:lnTo>
                  <a:lnTo>
                    <a:pt x="5486832" y="1104411"/>
                  </a:lnTo>
                  <a:lnTo>
                    <a:pt x="5481877" y="1104899"/>
                  </a:lnTo>
                  <a:close/>
                </a:path>
              </a:pathLst>
            </a:custGeom>
            <a:solidFill>
              <a:srgbClr val="162546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381000" y="2838727"/>
              <a:ext cx="70485" cy="1104900"/>
            </a:xfrm>
            <a:custGeom>
              <a:avLst/>
              <a:gdLst/>
              <a:ahLst/>
              <a:cxnLst/>
              <a:rect l="l" t="t" r="r" b="b"/>
              <a:pathLst>
                <a:path w="70484" h="1104900">
                  <a:moveTo>
                    <a:pt x="70450" y="1104344"/>
                  </a:moveTo>
                  <a:lnTo>
                    <a:pt x="33857" y="1091791"/>
                  </a:lnTo>
                  <a:lnTo>
                    <a:pt x="5800" y="1057582"/>
                  </a:lnTo>
                  <a:lnTo>
                    <a:pt x="0" y="1028422"/>
                  </a:lnTo>
                  <a:lnTo>
                    <a:pt x="0" y="75922"/>
                  </a:lnTo>
                  <a:lnTo>
                    <a:pt x="12830" y="33579"/>
                  </a:lnTo>
                  <a:lnTo>
                    <a:pt x="47039" y="5522"/>
                  </a:lnTo>
                  <a:lnTo>
                    <a:pt x="70449" y="0"/>
                  </a:lnTo>
                  <a:lnTo>
                    <a:pt x="66287" y="1655"/>
                  </a:lnTo>
                  <a:lnTo>
                    <a:pt x="56951" y="9389"/>
                  </a:lnTo>
                  <a:lnTo>
                    <a:pt x="41000" y="46761"/>
                  </a:lnTo>
                  <a:lnTo>
                    <a:pt x="38100" y="75922"/>
                  </a:lnTo>
                  <a:lnTo>
                    <a:pt x="38100" y="1028422"/>
                  </a:lnTo>
                  <a:lnTo>
                    <a:pt x="44514" y="1070764"/>
                  </a:lnTo>
                  <a:lnTo>
                    <a:pt x="66287" y="1102688"/>
                  </a:lnTo>
                  <a:lnTo>
                    <a:pt x="70450" y="1104344"/>
                  </a:lnTo>
                  <a:close/>
                </a:path>
              </a:pathLst>
            </a:custGeom>
            <a:solidFill>
              <a:srgbClr val="64FF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590549" y="4229099"/>
              <a:ext cx="5553075" cy="1390650"/>
            </a:xfrm>
            <a:custGeom>
              <a:avLst/>
              <a:gdLst/>
              <a:ahLst/>
              <a:cxnLst/>
              <a:rect l="l" t="t" r="r" b="b"/>
              <a:pathLst>
                <a:path w="5553075" h="1390650">
                  <a:moveTo>
                    <a:pt x="5481877" y="1390649"/>
                  </a:moveTo>
                  <a:lnTo>
                    <a:pt x="53397" y="1390649"/>
                  </a:lnTo>
                  <a:lnTo>
                    <a:pt x="49680" y="1390161"/>
                  </a:lnTo>
                  <a:lnTo>
                    <a:pt x="14085" y="1364793"/>
                  </a:lnTo>
                  <a:lnTo>
                    <a:pt x="366" y="1324408"/>
                  </a:lnTo>
                  <a:lnTo>
                    <a:pt x="0" y="1319453"/>
                  </a:lnTo>
                  <a:lnTo>
                    <a:pt x="0" y="1314449"/>
                  </a:lnTo>
                  <a:lnTo>
                    <a:pt x="0" y="71196"/>
                  </a:lnTo>
                  <a:lnTo>
                    <a:pt x="11716" y="29705"/>
                  </a:lnTo>
                  <a:lnTo>
                    <a:pt x="42320" y="2440"/>
                  </a:lnTo>
                  <a:lnTo>
                    <a:pt x="53397" y="0"/>
                  </a:lnTo>
                  <a:lnTo>
                    <a:pt x="5481877" y="0"/>
                  </a:lnTo>
                  <a:lnTo>
                    <a:pt x="5523368" y="15621"/>
                  </a:lnTo>
                  <a:lnTo>
                    <a:pt x="5549187" y="51662"/>
                  </a:lnTo>
                  <a:lnTo>
                    <a:pt x="5553073" y="71196"/>
                  </a:lnTo>
                  <a:lnTo>
                    <a:pt x="5553073" y="1319453"/>
                  </a:lnTo>
                  <a:lnTo>
                    <a:pt x="5537452" y="1360944"/>
                  </a:lnTo>
                  <a:lnTo>
                    <a:pt x="5501412" y="1386763"/>
                  </a:lnTo>
                  <a:lnTo>
                    <a:pt x="5486832" y="1390161"/>
                  </a:lnTo>
                  <a:lnTo>
                    <a:pt x="5481877" y="1390649"/>
                  </a:lnTo>
                  <a:close/>
                </a:path>
              </a:pathLst>
            </a:custGeom>
            <a:solidFill>
              <a:srgbClr val="162546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571499" y="4229377"/>
              <a:ext cx="70485" cy="1390650"/>
            </a:xfrm>
            <a:custGeom>
              <a:avLst/>
              <a:gdLst/>
              <a:ahLst/>
              <a:cxnLst/>
              <a:rect l="l" t="t" r="r" b="b"/>
              <a:pathLst>
                <a:path w="70484" h="1390650">
                  <a:moveTo>
                    <a:pt x="70449" y="1390094"/>
                  </a:moveTo>
                  <a:lnTo>
                    <a:pt x="33857" y="1377541"/>
                  </a:lnTo>
                  <a:lnTo>
                    <a:pt x="5800" y="1343332"/>
                  </a:lnTo>
                  <a:lnTo>
                    <a:pt x="0" y="1314172"/>
                  </a:lnTo>
                  <a:lnTo>
                    <a:pt x="0" y="75922"/>
                  </a:lnTo>
                  <a:lnTo>
                    <a:pt x="12830" y="33579"/>
                  </a:lnTo>
                  <a:lnTo>
                    <a:pt x="47039" y="5522"/>
                  </a:lnTo>
                  <a:lnTo>
                    <a:pt x="70449" y="0"/>
                  </a:lnTo>
                  <a:lnTo>
                    <a:pt x="66287" y="1655"/>
                  </a:lnTo>
                  <a:lnTo>
                    <a:pt x="56951" y="9389"/>
                  </a:lnTo>
                  <a:lnTo>
                    <a:pt x="41000" y="46761"/>
                  </a:lnTo>
                  <a:lnTo>
                    <a:pt x="38100" y="75922"/>
                  </a:lnTo>
                  <a:lnTo>
                    <a:pt x="38100" y="1314172"/>
                  </a:lnTo>
                  <a:lnTo>
                    <a:pt x="44514" y="1356513"/>
                  </a:lnTo>
                  <a:lnTo>
                    <a:pt x="66287" y="1388438"/>
                  </a:lnTo>
                  <a:lnTo>
                    <a:pt x="70449" y="1390094"/>
                  </a:lnTo>
                  <a:close/>
                </a:path>
              </a:pathLst>
            </a:custGeom>
            <a:solidFill>
              <a:srgbClr val="64FF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781049" y="5905499"/>
              <a:ext cx="5553075" cy="1390650"/>
            </a:xfrm>
            <a:custGeom>
              <a:avLst/>
              <a:gdLst/>
              <a:ahLst/>
              <a:cxnLst/>
              <a:rect l="l" t="t" r="r" b="b"/>
              <a:pathLst>
                <a:path w="5553075" h="1390650">
                  <a:moveTo>
                    <a:pt x="5481877" y="1390649"/>
                  </a:moveTo>
                  <a:lnTo>
                    <a:pt x="53397" y="1390649"/>
                  </a:lnTo>
                  <a:lnTo>
                    <a:pt x="49680" y="1390161"/>
                  </a:lnTo>
                  <a:lnTo>
                    <a:pt x="14085" y="1364793"/>
                  </a:lnTo>
                  <a:lnTo>
                    <a:pt x="366" y="1324408"/>
                  </a:lnTo>
                  <a:lnTo>
                    <a:pt x="0" y="1319453"/>
                  </a:lnTo>
                  <a:lnTo>
                    <a:pt x="0" y="1314449"/>
                  </a:lnTo>
                  <a:lnTo>
                    <a:pt x="0" y="71196"/>
                  </a:lnTo>
                  <a:lnTo>
                    <a:pt x="11716" y="29705"/>
                  </a:lnTo>
                  <a:lnTo>
                    <a:pt x="42320" y="2440"/>
                  </a:lnTo>
                  <a:lnTo>
                    <a:pt x="53397" y="0"/>
                  </a:lnTo>
                  <a:lnTo>
                    <a:pt x="5481877" y="0"/>
                  </a:lnTo>
                  <a:lnTo>
                    <a:pt x="5523368" y="15621"/>
                  </a:lnTo>
                  <a:lnTo>
                    <a:pt x="5549187" y="51662"/>
                  </a:lnTo>
                  <a:lnTo>
                    <a:pt x="5553073" y="71196"/>
                  </a:lnTo>
                  <a:lnTo>
                    <a:pt x="5553073" y="1319453"/>
                  </a:lnTo>
                  <a:lnTo>
                    <a:pt x="5537452" y="1360944"/>
                  </a:lnTo>
                  <a:lnTo>
                    <a:pt x="5501412" y="1386763"/>
                  </a:lnTo>
                  <a:lnTo>
                    <a:pt x="5486832" y="1390161"/>
                  </a:lnTo>
                  <a:lnTo>
                    <a:pt x="5481877" y="1390649"/>
                  </a:lnTo>
                  <a:close/>
                </a:path>
              </a:pathLst>
            </a:custGeom>
            <a:solidFill>
              <a:srgbClr val="162546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762000" y="5905777"/>
              <a:ext cx="70485" cy="1390650"/>
            </a:xfrm>
            <a:custGeom>
              <a:avLst/>
              <a:gdLst/>
              <a:ahLst/>
              <a:cxnLst/>
              <a:rect l="l" t="t" r="r" b="b"/>
              <a:pathLst>
                <a:path w="70484" h="1390650">
                  <a:moveTo>
                    <a:pt x="70450" y="1390094"/>
                  </a:moveTo>
                  <a:lnTo>
                    <a:pt x="33857" y="1377540"/>
                  </a:lnTo>
                  <a:lnTo>
                    <a:pt x="5800" y="1343331"/>
                  </a:lnTo>
                  <a:lnTo>
                    <a:pt x="0" y="1314172"/>
                  </a:lnTo>
                  <a:lnTo>
                    <a:pt x="0" y="75922"/>
                  </a:lnTo>
                  <a:lnTo>
                    <a:pt x="12829" y="33579"/>
                  </a:lnTo>
                  <a:lnTo>
                    <a:pt x="47039" y="5522"/>
                  </a:lnTo>
                  <a:lnTo>
                    <a:pt x="70449" y="0"/>
                  </a:lnTo>
                  <a:lnTo>
                    <a:pt x="66287" y="1655"/>
                  </a:lnTo>
                  <a:lnTo>
                    <a:pt x="56951" y="9389"/>
                  </a:lnTo>
                  <a:lnTo>
                    <a:pt x="41000" y="46760"/>
                  </a:lnTo>
                  <a:lnTo>
                    <a:pt x="38100" y="75922"/>
                  </a:lnTo>
                  <a:lnTo>
                    <a:pt x="38100" y="1314172"/>
                  </a:lnTo>
                  <a:lnTo>
                    <a:pt x="44515" y="1356513"/>
                  </a:lnTo>
                  <a:lnTo>
                    <a:pt x="66287" y="1388437"/>
                  </a:lnTo>
                  <a:lnTo>
                    <a:pt x="70450" y="1390094"/>
                  </a:lnTo>
                  <a:close/>
                </a:path>
              </a:pathLst>
            </a:custGeom>
            <a:solidFill>
              <a:srgbClr val="64FFD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 descr=""/>
          <p:cNvSpPr txBox="1"/>
          <p:nvPr/>
        </p:nvSpPr>
        <p:spPr>
          <a:xfrm>
            <a:off x="501650" y="2061368"/>
            <a:ext cx="5607050" cy="50190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650" spc="-110">
                <a:solidFill>
                  <a:srgbClr val="E6F1FF"/>
                </a:solidFill>
                <a:latin typeface="Roboto"/>
                <a:cs typeface="Roboto"/>
              </a:rPr>
              <a:t>1995</a:t>
            </a:r>
            <a:r>
              <a:rPr dirty="0" sz="1500">
                <a:solidFill>
                  <a:srgbClr val="E6F1FF"/>
                </a:solidFill>
                <a:latin typeface="PMingLiU"/>
                <a:cs typeface="PMingLiU"/>
              </a:rPr>
              <a:t>年，</a:t>
            </a:r>
            <a:r>
              <a:rPr dirty="0" sz="1600" spc="-125">
                <a:solidFill>
                  <a:srgbClr val="E31B6D"/>
                </a:solidFill>
                <a:latin typeface="PMingLiU"/>
                <a:cs typeface="PMingLiU"/>
              </a:rPr>
              <a:t>支持向</a:t>
            </a:r>
            <a:r>
              <a:rPr dirty="0" sz="1550" spc="-70">
                <a:solidFill>
                  <a:srgbClr val="E31B6D"/>
                </a:solidFill>
                <a:latin typeface="PMingLiU"/>
                <a:cs typeface="PMingLiU"/>
              </a:rPr>
              <a:t>量</a:t>
            </a:r>
            <a:r>
              <a:rPr dirty="0" sz="1600" spc="-120">
                <a:solidFill>
                  <a:srgbClr val="E31B6D"/>
                </a:solidFill>
                <a:latin typeface="PMingLiU"/>
                <a:cs typeface="PMingLiU"/>
              </a:rPr>
              <a:t>机</a:t>
            </a:r>
            <a:r>
              <a:rPr dirty="0" sz="1650" spc="-95">
                <a:solidFill>
                  <a:srgbClr val="E6F1FF"/>
                </a:solidFill>
                <a:latin typeface="Roboto"/>
                <a:cs typeface="Roboto"/>
              </a:rPr>
              <a:t>(SVM)</a:t>
            </a:r>
            <a:r>
              <a:rPr dirty="0" sz="1500" spc="-5">
                <a:solidFill>
                  <a:srgbClr val="E6F1FF"/>
                </a:solidFill>
                <a:latin typeface="PMingLiU"/>
                <a:cs typeface="PMingLiU"/>
              </a:rPr>
              <a:t>理论成熟，成为强大的分类算法</a:t>
            </a:r>
            <a:endParaRPr sz="1500">
              <a:latin typeface="PMingLiU"/>
              <a:cs typeface="PMingLiU"/>
            </a:endParaRPr>
          </a:p>
          <a:p>
            <a:pPr>
              <a:lnSpc>
                <a:spcPct val="100000"/>
              </a:lnSpc>
            </a:pPr>
            <a:endParaRPr sz="1500">
              <a:latin typeface="PMingLiU"/>
              <a:cs typeface="PMingLiU"/>
            </a:endParaRPr>
          </a:p>
          <a:p>
            <a:pPr>
              <a:lnSpc>
                <a:spcPct val="100000"/>
              </a:lnSpc>
              <a:spcBef>
                <a:spcPts val="1620"/>
              </a:spcBef>
            </a:pPr>
            <a:endParaRPr sz="1500">
              <a:latin typeface="PMingLiU"/>
              <a:cs typeface="PMingLiU"/>
            </a:endParaRPr>
          </a:p>
          <a:p>
            <a:pPr marL="202565">
              <a:lnSpc>
                <a:spcPct val="100000"/>
              </a:lnSpc>
            </a:pPr>
            <a:r>
              <a:rPr dirty="0" sz="1900" spc="-120">
                <a:solidFill>
                  <a:srgbClr val="64FFD9"/>
                </a:solidFill>
                <a:latin typeface="PMingLiU"/>
                <a:cs typeface="PMingLiU"/>
              </a:rPr>
              <a:t>深</a:t>
            </a:r>
            <a:r>
              <a:rPr dirty="0" sz="1950" spc="-165">
                <a:solidFill>
                  <a:srgbClr val="64FFD9"/>
                </a:solidFill>
                <a:latin typeface="PMingLiU"/>
                <a:cs typeface="PMingLiU"/>
              </a:rPr>
              <a:t>蓝</a:t>
            </a:r>
            <a:r>
              <a:rPr dirty="0" sz="1950" spc="-170">
                <a:solidFill>
                  <a:srgbClr val="64FFD9"/>
                </a:solidFill>
                <a:latin typeface="SimSun"/>
                <a:cs typeface="SimSun"/>
              </a:rPr>
              <a:t>战</a:t>
            </a:r>
            <a:r>
              <a:rPr dirty="0" sz="1950" spc="-165">
                <a:solidFill>
                  <a:srgbClr val="64FFD9"/>
                </a:solidFill>
                <a:latin typeface="PMingLiU"/>
                <a:cs typeface="PMingLiU"/>
              </a:rPr>
              <a:t>胜</a:t>
            </a:r>
            <a:r>
              <a:rPr dirty="0" sz="1850" spc="-65">
                <a:solidFill>
                  <a:srgbClr val="64FFD9"/>
                </a:solidFill>
                <a:latin typeface="PMingLiU"/>
                <a:cs typeface="PMingLiU"/>
              </a:rPr>
              <a:t>国</a:t>
            </a:r>
            <a:r>
              <a:rPr dirty="0" sz="1950" spc="-165">
                <a:solidFill>
                  <a:srgbClr val="64FFD9"/>
                </a:solidFill>
                <a:latin typeface="PMingLiU"/>
                <a:cs typeface="PMingLiU"/>
              </a:rPr>
              <a:t>际象棋</a:t>
            </a:r>
            <a:r>
              <a:rPr dirty="0" sz="1900" spc="-85">
                <a:solidFill>
                  <a:srgbClr val="64FFD9"/>
                </a:solidFill>
                <a:latin typeface="PMingLiU"/>
                <a:cs typeface="PMingLiU"/>
              </a:rPr>
              <a:t>冠军</a:t>
            </a:r>
            <a:endParaRPr sz="1900">
              <a:latin typeface="PMingLiU"/>
              <a:cs typeface="PMingLiU"/>
            </a:endParaRPr>
          </a:p>
          <a:p>
            <a:pPr marL="202565">
              <a:lnSpc>
                <a:spcPct val="100000"/>
              </a:lnSpc>
              <a:spcBef>
                <a:spcPts val="1110"/>
              </a:spcBef>
            </a:pPr>
            <a:r>
              <a:rPr dirty="0" sz="1650" spc="-110">
                <a:solidFill>
                  <a:srgbClr val="E6F1FF"/>
                </a:solidFill>
                <a:latin typeface="Roboto"/>
                <a:cs typeface="Roboto"/>
              </a:rPr>
              <a:t>1997</a:t>
            </a:r>
            <a:r>
              <a:rPr dirty="0" sz="1500" spc="-55">
                <a:solidFill>
                  <a:srgbClr val="E6F1FF"/>
                </a:solidFill>
                <a:latin typeface="PMingLiU"/>
                <a:cs typeface="PMingLiU"/>
              </a:rPr>
              <a:t>年，</a:t>
            </a:r>
            <a:r>
              <a:rPr dirty="0" sz="1650" spc="-110">
                <a:solidFill>
                  <a:srgbClr val="E6F1FF"/>
                </a:solidFill>
                <a:latin typeface="Roboto"/>
                <a:cs typeface="Roboto"/>
              </a:rPr>
              <a:t>IBM</a:t>
            </a:r>
            <a:r>
              <a:rPr dirty="0" sz="1500">
                <a:solidFill>
                  <a:srgbClr val="E6F1FF"/>
                </a:solidFill>
                <a:latin typeface="PMingLiU"/>
                <a:cs typeface="PMingLiU"/>
              </a:rPr>
              <a:t>的</a:t>
            </a:r>
            <a:r>
              <a:rPr dirty="0" sz="1600" spc="-120">
                <a:solidFill>
                  <a:srgbClr val="E31B6D"/>
                </a:solidFill>
                <a:latin typeface="PMingLiU"/>
                <a:cs typeface="PMingLiU"/>
              </a:rPr>
              <a:t>深蓝</a:t>
            </a:r>
            <a:r>
              <a:rPr dirty="0" sz="1500" spc="-5">
                <a:solidFill>
                  <a:srgbClr val="E6F1FF"/>
                </a:solidFill>
                <a:latin typeface="PMingLiU"/>
                <a:cs typeface="PMingLiU"/>
              </a:rPr>
              <a:t>战胜国际象棋世界冠军卡斯帕罗夫</a:t>
            </a:r>
            <a:endParaRPr sz="1500">
              <a:latin typeface="PMingLiU"/>
              <a:cs typeface="PMingLiU"/>
            </a:endParaRPr>
          </a:p>
          <a:p>
            <a:pPr>
              <a:lnSpc>
                <a:spcPct val="100000"/>
              </a:lnSpc>
            </a:pPr>
            <a:endParaRPr sz="1500">
              <a:latin typeface="PMingLiU"/>
              <a:cs typeface="PMingLiU"/>
            </a:endParaRPr>
          </a:p>
          <a:p>
            <a:pPr>
              <a:lnSpc>
                <a:spcPct val="100000"/>
              </a:lnSpc>
              <a:spcBef>
                <a:spcPts val="1570"/>
              </a:spcBef>
            </a:pPr>
            <a:endParaRPr sz="1500">
              <a:latin typeface="PMingLiU"/>
              <a:cs typeface="PMingLiU"/>
            </a:endParaRPr>
          </a:p>
          <a:p>
            <a:pPr marL="393065">
              <a:lnSpc>
                <a:spcPct val="100000"/>
              </a:lnSpc>
            </a:pPr>
            <a:r>
              <a:rPr dirty="0" sz="1950" spc="-165">
                <a:solidFill>
                  <a:srgbClr val="64FFD9"/>
                </a:solidFill>
                <a:latin typeface="PMingLiU"/>
                <a:cs typeface="PMingLiU"/>
              </a:rPr>
              <a:t>集</a:t>
            </a:r>
            <a:r>
              <a:rPr dirty="0" sz="1950" spc="-170">
                <a:solidFill>
                  <a:srgbClr val="64FFD9"/>
                </a:solidFill>
                <a:latin typeface="SimSun"/>
                <a:cs typeface="SimSun"/>
              </a:rPr>
              <a:t>成学</a:t>
            </a:r>
            <a:r>
              <a:rPr dirty="0" sz="1750">
                <a:solidFill>
                  <a:srgbClr val="64FFD9"/>
                </a:solidFill>
                <a:latin typeface="PMingLiU"/>
                <a:cs typeface="PMingLiU"/>
              </a:rPr>
              <a:t>习</a:t>
            </a:r>
            <a:r>
              <a:rPr dirty="0" sz="2000" spc="-200">
                <a:solidFill>
                  <a:srgbClr val="64FFD9"/>
                </a:solidFill>
                <a:latin typeface="SimSun"/>
                <a:cs typeface="SimSun"/>
              </a:rPr>
              <a:t>方</a:t>
            </a:r>
            <a:r>
              <a:rPr dirty="0" sz="1950" spc="-50">
                <a:solidFill>
                  <a:srgbClr val="64FFD9"/>
                </a:solidFill>
                <a:latin typeface="SimSun"/>
                <a:cs typeface="SimSun"/>
              </a:rPr>
              <a:t>法</a:t>
            </a:r>
            <a:endParaRPr sz="1950">
              <a:latin typeface="SimSun"/>
              <a:cs typeface="SimSun"/>
            </a:endParaRPr>
          </a:p>
          <a:p>
            <a:pPr marL="393065" marR="309880">
              <a:lnSpc>
                <a:spcPct val="121200"/>
              </a:lnSpc>
              <a:spcBef>
                <a:spcPts val="680"/>
              </a:spcBef>
            </a:pPr>
            <a:r>
              <a:rPr dirty="0" sz="1650" spc="-110">
                <a:solidFill>
                  <a:srgbClr val="E6F1FF"/>
                </a:solidFill>
                <a:latin typeface="Roboto"/>
                <a:cs typeface="Roboto"/>
              </a:rPr>
              <a:t>2001</a:t>
            </a:r>
            <a:r>
              <a:rPr dirty="0" sz="1500">
                <a:solidFill>
                  <a:srgbClr val="E6F1FF"/>
                </a:solidFill>
                <a:latin typeface="PMingLiU"/>
                <a:cs typeface="PMingLiU"/>
              </a:rPr>
              <a:t>年，</a:t>
            </a:r>
            <a:r>
              <a:rPr dirty="0" sz="1600" spc="-120">
                <a:solidFill>
                  <a:srgbClr val="E31B6D"/>
                </a:solidFill>
                <a:latin typeface="PMingLiU"/>
                <a:cs typeface="PMingLiU"/>
              </a:rPr>
              <a:t>集</a:t>
            </a:r>
            <a:r>
              <a:rPr dirty="0" sz="1600" spc="-120">
                <a:solidFill>
                  <a:srgbClr val="E31B6D"/>
                </a:solidFill>
                <a:latin typeface="SimSun"/>
                <a:cs typeface="SimSun"/>
              </a:rPr>
              <a:t>成学</a:t>
            </a:r>
            <a:r>
              <a:rPr dirty="0" sz="1450">
                <a:solidFill>
                  <a:srgbClr val="E31B6D"/>
                </a:solidFill>
                <a:latin typeface="PMingLiU"/>
                <a:cs typeface="PMingLiU"/>
              </a:rPr>
              <a:t>习</a:t>
            </a:r>
            <a:r>
              <a:rPr dirty="0" sz="1500">
                <a:solidFill>
                  <a:srgbClr val="E6F1FF"/>
                </a:solidFill>
                <a:latin typeface="PMingLiU"/>
                <a:cs typeface="PMingLiU"/>
              </a:rPr>
              <a:t>方法如随机森林</a:t>
            </a:r>
            <a:r>
              <a:rPr dirty="0" sz="1650" spc="-105">
                <a:solidFill>
                  <a:srgbClr val="E6F1FF"/>
                </a:solidFill>
                <a:latin typeface="Roboto"/>
                <a:cs typeface="Roboto"/>
              </a:rPr>
              <a:t>(Random</a:t>
            </a:r>
            <a:r>
              <a:rPr dirty="0" sz="1650" spc="190">
                <a:solidFill>
                  <a:srgbClr val="E6F1FF"/>
                </a:solidFill>
                <a:latin typeface="Roboto"/>
                <a:cs typeface="Roboto"/>
              </a:rPr>
              <a:t> </a:t>
            </a:r>
            <a:r>
              <a:rPr dirty="0" sz="1650" spc="-80">
                <a:solidFill>
                  <a:srgbClr val="E6F1FF"/>
                </a:solidFill>
                <a:latin typeface="Roboto"/>
                <a:cs typeface="Roboto"/>
              </a:rPr>
              <a:t>Forest)</a:t>
            </a:r>
            <a:r>
              <a:rPr dirty="0" sz="1500" spc="-20">
                <a:solidFill>
                  <a:srgbClr val="E6F1FF"/>
                </a:solidFill>
                <a:latin typeface="PMingLiU"/>
                <a:cs typeface="PMingLiU"/>
              </a:rPr>
              <a:t>开始流</a:t>
            </a:r>
            <a:r>
              <a:rPr dirty="0" sz="1500" spc="-50">
                <a:solidFill>
                  <a:srgbClr val="E6F1FF"/>
                </a:solidFill>
                <a:latin typeface="PMingLiU"/>
                <a:cs typeface="PMingLiU"/>
              </a:rPr>
              <a:t>行</a:t>
            </a:r>
            <a:endParaRPr sz="1500">
              <a:latin typeface="PMingLiU"/>
              <a:cs typeface="PMingLiU"/>
            </a:endParaRPr>
          </a:p>
          <a:p>
            <a:pPr>
              <a:lnSpc>
                <a:spcPct val="100000"/>
              </a:lnSpc>
            </a:pPr>
            <a:endParaRPr sz="1500">
              <a:latin typeface="PMingLiU"/>
              <a:cs typeface="PMingLiU"/>
            </a:endParaRPr>
          </a:p>
          <a:p>
            <a:pPr>
              <a:lnSpc>
                <a:spcPct val="100000"/>
              </a:lnSpc>
              <a:spcBef>
                <a:spcPts val="1600"/>
              </a:spcBef>
            </a:pPr>
            <a:endParaRPr sz="1500">
              <a:latin typeface="PMingLiU"/>
              <a:cs typeface="PMingLiU"/>
            </a:endParaRPr>
          </a:p>
          <a:p>
            <a:pPr marL="583565">
              <a:lnSpc>
                <a:spcPct val="100000"/>
              </a:lnSpc>
            </a:pPr>
            <a:r>
              <a:rPr dirty="0" sz="1900" spc="-120">
                <a:solidFill>
                  <a:srgbClr val="64FFD9"/>
                </a:solidFill>
                <a:latin typeface="PMingLiU"/>
                <a:cs typeface="PMingLiU"/>
              </a:rPr>
              <a:t>深</a:t>
            </a:r>
            <a:r>
              <a:rPr dirty="0" sz="2000" spc="-200">
                <a:solidFill>
                  <a:srgbClr val="64FFD9"/>
                </a:solidFill>
                <a:latin typeface="SimSun"/>
                <a:cs typeface="SimSun"/>
              </a:rPr>
              <a:t>度</a:t>
            </a:r>
            <a:r>
              <a:rPr dirty="0" sz="1950" spc="-165">
                <a:solidFill>
                  <a:srgbClr val="64FFD9"/>
                </a:solidFill>
                <a:latin typeface="SimSun"/>
                <a:cs typeface="SimSun"/>
              </a:rPr>
              <a:t>学</a:t>
            </a:r>
            <a:r>
              <a:rPr dirty="0" sz="1750">
                <a:solidFill>
                  <a:srgbClr val="64FFD9"/>
                </a:solidFill>
                <a:latin typeface="PMingLiU"/>
                <a:cs typeface="PMingLiU"/>
              </a:rPr>
              <a:t>习</a:t>
            </a:r>
            <a:r>
              <a:rPr dirty="0" sz="1950" spc="-165">
                <a:solidFill>
                  <a:srgbClr val="64FFD9"/>
                </a:solidFill>
                <a:latin typeface="PMingLiU"/>
                <a:cs typeface="PMingLiU"/>
              </a:rPr>
              <a:t>基</a:t>
            </a:r>
            <a:r>
              <a:rPr dirty="0" sz="1950" spc="-50">
                <a:solidFill>
                  <a:srgbClr val="64FFD9"/>
                </a:solidFill>
                <a:latin typeface="SimSun"/>
                <a:cs typeface="SimSun"/>
              </a:rPr>
              <a:t>础</a:t>
            </a:r>
            <a:endParaRPr sz="1950">
              <a:latin typeface="SimSun"/>
              <a:cs typeface="SimSun"/>
            </a:endParaRPr>
          </a:p>
          <a:p>
            <a:pPr marL="583565" marR="5080">
              <a:lnSpc>
                <a:spcPct val="121200"/>
              </a:lnSpc>
              <a:spcBef>
                <a:spcPts val="685"/>
              </a:spcBef>
            </a:pPr>
            <a:r>
              <a:rPr dirty="0" sz="1650" spc="-110">
                <a:solidFill>
                  <a:srgbClr val="E6F1FF"/>
                </a:solidFill>
                <a:latin typeface="Roboto"/>
                <a:cs typeface="Roboto"/>
              </a:rPr>
              <a:t>2006</a:t>
            </a:r>
            <a:r>
              <a:rPr dirty="0" sz="1500" spc="-40">
                <a:solidFill>
                  <a:srgbClr val="E6F1FF"/>
                </a:solidFill>
                <a:latin typeface="PMingLiU"/>
                <a:cs typeface="PMingLiU"/>
              </a:rPr>
              <a:t>年，</a:t>
            </a:r>
            <a:r>
              <a:rPr dirty="0" sz="1650" spc="-75" b="1">
                <a:solidFill>
                  <a:srgbClr val="E31B6D"/>
                </a:solidFill>
                <a:latin typeface="Roboto"/>
                <a:cs typeface="Roboto"/>
              </a:rPr>
              <a:t>Geoffrey</a:t>
            </a:r>
            <a:r>
              <a:rPr dirty="0" sz="1650" spc="20" b="1">
                <a:solidFill>
                  <a:srgbClr val="E31B6D"/>
                </a:solidFill>
                <a:latin typeface="Roboto"/>
                <a:cs typeface="Roboto"/>
              </a:rPr>
              <a:t> </a:t>
            </a:r>
            <a:r>
              <a:rPr dirty="0" sz="1650" spc="-100" b="1">
                <a:solidFill>
                  <a:srgbClr val="E31B6D"/>
                </a:solidFill>
                <a:latin typeface="Roboto"/>
                <a:cs typeface="Roboto"/>
              </a:rPr>
              <a:t>Hinton</a:t>
            </a:r>
            <a:r>
              <a:rPr dirty="0" sz="1500" spc="-5">
                <a:solidFill>
                  <a:srgbClr val="E6F1FF"/>
                </a:solidFill>
                <a:latin typeface="PMingLiU"/>
                <a:cs typeface="PMingLiU"/>
              </a:rPr>
              <a:t>提出深度信念网络，为深度学习奠</a:t>
            </a:r>
            <a:r>
              <a:rPr dirty="0" sz="1500" spc="-20">
                <a:solidFill>
                  <a:srgbClr val="E6F1FF"/>
                </a:solidFill>
                <a:latin typeface="PMingLiU"/>
                <a:cs typeface="PMingLiU"/>
              </a:rPr>
              <a:t>定基础</a:t>
            </a:r>
            <a:endParaRPr sz="1500">
              <a:latin typeface="PMingLiU"/>
              <a:cs typeface="PMingLiU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7924800"/>
            <a:chOff x="0" y="0"/>
            <a:chExt cx="12192000" cy="79248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7924799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142999"/>
              <a:ext cx="12191999" cy="952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68299" y="360560"/>
            <a:ext cx="4540250" cy="64071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155"/>
              <a:t>2010s</a:t>
            </a:r>
            <a:r>
              <a:rPr dirty="0" sz="3350" spc="155" b="0">
                <a:latin typeface="PMingLiU"/>
                <a:cs typeface="PMingLiU"/>
              </a:rPr>
              <a:t>：</a:t>
            </a:r>
            <a:r>
              <a:rPr dirty="0" sz="4000" spc="-400" b="0">
                <a:latin typeface="SimSun"/>
                <a:cs typeface="SimSun"/>
              </a:rPr>
              <a:t>深度</a:t>
            </a:r>
            <a:r>
              <a:rPr dirty="0" sz="3900" spc="-315" b="0">
                <a:latin typeface="SimSun"/>
                <a:cs typeface="SimSun"/>
              </a:rPr>
              <a:t>学</a:t>
            </a:r>
            <a:r>
              <a:rPr dirty="0" sz="3550" b="0">
                <a:latin typeface="PMingLiU"/>
                <a:cs typeface="PMingLiU"/>
              </a:rPr>
              <a:t>习</a:t>
            </a:r>
            <a:r>
              <a:rPr dirty="0" sz="4000" spc="-400" b="0">
                <a:latin typeface="SimSun"/>
                <a:cs typeface="SimSun"/>
              </a:rPr>
              <a:t>浪</a:t>
            </a:r>
            <a:r>
              <a:rPr dirty="0" sz="3900" spc="-365" b="0">
                <a:latin typeface="SimSun"/>
                <a:cs typeface="SimSun"/>
              </a:rPr>
              <a:t>潮</a:t>
            </a:r>
            <a:endParaRPr sz="3900">
              <a:latin typeface="SimSun"/>
              <a:cs typeface="SimSu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68299" y="1168400"/>
            <a:ext cx="212090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5">
                <a:solidFill>
                  <a:srgbClr val="8791B0"/>
                </a:solidFill>
                <a:latin typeface="PMingLiU"/>
                <a:cs typeface="PMingLiU"/>
              </a:rPr>
              <a:t>人工智能的重大突破时期</a:t>
            </a:r>
            <a:endParaRPr sz="1500">
              <a:latin typeface="PMingLiU"/>
              <a:cs typeface="PMingLiU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326135" y="1828799"/>
            <a:ext cx="11104245" cy="5715000"/>
            <a:chOff x="326135" y="1828799"/>
            <a:chExt cx="11104245" cy="5715000"/>
          </a:xfrm>
        </p:grpSpPr>
        <p:pic>
          <p:nvPicPr>
            <p:cNvPr id="8" name="object 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67498" y="1828799"/>
              <a:ext cx="4762500" cy="3333749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6667499" y="5448299"/>
              <a:ext cx="4762500" cy="2095500"/>
            </a:xfrm>
            <a:custGeom>
              <a:avLst/>
              <a:gdLst/>
              <a:ahLst/>
              <a:cxnLst/>
              <a:rect l="l" t="t" r="r" b="b"/>
              <a:pathLst>
                <a:path w="4762500" h="2095500">
                  <a:moveTo>
                    <a:pt x="4686299" y="2095499"/>
                  </a:moveTo>
                  <a:lnTo>
                    <a:pt x="76199" y="2095499"/>
                  </a:lnTo>
                  <a:lnTo>
                    <a:pt x="68693" y="2095136"/>
                  </a:lnTo>
                  <a:lnTo>
                    <a:pt x="27881" y="2078232"/>
                  </a:lnTo>
                  <a:lnTo>
                    <a:pt x="3261" y="2041386"/>
                  </a:lnTo>
                  <a:lnTo>
                    <a:pt x="0" y="2019299"/>
                  </a:lnTo>
                  <a:lnTo>
                    <a:pt x="0" y="76199"/>
                  </a:lnTo>
                  <a:lnTo>
                    <a:pt x="12829" y="33856"/>
                  </a:lnTo>
                  <a:lnTo>
                    <a:pt x="47038" y="5799"/>
                  </a:lnTo>
                  <a:lnTo>
                    <a:pt x="76199" y="0"/>
                  </a:lnTo>
                  <a:lnTo>
                    <a:pt x="4686299" y="0"/>
                  </a:lnTo>
                  <a:lnTo>
                    <a:pt x="4728640" y="12829"/>
                  </a:lnTo>
                  <a:lnTo>
                    <a:pt x="4756697" y="47038"/>
                  </a:lnTo>
                  <a:lnTo>
                    <a:pt x="4762499" y="76199"/>
                  </a:lnTo>
                  <a:lnTo>
                    <a:pt x="4762499" y="2019299"/>
                  </a:lnTo>
                  <a:lnTo>
                    <a:pt x="4749668" y="2061641"/>
                  </a:lnTo>
                  <a:lnTo>
                    <a:pt x="4715458" y="2089698"/>
                  </a:lnTo>
                  <a:lnTo>
                    <a:pt x="4686299" y="2095499"/>
                  </a:lnTo>
                  <a:close/>
                </a:path>
              </a:pathLst>
            </a:custGeom>
            <a:solidFill>
              <a:srgbClr val="09182E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6667499" y="5448299"/>
              <a:ext cx="4762500" cy="2095500"/>
            </a:xfrm>
            <a:custGeom>
              <a:avLst/>
              <a:gdLst/>
              <a:ahLst/>
              <a:cxnLst/>
              <a:rect l="l" t="t" r="r" b="b"/>
              <a:pathLst>
                <a:path w="4762500" h="2095500">
                  <a:moveTo>
                    <a:pt x="4686299" y="2095499"/>
                  </a:moveTo>
                  <a:lnTo>
                    <a:pt x="76199" y="2095499"/>
                  </a:lnTo>
                  <a:lnTo>
                    <a:pt x="68693" y="2095137"/>
                  </a:lnTo>
                  <a:lnTo>
                    <a:pt x="27881" y="2078232"/>
                  </a:lnTo>
                  <a:lnTo>
                    <a:pt x="3261" y="2041386"/>
                  </a:lnTo>
                  <a:lnTo>
                    <a:pt x="0" y="2019299"/>
                  </a:lnTo>
                  <a:lnTo>
                    <a:pt x="0" y="76199"/>
                  </a:lnTo>
                  <a:lnTo>
                    <a:pt x="12829" y="33856"/>
                  </a:lnTo>
                  <a:lnTo>
                    <a:pt x="47038" y="5799"/>
                  </a:lnTo>
                  <a:lnTo>
                    <a:pt x="76199" y="0"/>
                  </a:lnTo>
                  <a:lnTo>
                    <a:pt x="4686299" y="0"/>
                  </a:lnTo>
                  <a:lnTo>
                    <a:pt x="4723119" y="9524"/>
                  </a:lnTo>
                  <a:lnTo>
                    <a:pt x="71821" y="9524"/>
                  </a:lnTo>
                  <a:lnTo>
                    <a:pt x="67485" y="9951"/>
                  </a:lnTo>
                  <a:lnTo>
                    <a:pt x="32148" y="25957"/>
                  </a:lnTo>
                  <a:lnTo>
                    <a:pt x="11659" y="58897"/>
                  </a:lnTo>
                  <a:lnTo>
                    <a:pt x="9524" y="71821"/>
                  </a:lnTo>
                  <a:lnTo>
                    <a:pt x="9524" y="2023677"/>
                  </a:lnTo>
                  <a:lnTo>
                    <a:pt x="23192" y="2059981"/>
                  </a:lnTo>
                  <a:lnTo>
                    <a:pt x="54728" y="2082574"/>
                  </a:lnTo>
                  <a:lnTo>
                    <a:pt x="71821" y="2085974"/>
                  </a:lnTo>
                  <a:lnTo>
                    <a:pt x="4723118" y="2085974"/>
                  </a:lnTo>
                  <a:lnTo>
                    <a:pt x="4722255" y="2086490"/>
                  </a:lnTo>
                  <a:lnTo>
                    <a:pt x="4715459" y="2089698"/>
                  </a:lnTo>
                  <a:lnTo>
                    <a:pt x="4708385" y="2092236"/>
                  </a:lnTo>
                  <a:lnTo>
                    <a:pt x="4701167" y="2094049"/>
                  </a:lnTo>
                  <a:lnTo>
                    <a:pt x="4693805" y="2095137"/>
                  </a:lnTo>
                  <a:lnTo>
                    <a:pt x="4686299" y="2095499"/>
                  </a:lnTo>
                  <a:close/>
                </a:path>
                <a:path w="4762500" h="2095500">
                  <a:moveTo>
                    <a:pt x="4723118" y="2085974"/>
                  </a:moveTo>
                  <a:lnTo>
                    <a:pt x="4690676" y="2085974"/>
                  </a:lnTo>
                  <a:lnTo>
                    <a:pt x="4695011" y="2085547"/>
                  </a:lnTo>
                  <a:lnTo>
                    <a:pt x="4703599" y="2083839"/>
                  </a:lnTo>
                  <a:lnTo>
                    <a:pt x="4736539" y="2063350"/>
                  </a:lnTo>
                  <a:lnTo>
                    <a:pt x="4752546" y="2028012"/>
                  </a:lnTo>
                  <a:lnTo>
                    <a:pt x="4752973" y="2023677"/>
                  </a:lnTo>
                  <a:lnTo>
                    <a:pt x="4752973" y="71821"/>
                  </a:lnTo>
                  <a:lnTo>
                    <a:pt x="4752665" y="68693"/>
                  </a:lnTo>
                  <a:lnTo>
                    <a:pt x="4752546" y="67485"/>
                  </a:lnTo>
                  <a:lnTo>
                    <a:pt x="4736539" y="32148"/>
                  </a:lnTo>
                  <a:lnTo>
                    <a:pt x="4703599" y="11659"/>
                  </a:lnTo>
                  <a:lnTo>
                    <a:pt x="4690676" y="9524"/>
                  </a:lnTo>
                  <a:lnTo>
                    <a:pt x="4723119" y="9524"/>
                  </a:lnTo>
                  <a:lnTo>
                    <a:pt x="4753490" y="40242"/>
                  </a:lnTo>
                  <a:lnTo>
                    <a:pt x="4762499" y="2019299"/>
                  </a:lnTo>
                  <a:lnTo>
                    <a:pt x="4762136" y="2026806"/>
                  </a:lnTo>
                  <a:lnTo>
                    <a:pt x="4745231" y="2067616"/>
                  </a:lnTo>
                  <a:lnTo>
                    <a:pt x="4728768" y="2082574"/>
                  </a:lnTo>
                  <a:lnTo>
                    <a:pt x="4723118" y="2085974"/>
                  </a:lnTo>
                  <a:close/>
                </a:path>
              </a:pathLst>
            </a:custGeom>
            <a:solidFill>
              <a:srgbClr val="64FFD9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67525" y="5648324"/>
              <a:ext cx="4362449" cy="1695449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3874" y="2562224"/>
              <a:ext cx="19049" cy="4248149"/>
            </a:xfrm>
            <a:prstGeom prst="rect">
              <a:avLst/>
            </a:prstGeom>
          </p:spPr>
        </p:pic>
        <p:sp>
          <p:nvSpPr>
            <p:cNvPr id="13" name="object 13" descr=""/>
            <p:cNvSpPr/>
            <p:nvPr/>
          </p:nvSpPr>
          <p:spPr>
            <a:xfrm>
              <a:off x="326135" y="2478024"/>
              <a:ext cx="414655" cy="414655"/>
            </a:xfrm>
            <a:custGeom>
              <a:avLst/>
              <a:gdLst/>
              <a:ahLst/>
              <a:cxnLst/>
              <a:rect l="l" t="t" r="r" b="b"/>
              <a:pathLst>
                <a:path w="414655" h="414655">
                  <a:moveTo>
                    <a:pt x="414527" y="414527"/>
                  </a:moveTo>
                  <a:lnTo>
                    <a:pt x="0" y="414527"/>
                  </a:lnTo>
                  <a:lnTo>
                    <a:pt x="0" y="0"/>
                  </a:lnTo>
                  <a:lnTo>
                    <a:pt x="414527" y="0"/>
                  </a:lnTo>
                  <a:lnTo>
                    <a:pt x="414527" y="141350"/>
                  </a:lnTo>
                  <a:lnTo>
                    <a:pt x="207263" y="141350"/>
                  </a:lnTo>
                  <a:lnTo>
                    <a:pt x="200695" y="141668"/>
                  </a:lnTo>
                  <a:lnTo>
                    <a:pt x="164986" y="156459"/>
                  </a:lnTo>
                  <a:lnTo>
                    <a:pt x="143443" y="188699"/>
                  </a:lnTo>
                  <a:lnTo>
                    <a:pt x="140588" y="208025"/>
                  </a:lnTo>
                  <a:lnTo>
                    <a:pt x="140906" y="214593"/>
                  </a:lnTo>
                  <a:lnTo>
                    <a:pt x="155697" y="250303"/>
                  </a:lnTo>
                  <a:lnTo>
                    <a:pt x="187938" y="271845"/>
                  </a:lnTo>
                  <a:lnTo>
                    <a:pt x="207263" y="274700"/>
                  </a:lnTo>
                  <a:lnTo>
                    <a:pt x="414527" y="274700"/>
                  </a:lnTo>
                  <a:lnTo>
                    <a:pt x="414527" y="414527"/>
                  </a:lnTo>
                  <a:close/>
                </a:path>
                <a:path w="414655" h="414655">
                  <a:moveTo>
                    <a:pt x="414527" y="274700"/>
                  </a:moveTo>
                  <a:lnTo>
                    <a:pt x="207263" y="274700"/>
                  </a:lnTo>
                  <a:lnTo>
                    <a:pt x="213832" y="274383"/>
                  </a:lnTo>
                  <a:lnTo>
                    <a:pt x="220274" y="273431"/>
                  </a:lnTo>
                  <a:lnTo>
                    <a:pt x="254410" y="255171"/>
                  </a:lnTo>
                  <a:lnTo>
                    <a:pt x="272670" y="221035"/>
                  </a:lnTo>
                  <a:lnTo>
                    <a:pt x="273938" y="208025"/>
                  </a:lnTo>
                  <a:lnTo>
                    <a:pt x="273621" y="201457"/>
                  </a:lnTo>
                  <a:lnTo>
                    <a:pt x="258830" y="165748"/>
                  </a:lnTo>
                  <a:lnTo>
                    <a:pt x="226589" y="144205"/>
                  </a:lnTo>
                  <a:lnTo>
                    <a:pt x="207263" y="141350"/>
                  </a:lnTo>
                  <a:lnTo>
                    <a:pt x="414527" y="141350"/>
                  </a:lnTo>
                  <a:lnTo>
                    <a:pt x="414527" y="274700"/>
                  </a:lnTo>
                  <a:close/>
                </a:path>
              </a:pathLst>
            </a:custGeom>
            <a:solidFill>
              <a:srgbClr val="64FFD9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7199" y="2609849"/>
              <a:ext cx="152400" cy="152399"/>
            </a:xfrm>
            <a:prstGeom prst="rect">
              <a:avLst/>
            </a:prstGeom>
          </p:spPr>
        </p:pic>
        <p:sp>
          <p:nvSpPr>
            <p:cNvPr id="15" name="object 15" descr=""/>
            <p:cNvSpPr/>
            <p:nvPr/>
          </p:nvSpPr>
          <p:spPr>
            <a:xfrm>
              <a:off x="326135" y="3697223"/>
              <a:ext cx="414655" cy="414655"/>
            </a:xfrm>
            <a:custGeom>
              <a:avLst/>
              <a:gdLst/>
              <a:ahLst/>
              <a:cxnLst/>
              <a:rect l="l" t="t" r="r" b="b"/>
              <a:pathLst>
                <a:path w="414655" h="414654">
                  <a:moveTo>
                    <a:pt x="414527" y="414527"/>
                  </a:moveTo>
                  <a:lnTo>
                    <a:pt x="0" y="414527"/>
                  </a:lnTo>
                  <a:lnTo>
                    <a:pt x="0" y="0"/>
                  </a:lnTo>
                  <a:lnTo>
                    <a:pt x="414527" y="0"/>
                  </a:lnTo>
                  <a:lnTo>
                    <a:pt x="414527" y="141350"/>
                  </a:lnTo>
                  <a:lnTo>
                    <a:pt x="207263" y="141350"/>
                  </a:lnTo>
                  <a:lnTo>
                    <a:pt x="200695" y="141668"/>
                  </a:lnTo>
                  <a:lnTo>
                    <a:pt x="164986" y="156459"/>
                  </a:lnTo>
                  <a:lnTo>
                    <a:pt x="143443" y="188699"/>
                  </a:lnTo>
                  <a:lnTo>
                    <a:pt x="140588" y="208025"/>
                  </a:lnTo>
                  <a:lnTo>
                    <a:pt x="140906" y="214593"/>
                  </a:lnTo>
                  <a:lnTo>
                    <a:pt x="155697" y="250303"/>
                  </a:lnTo>
                  <a:lnTo>
                    <a:pt x="187938" y="271845"/>
                  </a:lnTo>
                  <a:lnTo>
                    <a:pt x="207263" y="274700"/>
                  </a:lnTo>
                  <a:lnTo>
                    <a:pt x="414527" y="274700"/>
                  </a:lnTo>
                  <a:lnTo>
                    <a:pt x="414527" y="414527"/>
                  </a:lnTo>
                  <a:close/>
                </a:path>
                <a:path w="414655" h="414654">
                  <a:moveTo>
                    <a:pt x="414527" y="274700"/>
                  </a:moveTo>
                  <a:lnTo>
                    <a:pt x="207263" y="274700"/>
                  </a:lnTo>
                  <a:lnTo>
                    <a:pt x="213832" y="274383"/>
                  </a:lnTo>
                  <a:lnTo>
                    <a:pt x="220274" y="273431"/>
                  </a:lnTo>
                  <a:lnTo>
                    <a:pt x="254410" y="255172"/>
                  </a:lnTo>
                  <a:lnTo>
                    <a:pt x="272670" y="221035"/>
                  </a:lnTo>
                  <a:lnTo>
                    <a:pt x="273938" y="208025"/>
                  </a:lnTo>
                  <a:lnTo>
                    <a:pt x="273621" y="201457"/>
                  </a:lnTo>
                  <a:lnTo>
                    <a:pt x="258830" y="165748"/>
                  </a:lnTo>
                  <a:lnTo>
                    <a:pt x="226589" y="144205"/>
                  </a:lnTo>
                  <a:lnTo>
                    <a:pt x="207263" y="141350"/>
                  </a:lnTo>
                  <a:lnTo>
                    <a:pt x="414527" y="141350"/>
                  </a:lnTo>
                  <a:lnTo>
                    <a:pt x="414527" y="274700"/>
                  </a:lnTo>
                  <a:close/>
                </a:path>
              </a:pathLst>
            </a:custGeom>
            <a:solidFill>
              <a:srgbClr val="A64DFF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7199" y="3829049"/>
              <a:ext cx="152400" cy="152399"/>
            </a:xfrm>
            <a:prstGeom prst="rect">
              <a:avLst/>
            </a:prstGeom>
          </p:spPr>
        </p:pic>
        <p:sp>
          <p:nvSpPr>
            <p:cNvPr id="17" name="object 17" descr=""/>
            <p:cNvSpPr/>
            <p:nvPr/>
          </p:nvSpPr>
          <p:spPr>
            <a:xfrm>
              <a:off x="326135" y="4602479"/>
              <a:ext cx="414655" cy="414655"/>
            </a:xfrm>
            <a:custGeom>
              <a:avLst/>
              <a:gdLst/>
              <a:ahLst/>
              <a:cxnLst/>
              <a:rect l="l" t="t" r="r" b="b"/>
              <a:pathLst>
                <a:path w="414655" h="414654">
                  <a:moveTo>
                    <a:pt x="414527" y="414527"/>
                  </a:moveTo>
                  <a:lnTo>
                    <a:pt x="0" y="414527"/>
                  </a:lnTo>
                  <a:lnTo>
                    <a:pt x="0" y="0"/>
                  </a:lnTo>
                  <a:lnTo>
                    <a:pt x="414527" y="0"/>
                  </a:lnTo>
                  <a:lnTo>
                    <a:pt x="414527" y="140969"/>
                  </a:lnTo>
                  <a:lnTo>
                    <a:pt x="207263" y="140969"/>
                  </a:lnTo>
                  <a:lnTo>
                    <a:pt x="200695" y="141287"/>
                  </a:lnTo>
                  <a:lnTo>
                    <a:pt x="164986" y="156078"/>
                  </a:lnTo>
                  <a:lnTo>
                    <a:pt x="143443" y="188318"/>
                  </a:lnTo>
                  <a:lnTo>
                    <a:pt x="140588" y="207644"/>
                  </a:lnTo>
                  <a:lnTo>
                    <a:pt x="140906" y="214213"/>
                  </a:lnTo>
                  <a:lnTo>
                    <a:pt x="155697" y="249922"/>
                  </a:lnTo>
                  <a:lnTo>
                    <a:pt x="187938" y="271464"/>
                  </a:lnTo>
                  <a:lnTo>
                    <a:pt x="207263" y="274319"/>
                  </a:lnTo>
                  <a:lnTo>
                    <a:pt x="414527" y="274319"/>
                  </a:lnTo>
                  <a:lnTo>
                    <a:pt x="414527" y="414527"/>
                  </a:lnTo>
                  <a:close/>
                </a:path>
                <a:path w="414655" h="414654">
                  <a:moveTo>
                    <a:pt x="414527" y="274319"/>
                  </a:moveTo>
                  <a:lnTo>
                    <a:pt x="207263" y="274319"/>
                  </a:lnTo>
                  <a:lnTo>
                    <a:pt x="213831" y="274002"/>
                  </a:lnTo>
                  <a:lnTo>
                    <a:pt x="220273" y="273050"/>
                  </a:lnTo>
                  <a:lnTo>
                    <a:pt x="254410" y="254791"/>
                  </a:lnTo>
                  <a:lnTo>
                    <a:pt x="272670" y="220654"/>
                  </a:lnTo>
                  <a:lnTo>
                    <a:pt x="273938" y="207644"/>
                  </a:lnTo>
                  <a:lnTo>
                    <a:pt x="273621" y="201076"/>
                  </a:lnTo>
                  <a:lnTo>
                    <a:pt x="258830" y="165367"/>
                  </a:lnTo>
                  <a:lnTo>
                    <a:pt x="226589" y="143824"/>
                  </a:lnTo>
                  <a:lnTo>
                    <a:pt x="207263" y="140969"/>
                  </a:lnTo>
                  <a:lnTo>
                    <a:pt x="414527" y="140969"/>
                  </a:lnTo>
                  <a:lnTo>
                    <a:pt x="414527" y="274319"/>
                  </a:lnTo>
                  <a:close/>
                </a:path>
              </a:pathLst>
            </a:custGeom>
            <a:solidFill>
              <a:srgbClr val="FF7D5E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57199" y="4733924"/>
              <a:ext cx="152400" cy="152399"/>
            </a:xfrm>
            <a:prstGeom prst="rect">
              <a:avLst/>
            </a:prstGeom>
          </p:spPr>
        </p:pic>
        <p:sp>
          <p:nvSpPr>
            <p:cNvPr id="19" name="object 19" descr=""/>
            <p:cNvSpPr/>
            <p:nvPr/>
          </p:nvSpPr>
          <p:spPr>
            <a:xfrm>
              <a:off x="326135" y="5821680"/>
              <a:ext cx="414655" cy="414655"/>
            </a:xfrm>
            <a:custGeom>
              <a:avLst/>
              <a:gdLst/>
              <a:ahLst/>
              <a:cxnLst/>
              <a:rect l="l" t="t" r="r" b="b"/>
              <a:pathLst>
                <a:path w="414655" h="414654">
                  <a:moveTo>
                    <a:pt x="414527" y="414527"/>
                  </a:moveTo>
                  <a:lnTo>
                    <a:pt x="0" y="414527"/>
                  </a:lnTo>
                  <a:lnTo>
                    <a:pt x="0" y="0"/>
                  </a:lnTo>
                  <a:lnTo>
                    <a:pt x="414527" y="0"/>
                  </a:lnTo>
                  <a:lnTo>
                    <a:pt x="414527" y="140969"/>
                  </a:lnTo>
                  <a:lnTo>
                    <a:pt x="207263" y="140969"/>
                  </a:lnTo>
                  <a:lnTo>
                    <a:pt x="200695" y="141287"/>
                  </a:lnTo>
                  <a:lnTo>
                    <a:pt x="164986" y="156077"/>
                  </a:lnTo>
                  <a:lnTo>
                    <a:pt x="143443" y="188318"/>
                  </a:lnTo>
                  <a:lnTo>
                    <a:pt x="140588" y="207644"/>
                  </a:lnTo>
                  <a:lnTo>
                    <a:pt x="140906" y="214213"/>
                  </a:lnTo>
                  <a:lnTo>
                    <a:pt x="155697" y="249921"/>
                  </a:lnTo>
                  <a:lnTo>
                    <a:pt x="187938" y="271464"/>
                  </a:lnTo>
                  <a:lnTo>
                    <a:pt x="207263" y="274319"/>
                  </a:lnTo>
                  <a:lnTo>
                    <a:pt x="414527" y="274319"/>
                  </a:lnTo>
                  <a:lnTo>
                    <a:pt x="414527" y="414527"/>
                  </a:lnTo>
                  <a:close/>
                </a:path>
                <a:path w="414655" h="414654">
                  <a:moveTo>
                    <a:pt x="414527" y="274319"/>
                  </a:moveTo>
                  <a:lnTo>
                    <a:pt x="207263" y="274319"/>
                  </a:lnTo>
                  <a:lnTo>
                    <a:pt x="213832" y="274002"/>
                  </a:lnTo>
                  <a:lnTo>
                    <a:pt x="220274" y="273050"/>
                  </a:lnTo>
                  <a:lnTo>
                    <a:pt x="254410" y="254790"/>
                  </a:lnTo>
                  <a:lnTo>
                    <a:pt x="272670" y="220654"/>
                  </a:lnTo>
                  <a:lnTo>
                    <a:pt x="273938" y="207644"/>
                  </a:lnTo>
                  <a:lnTo>
                    <a:pt x="273621" y="201076"/>
                  </a:lnTo>
                  <a:lnTo>
                    <a:pt x="258830" y="165366"/>
                  </a:lnTo>
                  <a:lnTo>
                    <a:pt x="226589" y="143824"/>
                  </a:lnTo>
                  <a:lnTo>
                    <a:pt x="207263" y="140969"/>
                  </a:lnTo>
                  <a:lnTo>
                    <a:pt x="414527" y="140969"/>
                  </a:lnTo>
                  <a:lnTo>
                    <a:pt x="414527" y="274319"/>
                  </a:lnTo>
                  <a:close/>
                </a:path>
              </a:pathLst>
            </a:custGeom>
            <a:solidFill>
              <a:srgbClr val="E31B6D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57199" y="5953124"/>
              <a:ext cx="152400" cy="152399"/>
            </a:xfrm>
            <a:prstGeom prst="rect">
              <a:avLst/>
            </a:prstGeom>
          </p:spPr>
        </p:pic>
      </p:grpSp>
      <p:sp>
        <p:nvSpPr>
          <p:cNvPr id="21" name="object 21" descr=""/>
          <p:cNvSpPr txBox="1"/>
          <p:nvPr/>
        </p:nvSpPr>
        <p:spPr>
          <a:xfrm>
            <a:off x="844550" y="2497242"/>
            <a:ext cx="5045075" cy="4001135"/>
          </a:xfrm>
          <a:prstGeom prst="rect">
            <a:avLst/>
          </a:prstGeom>
        </p:spPr>
        <p:txBody>
          <a:bodyPr wrap="square" lIns="0" tIns="711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dirty="0" sz="1450" spc="-20" b="1">
                <a:solidFill>
                  <a:srgbClr val="64FFD9"/>
                </a:solidFill>
                <a:latin typeface="Arial Nova"/>
                <a:cs typeface="Arial Nova"/>
              </a:rPr>
              <a:t>2012</a:t>
            </a:r>
            <a:endParaRPr sz="1450">
              <a:latin typeface="Arial Nova"/>
              <a:cs typeface="Arial Nova"/>
            </a:endParaRPr>
          </a:p>
          <a:p>
            <a:pPr marL="12700" marR="5080">
              <a:lnSpc>
                <a:spcPct val="121500"/>
              </a:lnSpc>
              <a:spcBef>
                <a:spcPts val="145"/>
              </a:spcBef>
            </a:pPr>
            <a:r>
              <a:rPr dirty="0" sz="1800" spc="-85" b="1">
                <a:solidFill>
                  <a:srgbClr val="E31B6D"/>
                </a:solidFill>
                <a:latin typeface="Roboto"/>
                <a:cs typeface="Roboto"/>
              </a:rPr>
              <a:t>AlexNet</a:t>
            </a:r>
            <a:r>
              <a:rPr dirty="0" sz="1650">
                <a:solidFill>
                  <a:srgbClr val="E6F1FF"/>
                </a:solidFill>
                <a:latin typeface="PMingLiU"/>
                <a:cs typeface="PMingLiU"/>
              </a:rPr>
              <a:t>在</a:t>
            </a:r>
            <a:r>
              <a:rPr dirty="0" sz="1750" spc="-65">
                <a:solidFill>
                  <a:srgbClr val="E6F1FF"/>
                </a:solidFill>
                <a:latin typeface="Roboto"/>
                <a:cs typeface="Roboto"/>
              </a:rPr>
              <a:t>ImageNet</a:t>
            </a:r>
            <a:r>
              <a:rPr dirty="0" sz="1650" spc="-5">
                <a:solidFill>
                  <a:srgbClr val="E6F1FF"/>
                </a:solidFill>
                <a:latin typeface="PMingLiU"/>
                <a:cs typeface="PMingLiU"/>
              </a:rPr>
              <a:t>竞赛中取得突破性胜利，掀起深度</a:t>
            </a:r>
            <a:r>
              <a:rPr dirty="0" sz="1650" spc="-15">
                <a:solidFill>
                  <a:srgbClr val="E6F1FF"/>
                </a:solidFill>
                <a:latin typeface="PMingLiU"/>
                <a:cs typeface="PMingLiU"/>
              </a:rPr>
              <a:t>学习革命</a:t>
            </a:r>
            <a:endParaRPr sz="1650">
              <a:latin typeface="PMingLiU"/>
              <a:cs typeface="PMingLiU"/>
            </a:endParaRPr>
          </a:p>
          <a:p>
            <a:pPr>
              <a:lnSpc>
                <a:spcPct val="100000"/>
              </a:lnSpc>
              <a:spcBef>
                <a:spcPts val="500"/>
              </a:spcBef>
            </a:pPr>
            <a:endParaRPr sz="1650">
              <a:latin typeface="PMingLiU"/>
              <a:cs typeface="PMingLiU"/>
            </a:endParaRPr>
          </a:p>
          <a:p>
            <a:pPr marL="12700">
              <a:lnSpc>
                <a:spcPct val="100000"/>
              </a:lnSpc>
            </a:pPr>
            <a:r>
              <a:rPr dirty="0" sz="1450" spc="-20" b="1">
                <a:solidFill>
                  <a:srgbClr val="64FFD9"/>
                </a:solidFill>
                <a:latin typeface="Arial Nova"/>
                <a:cs typeface="Arial Nova"/>
              </a:rPr>
              <a:t>2014</a:t>
            </a:r>
            <a:endParaRPr sz="1450">
              <a:latin typeface="Arial Nova"/>
              <a:cs typeface="Arial Nova"/>
            </a:endParaRP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dirty="0" sz="1800" spc="-80" b="1">
                <a:solidFill>
                  <a:srgbClr val="E31B6D"/>
                </a:solidFill>
                <a:latin typeface="Roboto"/>
                <a:cs typeface="Roboto"/>
              </a:rPr>
              <a:t>GAN</a:t>
            </a:r>
            <a:r>
              <a:rPr dirty="0" sz="1750" spc="-80">
                <a:solidFill>
                  <a:srgbClr val="E6F1FF"/>
                </a:solidFill>
                <a:latin typeface="Roboto"/>
                <a:cs typeface="Roboto"/>
              </a:rPr>
              <a:t>(</a:t>
            </a:r>
            <a:r>
              <a:rPr dirty="0" sz="1650">
                <a:solidFill>
                  <a:srgbClr val="E6F1FF"/>
                </a:solidFill>
                <a:latin typeface="PMingLiU"/>
                <a:cs typeface="PMingLiU"/>
              </a:rPr>
              <a:t>生成对抗网络</a:t>
            </a:r>
            <a:r>
              <a:rPr dirty="0" sz="1750" spc="-20">
                <a:solidFill>
                  <a:srgbClr val="E6F1FF"/>
                </a:solidFill>
                <a:latin typeface="Roboto"/>
                <a:cs typeface="Roboto"/>
              </a:rPr>
              <a:t>)</a:t>
            </a:r>
            <a:r>
              <a:rPr dirty="0" sz="1650">
                <a:solidFill>
                  <a:srgbClr val="E6F1FF"/>
                </a:solidFill>
                <a:latin typeface="PMingLiU"/>
                <a:cs typeface="PMingLiU"/>
              </a:rPr>
              <a:t>问世，开创了</a:t>
            </a:r>
            <a:r>
              <a:rPr dirty="0" sz="1750" spc="-70">
                <a:solidFill>
                  <a:srgbClr val="E6F1FF"/>
                </a:solidFill>
                <a:latin typeface="Roboto"/>
                <a:cs typeface="Roboto"/>
              </a:rPr>
              <a:t>AI</a:t>
            </a:r>
            <a:r>
              <a:rPr dirty="0" sz="1650" spc="-10">
                <a:solidFill>
                  <a:srgbClr val="E6F1FF"/>
                </a:solidFill>
                <a:latin typeface="PMingLiU"/>
                <a:cs typeface="PMingLiU"/>
              </a:rPr>
              <a:t>生成内容的新时代</a:t>
            </a:r>
            <a:endParaRPr sz="1650">
              <a:latin typeface="PMingLiU"/>
              <a:cs typeface="PMingLiU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endParaRPr sz="1650">
              <a:latin typeface="PMingLiU"/>
              <a:cs typeface="PMingLiU"/>
            </a:endParaRPr>
          </a:p>
          <a:p>
            <a:pPr marL="12700">
              <a:lnSpc>
                <a:spcPct val="100000"/>
              </a:lnSpc>
            </a:pPr>
            <a:r>
              <a:rPr dirty="0" sz="1450" spc="-20" b="1">
                <a:solidFill>
                  <a:srgbClr val="64FFD9"/>
                </a:solidFill>
                <a:latin typeface="Arial Nova"/>
                <a:cs typeface="Arial Nova"/>
              </a:rPr>
              <a:t>2016</a:t>
            </a:r>
            <a:endParaRPr sz="1450">
              <a:latin typeface="Arial Nova"/>
              <a:cs typeface="Arial Nova"/>
            </a:endParaRPr>
          </a:p>
          <a:p>
            <a:pPr marL="12700" marR="52705">
              <a:lnSpc>
                <a:spcPct val="121500"/>
              </a:lnSpc>
              <a:spcBef>
                <a:spcPts val="145"/>
              </a:spcBef>
            </a:pPr>
            <a:r>
              <a:rPr dirty="0" sz="1800" spc="-105" b="1">
                <a:solidFill>
                  <a:srgbClr val="E31B6D"/>
                </a:solidFill>
                <a:latin typeface="Roboto"/>
                <a:cs typeface="Roboto"/>
              </a:rPr>
              <a:t>AlphaGo</a:t>
            </a:r>
            <a:r>
              <a:rPr dirty="0" sz="1650">
                <a:solidFill>
                  <a:srgbClr val="E6F1FF"/>
                </a:solidFill>
                <a:latin typeface="PMingLiU"/>
                <a:cs typeface="PMingLiU"/>
              </a:rPr>
              <a:t>击败世界围棋冠军李世石，展示</a:t>
            </a:r>
            <a:r>
              <a:rPr dirty="0" sz="1750" spc="-70">
                <a:solidFill>
                  <a:srgbClr val="E6F1FF"/>
                </a:solidFill>
                <a:latin typeface="Roboto"/>
                <a:cs typeface="Roboto"/>
              </a:rPr>
              <a:t>AI</a:t>
            </a:r>
            <a:r>
              <a:rPr dirty="0" sz="1650" spc="-10">
                <a:solidFill>
                  <a:srgbClr val="E6F1FF"/>
                </a:solidFill>
                <a:latin typeface="PMingLiU"/>
                <a:cs typeface="PMingLiU"/>
              </a:rPr>
              <a:t>在复杂决策领域的能力</a:t>
            </a:r>
            <a:endParaRPr sz="1650">
              <a:latin typeface="PMingLiU"/>
              <a:cs typeface="PMingLiU"/>
            </a:endParaRPr>
          </a:p>
          <a:p>
            <a:pPr>
              <a:lnSpc>
                <a:spcPct val="100000"/>
              </a:lnSpc>
              <a:spcBef>
                <a:spcPts val="500"/>
              </a:spcBef>
            </a:pPr>
            <a:endParaRPr sz="1650">
              <a:latin typeface="PMingLiU"/>
              <a:cs typeface="PMingLiU"/>
            </a:endParaRPr>
          </a:p>
          <a:p>
            <a:pPr marL="12700">
              <a:lnSpc>
                <a:spcPct val="100000"/>
              </a:lnSpc>
            </a:pPr>
            <a:r>
              <a:rPr dirty="0" sz="1450" spc="-20" b="1">
                <a:solidFill>
                  <a:srgbClr val="64FFD9"/>
                </a:solidFill>
                <a:latin typeface="Arial Nova"/>
                <a:cs typeface="Arial Nova"/>
              </a:rPr>
              <a:t>2017</a:t>
            </a:r>
            <a:endParaRPr sz="1450">
              <a:latin typeface="Arial Nova"/>
              <a:cs typeface="Arial Nova"/>
            </a:endParaRP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dirty="0" sz="1800" spc="-100" b="1">
                <a:solidFill>
                  <a:srgbClr val="E31B6D"/>
                </a:solidFill>
                <a:latin typeface="Roboto"/>
                <a:cs typeface="Roboto"/>
              </a:rPr>
              <a:t>Transformer</a:t>
            </a:r>
            <a:r>
              <a:rPr dirty="0" sz="1650" spc="-5">
                <a:solidFill>
                  <a:srgbClr val="E6F1FF"/>
                </a:solidFill>
                <a:latin typeface="PMingLiU"/>
                <a:cs typeface="PMingLiU"/>
              </a:rPr>
              <a:t>架构发表，彻底改变自然语言处理领域</a:t>
            </a:r>
            <a:endParaRPr sz="1650">
              <a:latin typeface="PMingLiU"/>
              <a:cs typeface="PMingLiU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4845049" y="1168400"/>
            <a:ext cx="250190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5">
                <a:solidFill>
                  <a:srgbClr val="8791B0"/>
                </a:solidFill>
                <a:latin typeface="PMingLiU"/>
                <a:cs typeface="PMingLiU"/>
              </a:rPr>
              <a:t>人工智能的新范式与未来展望</a:t>
            </a:r>
            <a:endParaRPr sz="1500">
              <a:latin typeface="PMingLiU"/>
              <a:cs typeface="PMingLiU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3343274" y="190499"/>
            <a:ext cx="8467725" cy="4495800"/>
            <a:chOff x="3343274" y="190499"/>
            <a:chExt cx="8467725" cy="449580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67498" y="1828799"/>
              <a:ext cx="4762500" cy="2857499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43274" y="380999"/>
              <a:ext cx="5514974" cy="685799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10687048" y="190499"/>
              <a:ext cx="1123950" cy="428625"/>
            </a:xfrm>
            <a:custGeom>
              <a:avLst/>
              <a:gdLst/>
              <a:ahLst/>
              <a:cxnLst/>
              <a:rect l="l" t="t" r="r" b="b"/>
              <a:pathLst>
                <a:path w="1123950" h="428625">
                  <a:moveTo>
                    <a:pt x="909637" y="428624"/>
                  </a:moveTo>
                  <a:lnTo>
                    <a:pt x="214312" y="428624"/>
                  </a:lnTo>
                  <a:lnTo>
                    <a:pt x="203783" y="428367"/>
                  </a:lnTo>
                  <a:lnTo>
                    <a:pt x="162226" y="422200"/>
                  </a:lnTo>
                  <a:lnTo>
                    <a:pt x="122669" y="408044"/>
                  </a:lnTo>
                  <a:lnTo>
                    <a:pt x="86635" y="386443"/>
                  </a:lnTo>
                  <a:lnTo>
                    <a:pt x="55507" y="358227"/>
                  </a:lnTo>
                  <a:lnTo>
                    <a:pt x="30482" y="324480"/>
                  </a:lnTo>
                  <a:lnTo>
                    <a:pt x="12522" y="286500"/>
                  </a:lnTo>
                  <a:lnTo>
                    <a:pt x="2316" y="245746"/>
                  </a:lnTo>
                  <a:lnTo>
                    <a:pt x="0" y="214312"/>
                  </a:lnTo>
                  <a:lnTo>
                    <a:pt x="257" y="203783"/>
                  </a:lnTo>
                  <a:lnTo>
                    <a:pt x="6424" y="162226"/>
                  </a:lnTo>
                  <a:lnTo>
                    <a:pt x="20580" y="122669"/>
                  </a:lnTo>
                  <a:lnTo>
                    <a:pt x="42181" y="86635"/>
                  </a:lnTo>
                  <a:lnTo>
                    <a:pt x="70397" y="55507"/>
                  </a:lnTo>
                  <a:lnTo>
                    <a:pt x="104144" y="30482"/>
                  </a:lnTo>
                  <a:lnTo>
                    <a:pt x="142124" y="12522"/>
                  </a:lnTo>
                  <a:lnTo>
                    <a:pt x="182878" y="2316"/>
                  </a:lnTo>
                  <a:lnTo>
                    <a:pt x="214312" y="0"/>
                  </a:lnTo>
                  <a:lnTo>
                    <a:pt x="909637" y="0"/>
                  </a:lnTo>
                  <a:lnTo>
                    <a:pt x="951447" y="4117"/>
                  </a:lnTo>
                  <a:lnTo>
                    <a:pt x="991651" y="16313"/>
                  </a:lnTo>
                  <a:lnTo>
                    <a:pt x="1028702" y="36118"/>
                  </a:lnTo>
                  <a:lnTo>
                    <a:pt x="1061179" y="62770"/>
                  </a:lnTo>
                  <a:lnTo>
                    <a:pt x="1087831" y="95246"/>
                  </a:lnTo>
                  <a:lnTo>
                    <a:pt x="1107636" y="132298"/>
                  </a:lnTo>
                  <a:lnTo>
                    <a:pt x="1119831" y="172502"/>
                  </a:lnTo>
                  <a:lnTo>
                    <a:pt x="1123949" y="214312"/>
                  </a:lnTo>
                  <a:lnTo>
                    <a:pt x="1123692" y="224841"/>
                  </a:lnTo>
                  <a:lnTo>
                    <a:pt x="1117525" y="266398"/>
                  </a:lnTo>
                  <a:lnTo>
                    <a:pt x="1103369" y="305954"/>
                  </a:lnTo>
                  <a:lnTo>
                    <a:pt x="1081768" y="341989"/>
                  </a:lnTo>
                  <a:lnTo>
                    <a:pt x="1053552" y="373117"/>
                  </a:lnTo>
                  <a:lnTo>
                    <a:pt x="1019805" y="398142"/>
                  </a:lnTo>
                  <a:lnTo>
                    <a:pt x="981825" y="416102"/>
                  </a:lnTo>
                  <a:lnTo>
                    <a:pt x="941071" y="426308"/>
                  </a:lnTo>
                  <a:lnTo>
                    <a:pt x="909637" y="428624"/>
                  </a:lnTo>
                  <a:close/>
                </a:path>
              </a:pathLst>
            </a:custGeom>
            <a:solidFill>
              <a:srgbClr val="64FFD9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0687049" y="190499"/>
              <a:ext cx="1123950" cy="427990"/>
            </a:xfrm>
            <a:custGeom>
              <a:avLst/>
              <a:gdLst/>
              <a:ahLst/>
              <a:cxnLst/>
              <a:rect l="l" t="t" r="r" b="b"/>
              <a:pathLst>
                <a:path w="1123950" h="427990">
                  <a:moveTo>
                    <a:pt x="920166" y="427990"/>
                  </a:moveTo>
                  <a:lnTo>
                    <a:pt x="203783" y="427990"/>
                  </a:lnTo>
                  <a:lnTo>
                    <a:pt x="172502" y="424180"/>
                  </a:lnTo>
                  <a:lnTo>
                    <a:pt x="122669" y="407670"/>
                  </a:lnTo>
                  <a:lnTo>
                    <a:pt x="86635" y="386080"/>
                  </a:lnTo>
                  <a:lnTo>
                    <a:pt x="70397" y="372110"/>
                  </a:lnTo>
                  <a:lnTo>
                    <a:pt x="62770" y="365760"/>
                  </a:lnTo>
                  <a:lnTo>
                    <a:pt x="55507" y="358140"/>
                  </a:lnTo>
                  <a:lnTo>
                    <a:pt x="48644" y="349250"/>
                  </a:lnTo>
                  <a:lnTo>
                    <a:pt x="42181" y="341630"/>
                  </a:lnTo>
                  <a:lnTo>
                    <a:pt x="36118" y="332740"/>
                  </a:lnTo>
                  <a:lnTo>
                    <a:pt x="30482" y="323850"/>
                  </a:lnTo>
                  <a:lnTo>
                    <a:pt x="25303" y="314960"/>
                  </a:lnTo>
                  <a:lnTo>
                    <a:pt x="20580" y="304800"/>
                  </a:lnTo>
                  <a:lnTo>
                    <a:pt x="16313" y="295910"/>
                  </a:lnTo>
                  <a:lnTo>
                    <a:pt x="4117" y="255270"/>
                  </a:lnTo>
                  <a:lnTo>
                    <a:pt x="0" y="213360"/>
                  </a:lnTo>
                  <a:lnTo>
                    <a:pt x="160" y="207010"/>
                  </a:lnTo>
                  <a:lnTo>
                    <a:pt x="6424" y="161290"/>
                  </a:lnTo>
                  <a:lnTo>
                    <a:pt x="16313" y="132080"/>
                  </a:lnTo>
                  <a:lnTo>
                    <a:pt x="20580" y="121920"/>
                  </a:lnTo>
                  <a:lnTo>
                    <a:pt x="25303" y="113030"/>
                  </a:lnTo>
                  <a:lnTo>
                    <a:pt x="30482" y="104140"/>
                  </a:lnTo>
                  <a:lnTo>
                    <a:pt x="36118" y="93980"/>
                  </a:lnTo>
                  <a:lnTo>
                    <a:pt x="42181" y="86360"/>
                  </a:lnTo>
                  <a:lnTo>
                    <a:pt x="48644" y="77470"/>
                  </a:lnTo>
                  <a:lnTo>
                    <a:pt x="55507" y="69850"/>
                  </a:lnTo>
                  <a:lnTo>
                    <a:pt x="86635" y="41910"/>
                  </a:lnTo>
                  <a:lnTo>
                    <a:pt x="104144" y="30480"/>
                  </a:lnTo>
                  <a:lnTo>
                    <a:pt x="113285" y="24130"/>
                  </a:lnTo>
                  <a:lnTo>
                    <a:pt x="122669" y="20320"/>
                  </a:lnTo>
                  <a:lnTo>
                    <a:pt x="132298" y="15240"/>
                  </a:lnTo>
                  <a:lnTo>
                    <a:pt x="142124" y="11430"/>
                  </a:lnTo>
                  <a:lnTo>
                    <a:pt x="182878" y="1270"/>
                  </a:lnTo>
                  <a:lnTo>
                    <a:pt x="193305" y="0"/>
                  </a:lnTo>
                  <a:lnTo>
                    <a:pt x="930643" y="0"/>
                  </a:lnTo>
                  <a:lnTo>
                    <a:pt x="941071" y="1270"/>
                  </a:lnTo>
                  <a:lnTo>
                    <a:pt x="971849" y="8890"/>
                  </a:lnTo>
                  <a:lnTo>
                    <a:pt x="200914" y="8890"/>
                  </a:lnTo>
                  <a:lnTo>
                    <a:pt x="187564" y="10160"/>
                  </a:lnTo>
                  <a:lnTo>
                    <a:pt x="161283" y="15240"/>
                  </a:lnTo>
                  <a:lnTo>
                    <a:pt x="148446" y="19050"/>
                  </a:lnTo>
                  <a:lnTo>
                    <a:pt x="129745" y="26670"/>
                  </a:lnTo>
                  <a:lnTo>
                    <a:pt x="123689" y="30480"/>
                  </a:lnTo>
                  <a:lnTo>
                    <a:pt x="111860" y="36830"/>
                  </a:lnTo>
                  <a:lnTo>
                    <a:pt x="106114" y="39370"/>
                  </a:lnTo>
                  <a:lnTo>
                    <a:pt x="94960" y="46990"/>
                  </a:lnTo>
                  <a:lnTo>
                    <a:pt x="89580" y="50800"/>
                  </a:lnTo>
                  <a:lnTo>
                    <a:pt x="79211" y="59690"/>
                  </a:lnTo>
                  <a:lnTo>
                    <a:pt x="74247" y="63500"/>
                  </a:lnTo>
                  <a:lnTo>
                    <a:pt x="47761" y="93980"/>
                  </a:lnTo>
                  <a:lnTo>
                    <a:pt x="36864" y="111760"/>
                  </a:lnTo>
                  <a:lnTo>
                    <a:pt x="30541" y="123190"/>
                  </a:lnTo>
                  <a:lnTo>
                    <a:pt x="16395" y="160020"/>
                  </a:lnTo>
                  <a:lnTo>
                    <a:pt x="9853" y="200660"/>
                  </a:lnTo>
                  <a:lnTo>
                    <a:pt x="9524" y="207010"/>
                  </a:lnTo>
                  <a:lnTo>
                    <a:pt x="9524" y="220980"/>
                  </a:lnTo>
                  <a:lnTo>
                    <a:pt x="14767" y="260350"/>
                  </a:lnTo>
                  <a:lnTo>
                    <a:pt x="27676" y="298450"/>
                  </a:lnTo>
                  <a:lnTo>
                    <a:pt x="40308" y="321310"/>
                  </a:lnTo>
                  <a:lnTo>
                    <a:pt x="47761" y="332740"/>
                  </a:lnTo>
                  <a:lnTo>
                    <a:pt x="51753" y="337820"/>
                  </a:lnTo>
                  <a:lnTo>
                    <a:pt x="60263" y="349250"/>
                  </a:lnTo>
                  <a:lnTo>
                    <a:pt x="64761" y="354330"/>
                  </a:lnTo>
                  <a:lnTo>
                    <a:pt x="74247" y="363220"/>
                  </a:lnTo>
                  <a:lnTo>
                    <a:pt x="79211" y="368300"/>
                  </a:lnTo>
                  <a:lnTo>
                    <a:pt x="89580" y="375920"/>
                  </a:lnTo>
                  <a:lnTo>
                    <a:pt x="123688" y="397510"/>
                  </a:lnTo>
                  <a:lnTo>
                    <a:pt x="161283" y="411480"/>
                  </a:lnTo>
                  <a:lnTo>
                    <a:pt x="200914" y="417830"/>
                  </a:lnTo>
                  <a:lnTo>
                    <a:pt x="975174" y="417830"/>
                  </a:lnTo>
                  <a:lnTo>
                    <a:pt x="971849" y="419100"/>
                  </a:lnTo>
                  <a:lnTo>
                    <a:pt x="951447" y="424180"/>
                  </a:lnTo>
                  <a:lnTo>
                    <a:pt x="920166" y="427990"/>
                  </a:lnTo>
                  <a:close/>
                </a:path>
                <a:path w="1123950" h="427990">
                  <a:moveTo>
                    <a:pt x="975174" y="417830"/>
                  </a:moveTo>
                  <a:lnTo>
                    <a:pt x="923035" y="417830"/>
                  </a:lnTo>
                  <a:lnTo>
                    <a:pt x="936384" y="416560"/>
                  </a:lnTo>
                  <a:lnTo>
                    <a:pt x="962664" y="411480"/>
                  </a:lnTo>
                  <a:lnTo>
                    <a:pt x="1000258" y="397510"/>
                  </a:lnTo>
                  <a:lnTo>
                    <a:pt x="1034367" y="375920"/>
                  </a:lnTo>
                  <a:lnTo>
                    <a:pt x="1049700" y="363220"/>
                  </a:lnTo>
                  <a:lnTo>
                    <a:pt x="1059184" y="354330"/>
                  </a:lnTo>
                  <a:lnTo>
                    <a:pt x="1063683" y="349250"/>
                  </a:lnTo>
                  <a:lnTo>
                    <a:pt x="1072193" y="337820"/>
                  </a:lnTo>
                  <a:lnTo>
                    <a:pt x="1076183" y="332740"/>
                  </a:lnTo>
                  <a:lnTo>
                    <a:pt x="1083635" y="321310"/>
                  </a:lnTo>
                  <a:lnTo>
                    <a:pt x="1087080" y="316230"/>
                  </a:lnTo>
                  <a:lnTo>
                    <a:pt x="1093404" y="304800"/>
                  </a:lnTo>
                  <a:lnTo>
                    <a:pt x="1107554" y="266700"/>
                  </a:lnTo>
                  <a:lnTo>
                    <a:pt x="1114095" y="227330"/>
                  </a:lnTo>
                  <a:lnTo>
                    <a:pt x="1114424" y="220980"/>
                  </a:lnTo>
                  <a:lnTo>
                    <a:pt x="1114424" y="207010"/>
                  </a:lnTo>
                  <a:lnTo>
                    <a:pt x="1109180" y="167640"/>
                  </a:lnTo>
                  <a:lnTo>
                    <a:pt x="1093404" y="123190"/>
                  </a:lnTo>
                  <a:lnTo>
                    <a:pt x="1087080" y="111760"/>
                  </a:lnTo>
                  <a:lnTo>
                    <a:pt x="1083635" y="105410"/>
                  </a:lnTo>
                  <a:lnTo>
                    <a:pt x="1059184" y="73660"/>
                  </a:lnTo>
                  <a:lnTo>
                    <a:pt x="1044736" y="59690"/>
                  </a:lnTo>
                  <a:lnTo>
                    <a:pt x="1034367" y="50800"/>
                  </a:lnTo>
                  <a:lnTo>
                    <a:pt x="1028985" y="46990"/>
                  </a:lnTo>
                  <a:lnTo>
                    <a:pt x="1017832" y="39370"/>
                  </a:lnTo>
                  <a:lnTo>
                    <a:pt x="1012087" y="36830"/>
                  </a:lnTo>
                  <a:lnTo>
                    <a:pt x="1000258" y="30480"/>
                  </a:lnTo>
                  <a:lnTo>
                    <a:pt x="962664" y="15240"/>
                  </a:lnTo>
                  <a:lnTo>
                    <a:pt x="923035" y="8890"/>
                  </a:lnTo>
                  <a:lnTo>
                    <a:pt x="971849" y="8890"/>
                  </a:lnTo>
                  <a:lnTo>
                    <a:pt x="981825" y="11430"/>
                  </a:lnTo>
                  <a:lnTo>
                    <a:pt x="991651" y="15240"/>
                  </a:lnTo>
                  <a:lnTo>
                    <a:pt x="1001279" y="20320"/>
                  </a:lnTo>
                  <a:lnTo>
                    <a:pt x="1010664" y="24130"/>
                  </a:lnTo>
                  <a:lnTo>
                    <a:pt x="1019805" y="30480"/>
                  </a:lnTo>
                  <a:lnTo>
                    <a:pt x="1028702" y="35560"/>
                  </a:lnTo>
                  <a:lnTo>
                    <a:pt x="1037314" y="41910"/>
                  </a:lnTo>
                  <a:lnTo>
                    <a:pt x="1068442" y="69850"/>
                  </a:lnTo>
                  <a:lnTo>
                    <a:pt x="1081768" y="86360"/>
                  </a:lnTo>
                  <a:lnTo>
                    <a:pt x="1087831" y="93980"/>
                  </a:lnTo>
                  <a:lnTo>
                    <a:pt x="1093467" y="104140"/>
                  </a:lnTo>
                  <a:lnTo>
                    <a:pt x="1098646" y="113030"/>
                  </a:lnTo>
                  <a:lnTo>
                    <a:pt x="1103369" y="121920"/>
                  </a:lnTo>
                  <a:lnTo>
                    <a:pt x="1107636" y="132080"/>
                  </a:lnTo>
                  <a:lnTo>
                    <a:pt x="1111427" y="140970"/>
                  </a:lnTo>
                  <a:lnTo>
                    <a:pt x="1114723" y="151130"/>
                  </a:lnTo>
                  <a:lnTo>
                    <a:pt x="1122920" y="193040"/>
                  </a:lnTo>
                  <a:lnTo>
                    <a:pt x="1123949" y="213360"/>
                  </a:lnTo>
                  <a:lnTo>
                    <a:pt x="1123778" y="220980"/>
                  </a:lnTo>
                  <a:lnTo>
                    <a:pt x="1123692" y="224790"/>
                  </a:lnTo>
                  <a:lnTo>
                    <a:pt x="1117525" y="265430"/>
                  </a:lnTo>
                  <a:lnTo>
                    <a:pt x="1103369" y="304800"/>
                  </a:lnTo>
                  <a:lnTo>
                    <a:pt x="1098646" y="314960"/>
                  </a:lnTo>
                  <a:lnTo>
                    <a:pt x="1093466" y="323850"/>
                  </a:lnTo>
                  <a:lnTo>
                    <a:pt x="1087831" y="332740"/>
                  </a:lnTo>
                  <a:lnTo>
                    <a:pt x="1081768" y="341630"/>
                  </a:lnTo>
                  <a:lnTo>
                    <a:pt x="1075305" y="349250"/>
                  </a:lnTo>
                  <a:lnTo>
                    <a:pt x="1068442" y="358140"/>
                  </a:lnTo>
                  <a:lnTo>
                    <a:pt x="1061179" y="365760"/>
                  </a:lnTo>
                  <a:lnTo>
                    <a:pt x="1053552" y="372110"/>
                  </a:lnTo>
                  <a:lnTo>
                    <a:pt x="1045597" y="379730"/>
                  </a:lnTo>
                  <a:lnTo>
                    <a:pt x="1010664" y="402590"/>
                  </a:lnTo>
                  <a:lnTo>
                    <a:pt x="1001279" y="407670"/>
                  </a:lnTo>
                  <a:lnTo>
                    <a:pt x="975174" y="417830"/>
                  </a:lnTo>
                  <a:close/>
                </a:path>
              </a:pathLst>
            </a:custGeom>
            <a:solidFill>
              <a:srgbClr val="64FFD9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10874374" y="267003"/>
            <a:ext cx="739775" cy="2501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450" spc="-35">
                <a:solidFill>
                  <a:srgbClr val="64FFD9"/>
                </a:solidFill>
                <a:latin typeface="SimSun"/>
                <a:cs typeface="SimSun"/>
              </a:rPr>
              <a:t>未来</a:t>
            </a:r>
            <a:r>
              <a:rPr dirty="0" sz="1400">
                <a:solidFill>
                  <a:srgbClr val="64FFD9"/>
                </a:solidFill>
                <a:latin typeface="PMingLiU"/>
                <a:cs typeface="PMingLiU"/>
              </a:rPr>
              <a:t>已</a:t>
            </a:r>
            <a:r>
              <a:rPr dirty="0" sz="1450" spc="-50">
                <a:solidFill>
                  <a:srgbClr val="64FFD9"/>
                </a:solidFill>
                <a:latin typeface="SimSun"/>
                <a:cs typeface="SimSun"/>
              </a:rPr>
              <a:t>来</a:t>
            </a:r>
            <a:endParaRPr sz="1450">
              <a:latin typeface="SimSun"/>
              <a:cs typeface="SimSun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380999" y="2209799"/>
            <a:ext cx="5524500" cy="942975"/>
            <a:chOff x="380999" y="2209799"/>
            <a:chExt cx="5524500" cy="942975"/>
          </a:xfrm>
        </p:grpSpPr>
        <p:sp>
          <p:nvSpPr>
            <p:cNvPr id="10" name="object 10" descr=""/>
            <p:cNvSpPr/>
            <p:nvPr/>
          </p:nvSpPr>
          <p:spPr>
            <a:xfrm>
              <a:off x="400049" y="2209799"/>
              <a:ext cx="5505450" cy="942975"/>
            </a:xfrm>
            <a:custGeom>
              <a:avLst/>
              <a:gdLst/>
              <a:ahLst/>
              <a:cxnLst/>
              <a:rect l="l" t="t" r="r" b="b"/>
              <a:pathLst>
                <a:path w="5505450" h="942975">
                  <a:moveTo>
                    <a:pt x="5416453" y="942974"/>
                  </a:moveTo>
                  <a:lnTo>
                    <a:pt x="71196" y="942974"/>
                  </a:lnTo>
                  <a:lnTo>
                    <a:pt x="66241" y="942364"/>
                  </a:lnTo>
                  <a:lnTo>
                    <a:pt x="29705" y="923447"/>
                  </a:lnTo>
                  <a:lnTo>
                    <a:pt x="7715" y="889953"/>
                  </a:lnTo>
                  <a:lnTo>
                    <a:pt x="0" y="853978"/>
                  </a:lnTo>
                  <a:lnTo>
                    <a:pt x="0" y="847724"/>
                  </a:lnTo>
                  <a:lnTo>
                    <a:pt x="0" y="88995"/>
                  </a:lnTo>
                  <a:lnTo>
                    <a:pt x="10062" y="47531"/>
                  </a:lnTo>
                  <a:lnTo>
                    <a:pt x="38025" y="12577"/>
                  </a:lnTo>
                  <a:lnTo>
                    <a:pt x="71196" y="0"/>
                  </a:lnTo>
                  <a:lnTo>
                    <a:pt x="5416453" y="0"/>
                  </a:lnTo>
                  <a:lnTo>
                    <a:pt x="5457917" y="12577"/>
                  </a:lnTo>
                  <a:lnTo>
                    <a:pt x="5492871" y="47531"/>
                  </a:lnTo>
                  <a:lnTo>
                    <a:pt x="5505449" y="88995"/>
                  </a:lnTo>
                  <a:lnTo>
                    <a:pt x="5505449" y="853978"/>
                  </a:lnTo>
                  <a:lnTo>
                    <a:pt x="5492871" y="895442"/>
                  </a:lnTo>
                  <a:lnTo>
                    <a:pt x="5457917" y="930396"/>
                  </a:lnTo>
                  <a:lnTo>
                    <a:pt x="5422647" y="942364"/>
                  </a:lnTo>
                  <a:lnTo>
                    <a:pt x="5416453" y="942974"/>
                  </a:lnTo>
                  <a:close/>
                </a:path>
              </a:pathLst>
            </a:custGeom>
            <a:solidFill>
              <a:srgbClr val="FFFFFF">
                <a:alpha val="50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380999" y="2210228"/>
              <a:ext cx="86995" cy="942340"/>
            </a:xfrm>
            <a:custGeom>
              <a:avLst/>
              <a:gdLst/>
              <a:ahLst/>
              <a:cxnLst/>
              <a:rect l="l" t="t" r="r" b="b"/>
              <a:pathLst>
                <a:path w="86995" h="942339">
                  <a:moveTo>
                    <a:pt x="86379" y="942118"/>
                  </a:moveTo>
                  <a:lnTo>
                    <a:pt x="42321" y="926508"/>
                  </a:lnTo>
                  <a:lnTo>
                    <a:pt x="11259" y="892242"/>
                  </a:lnTo>
                  <a:lnTo>
                    <a:pt x="0" y="847296"/>
                  </a:lnTo>
                  <a:lnTo>
                    <a:pt x="0" y="94821"/>
                  </a:lnTo>
                  <a:lnTo>
                    <a:pt x="11259" y="49875"/>
                  </a:lnTo>
                  <a:lnTo>
                    <a:pt x="42321" y="15609"/>
                  </a:lnTo>
                  <a:lnTo>
                    <a:pt x="86379" y="0"/>
                  </a:lnTo>
                  <a:lnTo>
                    <a:pt x="80381" y="1988"/>
                  </a:lnTo>
                  <a:lnTo>
                    <a:pt x="73379" y="6822"/>
                  </a:lnTo>
                  <a:lnTo>
                    <a:pt x="47722" y="41893"/>
                  </a:lnTo>
                  <a:lnTo>
                    <a:pt x="38371" y="85438"/>
                  </a:lnTo>
                  <a:lnTo>
                    <a:pt x="38100" y="94821"/>
                  </a:lnTo>
                  <a:lnTo>
                    <a:pt x="38100" y="847296"/>
                  </a:lnTo>
                  <a:lnTo>
                    <a:pt x="44855" y="892242"/>
                  </a:lnTo>
                  <a:lnTo>
                    <a:pt x="63493" y="926508"/>
                  </a:lnTo>
                  <a:lnTo>
                    <a:pt x="80381" y="940129"/>
                  </a:lnTo>
                  <a:lnTo>
                    <a:pt x="86379" y="942118"/>
                  </a:lnTo>
                  <a:close/>
                </a:path>
              </a:pathLst>
            </a:custGeom>
            <a:solidFill>
              <a:srgbClr val="64FFD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 txBox="1"/>
          <p:nvPr/>
        </p:nvSpPr>
        <p:spPr>
          <a:xfrm>
            <a:off x="596899" y="2323730"/>
            <a:ext cx="4968875" cy="617855"/>
          </a:xfrm>
          <a:prstGeom prst="rect">
            <a:avLst/>
          </a:prstGeom>
        </p:spPr>
        <p:txBody>
          <a:bodyPr wrap="square" lIns="0" tIns="730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1300" spc="-20" b="1">
                <a:solidFill>
                  <a:srgbClr val="64FFD9"/>
                </a:solidFill>
                <a:latin typeface="Gadugi"/>
                <a:cs typeface="Gadugi"/>
              </a:rPr>
              <a:t>2020</a:t>
            </a:r>
            <a:endParaRPr sz="1300">
              <a:latin typeface="Gadugi"/>
              <a:cs typeface="Gadugi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dirty="0" sz="1650" spc="-150" b="1">
                <a:solidFill>
                  <a:srgbClr val="E31B6D"/>
                </a:solidFill>
                <a:latin typeface="Roboto"/>
                <a:cs typeface="Roboto"/>
              </a:rPr>
              <a:t>GPT-</a:t>
            </a:r>
            <a:r>
              <a:rPr dirty="0" sz="1650" spc="-135" b="1">
                <a:solidFill>
                  <a:srgbClr val="E31B6D"/>
                </a:solidFill>
                <a:latin typeface="Roboto"/>
                <a:cs typeface="Roboto"/>
              </a:rPr>
              <a:t>3</a:t>
            </a:r>
            <a:r>
              <a:rPr dirty="0" sz="1500">
                <a:solidFill>
                  <a:srgbClr val="E6F1FF"/>
                </a:solidFill>
                <a:latin typeface="PMingLiU"/>
                <a:cs typeface="PMingLiU"/>
              </a:rPr>
              <a:t>发布，拥有</a:t>
            </a:r>
            <a:r>
              <a:rPr dirty="0" sz="1600" spc="-80">
                <a:solidFill>
                  <a:srgbClr val="E6F1FF"/>
                </a:solidFill>
                <a:latin typeface="Arial"/>
                <a:cs typeface="Arial"/>
              </a:rPr>
              <a:t>1750</a:t>
            </a:r>
            <a:r>
              <a:rPr dirty="0" sz="1500" spc="-5">
                <a:solidFill>
                  <a:srgbClr val="E6F1FF"/>
                </a:solidFill>
                <a:latin typeface="PMingLiU"/>
                <a:cs typeface="PMingLiU"/>
              </a:rPr>
              <a:t>亿参数，展示出惊人的语言理解能力</a:t>
            </a:r>
            <a:endParaRPr sz="1500">
              <a:latin typeface="PMingLiU"/>
              <a:cs typeface="PMingLiU"/>
            </a:endParaRPr>
          </a:p>
        </p:txBody>
      </p:sp>
      <p:grpSp>
        <p:nvGrpSpPr>
          <p:cNvPr id="13" name="object 13" descr=""/>
          <p:cNvGrpSpPr/>
          <p:nvPr/>
        </p:nvGrpSpPr>
        <p:grpSpPr>
          <a:xfrm>
            <a:off x="380999" y="3390899"/>
            <a:ext cx="5524500" cy="1228725"/>
            <a:chOff x="380999" y="3390899"/>
            <a:chExt cx="5524500" cy="1228725"/>
          </a:xfrm>
        </p:grpSpPr>
        <p:sp>
          <p:nvSpPr>
            <p:cNvPr id="14" name="object 14" descr=""/>
            <p:cNvSpPr/>
            <p:nvPr/>
          </p:nvSpPr>
          <p:spPr>
            <a:xfrm>
              <a:off x="400049" y="3390899"/>
              <a:ext cx="5505450" cy="1228725"/>
            </a:xfrm>
            <a:custGeom>
              <a:avLst/>
              <a:gdLst/>
              <a:ahLst/>
              <a:cxnLst/>
              <a:rect l="l" t="t" r="r" b="b"/>
              <a:pathLst>
                <a:path w="5505450" h="1228725">
                  <a:moveTo>
                    <a:pt x="5416453" y="1228724"/>
                  </a:moveTo>
                  <a:lnTo>
                    <a:pt x="71196" y="1228724"/>
                  </a:lnTo>
                  <a:lnTo>
                    <a:pt x="66241" y="1228114"/>
                  </a:lnTo>
                  <a:lnTo>
                    <a:pt x="29705" y="1209197"/>
                  </a:lnTo>
                  <a:lnTo>
                    <a:pt x="7715" y="1175702"/>
                  </a:lnTo>
                  <a:lnTo>
                    <a:pt x="0" y="1139728"/>
                  </a:lnTo>
                  <a:lnTo>
                    <a:pt x="0" y="1133474"/>
                  </a:lnTo>
                  <a:lnTo>
                    <a:pt x="0" y="88995"/>
                  </a:lnTo>
                  <a:lnTo>
                    <a:pt x="10062" y="47531"/>
                  </a:lnTo>
                  <a:lnTo>
                    <a:pt x="38025" y="12577"/>
                  </a:lnTo>
                  <a:lnTo>
                    <a:pt x="71196" y="0"/>
                  </a:lnTo>
                  <a:lnTo>
                    <a:pt x="5416453" y="0"/>
                  </a:lnTo>
                  <a:lnTo>
                    <a:pt x="5457917" y="12577"/>
                  </a:lnTo>
                  <a:lnTo>
                    <a:pt x="5492871" y="47531"/>
                  </a:lnTo>
                  <a:lnTo>
                    <a:pt x="5505449" y="88995"/>
                  </a:lnTo>
                  <a:lnTo>
                    <a:pt x="5505449" y="1139728"/>
                  </a:lnTo>
                  <a:lnTo>
                    <a:pt x="5492871" y="1181192"/>
                  </a:lnTo>
                  <a:lnTo>
                    <a:pt x="5457917" y="1216146"/>
                  </a:lnTo>
                  <a:lnTo>
                    <a:pt x="5422647" y="1228114"/>
                  </a:lnTo>
                  <a:lnTo>
                    <a:pt x="5416453" y="1228724"/>
                  </a:lnTo>
                  <a:close/>
                </a:path>
              </a:pathLst>
            </a:custGeom>
            <a:solidFill>
              <a:srgbClr val="FFFFFF">
                <a:alpha val="50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380999" y="3391327"/>
              <a:ext cx="86995" cy="1228090"/>
            </a:xfrm>
            <a:custGeom>
              <a:avLst/>
              <a:gdLst/>
              <a:ahLst/>
              <a:cxnLst/>
              <a:rect l="l" t="t" r="r" b="b"/>
              <a:pathLst>
                <a:path w="86995" h="1228089">
                  <a:moveTo>
                    <a:pt x="86379" y="1227868"/>
                  </a:moveTo>
                  <a:lnTo>
                    <a:pt x="42321" y="1212258"/>
                  </a:lnTo>
                  <a:lnTo>
                    <a:pt x="11259" y="1177992"/>
                  </a:lnTo>
                  <a:lnTo>
                    <a:pt x="0" y="1133046"/>
                  </a:lnTo>
                  <a:lnTo>
                    <a:pt x="0" y="94821"/>
                  </a:lnTo>
                  <a:lnTo>
                    <a:pt x="11259" y="49875"/>
                  </a:lnTo>
                  <a:lnTo>
                    <a:pt x="42321" y="15609"/>
                  </a:lnTo>
                  <a:lnTo>
                    <a:pt x="86379" y="0"/>
                  </a:lnTo>
                  <a:lnTo>
                    <a:pt x="80381" y="1988"/>
                  </a:lnTo>
                  <a:lnTo>
                    <a:pt x="73379" y="6822"/>
                  </a:lnTo>
                  <a:lnTo>
                    <a:pt x="47722" y="41893"/>
                  </a:lnTo>
                  <a:lnTo>
                    <a:pt x="38371" y="85438"/>
                  </a:lnTo>
                  <a:lnTo>
                    <a:pt x="38100" y="94821"/>
                  </a:lnTo>
                  <a:lnTo>
                    <a:pt x="38100" y="1133046"/>
                  </a:lnTo>
                  <a:lnTo>
                    <a:pt x="44855" y="1177992"/>
                  </a:lnTo>
                  <a:lnTo>
                    <a:pt x="63493" y="1212258"/>
                  </a:lnTo>
                  <a:lnTo>
                    <a:pt x="80381" y="1225879"/>
                  </a:lnTo>
                  <a:lnTo>
                    <a:pt x="86379" y="1227868"/>
                  </a:lnTo>
                  <a:close/>
                </a:path>
              </a:pathLst>
            </a:custGeom>
            <a:solidFill>
              <a:srgbClr val="64FFD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 descr=""/>
          <p:cNvSpPr txBox="1"/>
          <p:nvPr/>
        </p:nvSpPr>
        <p:spPr>
          <a:xfrm>
            <a:off x="596899" y="3504829"/>
            <a:ext cx="5026025" cy="899160"/>
          </a:xfrm>
          <a:prstGeom prst="rect">
            <a:avLst/>
          </a:prstGeom>
        </p:spPr>
        <p:txBody>
          <a:bodyPr wrap="square" lIns="0" tIns="730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1300" spc="-20" b="1">
                <a:solidFill>
                  <a:srgbClr val="64FFD9"/>
                </a:solidFill>
                <a:latin typeface="Gadugi"/>
                <a:cs typeface="Gadugi"/>
              </a:rPr>
              <a:t>2022</a:t>
            </a:r>
            <a:endParaRPr sz="1300">
              <a:latin typeface="Gadugi"/>
              <a:cs typeface="Gadugi"/>
            </a:endParaRPr>
          </a:p>
          <a:p>
            <a:pPr marL="12700" marR="5080">
              <a:lnSpc>
                <a:spcPct val="121200"/>
              </a:lnSpc>
              <a:spcBef>
                <a:spcPts val="220"/>
              </a:spcBef>
            </a:pPr>
            <a:r>
              <a:rPr dirty="0" sz="1650" spc="-100" b="1">
                <a:solidFill>
                  <a:srgbClr val="E31B6D"/>
                </a:solidFill>
                <a:latin typeface="Roboto"/>
                <a:cs typeface="Roboto"/>
              </a:rPr>
              <a:t>DALL-E</a:t>
            </a:r>
            <a:r>
              <a:rPr dirty="0" sz="1650" spc="20" b="1">
                <a:solidFill>
                  <a:srgbClr val="E31B6D"/>
                </a:solidFill>
                <a:latin typeface="Roboto"/>
                <a:cs typeface="Roboto"/>
              </a:rPr>
              <a:t> </a:t>
            </a:r>
            <a:r>
              <a:rPr dirty="0" sz="1650" spc="-135" b="1">
                <a:solidFill>
                  <a:srgbClr val="E31B6D"/>
                </a:solidFill>
                <a:latin typeface="Roboto"/>
                <a:cs typeface="Roboto"/>
              </a:rPr>
              <a:t>2</a:t>
            </a:r>
            <a:r>
              <a:rPr dirty="0" sz="1500">
                <a:solidFill>
                  <a:srgbClr val="E6F1FF"/>
                </a:solidFill>
                <a:latin typeface="PMingLiU"/>
                <a:cs typeface="PMingLiU"/>
              </a:rPr>
              <a:t>和</a:t>
            </a:r>
            <a:r>
              <a:rPr dirty="0" sz="1650" spc="-90" b="1">
                <a:solidFill>
                  <a:srgbClr val="E31B6D"/>
                </a:solidFill>
                <a:latin typeface="Roboto"/>
                <a:cs typeface="Roboto"/>
              </a:rPr>
              <a:t>Stable</a:t>
            </a:r>
            <a:r>
              <a:rPr dirty="0" sz="1650" spc="55" b="1">
                <a:solidFill>
                  <a:srgbClr val="E31B6D"/>
                </a:solidFill>
                <a:latin typeface="Roboto"/>
                <a:cs typeface="Roboto"/>
              </a:rPr>
              <a:t> </a:t>
            </a:r>
            <a:r>
              <a:rPr dirty="0" sz="1650" spc="-100" b="1">
                <a:solidFill>
                  <a:srgbClr val="E31B6D"/>
                </a:solidFill>
                <a:latin typeface="Roboto"/>
                <a:cs typeface="Roboto"/>
              </a:rPr>
              <a:t>Diffusion</a:t>
            </a:r>
            <a:r>
              <a:rPr dirty="0" sz="1500" spc="-5">
                <a:solidFill>
                  <a:srgbClr val="E6F1FF"/>
                </a:solidFill>
                <a:latin typeface="PMingLiU"/>
                <a:cs typeface="PMingLiU"/>
              </a:rPr>
              <a:t>等文本生成图像模型引发创意革</a:t>
            </a:r>
            <a:r>
              <a:rPr dirty="0" sz="1500" spc="-50">
                <a:solidFill>
                  <a:srgbClr val="E6F1FF"/>
                </a:solidFill>
                <a:latin typeface="PMingLiU"/>
                <a:cs typeface="PMingLiU"/>
              </a:rPr>
              <a:t>命</a:t>
            </a:r>
            <a:endParaRPr sz="1500">
              <a:latin typeface="PMingLiU"/>
              <a:cs typeface="PMingLiU"/>
            </a:endParaRPr>
          </a:p>
        </p:txBody>
      </p:sp>
      <p:grpSp>
        <p:nvGrpSpPr>
          <p:cNvPr id="17" name="object 17" descr=""/>
          <p:cNvGrpSpPr/>
          <p:nvPr/>
        </p:nvGrpSpPr>
        <p:grpSpPr>
          <a:xfrm>
            <a:off x="380999" y="4857749"/>
            <a:ext cx="5524500" cy="942975"/>
            <a:chOff x="380999" y="4857749"/>
            <a:chExt cx="5524500" cy="942975"/>
          </a:xfrm>
        </p:grpSpPr>
        <p:sp>
          <p:nvSpPr>
            <p:cNvPr id="18" name="object 18" descr=""/>
            <p:cNvSpPr/>
            <p:nvPr/>
          </p:nvSpPr>
          <p:spPr>
            <a:xfrm>
              <a:off x="400049" y="4857749"/>
              <a:ext cx="5505450" cy="942975"/>
            </a:xfrm>
            <a:custGeom>
              <a:avLst/>
              <a:gdLst/>
              <a:ahLst/>
              <a:cxnLst/>
              <a:rect l="l" t="t" r="r" b="b"/>
              <a:pathLst>
                <a:path w="5505450" h="942975">
                  <a:moveTo>
                    <a:pt x="5416453" y="942974"/>
                  </a:moveTo>
                  <a:lnTo>
                    <a:pt x="71196" y="942974"/>
                  </a:lnTo>
                  <a:lnTo>
                    <a:pt x="66241" y="942364"/>
                  </a:lnTo>
                  <a:lnTo>
                    <a:pt x="29705" y="923447"/>
                  </a:lnTo>
                  <a:lnTo>
                    <a:pt x="7715" y="889952"/>
                  </a:lnTo>
                  <a:lnTo>
                    <a:pt x="0" y="853979"/>
                  </a:lnTo>
                  <a:lnTo>
                    <a:pt x="0" y="847724"/>
                  </a:lnTo>
                  <a:lnTo>
                    <a:pt x="0" y="88995"/>
                  </a:lnTo>
                  <a:lnTo>
                    <a:pt x="10062" y="47531"/>
                  </a:lnTo>
                  <a:lnTo>
                    <a:pt x="38025" y="12577"/>
                  </a:lnTo>
                  <a:lnTo>
                    <a:pt x="71196" y="0"/>
                  </a:lnTo>
                  <a:lnTo>
                    <a:pt x="5416453" y="0"/>
                  </a:lnTo>
                  <a:lnTo>
                    <a:pt x="5457917" y="12577"/>
                  </a:lnTo>
                  <a:lnTo>
                    <a:pt x="5492871" y="47531"/>
                  </a:lnTo>
                  <a:lnTo>
                    <a:pt x="5505449" y="88995"/>
                  </a:lnTo>
                  <a:lnTo>
                    <a:pt x="5505449" y="853979"/>
                  </a:lnTo>
                  <a:lnTo>
                    <a:pt x="5492871" y="895441"/>
                  </a:lnTo>
                  <a:lnTo>
                    <a:pt x="5457917" y="930396"/>
                  </a:lnTo>
                  <a:lnTo>
                    <a:pt x="5422647" y="942364"/>
                  </a:lnTo>
                  <a:lnTo>
                    <a:pt x="5416453" y="942974"/>
                  </a:lnTo>
                  <a:close/>
                </a:path>
              </a:pathLst>
            </a:custGeom>
            <a:solidFill>
              <a:srgbClr val="FFFFFF">
                <a:alpha val="50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380999" y="4858177"/>
              <a:ext cx="86995" cy="942340"/>
            </a:xfrm>
            <a:custGeom>
              <a:avLst/>
              <a:gdLst/>
              <a:ahLst/>
              <a:cxnLst/>
              <a:rect l="l" t="t" r="r" b="b"/>
              <a:pathLst>
                <a:path w="86995" h="942339">
                  <a:moveTo>
                    <a:pt x="86379" y="942118"/>
                  </a:moveTo>
                  <a:lnTo>
                    <a:pt x="42321" y="926508"/>
                  </a:lnTo>
                  <a:lnTo>
                    <a:pt x="11259" y="892242"/>
                  </a:lnTo>
                  <a:lnTo>
                    <a:pt x="0" y="847296"/>
                  </a:lnTo>
                  <a:lnTo>
                    <a:pt x="0" y="94821"/>
                  </a:lnTo>
                  <a:lnTo>
                    <a:pt x="11259" y="49875"/>
                  </a:lnTo>
                  <a:lnTo>
                    <a:pt x="42321" y="15609"/>
                  </a:lnTo>
                  <a:lnTo>
                    <a:pt x="86379" y="0"/>
                  </a:lnTo>
                  <a:lnTo>
                    <a:pt x="80381" y="1988"/>
                  </a:lnTo>
                  <a:lnTo>
                    <a:pt x="73379" y="6822"/>
                  </a:lnTo>
                  <a:lnTo>
                    <a:pt x="47722" y="41893"/>
                  </a:lnTo>
                  <a:lnTo>
                    <a:pt x="38371" y="85438"/>
                  </a:lnTo>
                  <a:lnTo>
                    <a:pt x="38100" y="94821"/>
                  </a:lnTo>
                  <a:lnTo>
                    <a:pt x="38100" y="847296"/>
                  </a:lnTo>
                  <a:lnTo>
                    <a:pt x="44855" y="892242"/>
                  </a:lnTo>
                  <a:lnTo>
                    <a:pt x="63493" y="926508"/>
                  </a:lnTo>
                  <a:lnTo>
                    <a:pt x="80381" y="940129"/>
                  </a:lnTo>
                  <a:lnTo>
                    <a:pt x="86379" y="942118"/>
                  </a:lnTo>
                  <a:close/>
                </a:path>
              </a:pathLst>
            </a:custGeom>
            <a:solidFill>
              <a:srgbClr val="64FFD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 descr=""/>
          <p:cNvSpPr txBox="1"/>
          <p:nvPr/>
        </p:nvSpPr>
        <p:spPr>
          <a:xfrm>
            <a:off x="596899" y="4971679"/>
            <a:ext cx="4035425" cy="617855"/>
          </a:xfrm>
          <a:prstGeom prst="rect">
            <a:avLst/>
          </a:prstGeom>
        </p:spPr>
        <p:txBody>
          <a:bodyPr wrap="square" lIns="0" tIns="730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1300" spc="-85" b="1">
                <a:solidFill>
                  <a:srgbClr val="64FFD9"/>
                </a:solidFill>
                <a:latin typeface="Gadugi"/>
                <a:cs typeface="Gadugi"/>
              </a:rPr>
              <a:t>2022-</a:t>
            </a:r>
            <a:r>
              <a:rPr dirty="0" sz="1300" spc="-20" b="1">
                <a:solidFill>
                  <a:srgbClr val="64FFD9"/>
                </a:solidFill>
                <a:latin typeface="Gadugi"/>
                <a:cs typeface="Gadugi"/>
              </a:rPr>
              <a:t>2023</a:t>
            </a:r>
            <a:endParaRPr sz="1300">
              <a:latin typeface="Gadugi"/>
              <a:cs typeface="Gadugi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dirty="0" sz="1650" spc="-95" b="1">
                <a:solidFill>
                  <a:srgbClr val="E31B6D"/>
                </a:solidFill>
                <a:latin typeface="Roboto"/>
                <a:cs typeface="Roboto"/>
              </a:rPr>
              <a:t>ChatGPT</a:t>
            </a:r>
            <a:r>
              <a:rPr dirty="0" sz="1500" spc="-5">
                <a:solidFill>
                  <a:srgbClr val="E6F1FF"/>
                </a:solidFill>
                <a:latin typeface="PMingLiU"/>
                <a:cs typeface="PMingLiU"/>
              </a:rPr>
              <a:t>发布，成为史上增长最快的消费级应用</a:t>
            </a:r>
            <a:endParaRPr sz="1500">
              <a:latin typeface="PMingLiU"/>
              <a:cs typeface="PMingLiU"/>
            </a:endParaRPr>
          </a:p>
        </p:txBody>
      </p:sp>
      <p:grpSp>
        <p:nvGrpSpPr>
          <p:cNvPr id="21" name="object 21" descr=""/>
          <p:cNvGrpSpPr/>
          <p:nvPr/>
        </p:nvGrpSpPr>
        <p:grpSpPr>
          <a:xfrm>
            <a:off x="380999" y="6038849"/>
            <a:ext cx="5524500" cy="942975"/>
            <a:chOff x="380999" y="6038849"/>
            <a:chExt cx="5524500" cy="942975"/>
          </a:xfrm>
        </p:grpSpPr>
        <p:sp>
          <p:nvSpPr>
            <p:cNvPr id="22" name="object 22" descr=""/>
            <p:cNvSpPr/>
            <p:nvPr/>
          </p:nvSpPr>
          <p:spPr>
            <a:xfrm>
              <a:off x="400049" y="6038849"/>
              <a:ext cx="5505450" cy="942975"/>
            </a:xfrm>
            <a:custGeom>
              <a:avLst/>
              <a:gdLst/>
              <a:ahLst/>
              <a:cxnLst/>
              <a:rect l="l" t="t" r="r" b="b"/>
              <a:pathLst>
                <a:path w="5505450" h="942975">
                  <a:moveTo>
                    <a:pt x="5416453" y="942974"/>
                  </a:moveTo>
                  <a:lnTo>
                    <a:pt x="71196" y="942974"/>
                  </a:lnTo>
                  <a:lnTo>
                    <a:pt x="66241" y="942364"/>
                  </a:lnTo>
                  <a:lnTo>
                    <a:pt x="29705" y="923447"/>
                  </a:lnTo>
                  <a:lnTo>
                    <a:pt x="7715" y="889953"/>
                  </a:lnTo>
                  <a:lnTo>
                    <a:pt x="0" y="853978"/>
                  </a:lnTo>
                  <a:lnTo>
                    <a:pt x="0" y="847724"/>
                  </a:lnTo>
                  <a:lnTo>
                    <a:pt x="0" y="88995"/>
                  </a:lnTo>
                  <a:lnTo>
                    <a:pt x="10062" y="47531"/>
                  </a:lnTo>
                  <a:lnTo>
                    <a:pt x="38025" y="12577"/>
                  </a:lnTo>
                  <a:lnTo>
                    <a:pt x="71196" y="0"/>
                  </a:lnTo>
                  <a:lnTo>
                    <a:pt x="5416453" y="0"/>
                  </a:lnTo>
                  <a:lnTo>
                    <a:pt x="5457917" y="12577"/>
                  </a:lnTo>
                  <a:lnTo>
                    <a:pt x="5492871" y="47531"/>
                  </a:lnTo>
                  <a:lnTo>
                    <a:pt x="5505449" y="88995"/>
                  </a:lnTo>
                  <a:lnTo>
                    <a:pt x="5505449" y="853978"/>
                  </a:lnTo>
                  <a:lnTo>
                    <a:pt x="5492871" y="895442"/>
                  </a:lnTo>
                  <a:lnTo>
                    <a:pt x="5457917" y="930396"/>
                  </a:lnTo>
                  <a:lnTo>
                    <a:pt x="5422647" y="942364"/>
                  </a:lnTo>
                  <a:lnTo>
                    <a:pt x="5416453" y="942974"/>
                  </a:lnTo>
                  <a:close/>
                </a:path>
              </a:pathLst>
            </a:custGeom>
            <a:solidFill>
              <a:srgbClr val="FFFFFF">
                <a:alpha val="50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380999" y="6039277"/>
              <a:ext cx="86995" cy="942340"/>
            </a:xfrm>
            <a:custGeom>
              <a:avLst/>
              <a:gdLst/>
              <a:ahLst/>
              <a:cxnLst/>
              <a:rect l="l" t="t" r="r" b="b"/>
              <a:pathLst>
                <a:path w="86995" h="942340">
                  <a:moveTo>
                    <a:pt x="86379" y="942118"/>
                  </a:moveTo>
                  <a:lnTo>
                    <a:pt x="42321" y="926508"/>
                  </a:lnTo>
                  <a:lnTo>
                    <a:pt x="11259" y="892242"/>
                  </a:lnTo>
                  <a:lnTo>
                    <a:pt x="0" y="847296"/>
                  </a:lnTo>
                  <a:lnTo>
                    <a:pt x="0" y="94821"/>
                  </a:lnTo>
                  <a:lnTo>
                    <a:pt x="11259" y="49875"/>
                  </a:lnTo>
                  <a:lnTo>
                    <a:pt x="42321" y="15609"/>
                  </a:lnTo>
                  <a:lnTo>
                    <a:pt x="86379" y="0"/>
                  </a:lnTo>
                  <a:lnTo>
                    <a:pt x="80381" y="1988"/>
                  </a:lnTo>
                  <a:lnTo>
                    <a:pt x="73379" y="6822"/>
                  </a:lnTo>
                  <a:lnTo>
                    <a:pt x="47722" y="41893"/>
                  </a:lnTo>
                  <a:lnTo>
                    <a:pt x="38371" y="85438"/>
                  </a:lnTo>
                  <a:lnTo>
                    <a:pt x="38100" y="94821"/>
                  </a:lnTo>
                  <a:lnTo>
                    <a:pt x="38100" y="847296"/>
                  </a:lnTo>
                  <a:lnTo>
                    <a:pt x="44855" y="892242"/>
                  </a:lnTo>
                  <a:lnTo>
                    <a:pt x="63493" y="926508"/>
                  </a:lnTo>
                  <a:lnTo>
                    <a:pt x="80381" y="940129"/>
                  </a:lnTo>
                  <a:lnTo>
                    <a:pt x="86379" y="942118"/>
                  </a:lnTo>
                  <a:close/>
                </a:path>
              </a:pathLst>
            </a:custGeom>
            <a:solidFill>
              <a:srgbClr val="64FFD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 descr=""/>
          <p:cNvSpPr txBox="1"/>
          <p:nvPr/>
        </p:nvSpPr>
        <p:spPr>
          <a:xfrm>
            <a:off x="596899" y="6147335"/>
            <a:ext cx="4578350" cy="622300"/>
          </a:xfrm>
          <a:prstGeom prst="rect">
            <a:avLst/>
          </a:prstGeom>
        </p:spPr>
        <p:txBody>
          <a:bodyPr wrap="square" lIns="0" tIns="787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dirty="0" sz="1300" spc="-85" b="1">
                <a:solidFill>
                  <a:srgbClr val="64FFD9"/>
                </a:solidFill>
                <a:latin typeface="Gadugi"/>
                <a:cs typeface="Gadugi"/>
              </a:rPr>
              <a:t>2023-</a:t>
            </a:r>
            <a:r>
              <a:rPr dirty="0" sz="1300" spc="-80">
                <a:solidFill>
                  <a:srgbClr val="64FFD9"/>
                </a:solidFill>
                <a:latin typeface="SimSun"/>
                <a:cs typeface="SimSun"/>
              </a:rPr>
              <a:t>未来</a:t>
            </a:r>
            <a:endParaRPr sz="13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dirty="0" sz="1600" spc="-125">
                <a:solidFill>
                  <a:srgbClr val="E31B6D"/>
                </a:solidFill>
                <a:latin typeface="SimSun"/>
                <a:cs typeface="SimSun"/>
              </a:rPr>
              <a:t>多</a:t>
            </a:r>
            <a:r>
              <a:rPr dirty="0" sz="1600" spc="-120">
                <a:solidFill>
                  <a:srgbClr val="E31B6D"/>
                </a:solidFill>
                <a:latin typeface="PMingLiU"/>
                <a:cs typeface="PMingLiU"/>
              </a:rPr>
              <a:t>模</a:t>
            </a:r>
            <a:r>
              <a:rPr dirty="0" sz="1650" spc="-165">
                <a:solidFill>
                  <a:srgbClr val="E31B6D"/>
                </a:solidFill>
                <a:latin typeface="SimSun"/>
                <a:cs typeface="SimSun"/>
              </a:rPr>
              <a:t>态</a:t>
            </a:r>
            <a:r>
              <a:rPr dirty="0" sz="1600" spc="-120">
                <a:solidFill>
                  <a:srgbClr val="E31B6D"/>
                </a:solidFill>
                <a:latin typeface="SimSun"/>
                <a:cs typeface="SimSun"/>
              </a:rPr>
              <a:t>大</a:t>
            </a:r>
            <a:r>
              <a:rPr dirty="0" sz="1600" spc="-120">
                <a:solidFill>
                  <a:srgbClr val="E31B6D"/>
                </a:solidFill>
                <a:latin typeface="PMingLiU"/>
                <a:cs typeface="PMingLiU"/>
              </a:rPr>
              <a:t>模型</a:t>
            </a:r>
            <a:r>
              <a:rPr dirty="0" sz="1500" spc="-25">
                <a:solidFill>
                  <a:srgbClr val="E6F1FF"/>
                </a:solidFill>
                <a:latin typeface="PMingLiU"/>
                <a:cs typeface="PMingLiU"/>
              </a:rPr>
              <a:t>兴起，</a:t>
            </a:r>
            <a:r>
              <a:rPr dirty="0" sz="1600" spc="-65">
                <a:solidFill>
                  <a:srgbClr val="E6F1FF"/>
                </a:solidFill>
                <a:latin typeface="Arial"/>
                <a:cs typeface="Arial"/>
              </a:rPr>
              <a:t>AI</a:t>
            </a:r>
            <a:r>
              <a:rPr dirty="0" sz="1500" spc="-5">
                <a:solidFill>
                  <a:srgbClr val="E6F1FF"/>
                </a:solidFill>
                <a:latin typeface="PMingLiU"/>
                <a:cs typeface="PMingLiU"/>
              </a:rPr>
              <a:t>能力向视觉、语音等多领域拓展</a:t>
            </a:r>
            <a:endParaRPr sz="1500">
              <a:latin typeface="PMingLiU"/>
              <a:cs typeface="PMingLiU"/>
            </a:endParaRPr>
          </a:p>
        </p:txBody>
      </p:sp>
      <p:grpSp>
        <p:nvGrpSpPr>
          <p:cNvPr id="25" name="object 25" descr=""/>
          <p:cNvGrpSpPr/>
          <p:nvPr/>
        </p:nvGrpSpPr>
        <p:grpSpPr>
          <a:xfrm>
            <a:off x="6667499" y="4972049"/>
            <a:ext cx="4762500" cy="2381250"/>
            <a:chOff x="6667499" y="4972049"/>
            <a:chExt cx="4762500" cy="2381250"/>
          </a:xfrm>
        </p:grpSpPr>
        <p:sp>
          <p:nvSpPr>
            <p:cNvPr id="26" name="object 26" descr=""/>
            <p:cNvSpPr/>
            <p:nvPr/>
          </p:nvSpPr>
          <p:spPr>
            <a:xfrm>
              <a:off x="6667499" y="4972049"/>
              <a:ext cx="4762500" cy="2381250"/>
            </a:xfrm>
            <a:custGeom>
              <a:avLst/>
              <a:gdLst/>
              <a:ahLst/>
              <a:cxnLst/>
              <a:rect l="l" t="t" r="r" b="b"/>
              <a:pathLst>
                <a:path w="4762500" h="2381250">
                  <a:moveTo>
                    <a:pt x="4667249" y="2381249"/>
                  </a:moveTo>
                  <a:lnTo>
                    <a:pt x="95249" y="2381249"/>
                  </a:lnTo>
                  <a:lnTo>
                    <a:pt x="85866" y="2380796"/>
                  </a:lnTo>
                  <a:lnTo>
                    <a:pt x="42321" y="2365212"/>
                  </a:lnTo>
                  <a:lnTo>
                    <a:pt x="11259" y="2330945"/>
                  </a:lnTo>
                  <a:lnTo>
                    <a:pt x="0" y="2285999"/>
                  </a:lnTo>
                  <a:lnTo>
                    <a:pt x="0" y="95249"/>
                  </a:lnTo>
                  <a:lnTo>
                    <a:pt x="11259" y="50303"/>
                  </a:lnTo>
                  <a:lnTo>
                    <a:pt x="42321" y="16037"/>
                  </a:lnTo>
                  <a:lnTo>
                    <a:pt x="85866" y="453"/>
                  </a:lnTo>
                  <a:lnTo>
                    <a:pt x="95249" y="0"/>
                  </a:lnTo>
                  <a:lnTo>
                    <a:pt x="4667249" y="0"/>
                  </a:lnTo>
                  <a:lnTo>
                    <a:pt x="4712195" y="11259"/>
                  </a:lnTo>
                  <a:lnTo>
                    <a:pt x="4746461" y="42321"/>
                  </a:lnTo>
                  <a:lnTo>
                    <a:pt x="4762046" y="85866"/>
                  </a:lnTo>
                  <a:lnTo>
                    <a:pt x="4762499" y="95249"/>
                  </a:lnTo>
                  <a:lnTo>
                    <a:pt x="4762499" y="2285999"/>
                  </a:lnTo>
                  <a:lnTo>
                    <a:pt x="4751239" y="2330945"/>
                  </a:lnTo>
                  <a:lnTo>
                    <a:pt x="4720177" y="2365212"/>
                  </a:lnTo>
                  <a:lnTo>
                    <a:pt x="4676631" y="2380796"/>
                  </a:lnTo>
                  <a:lnTo>
                    <a:pt x="4667249" y="2381249"/>
                  </a:lnTo>
                  <a:close/>
                </a:path>
              </a:pathLst>
            </a:custGeom>
            <a:solidFill>
              <a:srgbClr val="FFFFFF">
                <a:alpha val="50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6667499" y="4972049"/>
              <a:ext cx="4762500" cy="2381250"/>
            </a:xfrm>
            <a:custGeom>
              <a:avLst/>
              <a:gdLst/>
              <a:ahLst/>
              <a:cxnLst/>
              <a:rect l="l" t="t" r="r" b="b"/>
              <a:pathLst>
                <a:path w="4762500" h="2381250">
                  <a:moveTo>
                    <a:pt x="4667249" y="2381249"/>
                  </a:moveTo>
                  <a:lnTo>
                    <a:pt x="95249" y="2381249"/>
                  </a:lnTo>
                  <a:lnTo>
                    <a:pt x="85866" y="2380796"/>
                  </a:lnTo>
                  <a:lnTo>
                    <a:pt x="42321" y="2365212"/>
                  </a:lnTo>
                  <a:lnTo>
                    <a:pt x="11259" y="2330945"/>
                  </a:lnTo>
                  <a:lnTo>
                    <a:pt x="0" y="2285999"/>
                  </a:lnTo>
                  <a:lnTo>
                    <a:pt x="0" y="95249"/>
                  </a:lnTo>
                  <a:lnTo>
                    <a:pt x="11259" y="50303"/>
                  </a:lnTo>
                  <a:lnTo>
                    <a:pt x="42321" y="16037"/>
                  </a:lnTo>
                  <a:lnTo>
                    <a:pt x="85866" y="453"/>
                  </a:lnTo>
                  <a:lnTo>
                    <a:pt x="95249" y="0"/>
                  </a:lnTo>
                  <a:lnTo>
                    <a:pt x="4667249" y="0"/>
                  </a:lnTo>
                  <a:lnTo>
                    <a:pt x="4708519" y="9524"/>
                  </a:lnTo>
                  <a:lnTo>
                    <a:pt x="89620" y="9524"/>
                  </a:lnTo>
                  <a:lnTo>
                    <a:pt x="84045" y="10073"/>
                  </a:lnTo>
                  <a:lnTo>
                    <a:pt x="42942" y="27098"/>
                  </a:lnTo>
                  <a:lnTo>
                    <a:pt x="18203" y="57242"/>
                  </a:lnTo>
                  <a:lnTo>
                    <a:pt x="9524" y="89621"/>
                  </a:lnTo>
                  <a:lnTo>
                    <a:pt x="9524" y="2291627"/>
                  </a:lnTo>
                  <a:lnTo>
                    <a:pt x="20844" y="2328944"/>
                  </a:lnTo>
                  <a:lnTo>
                    <a:pt x="52302" y="2360403"/>
                  </a:lnTo>
                  <a:lnTo>
                    <a:pt x="89620" y="2371724"/>
                  </a:lnTo>
                  <a:lnTo>
                    <a:pt x="4708520" y="2371724"/>
                  </a:lnTo>
                  <a:lnTo>
                    <a:pt x="4703699" y="2373999"/>
                  </a:lnTo>
                  <a:lnTo>
                    <a:pt x="4694857" y="2377171"/>
                  </a:lnTo>
                  <a:lnTo>
                    <a:pt x="4685834" y="2379437"/>
                  </a:lnTo>
                  <a:lnTo>
                    <a:pt x="4676632" y="2380796"/>
                  </a:lnTo>
                  <a:lnTo>
                    <a:pt x="4667249" y="2381249"/>
                  </a:lnTo>
                  <a:close/>
                </a:path>
                <a:path w="4762500" h="2381250">
                  <a:moveTo>
                    <a:pt x="4708520" y="2371724"/>
                  </a:moveTo>
                  <a:lnTo>
                    <a:pt x="4672878" y="2371724"/>
                  </a:lnTo>
                  <a:lnTo>
                    <a:pt x="4678452" y="2371174"/>
                  </a:lnTo>
                  <a:lnTo>
                    <a:pt x="4689493" y="2368977"/>
                  </a:lnTo>
                  <a:lnTo>
                    <a:pt x="4723885" y="2350595"/>
                  </a:lnTo>
                  <a:lnTo>
                    <a:pt x="4748601" y="2313604"/>
                  </a:lnTo>
                  <a:lnTo>
                    <a:pt x="4752973" y="2291627"/>
                  </a:lnTo>
                  <a:lnTo>
                    <a:pt x="4752973" y="89621"/>
                  </a:lnTo>
                  <a:lnTo>
                    <a:pt x="4741651" y="52302"/>
                  </a:lnTo>
                  <a:lnTo>
                    <a:pt x="4710193" y="20844"/>
                  </a:lnTo>
                  <a:lnTo>
                    <a:pt x="4672878" y="9524"/>
                  </a:lnTo>
                  <a:lnTo>
                    <a:pt x="4708519" y="9524"/>
                  </a:lnTo>
                  <a:lnTo>
                    <a:pt x="4740915" y="34853"/>
                  </a:lnTo>
                  <a:lnTo>
                    <a:pt x="4760687" y="76664"/>
                  </a:lnTo>
                  <a:lnTo>
                    <a:pt x="4762499" y="2285999"/>
                  </a:lnTo>
                  <a:lnTo>
                    <a:pt x="4762046" y="2295382"/>
                  </a:lnTo>
                  <a:lnTo>
                    <a:pt x="4746461" y="2338927"/>
                  </a:lnTo>
                  <a:lnTo>
                    <a:pt x="4712195" y="2369989"/>
                  </a:lnTo>
                  <a:lnTo>
                    <a:pt x="4708520" y="2371724"/>
                  </a:lnTo>
                  <a:close/>
                </a:path>
              </a:pathLst>
            </a:custGeom>
            <a:solidFill>
              <a:srgbClr val="64FFD9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8" name="object 2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67524" y="5172074"/>
              <a:ext cx="4362449" cy="198119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2025-09-15T08:17:32Z</dcterms:created>
  <dcterms:modified xsi:type="dcterms:W3CDTF">2025-09-15T08:17:32Z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2025-09-08T00:00:00Z</vt:filetime>
  </property>
  <property fmtid="{D5CDD505-2E9C-101B-9397-08002B2CF9AE}" pid="3" name="Creator">
    <vt:lpwstr>pdf-lib (https://github.com/Hopding/pdf-lib)</vt:lpwstr>
  </property>
  <property fmtid="{D5CDD505-2E9C-101B-9397-08002B2CF9AE}" pid="4" name="LastSaved">
    <vt:filetime>2025-09-15T00:00:00Z</vt:filetime>
  </property>
  <property fmtid="{D5CDD505-2E9C-101B-9397-08002B2CF9AE}" pid="5" name="Producer">
    <vt:lpwstr>pdf-lib (https://github.com/Hopding/pdf-lib)</vt:lpwstr>
  </property>
</Properties>
</file>