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7" r:id="rId7"/>
    <p:sldId id="266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87" autoAdjust="0"/>
  </p:normalViewPr>
  <p:slideViewPr>
    <p:cSldViewPr>
      <p:cViewPr varScale="1">
        <p:scale>
          <a:sx n="71" d="100"/>
          <a:sy n="71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082BB-93A4-45DA-8182-DA7A9076B87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0405-CA48-415C-97FB-7CA8E553D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数据平面：</a:t>
            </a:r>
            <a:r>
              <a:rPr lang="zh-CN" altLang="en-US" baseline="0" dirty="0" smtClean="0"/>
              <a:t> 各类交换机</a:t>
            </a:r>
            <a:endParaRPr lang="en-US" altLang="zh-CN" baseline="0" dirty="0" smtClean="0"/>
          </a:p>
          <a:p>
            <a:r>
              <a:rPr lang="zh-CN" altLang="en-US" baseline="0" dirty="0" smtClean="0"/>
              <a:t>南向接口（协议插件）：</a:t>
            </a:r>
            <a:r>
              <a:rPr lang="en-US" altLang="zh-CN" baseline="0" dirty="0" err="1" smtClean="0"/>
              <a:t>Openflow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ofp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SAL </a:t>
            </a:r>
            <a:r>
              <a:rPr lang="zh-CN" altLang="en-US" baseline="0" dirty="0" smtClean="0"/>
              <a:t>： 提供 </a:t>
            </a:r>
            <a:r>
              <a:rPr lang="en-US" altLang="zh-CN" baseline="0" dirty="0" smtClean="0"/>
              <a:t>message(notification)</a:t>
            </a:r>
          </a:p>
          <a:p>
            <a:r>
              <a:rPr lang="en-US" altLang="zh-CN" baseline="0" dirty="0" smtClean="0"/>
              <a:t>            </a:t>
            </a:r>
            <a:r>
              <a:rPr lang="en-US" altLang="zh-CN" baseline="0" dirty="0" err="1" smtClean="0"/>
              <a:t>Datastore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控制器平面及应用：</a:t>
            </a:r>
            <a:r>
              <a:rPr lang="en-US" altLang="zh-CN" baseline="0" dirty="0" smtClean="0"/>
              <a:t>ODL root parent/Controller </a:t>
            </a:r>
            <a:r>
              <a:rPr lang="zh-CN" altLang="en-US" baseline="0" dirty="0" smtClean="0"/>
              <a:t>子项目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北向</a:t>
            </a:r>
            <a:r>
              <a:rPr lang="en-US" altLang="zh-CN" baseline="0" dirty="0" smtClean="0"/>
              <a:t>API: REST/RESTCONF/NETCONF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0405-CA48-415C-97FB-7CA8E553D4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9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Kernel project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AAA </a:t>
            </a:r>
          </a:p>
          <a:p>
            <a:r>
              <a:rPr lang="en-US" altLang="zh-CN" dirty="0" smtClean="0"/>
              <a:t>Archetypes</a:t>
            </a:r>
            <a:r>
              <a:rPr lang="en-US" altLang="zh-CN" baseline="0" dirty="0" smtClean="0"/>
              <a:t> </a:t>
            </a:r>
          </a:p>
          <a:p>
            <a:r>
              <a:rPr lang="en-US" altLang="zh-CN" baseline="0" dirty="0" smtClean="0"/>
              <a:t>Federation</a:t>
            </a:r>
          </a:p>
          <a:p>
            <a:r>
              <a:rPr lang="en-US" altLang="zh-CN" baseline="0" dirty="0" smtClean="0"/>
              <a:t>Infrastructure Utilities</a:t>
            </a:r>
          </a:p>
          <a:p>
            <a:r>
              <a:rPr lang="en-US" altLang="zh-CN" baseline="0" dirty="0" smtClean="0"/>
              <a:t>MD-SAL</a:t>
            </a:r>
          </a:p>
          <a:p>
            <a:r>
              <a:rPr lang="en-US" altLang="zh-CN" baseline="0" dirty="0" smtClean="0"/>
              <a:t>ODL Root parent</a:t>
            </a:r>
          </a:p>
          <a:p>
            <a:r>
              <a:rPr lang="en-US" altLang="zh-CN" baseline="0" dirty="0" err="1" smtClean="0"/>
              <a:t>OpenDaylight</a:t>
            </a:r>
            <a:r>
              <a:rPr lang="en-US" altLang="zh-CN" baseline="0" dirty="0" smtClean="0"/>
              <a:t> Controller</a:t>
            </a:r>
          </a:p>
          <a:p>
            <a:r>
              <a:rPr lang="en-US" altLang="zh-CN" baseline="0" dirty="0" err="1" smtClean="0"/>
              <a:t>ServiceUtils</a:t>
            </a:r>
            <a:endParaRPr lang="en-US" altLang="zh-CN" baseline="0" dirty="0" smtClean="0"/>
          </a:p>
          <a:p>
            <a:r>
              <a:rPr lang="en-US" altLang="zh-CN" baseline="0" dirty="0" smtClean="0"/>
              <a:t>YANG tools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0405-CA48-415C-97FB-7CA8E553D4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0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https://wiki.opendaylight.org/view/Project_list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Kernel</a:t>
            </a:r>
            <a:r>
              <a:rPr lang="en-US" altLang="zh-CN" baseline="0" dirty="0" smtClean="0"/>
              <a:t> Projects</a:t>
            </a:r>
          </a:p>
          <a:p>
            <a:r>
              <a:rPr lang="en-US" altLang="zh-CN" baseline="0" dirty="0" smtClean="0"/>
              <a:t>Protocol &amp; service Projects</a:t>
            </a:r>
          </a:p>
          <a:p>
            <a:r>
              <a:rPr lang="en-US" altLang="zh-CN" baseline="0" dirty="0" smtClean="0"/>
              <a:t>Application Projects</a:t>
            </a:r>
          </a:p>
          <a:p>
            <a:r>
              <a:rPr lang="en-US" altLang="zh-CN" baseline="0" dirty="0" smtClean="0"/>
              <a:t>Support Projects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0405-CA48-415C-97FB-7CA8E553D4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1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Routing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和基础设施用来定义抽象服务和相应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的基础框架，管理基于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模型定义的各种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MD-SAL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控制器那些丰富的服务和模块可以使用统一的数据结构和南向、北向的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0405-CA48-415C-97FB-7CA8E553D4D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7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注册，在启动控制器时完成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Java NB Service Modeled API </a:t>
            </a:r>
            <a:r>
              <a:rPr lang="zh-CN" altLang="en-US" dirty="0" smtClean="0"/>
              <a:t>发请求</a:t>
            </a:r>
            <a:r>
              <a:rPr lang="en-US" altLang="zh-CN" dirty="0" smtClean="0"/>
              <a:t>(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MD-SAL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提供一种模型中定义的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infrastructure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来定义数据和功能，且可以通过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 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来访问）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Service configuration data 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中创建了一个新的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 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反序列化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deserialized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operational data trees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是分开的（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）一旦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被写入到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tree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中就会返回成功信息给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call-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Programmer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服务被注册以接收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Service data tree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中的数据变化，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MD-SAL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Programmer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’data changed’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Programmer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操作的同时，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Programmer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在相应的交换机中增加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Programmer Service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Plugin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来产生对“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AddFlow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parameter DT-O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Programmer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实例，调用“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AddFlow”RPC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MD-SAL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将路由请求到相应的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（即实现请求的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AddFlow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RPC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请求被路由到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，并且调用“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AddFlow”RPC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的实现方法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AddFlow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RPC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Plugin 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来读取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 input parameter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。（注意到实现将会用到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模型生成的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方法来读取接收的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AddFlow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就会同时进行了，相应的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flowmod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消息就会发到相应的交换机上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0405-CA48-415C-97FB-7CA8E553D4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4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D0405-CA48-415C-97FB-7CA8E553D4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L2switch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1700808"/>
            <a:ext cx="6048672" cy="4525963"/>
          </a:xfrm>
        </p:spPr>
        <p:txBody>
          <a:bodyPr/>
          <a:lstStyle/>
          <a:p>
            <a:r>
              <a:rPr lang="zh-CN" altLang="en-US" dirty="0" smtClean="0"/>
              <a:t>控制器系统</a:t>
            </a:r>
            <a:r>
              <a:rPr lang="zh-CN" altLang="en-US" dirty="0"/>
              <a:t>架构</a:t>
            </a:r>
            <a:r>
              <a:rPr lang="zh-CN" altLang="en-US" dirty="0" smtClean="0"/>
              <a:t>及相关依赖</a:t>
            </a:r>
            <a:endParaRPr lang="en-US" altLang="zh-CN" dirty="0" smtClean="0"/>
          </a:p>
          <a:p>
            <a:r>
              <a:rPr lang="en-US" altLang="zh-CN" dirty="0" smtClean="0"/>
              <a:t>MD-SAL &amp; 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 Plugin(OFP)</a:t>
            </a:r>
          </a:p>
          <a:p>
            <a:r>
              <a:rPr lang="en-US" altLang="zh-CN" dirty="0" smtClean="0"/>
              <a:t>L2switch</a:t>
            </a:r>
            <a:r>
              <a:rPr lang="zh-CN" altLang="en-US" dirty="0" smtClean="0"/>
              <a:t>模块介绍</a:t>
            </a:r>
            <a:endParaRPr lang="en-US" altLang="zh-CN" dirty="0" smtClean="0"/>
          </a:p>
          <a:p>
            <a:r>
              <a:rPr lang="en-US" altLang="zh-CN" dirty="0" smtClean="0"/>
              <a:t>Packet-in</a:t>
            </a:r>
            <a:r>
              <a:rPr lang="zh-CN" altLang="en-US" dirty="0" smtClean="0"/>
              <a:t>消息处理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81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0"/>
            <a:ext cx="8182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1871"/>
            <a:ext cx="9144000" cy="51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9144000" cy="39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8640"/>
            <a:ext cx="2047875" cy="2228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438536"/>
            <a:ext cx="2575942" cy="31782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20" y="5517232"/>
            <a:ext cx="2609850" cy="1228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4" y="154385"/>
            <a:ext cx="2171700" cy="2257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714" y="2446408"/>
            <a:ext cx="2286000" cy="190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184" y="0"/>
            <a:ext cx="2739879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7309" y="4569017"/>
            <a:ext cx="3190875" cy="20955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44208" y="692696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1829" y="18864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97237" y="620688"/>
            <a:ext cx="68673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44208" y="836712"/>
            <a:ext cx="576064" cy="155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44208" y="2935454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1560" y="3861048"/>
            <a:ext cx="1872208" cy="174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1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24258" y="836712"/>
            <a:ext cx="4680520" cy="5002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当交换机与控制器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通过协议校验，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控制器会向交换机请求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一系列信息（</a:t>
            </a:r>
            <a:r>
              <a:rPr kumimoji="0" lang="zh-CN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端口信息、链路信息等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）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不管是控制器下发的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ea typeface="幼圆" panose="02010509060101010101" pitchFamily="49" charset="-122"/>
                <a:cs typeface="+mn-cs"/>
              </a:rPr>
              <a:t>Request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幼圆" panose="02010509060101010101" pitchFamily="49" charset="-122"/>
                <a:cs typeface="+mn-cs"/>
              </a:rPr>
              <a:t>消息，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还是网元回复的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ea typeface="幼圆" panose="02010509060101010101" pitchFamily="49" charset="-122"/>
                <a:cs typeface="+mn-cs"/>
              </a:rPr>
              <a:t>reply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幼圆" panose="02010509060101010101" pitchFamily="49" charset="-122"/>
                <a:cs typeface="+mn-cs"/>
              </a:rPr>
              <a:t>消息，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n-ea"/>
                <a:cs typeface="+mn-cs"/>
              </a:rPr>
              <a:t>在控制器中都是采用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YANG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模型来定义的</a:t>
            </a:r>
            <a:endParaRPr lang="en-US" altLang="zh-CN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对于那些通过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YANG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模型生成的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java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接口、类和方法：</a:t>
            </a:r>
            <a:endParaRPr lang="en-US" altLang="zh-CN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幼圆" panose="02010509060101010101" pitchFamily="49" charset="-122"/>
                <a:cs typeface="+mn-cs"/>
              </a:rPr>
              <a:t>          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控制器下发的信息：利用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setter</a:t>
            </a:r>
            <a:r>
              <a:rPr lang="zh-CN" altLang="en-US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方法</a:t>
            </a:r>
            <a:endParaRPr lang="en-US" altLang="zh-CN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幼圆" panose="02010509060101010101" pitchFamily="49" charset="-122"/>
                <a:cs typeface="+mn-cs"/>
              </a:rPr>
              <a:t>          </a:t>
            </a:r>
            <a:r>
              <a:rPr lang="zh-CN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控制器收到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的</a:t>
            </a:r>
            <a:r>
              <a:rPr lang="zh-CN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信息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：利用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getter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方法</a:t>
            </a:r>
            <a:r>
              <a:rPr lang="zh-CN" altLang="en-US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对  </a:t>
            </a:r>
            <a:r>
              <a:rPr lang="en-US" altLang="zh-CN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	  </a:t>
            </a:r>
            <a:r>
              <a:rPr lang="zh-CN" altLang="en-US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照协议字节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流解析</a:t>
            </a:r>
            <a:r>
              <a:rPr lang="zh-CN" altLang="en-US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存储，也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即</a:t>
            </a:r>
            <a:r>
              <a:rPr lang="zh-CN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存</a:t>
            </a:r>
            <a:r>
              <a:rPr lang="zh-CN" altLang="zh-CN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到</a:t>
            </a:r>
            <a:r>
              <a:rPr lang="en-US" altLang="zh-CN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 	  </a:t>
            </a:r>
            <a:r>
              <a:rPr lang="en-US" altLang="zh-CN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YANG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模型的</a:t>
            </a:r>
            <a:r>
              <a:rPr lang="en-US" altLang="zh-CN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data-store</a:t>
            </a:r>
            <a:r>
              <a:rPr lang="zh-CN" altLang="zh-CN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里</a:t>
            </a:r>
            <a:endParaRPr lang="en-US" altLang="zh-CN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MD-SAL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应用可通过已有的方法获取</a:t>
            </a:r>
            <a:r>
              <a:rPr lang="en-US" altLang="zh-CN" dirty="0">
                <a:solidFill>
                  <a:sysClr val="windowText" lastClr="000000">
                    <a:lumMod val="75000"/>
                    <a:lumOff val="25000"/>
                  </a:sysClr>
                </a:solidFill>
                <a:ea typeface="幼圆" panose="02010509060101010101" pitchFamily="49" charset="-122"/>
              </a:rPr>
              <a:t>data-store</a:t>
            </a: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中的数据为本身所用，并且不同模块之前可相互调用。</a:t>
            </a:r>
            <a:endParaRPr lang="en-US" altLang="zh-CN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46" y="1653229"/>
            <a:ext cx="4529104" cy="43419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675" y="280790"/>
            <a:ext cx="5867400" cy="40005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11560" y="4046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 smtClean="0"/>
              <a:t>MD SAL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02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11560" y="4046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 smtClean="0"/>
              <a:t>OFP</a:t>
            </a:r>
            <a:endParaRPr 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95403" y="1510366"/>
            <a:ext cx="3644549" cy="469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Connection </a:t>
            </a:r>
            <a:r>
              <a:rPr lang="en-US" altLang="zh-CN" dirty="0">
                <a:solidFill>
                  <a:srgbClr val="333333"/>
                </a:solidFill>
              </a:rPr>
              <a:t>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Session </a:t>
            </a:r>
            <a:r>
              <a:rPr lang="en-US" altLang="zh-CN" dirty="0">
                <a:solidFill>
                  <a:srgbClr val="333333"/>
                </a:solidFill>
              </a:rPr>
              <a:t>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State </a:t>
            </a:r>
            <a:r>
              <a:rPr lang="en-US" altLang="zh-CN" dirty="0">
                <a:solidFill>
                  <a:srgbClr val="333333"/>
                </a:solidFill>
              </a:rPr>
              <a:t>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Error </a:t>
            </a:r>
            <a:r>
              <a:rPr lang="en-US" altLang="zh-CN" dirty="0">
                <a:solidFill>
                  <a:srgbClr val="333333"/>
                </a:solidFill>
              </a:rPr>
              <a:t>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Mapping </a:t>
            </a:r>
            <a:r>
              <a:rPr lang="en-US" altLang="zh-CN" dirty="0">
                <a:solidFill>
                  <a:srgbClr val="333333"/>
                </a:solidFill>
              </a:rPr>
              <a:t>function(Infrastructure to OF structures).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Connection </a:t>
            </a:r>
            <a:r>
              <a:rPr lang="en-US" altLang="zh-CN" dirty="0">
                <a:solidFill>
                  <a:srgbClr val="333333"/>
                </a:solidFill>
              </a:rPr>
              <a:t>establishment will be handled by </a:t>
            </a:r>
            <a:r>
              <a:rPr lang="en-US" altLang="zh-CN" dirty="0" err="1">
                <a:solidFill>
                  <a:srgbClr val="333333"/>
                </a:solidFill>
              </a:rPr>
              <a:t>OpenFlow</a:t>
            </a:r>
            <a:r>
              <a:rPr lang="en-US" altLang="zh-CN" dirty="0">
                <a:solidFill>
                  <a:srgbClr val="333333"/>
                </a:solidFill>
              </a:rPr>
              <a:t> library using </a:t>
            </a:r>
            <a:r>
              <a:rPr lang="en-US" altLang="zh-CN" dirty="0" err="1">
                <a:solidFill>
                  <a:srgbClr val="333333"/>
                </a:solidFill>
              </a:rPr>
              <a:t>opensource</a:t>
            </a:r>
            <a:r>
              <a:rPr lang="en-US" altLang="zh-CN" dirty="0">
                <a:solidFill>
                  <a:srgbClr val="333333"/>
                </a:solidFill>
              </a:rPr>
              <a:t> netty.io </a:t>
            </a:r>
            <a:r>
              <a:rPr lang="en-US" altLang="zh-CN" dirty="0" smtClean="0">
                <a:solidFill>
                  <a:srgbClr val="333333"/>
                </a:solidFill>
              </a:rPr>
              <a:t>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</a:rPr>
              <a:t> Message </a:t>
            </a:r>
            <a:r>
              <a:rPr lang="en-US" altLang="zh-CN" dirty="0">
                <a:solidFill>
                  <a:srgbClr val="333333"/>
                </a:solidFill>
              </a:rPr>
              <a:t>handling(Ex: Packet 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Event </a:t>
            </a:r>
            <a:r>
              <a:rPr lang="en-US" altLang="zh-CN" dirty="0">
                <a:solidFill>
                  <a:srgbClr val="333333"/>
                </a:solidFill>
              </a:rPr>
              <a:t>handling and propagation to upper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Plugin </a:t>
            </a:r>
            <a:r>
              <a:rPr lang="en-US" altLang="zh-CN" dirty="0">
                <a:solidFill>
                  <a:srgbClr val="333333"/>
                </a:solidFill>
              </a:rPr>
              <a:t>will support both MD-SAL and Hard </a:t>
            </a:r>
            <a:r>
              <a:rPr lang="en-US" altLang="zh-CN" dirty="0" smtClean="0">
                <a:solidFill>
                  <a:srgbClr val="333333"/>
                </a:solidFill>
              </a:rPr>
              <a:t>  SAL</a:t>
            </a:r>
            <a:r>
              <a:rPr lang="en-US" altLang="zh-CN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333333"/>
                </a:solidFill>
              </a:rPr>
              <a:t>  Will </a:t>
            </a:r>
            <a:r>
              <a:rPr lang="en-US" altLang="zh-CN" dirty="0">
                <a:solidFill>
                  <a:srgbClr val="333333"/>
                </a:solidFill>
              </a:rPr>
              <a:t>be backward compatible with OF 1.0.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8640"/>
            <a:ext cx="62198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2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8010525" cy="3971925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611560" y="4046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Add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5554"/>
            <a:ext cx="8505825" cy="288607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11560" y="40466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L2switch </a:t>
            </a:r>
            <a:r>
              <a:rPr lang="zh-CN" altLang="en-US" b="1" dirty="0" smtClean="0"/>
              <a:t>项目架构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8" y="3068960"/>
            <a:ext cx="9036496" cy="37890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2470" y="188640"/>
            <a:ext cx="7945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Packet handler:          </a:t>
            </a:r>
            <a:r>
              <a:rPr lang="zh-CN" altLang="en-US" dirty="0" smtClean="0"/>
              <a:t>接收新包通知，解析数据包</a:t>
            </a:r>
            <a:endParaRPr lang="en-US" altLang="zh-CN" dirty="0" smtClean="0"/>
          </a:p>
          <a:p>
            <a:r>
              <a:rPr lang="en-US" altLang="zh-CN" dirty="0" smtClean="0"/>
              <a:t>ARP handler</a:t>
            </a:r>
            <a:r>
              <a:rPr lang="zh-CN" altLang="en-US" dirty="0" smtClean="0"/>
              <a:t>：           处理解析后的</a:t>
            </a:r>
            <a:r>
              <a:rPr lang="en-US" altLang="zh-CN" dirty="0" smtClean="0"/>
              <a:t>ARP</a:t>
            </a:r>
            <a:r>
              <a:rPr lang="zh-CN" altLang="en-US" dirty="0" smtClean="0"/>
              <a:t>消息并产生包含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广播的</a:t>
            </a:r>
            <a:r>
              <a:rPr lang="en-US" altLang="zh-CN" dirty="0" smtClean="0"/>
              <a:t>packet-out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 smtClean="0"/>
              <a:t>Address tracker</a:t>
            </a:r>
            <a:r>
              <a:rPr lang="zh-CN" altLang="en-US" dirty="0" smtClean="0"/>
              <a:t>：     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端口映射，保存在</a:t>
            </a:r>
            <a:r>
              <a:rPr lang="en-US" altLang="zh-CN" dirty="0" err="1" smtClean="0"/>
              <a:t>DataStore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Host tracker</a:t>
            </a:r>
            <a:r>
              <a:rPr lang="zh-CN" altLang="en-US" dirty="0" smtClean="0"/>
              <a:t>：            监听节点，更新</a:t>
            </a:r>
            <a:r>
              <a:rPr lang="en-US" altLang="zh-CN" dirty="0" smtClean="0"/>
              <a:t>topology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Loop  remove:          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STP</a:t>
            </a:r>
            <a:r>
              <a:rPr lang="zh-CN" altLang="en-US" dirty="0" smtClean="0"/>
              <a:t>协议消除网络环路</a:t>
            </a:r>
            <a:endParaRPr lang="en-US" altLang="zh-CN" dirty="0" smtClean="0"/>
          </a:p>
          <a:p>
            <a:r>
              <a:rPr lang="en-US" altLang="zh-CN" dirty="0" smtClean="0"/>
              <a:t>Flow writer service:   </a:t>
            </a:r>
            <a:r>
              <a:rPr lang="zh-CN" altLang="en-US" dirty="0" smtClean="0"/>
              <a:t>下发流表，存在</a:t>
            </a:r>
            <a:r>
              <a:rPr lang="en-US" altLang="zh-CN" dirty="0" err="1" smtClean="0"/>
              <a:t>DataStore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0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426</Words>
  <Application>Microsoft Office PowerPoint</Application>
  <PresentationFormat>全屏显示(4:3)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幼圆</vt:lpstr>
      <vt:lpstr>Arial</vt:lpstr>
      <vt:lpstr>Calibri</vt:lpstr>
      <vt:lpstr>Century Gothic</vt:lpstr>
      <vt:lpstr>Wingdings</vt:lpstr>
      <vt:lpstr>Wingdings 3</vt:lpstr>
      <vt:lpstr>Office 主题</vt:lpstr>
      <vt:lpstr>L2switch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L2switch</dc:title>
  <dc:creator>Feng Wei</dc:creator>
  <cp:lastModifiedBy>Wei</cp:lastModifiedBy>
  <cp:revision>53</cp:revision>
  <dcterms:created xsi:type="dcterms:W3CDTF">2018-12-17T01:28:09Z</dcterms:created>
  <dcterms:modified xsi:type="dcterms:W3CDTF">2018-12-21T07:10:29Z</dcterms:modified>
</cp:coreProperties>
</file>