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2" r:id="rId1"/>
  </p:sldMasterIdLst>
  <p:notesMasterIdLst>
    <p:notesMasterId r:id="rId6"/>
  </p:notesMasterIdLst>
  <p:sldIdLst>
    <p:sldId id="256" r:id="rId2"/>
    <p:sldId id="298" r:id="rId3"/>
    <p:sldId id="299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 userDrawn="1">
          <p15:clr>
            <a:srgbClr val="A4A3A4"/>
          </p15:clr>
        </p15:guide>
        <p15:guide id="2" orient="horz" pos="2251" userDrawn="1">
          <p15:clr>
            <a:srgbClr val="A4A3A4"/>
          </p15:clr>
        </p15:guide>
        <p15:guide id="3" pos="574" userDrawn="1">
          <p15:clr>
            <a:srgbClr val="A4A3A4"/>
          </p15:clr>
        </p15:guide>
        <p15:guide id="4" pos="70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A00"/>
    <a:srgbClr val="1390CA"/>
    <a:srgbClr val="E7DB4D"/>
    <a:srgbClr val="E8DA4D"/>
    <a:srgbClr val="FFFFFF"/>
    <a:srgbClr val="C75C5C"/>
    <a:srgbClr val="76C2AF"/>
    <a:srgbClr val="F57E1B"/>
    <a:srgbClr val="2E75B6"/>
    <a:srgbClr val="FF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78162" autoAdjust="0"/>
  </p:normalViewPr>
  <p:slideViewPr>
    <p:cSldViewPr snapToGrid="0">
      <p:cViewPr varScale="1">
        <p:scale>
          <a:sx n="54" d="100"/>
          <a:sy n="54" d="100"/>
        </p:scale>
        <p:origin x="1132" y="60"/>
      </p:cViewPr>
      <p:guideLst>
        <p:guide pos="3863"/>
        <p:guide orient="horz" pos="2251"/>
        <p:guide pos="574"/>
        <p:guide pos="70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4042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EA7FA-6D9D-4470-A888-D9ED569AD1C8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A37F0-1623-4208-8086-17A0252105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78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A37F0-1623-4208-8086-17A02521056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252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A37F0-1623-4208-8086-17A02521056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39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43"/>
          <p:cNvSpPr>
            <a:spLocks noGrp="1"/>
          </p:cNvSpPr>
          <p:nvPr>
            <p:ph type="title" hasCustomPrompt="1"/>
          </p:nvPr>
        </p:nvSpPr>
        <p:spPr>
          <a:xfrm>
            <a:off x="953471" y="3429000"/>
            <a:ext cx="5287489" cy="826025"/>
          </a:xfrm>
        </p:spPr>
        <p:txBody>
          <a:bodyPr anchor="ctr">
            <a:normAutofit/>
          </a:bodyPr>
          <a:lstStyle>
            <a:lvl1pPr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A0D3DA76-49EB-44A1-A95F-A41EA447F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296" y="0"/>
            <a:ext cx="7156704" cy="6858000"/>
          </a:xfrm>
          <a:prstGeom prst="rect">
            <a:avLst/>
          </a:prstGeom>
        </p:spPr>
      </p:pic>
      <p:pic>
        <p:nvPicPr>
          <p:cNvPr id="11" name="图片 10" descr="图片包含 事情&#10;&#10;已生成高可信度的说明">
            <a:extLst>
              <a:ext uri="{FF2B5EF4-FFF2-40B4-BE49-F238E27FC236}">
                <a16:creationId xmlns:a16="http://schemas.microsoft.com/office/drawing/2014/main" xmlns="" id="{7A54BE48-E6E4-4DBF-8304-1DABD34BFB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71" y="5860128"/>
            <a:ext cx="1427305" cy="46914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D2745CB0-AAF8-47B5-B072-94CC99DF65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296" y="0"/>
            <a:ext cx="7156704" cy="6858000"/>
          </a:xfrm>
          <a:prstGeom prst="rect">
            <a:avLst/>
          </a:prstGeom>
        </p:spPr>
      </p:pic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D51B6D18-F448-474E-825B-3F6D0AD073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4155" y="4319000"/>
            <a:ext cx="5286805" cy="469142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D2745CB0-AAF8-47B5-B072-94CC99DF65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296" y="0"/>
            <a:ext cx="71567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21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xmlns="" id="{75FAE1A1-3532-4AC3-B78A-66239455F1F6}"/>
              </a:ext>
            </a:extLst>
          </p:cNvPr>
          <p:cNvSpPr/>
          <p:nvPr/>
        </p:nvSpPr>
        <p:spPr>
          <a:xfrm>
            <a:off x="-1" y="345327"/>
            <a:ext cx="522395" cy="683812"/>
          </a:xfrm>
          <a:prstGeom prst="rect">
            <a:avLst/>
          </a:prstGeom>
          <a:solidFill>
            <a:srgbClr val="1390CA"/>
          </a:solidFill>
          <a:ln>
            <a:solidFill>
              <a:srgbClr val="1390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 descr="图片包含 事情&#10;&#10;已生成高可信度的说明">
            <a:extLst>
              <a:ext uri="{FF2B5EF4-FFF2-40B4-BE49-F238E27FC236}">
                <a16:creationId xmlns:a16="http://schemas.microsoft.com/office/drawing/2014/main" xmlns="" id="{E24177B6-18F8-4B4E-826C-9A61189C4D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452662"/>
            <a:ext cx="1427305" cy="4691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E042D150-4675-4850-8556-879012521C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7746" b="13499"/>
          <a:stretch/>
        </p:blipFill>
        <p:spPr>
          <a:xfrm>
            <a:off x="8020399" y="2470999"/>
            <a:ext cx="4171601" cy="4387001"/>
          </a:xfrm>
          <a:prstGeom prst="rect">
            <a:avLst/>
          </a:prstGeom>
        </p:spPr>
      </p:pic>
      <p:sp>
        <p:nvSpPr>
          <p:cNvPr id="19" name="文本占位符 18">
            <a:extLst>
              <a:ext uri="{FF2B5EF4-FFF2-40B4-BE49-F238E27FC236}">
                <a16:creationId xmlns:a16="http://schemas.microsoft.com/office/drawing/2014/main" xmlns="" id="{8F5419F7-BFF7-4256-A2DE-4C5FBAB79C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7863" y="360208"/>
            <a:ext cx="2266950" cy="654050"/>
          </a:xfrm>
          <a:noFill/>
          <a:effectLst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3600" b="1" dirty="0">
                <a:solidFill>
                  <a:srgbClr val="1390CA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778497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4040" y="4261816"/>
            <a:ext cx="8124286" cy="806072"/>
          </a:xfrm>
        </p:spPr>
        <p:txBody>
          <a:bodyPr anchor="b"/>
          <a:lstStyle>
            <a:lvl1pPr>
              <a:defRPr sz="5200" b="1">
                <a:solidFill>
                  <a:srgbClr val="1390C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12203" y="5011763"/>
            <a:ext cx="6886197" cy="39775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7" name="图片 6" descr="图片包含 事情&#10;&#10;已生成高可信度的说明">
            <a:extLst>
              <a:ext uri="{FF2B5EF4-FFF2-40B4-BE49-F238E27FC236}">
                <a16:creationId xmlns:a16="http://schemas.microsoft.com/office/drawing/2014/main" xmlns="" id="{31B08F91-5F8D-438E-9E79-0D1E54E8B9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345327"/>
            <a:ext cx="1427305" cy="469142"/>
          </a:xfrm>
          <a:prstGeom prst="rect">
            <a:avLst/>
          </a:prstGeom>
        </p:spPr>
      </p:pic>
      <p:pic>
        <p:nvPicPr>
          <p:cNvPr id="9" name="图片 8" descr="图片包含 事情&#10;&#10;已生成高可信度的说明">
            <a:extLst>
              <a:ext uri="{FF2B5EF4-FFF2-40B4-BE49-F238E27FC236}">
                <a16:creationId xmlns:a16="http://schemas.microsoft.com/office/drawing/2014/main" xmlns="" id="{52AB3A20-BC19-413C-ACA9-385A013322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345327"/>
            <a:ext cx="1427305" cy="46914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86D55681-9159-488C-A5D8-D76958229FE2}"/>
              </a:ext>
            </a:extLst>
          </p:cNvPr>
          <p:cNvSpPr/>
          <p:nvPr/>
        </p:nvSpPr>
        <p:spPr>
          <a:xfrm>
            <a:off x="0" y="4262873"/>
            <a:ext cx="940158" cy="1152936"/>
          </a:xfrm>
          <a:prstGeom prst="rect">
            <a:avLst/>
          </a:prstGeom>
          <a:solidFill>
            <a:srgbClr val="1390CA"/>
          </a:solidFill>
          <a:ln>
            <a:solidFill>
              <a:srgbClr val="1390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356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5772" y="374127"/>
            <a:ext cx="10515600" cy="68381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5" name="图片 4" descr="图片包含 事情&#10;&#10;已生成高可信度的说明">
            <a:extLst>
              <a:ext uri="{FF2B5EF4-FFF2-40B4-BE49-F238E27FC236}">
                <a16:creationId xmlns:a16="http://schemas.microsoft.com/office/drawing/2014/main" xmlns="" id="{3B3C7442-44B5-45F3-9A27-CD25A08B01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452662"/>
            <a:ext cx="1427305" cy="46914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6BFFF4B-0750-4482-ACF9-12EE4239E0DB}"/>
              </a:ext>
            </a:extLst>
          </p:cNvPr>
          <p:cNvSpPr/>
          <p:nvPr/>
        </p:nvSpPr>
        <p:spPr>
          <a:xfrm>
            <a:off x="-1" y="345327"/>
            <a:ext cx="522395" cy="683812"/>
          </a:xfrm>
          <a:prstGeom prst="rect">
            <a:avLst/>
          </a:prstGeom>
          <a:solidFill>
            <a:srgbClr val="1390CA"/>
          </a:solidFill>
          <a:ln>
            <a:solidFill>
              <a:srgbClr val="1390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58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72566" y="374128"/>
            <a:ext cx="10934701" cy="68381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72567" y="1602138"/>
            <a:ext cx="10934699" cy="4351338"/>
          </a:xfrm>
        </p:spPr>
        <p:txBody>
          <a:bodyPr/>
          <a:lstStyle>
            <a:lvl1pPr marL="9144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 sz="2400">
                <a:solidFill>
                  <a:srgbClr val="1390CA"/>
                </a:solidFill>
                <a:latin typeface="+mn-ea"/>
                <a:ea typeface="+mn-ea"/>
              </a:defRPr>
            </a:lvl1pPr>
            <a:lvl2pPr marL="9144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9144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/>
            </a:lvl4pPr>
            <a:lvl5pPr marL="9144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/>
            </a:lvl5pPr>
          </a:lstStyle>
          <a:p>
            <a:pPr lvl="0"/>
            <a:r>
              <a:rPr lang="zh-CN" altLang="en-US" dirty="0"/>
              <a:t>单击此处编辑内容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pic>
        <p:nvPicPr>
          <p:cNvPr id="13" name="图片 12" descr="图片包含 事情&#10;&#10;已生成高可信度的说明">
            <a:extLst>
              <a:ext uri="{FF2B5EF4-FFF2-40B4-BE49-F238E27FC236}">
                <a16:creationId xmlns:a16="http://schemas.microsoft.com/office/drawing/2014/main" xmlns="" id="{26CD6027-D42A-462D-AA28-0114CA848C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452662"/>
            <a:ext cx="1427305" cy="46914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F4CBE18-86C4-4D7C-B9FF-898E4A09C187}"/>
              </a:ext>
            </a:extLst>
          </p:cNvPr>
          <p:cNvSpPr/>
          <p:nvPr/>
        </p:nvSpPr>
        <p:spPr>
          <a:xfrm>
            <a:off x="0" y="374128"/>
            <a:ext cx="522395" cy="683812"/>
          </a:xfrm>
          <a:prstGeom prst="rect">
            <a:avLst/>
          </a:prstGeom>
          <a:solidFill>
            <a:srgbClr val="1390CA"/>
          </a:solidFill>
          <a:ln>
            <a:solidFill>
              <a:srgbClr val="1390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574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事情&#10;&#10;已生成高可信度的说明">
            <a:extLst>
              <a:ext uri="{FF2B5EF4-FFF2-40B4-BE49-F238E27FC236}">
                <a16:creationId xmlns:a16="http://schemas.microsoft.com/office/drawing/2014/main" xmlns="" id="{987A9A24-4327-4218-B4D1-A0C7BD9C66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452662"/>
            <a:ext cx="1427305" cy="46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16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>
            <a:extLst>
              <a:ext uri="{FF2B5EF4-FFF2-40B4-BE49-F238E27FC236}">
                <a16:creationId xmlns:a16="http://schemas.microsoft.com/office/drawing/2014/main" xmlns="" id="{81E2D641-B690-4E23-BAE3-5BA3A1066063}"/>
              </a:ext>
            </a:extLst>
          </p:cNvPr>
          <p:cNvSpPr txBox="1"/>
          <p:nvPr/>
        </p:nvSpPr>
        <p:spPr>
          <a:xfrm>
            <a:off x="2615266" y="2705725"/>
            <a:ext cx="71082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800" b="0" dirty="0">
                <a:solidFill>
                  <a:srgbClr val="268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8800" b="0" dirty="0">
                <a:solidFill>
                  <a:srgbClr val="585C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 u</a:t>
            </a:r>
            <a:r>
              <a:rPr lang="zh-CN" altLang="en-US" sz="8800" b="0" dirty="0">
                <a:solidFill>
                  <a:srgbClr val="585C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A0F23A89-67D2-4CD8-9703-4DA7BE5FE0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000" y="3204000"/>
            <a:ext cx="640800" cy="6408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81E2D641-B690-4E23-BAE3-5BA3A1066063}"/>
              </a:ext>
            </a:extLst>
          </p:cNvPr>
          <p:cNvSpPr txBox="1"/>
          <p:nvPr userDrawn="1"/>
        </p:nvSpPr>
        <p:spPr>
          <a:xfrm>
            <a:off x="2898602" y="2743825"/>
            <a:ext cx="64676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800" b="0" dirty="0">
                <a:solidFill>
                  <a:srgbClr val="1390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lang="en-US" altLang="zh-CN" sz="8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You</a:t>
            </a:r>
            <a:r>
              <a:rPr lang="zh-CN" altLang="en-US" sz="8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45015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1052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21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36380" y="63106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562F33BB-6A51-4430-80A3-42FA268D26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03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0" indent="-4572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0" indent="-4572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0" indent="-4572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0" indent="-4572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0" indent="-4572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625" y="3016334"/>
            <a:ext cx="4948037" cy="1012032"/>
          </a:xfrm>
        </p:spPr>
        <p:txBody>
          <a:bodyPr>
            <a:noAutofit/>
          </a:bodyPr>
          <a:lstStyle/>
          <a:p>
            <a:r>
              <a:rPr lang="en-US" altLang="zh-CN" sz="4000" dirty="0" err="1" smtClean="0">
                <a:cs typeface="+mn-ea"/>
                <a:sym typeface="+mn-lt"/>
              </a:rPr>
              <a:t>OpenDaylight</a:t>
            </a:r>
            <a:r>
              <a:rPr lang="zh-CN" altLang="en-US" sz="4000" dirty="0" smtClean="0">
                <a:cs typeface="+mn-ea"/>
                <a:sym typeface="+mn-lt"/>
              </a:rPr>
              <a:t>应用开发系列课程</a:t>
            </a:r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85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课程介绍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EAFBBE8C-A34C-46D3-A8DB-9D0CA2383F4C}"/>
              </a:ext>
            </a:extLst>
          </p:cNvPr>
          <p:cNvSpPr txBox="1"/>
          <p:nvPr/>
        </p:nvSpPr>
        <p:spPr>
          <a:xfrm>
            <a:off x="572568" y="1347652"/>
            <a:ext cx="10965497" cy="524759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solidFill>
                  <a:srgbClr val="1390CA"/>
                </a:solidFill>
                <a:cs typeface="+mn-ea"/>
                <a:sym typeface="+mn-lt"/>
              </a:rPr>
              <a:t>讲什么内容，做哪些实战训练</a:t>
            </a:r>
            <a:r>
              <a:rPr lang="en-US" altLang="zh-CN" sz="2800" dirty="0">
                <a:solidFill>
                  <a:srgbClr val="1390CA"/>
                </a:solidFill>
                <a:cs typeface="+mn-ea"/>
                <a:sym typeface="+mn-lt"/>
              </a:rPr>
              <a:t>?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1390CA"/>
                </a:solidFill>
                <a:cs typeface="+mn-ea"/>
                <a:sym typeface="+mn-lt"/>
              </a:rPr>
              <a:t> 基础篇</a:t>
            </a:r>
            <a:endParaRPr lang="en-US" altLang="zh-CN" sz="2400" b="1" dirty="0">
              <a:solidFill>
                <a:srgbClr val="1390CA"/>
              </a:solidFill>
              <a:cs typeface="+mn-ea"/>
              <a:sym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cs typeface="+mn-ea"/>
                <a:sym typeface="+mn-lt"/>
              </a:rPr>
              <a:t>围绕</a:t>
            </a:r>
            <a:r>
              <a:rPr lang="en-US" altLang="zh-CN" sz="2000" dirty="0">
                <a:cs typeface="+mn-ea"/>
                <a:sym typeface="+mn-lt"/>
              </a:rPr>
              <a:t>ODL</a:t>
            </a:r>
            <a:r>
              <a:rPr lang="zh-CN" altLang="en-US" sz="2000" dirty="0">
                <a:cs typeface="+mn-ea"/>
                <a:sym typeface="+mn-lt"/>
              </a:rPr>
              <a:t>的使用与</a:t>
            </a:r>
            <a:r>
              <a:rPr lang="en-US" altLang="zh-CN" sz="2000" dirty="0">
                <a:cs typeface="+mn-ea"/>
                <a:sym typeface="+mn-lt"/>
              </a:rPr>
              <a:t>ODL</a:t>
            </a:r>
            <a:r>
              <a:rPr lang="zh-CN" altLang="en-US" sz="2000" dirty="0">
                <a:cs typeface="+mn-ea"/>
                <a:sym typeface="+mn-lt"/>
              </a:rPr>
              <a:t>核心框架</a:t>
            </a:r>
            <a:r>
              <a:rPr lang="en-US" altLang="zh-CN" sz="2000" dirty="0" smtClean="0">
                <a:cs typeface="+mn-ea"/>
                <a:sym typeface="+mn-lt"/>
              </a:rPr>
              <a:t>MD-SAL</a:t>
            </a:r>
            <a:r>
              <a:rPr lang="zh-CN" altLang="en-US" sz="2000" dirty="0">
                <a:cs typeface="+mn-ea"/>
                <a:sym typeface="+mn-lt"/>
              </a:rPr>
              <a:t>进行讲解，并通过一系列实验与编程实践掌握基于</a:t>
            </a:r>
            <a:r>
              <a:rPr lang="en-US" altLang="zh-CN" sz="2000" dirty="0">
                <a:cs typeface="+mn-ea"/>
                <a:sym typeface="+mn-lt"/>
              </a:rPr>
              <a:t>ODL</a:t>
            </a:r>
            <a:r>
              <a:rPr lang="zh-CN" altLang="en-US" sz="2000" dirty="0">
                <a:cs typeface="+mn-ea"/>
                <a:sym typeface="+mn-lt"/>
              </a:rPr>
              <a:t>进行</a:t>
            </a:r>
            <a:r>
              <a:rPr lang="en-US" altLang="zh-CN" sz="2000" dirty="0">
                <a:cs typeface="+mn-ea"/>
                <a:sym typeface="+mn-lt"/>
              </a:rPr>
              <a:t>APP</a:t>
            </a:r>
            <a:r>
              <a:rPr lang="zh-CN" altLang="en-US" sz="2000" dirty="0">
                <a:cs typeface="+mn-ea"/>
                <a:sym typeface="+mn-lt"/>
              </a:rPr>
              <a:t>开发的</a:t>
            </a:r>
            <a:r>
              <a:rPr lang="zh-CN" altLang="en-US" sz="2000" dirty="0" smtClean="0">
                <a:cs typeface="+mn-ea"/>
                <a:sym typeface="+mn-lt"/>
              </a:rPr>
              <a:t>基本技能</a:t>
            </a:r>
            <a:endParaRPr lang="en-US" altLang="zh-CN" sz="2000" dirty="0">
              <a:solidFill>
                <a:srgbClr val="1390CA"/>
              </a:solidFill>
              <a:cs typeface="+mn-ea"/>
              <a:sym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1390CA"/>
                </a:solidFill>
                <a:cs typeface="+mn-ea"/>
                <a:sym typeface="+mn-lt"/>
              </a:rPr>
              <a:t> 提高篇</a:t>
            </a:r>
            <a:endParaRPr lang="en-US" altLang="zh-CN" sz="2400" b="1" dirty="0">
              <a:solidFill>
                <a:srgbClr val="1390CA"/>
              </a:solidFill>
              <a:cs typeface="+mn-ea"/>
              <a:sym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cs typeface="+mn-ea"/>
                <a:sym typeface="+mn-lt"/>
              </a:rPr>
              <a:t>围绕</a:t>
            </a:r>
            <a:r>
              <a:rPr lang="en-US" altLang="zh-CN" sz="2000" dirty="0">
                <a:cs typeface="+mn-ea"/>
                <a:sym typeface="+mn-lt"/>
              </a:rPr>
              <a:t>ODL</a:t>
            </a:r>
            <a:r>
              <a:rPr lang="zh-CN" altLang="en-US" sz="2000" dirty="0">
                <a:cs typeface="+mn-ea"/>
                <a:sym typeface="+mn-lt"/>
              </a:rPr>
              <a:t>的</a:t>
            </a:r>
            <a:r>
              <a:rPr lang="zh-CN" altLang="en-US" sz="2000" dirty="0" smtClean="0">
                <a:cs typeface="+mn-ea"/>
                <a:sym typeface="+mn-lt"/>
              </a:rPr>
              <a:t>分布式架构的原理进行</a:t>
            </a:r>
            <a:r>
              <a:rPr lang="zh-CN" altLang="en-US" sz="2000" dirty="0">
                <a:cs typeface="+mn-ea"/>
                <a:sym typeface="+mn-lt"/>
              </a:rPr>
              <a:t>讲解</a:t>
            </a:r>
            <a:r>
              <a:rPr lang="zh-CN" altLang="en-US" sz="2000" dirty="0" smtClean="0">
                <a:cs typeface="+mn-ea"/>
                <a:sym typeface="+mn-lt"/>
              </a:rPr>
              <a:t>，重点是如何利用</a:t>
            </a:r>
            <a:r>
              <a:rPr lang="en-US" altLang="zh-CN" sz="2000" dirty="0">
                <a:cs typeface="+mn-ea"/>
                <a:sym typeface="+mn-lt"/>
              </a:rPr>
              <a:t>ODL</a:t>
            </a:r>
            <a:r>
              <a:rPr lang="zh-CN" altLang="en-US" sz="2000" dirty="0">
                <a:cs typeface="+mn-ea"/>
                <a:sym typeface="+mn-lt"/>
              </a:rPr>
              <a:t>的分布式集群机制，并进行相关的编程实践</a:t>
            </a:r>
            <a:endParaRPr lang="en-US" altLang="zh-CN" sz="2000" dirty="0">
              <a:cs typeface="+mn-ea"/>
              <a:sym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1390CA"/>
                </a:solidFill>
                <a:cs typeface="+mn-ea"/>
                <a:sym typeface="+mn-lt"/>
              </a:rPr>
              <a:t> 综合篇</a:t>
            </a:r>
            <a:endParaRPr lang="en-US" altLang="zh-CN" sz="2400" b="1" dirty="0">
              <a:solidFill>
                <a:srgbClr val="1390CA"/>
              </a:solidFill>
              <a:cs typeface="+mn-ea"/>
              <a:sym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cs typeface="+mn-ea"/>
                <a:sym typeface="+mn-lt"/>
              </a:rPr>
              <a:t>大家一起参与开源项目</a:t>
            </a:r>
            <a:r>
              <a:rPr lang="en-US" altLang="zh-CN" sz="2000" dirty="0" smtClean="0">
                <a:cs typeface="+mn-ea"/>
                <a:sym typeface="+mn-lt"/>
              </a:rPr>
              <a:t>Jaguar(</a:t>
            </a:r>
            <a:r>
              <a:rPr lang="zh-CN" altLang="en-US" sz="2000" dirty="0" smtClean="0">
                <a:cs typeface="+mn-ea"/>
                <a:sym typeface="+mn-lt"/>
              </a:rPr>
              <a:t>该项目提供了</a:t>
            </a:r>
            <a:r>
              <a:rPr lang="en-US" altLang="zh-CN" sz="2000" dirty="0" smtClean="0">
                <a:cs typeface="+mn-ea"/>
                <a:sym typeface="+mn-lt"/>
              </a:rPr>
              <a:t>k8s</a:t>
            </a:r>
            <a:r>
              <a:rPr lang="zh-CN" altLang="en-US" sz="2000" dirty="0" smtClean="0">
                <a:cs typeface="+mn-ea"/>
                <a:sym typeface="+mn-lt"/>
              </a:rPr>
              <a:t>的网络解决方案</a:t>
            </a:r>
            <a:r>
              <a:rPr lang="en-US" altLang="zh-CN" sz="2000" dirty="0" smtClean="0">
                <a:cs typeface="+mn-ea"/>
                <a:sym typeface="+mn-lt"/>
              </a:rPr>
              <a:t>)</a:t>
            </a:r>
            <a:r>
              <a:rPr lang="zh-CN" altLang="en-US" sz="2000" dirty="0" smtClean="0">
                <a:cs typeface="+mn-ea"/>
                <a:sym typeface="+mn-lt"/>
              </a:rPr>
              <a:t>开发</a:t>
            </a:r>
            <a:r>
              <a:rPr lang="zh-CN" altLang="en-US" sz="2000" dirty="0">
                <a:cs typeface="+mn-ea"/>
                <a:sym typeface="+mn-lt"/>
              </a:rPr>
              <a:t>，进行实际项目的实战训练，把前面学到的知识，技能用到实际项目开发中</a:t>
            </a:r>
            <a:endParaRPr lang="en-US" altLang="zh-CN" sz="2000" dirty="0">
              <a:cs typeface="+mn-ea"/>
              <a:sym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cs typeface="+mn-ea"/>
                <a:sym typeface="+mn-lt"/>
              </a:rPr>
              <a:t>参与上述所有课程后，学员可具备基于</a:t>
            </a:r>
            <a:r>
              <a:rPr lang="en-US" altLang="zh-CN" sz="2000" dirty="0">
                <a:cs typeface="+mn-ea"/>
                <a:sym typeface="+mn-lt"/>
              </a:rPr>
              <a:t>ODL</a:t>
            </a:r>
            <a:r>
              <a:rPr lang="zh-CN" altLang="en-US" sz="2000" dirty="0">
                <a:cs typeface="+mn-ea"/>
                <a:sym typeface="+mn-lt"/>
              </a:rPr>
              <a:t>开发实际项目的能力</a:t>
            </a:r>
          </a:p>
          <a:p>
            <a:endParaRPr lang="zh-CN" altLang="en-US" sz="2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493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97863" y="360208"/>
            <a:ext cx="2266950" cy="646331"/>
          </a:xfrm>
        </p:spPr>
        <p:txBody>
          <a:bodyPr/>
          <a:lstStyle/>
          <a:p>
            <a:r>
              <a:rPr lang="zh-CN" altLang="en-US" dirty="0"/>
              <a:t>基础篇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EAFBBE8C-A34C-46D3-A8DB-9D0CA2383F4C}"/>
              </a:ext>
            </a:extLst>
          </p:cNvPr>
          <p:cNvSpPr txBox="1"/>
          <p:nvPr/>
        </p:nvSpPr>
        <p:spPr>
          <a:xfrm>
            <a:off x="572568" y="1347652"/>
            <a:ext cx="10965497" cy="432426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solidFill>
                  <a:srgbClr val="1390CA"/>
                </a:solidFill>
                <a:cs typeface="+mn-ea"/>
                <a:sym typeface="+mn-lt"/>
              </a:rPr>
              <a:t>基础篇</a:t>
            </a:r>
            <a:r>
              <a:rPr lang="zh-CN" altLang="en-US" sz="2800" dirty="0">
                <a:solidFill>
                  <a:srgbClr val="1390CA"/>
                </a:solidFill>
                <a:cs typeface="+mn-ea"/>
                <a:sym typeface="+mn-lt"/>
              </a:rPr>
              <a:t>主要</a:t>
            </a:r>
            <a:r>
              <a:rPr lang="zh-CN" altLang="en-US" sz="2800" dirty="0" smtClean="0">
                <a:solidFill>
                  <a:srgbClr val="1390CA"/>
                </a:solidFill>
                <a:cs typeface="+mn-ea"/>
                <a:sym typeface="+mn-lt"/>
              </a:rPr>
              <a:t>内容：</a:t>
            </a:r>
            <a:endParaRPr lang="en-US" altLang="zh-CN" sz="2800" dirty="0" smtClean="0">
              <a:solidFill>
                <a:srgbClr val="1390CA"/>
              </a:solidFill>
              <a:cs typeface="+mn-ea"/>
              <a:sym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rgbClr val="1390CA"/>
                </a:solidFill>
                <a:cs typeface="+mn-ea"/>
                <a:sym typeface="+mn-lt"/>
              </a:rPr>
              <a:t> </a:t>
            </a:r>
            <a:r>
              <a:rPr lang="en-US" altLang="zh-CN" sz="2400" b="1" dirty="0" smtClean="0">
                <a:solidFill>
                  <a:srgbClr val="1390CA"/>
                </a:solidFill>
                <a:cs typeface="+mn-ea"/>
                <a:sym typeface="+mn-lt"/>
              </a:rPr>
              <a:t>ODL</a:t>
            </a:r>
            <a:r>
              <a:rPr lang="zh-CN" altLang="en-US" sz="2400" b="1" dirty="0" smtClean="0">
                <a:solidFill>
                  <a:srgbClr val="1390CA"/>
                </a:solidFill>
                <a:cs typeface="+mn-ea"/>
                <a:sym typeface="+mn-lt"/>
              </a:rPr>
              <a:t>安装，使用，基础功能介绍</a:t>
            </a:r>
            <a:endParaRPr lang="en-US" altLang="zh-CN" sz="2400" b="1" dirty="0" smtClean="0">
              <a:solidFill>
                <a:srgbClr val="1390CA"/>
              </a:solidFill>
              <a:cs typeface="+mn-ea"/>
              <a:sym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smtClean="0">
                <a:cs typeface="+mn-ea"/>
                <a:sym typeface="+mn-lt"/>
              </a:rPr>
              <a:t>ODL</a:t>
            </a:r>
            <a:r>
              <a:rPr lang="zh-CN" altLang="en-US" sz="2000" dirty="0" smtClean="0">
                <a:cs typeface="+mn-ea"/>
                <a:sym typeface="+mn-lt"/>
              </a:rPr>
              <a:t>的启动参数，</a:t>
            </a:r>
            <a:r>
              <a:rPr lang="en-US" altLang="zh-CN" sz="2000" dirty="0" smtClean="0">
                <a:cs typeface="+mn-ea"/>
                <a:sym typeface="+mn-lt"/>
              </a:rPr>
              <a:t>feature</a:t>
            </a:r>
            <a:r>
              <a:rPr lang="zh-CN" altLang="en-US" sz="2000" dirty="0" smtClean="0">
                <a:cs typeface="+mn-ea"/>
                <a:sym typeface="+mn-lt"/>
              </a:rPr>
              <a:t>加载，命令行介绍，北向</a:t>
            </a:r>
            <a:r>
              <a:rPr lang="en-US" altLang="zh-CN" sz="2000" dirty="0" err="1" smtClean="0">
                <a:cs typeface="+mn-ea"/>
                <a:sym typeface="+mn-lt"/>
              </a:rPr>
              <a:t>restconf</a:t>
            </a:r>
            <a:r>
              <a:rPr lang="zh-CN" altLang="en-US" sz="2000" dirty="0" smtClean="0">
                <a:cs typeface="+mn-ea"/>
                <a:sym typeface="+mn-lt"/>
              </a:rPr>
              <a:t>介绍与操作，知识点包括</a:t>
            </a:r>
            <a:r>
              <a:rPr lang="en-US" altLang="zh-CN" sz="2000" dirty="0" err="1" smtClean="0">
                <a:cs typeface="+mn-ea"/>
                <a:sym typeface="+mn-lt"/>
              </a:rPr>
              <a:t>OSGi</a:t>
            </a:r>
            <a:r>
              <a:rPr lang="zh-CN" altLang="en-US" sz="2000" dirty="0" smtClean="0">
                <a:cs typeface="+mn-ea"/>
                <a:sym typeface="+mn-lt"/>
              </a:rPr>
              <a:t>，</a:t>
            </a:r>
            <a:r>
              <a:rPr lang="en-US" altLang="zh-CN" sz="2000" dirty="0" err="1" smtClean="0">
                <a:cs typeface="+mn-ea"/>
                <a:sym typeface="+mn-lt"/>
              </a:rPr>
              <a:t>Karaf</a:t>
            </a:r>
            <a:r>
              <a:rPr lang="zh-CN" altLang="en-US" sz="2000" dirty="0" smtClean="0">
                <a:cs typeface="+mn-ea"/>
                <a:sym typeface="+mn-lt"/>
              </a:rPr>
              <a:t>，</a:t>
            </a:r>
            <a:r>
              <a:rPr lang="en-US" altLang="zh-CN" sz="2000" dirty="0" err="1" smtClean="0">
                <a:cs typeface="+mn-ea"/>
                <a:sym typeface="+mn-lt"/>
              </a:rPr>
              <a:t>restconf</a:t>
            </a:r>
            <a:endParaRPr lang="en-US" altLang="zh-CN" sz="2000" dirty="0" smtClean="0">
              <a:solidFill>
                <a:srgbClr val="1390CA"/>
              </a:solidFill>
              <a:cs typeface="+mn-ea"/>
              <a:sym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rgbClr val="1390CA"/>
                </a:solidFill>
                <a:cs typeface="+mn-ea"/>
                <a:sym typeface="+mn-lt"/>
              </a:rPr>
              <a:t> </a:t>
            </a:r>
            <a:r>
              <a:rPr lang="en-US" altLang="zh-CN" sz="2400" b="1" dirty="0" smtClean="0">
                <a:solidFill>
                  <a:srgbClr val="1390CA"/>
                </a:solidFill>
                <a:cs typeface="+mn-ea"/>
                <a:sym typeface="+mn-lt"/>
              </a:rPr>
              <a:t>ODL MD-SAL</a:t>
            </a:r>
            <a:r>
              <a:rPr lang="zh-CN" altLang="en-US" sz="2400" b="1" dirty="0" smtClean="0">
                <a:solidFill>
                  <a:srgbClr val="1390CA"/>
                </a:solidFill>
                <a:cs typeface="+mn-ea"/>
                <a:sym typeface="+mn-lt"/>
              </a:rPr>
              <a:t>原理介绍及</a:t>
            </a:r>
            <a:r>
              <a:rPr lang="en-US" altLang="zh-CN" sz="2400" b="1" dirty="0" smtClean="0">
                <a:solidFill>
                  <a:srgbClr val="1390CA"/>
                </a:solidFill>
                <a:cs typeface="+mn-ea"/>
                <a:sym typeface="+mn-lt"/>
              </a:rPr>
              <a:t>APP</a:t>
            </a:r>
            <a:r>
              <a:rPr lang="zh-CN" altLang="en-US" sz="2400" b="1" dirty="0" smtClean="0">
                <a:solidFill>
                  <a:srgbClr val="1390CA"/>
                </a:solidFill>
                <a:cs typeface="+mn-ea"/>
                <a:sym typeface="+mn-lt"/>
              </a:rPr>
              <a:t>开发基础</a:t>
            </a:r>
            <a:endParaRPr lang="en-US" altLang="zh-CN" sz="2400" b="1" dirty="0" smtClean="0">
              <a:solidFill>
                <a:srgbClr val="1390CA"/>
              </a:solidFill>
              <a:cs typeface="+mn-ea"/>
              <a:sym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>
                <a:cs typeface="+mn-ea"/>
                <a:sym typeface="+mn-lt"/>
              </a:rPr>
              <a:t>围绕</a:t>
            </a:r>
            <a:r>
              <a:rPr lang="en-US" altLang="zh-CN" sz="2000" dirty="0" smtClean="0">
                <a:cs typeface="+mn-ea"/>
                <a:sym typeface="+mn-lt"/>
              </a:rPr>
              <a:t>ODL</a:t>
            </a:r>
            <a:r>
              <a:rPr lang="zh-CN" altLang="en-US" sz="2000" dirty="0">
                <a:cs typeface="+mn-ea"/>
                <a:sym typeface="+mn-lt"/>
              </a:rPr>
              <a:t>核心框架</a:t>
            </a:r>
            <a:r>
              <a:rPr lang="en-US" altLang="zh-CN" sz="2000" dirty="0">
                <a:cs typeface="+mn-ea"/>
                <a:sym typeface="+mn-lt"/>
              </a:rPr>
              <a:t>MD-SAL </a:t>
            </a:r>
            <a:r>
              <a:rPr lang="zh-CN" altLang="en-US" sz="2000" dirty="0" smtClean="0">
                <a:cs typeface="+mn-ea"/>
                <a:sym typeface="+mn-lt"/>
              </a:rPr>
              <a:t>中的</a:t>
            </a:r>
            <a:r>
              <a:rPr lang="en-US" altLang="zh-CN" sz="2000" dirty="0" smtClean="0">
                <a:cs typeface="+mn-ea"/>
                <a:sym typeface="+mn-lt"/>
              </a:rPr>
              <a:t>RPC</a:t>
            </a:r>
            <a:r>
              <a:rPr lang="zh-CN" altLang="en-US" sz="2000" dirty="0" smtClean="0">
                <a:cs typeface="+mn-ea"/>
                <a:sym typeface="+mn-lt"/>
              </a:rPr>
              <a:t>，</a:t>
            </a:r>
            <a:r>
              <a:rPr lang="en-US" altLang="zh-CN" sz="2000" dirty="0" smtClean="0">
                <a:cs typeface="+mn-ea"/>
                <a:sym typeface="+mn-lt"/>
              </a:rPr>
              <a:t>Notification</a:t>
            </a:r>
            <a:r>
              <a:rPr lang="zh-CN" altLang="en-US" sz="2000" dirty="0" smtClean="0">
                <a:cs typeface="+mn-ea"/>
                <a:sym typeface="+mn-lt"/>
              </a:rPr>
              <a:t>，</a:t>
            </a:r>
            <a:r>
              <a:rPr lang="en-US" altLang="zh-CN" sz="2000" dirty="0" err="1" smtClean="0">
                <a:cs typeface="+mn-ea"/>
                <a:sym typeface="+mn-lt"/>
              </a:rPr>
              <a:t>DataStore</a:t>
            </a:r>
            <a:r>
              <a:rPr lang="zh-CN" altLang="en-US" sz="2000" dirty="0" smtClean="0">
                <a:cs typeface="+mn-ea"/>
                <a:sym typeface="+mn-lt"/>
              </a:rPr>
              <a:t>原理介绍，同时带领大家一起进行</a:t>
            </a:r>
            <a:r>
              <a:rPr lang="en-US" altLang="zh-CN" sz="2000" dirty="0" smtClean="0">
                <a:cs typeface="+mn-ea"/>
                <a:sym typeface="+mn-lt"/>
              </a:rPr>
              <a:t>APP</a:t>
            </a:r>
            <a:r>
              <a:rPr lang="zh-CN" altLang="en-US" sz="2000" dirty="0" smtClean="0">
                <a:cs typeface="+mn-ea"/>
                <a:sym typeface="+mn-lt"/>
              </a:rPr>
              <a:t>开发环境搭建与开发实践。知识点包括</a:t>
            </a:r>
            <a:r>
              <a:rPr lang="en-US" altLang="zh-CN" sz="2000" dirty="0" smtClean="0">
                <a:cs typeface="+mn-ea"/>
                <a:sym typeface="+mn-lt"/>
              </a:rPr>
              <a:t>Maven</a:t>
            </a:r>
            <a:r>
              <a:rPr lang="zh-CN" altLang="en-US" sz="2000" dirty="0" smtClean="0">
                <a:cs typeface="+mn-ea"/>
                <a:sym typeface="+mn-lt"/>
              </a:rPr>
              <a:t>基础，</a:t>
            </a:r>
            <a:r>
              <a:rPr lang="en-US" altLang="zh-CN" sz="2000" dirty="0" smtClean="0">
                <a:cs typeface="+mn-ea"/>
                <a:sym typeface="+mn-lt"/>
              </a:rPr>
              <a:t>Yang</a:t>
            </a:r>
            <a:r>
              <a:rPr lang="zh-CN" altLang="en-US" sz="2000" dirty="0" smtClean="0">
                <a:cs typeface="+mn-ea"/>
                <a:sym typeface="+mn-lt"/>
              </a:rPr>
              <a:t>，</a:t>
            </a:r>
            <a:r>
              <a:rPr lang="en-US" altLang="zh-CN" sz="2000" dirty="0" err="1" smtClean="0">
                <a:cs typeface="+mn-ea"/>
                <a:sym typeface="+mn-lt"/>
              </a:rPr>
              <a:t>OpenFlow</a:t>
            </a:r>
            <a:r>
              <a:rPr lang="zh-CN" altLang="en-US" sz="2000" dirty="0" smtClean="0">
                <a:cs typeface="+mn-ea"/>
                <a:sym typeface="+mn-lt"/>
              </a:rPr>
              <a:t>，同步及异步编程</a:t>
            </a:r>
            <a:endParaRPr lang="en-US" altLang="zh-CN" sz="2000" dirty="0">
              <a:cs typeface="+mn-ea"/>
              <a:sym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1390CA"/>
                </a:solidFill>
                <a:cs typeface="+mn-ea"/>
                <a:sym typeface="+mn-lt"/>
              </a:rPr>
              <a:t> </a:t>
            </a:r>
            <a:r>
              <a:rPr lang="en-US" altLang="zh-CN" sz="2400" b="1" dirty="0" smtClean="0">
                <a:solidFill>
                  <a:srgbClr val="1390CA"/>
                </a:solidFill>
                <a:cs typeface="+mn-ea"/>
                <a:sym typeface="+mn-lt"/>
              </a:rPr>
              <a:t>L2 Switch</a:t>
            </a:r>
            <a:r>
              <a:rPr lang="zh-CN" altLang="en-US" sz="2400" b="1" dirty="0" smtClean="0">
                <a:solidFill>
                  <a:srgbClr val="1390CA"/>
                </a:solidFill>
                <a:cs typeface="+mn-ea"/>
                <a:sym typeface="+mn-lt"/>
              </a:rPr>
              <a:t>项目</a:t>
            </a:r>
            <a:endParaRPr lang="en-US" altLang="zh-CN" sz="2400" b="1" dirty="0">
              <a:solidFill>
                <a:srgbClr val="1390CA"/>
              </a:solidFill>
              <a:cs typeface="+mn-ea"/>
              <a:sym typeface="+mn-lt"/>
            </a:endParaRPr>
          </a:p>
          <a:p>
            <a:r>
              <a:rPr lang="en-US" altLang="zh-CN" sz="2000" dirty="0" smtClean="0">
                <a:cs typeface="+mn-ea"/>
                <a:sym typeface="+mn-lt"/>
              </a:rPr>
              <a:t>ODL</a:t>
            </a:r>
            <a:r>
              <a:rPr lang="zh-CN" altLang="en-US" sz="2000" dirty="0" smtClean="0">
                <a:cs typeface="+mn-ea"/>
                <a:sym typeface="+mn-lt"/>
              </a:rPr>
              <a:t>社区的</a:t>
            </a:r>
            <a:r>
              <a:rPr lang="en-US" altLang="zh-CN" sz="2000" dirty="0" smtClean="0">
                <a:cs typeface="+mn-ea"/>
                <a:sym typeface="+mn-lt"/>
              </a:rPr>
              <a:t>L2 Switch</a:t>
            </a:r>
            <a:r>
              <a:rPr lang="zh-CN" altLang="en-US" sz="2000" dirty="0" smtClean="0">
                <a:cs typeface="+mn-ea"/>
                <a:sym typeface="+mn-lt"/>
              </a:rPr>
              <a:t>是一个综合运用基础篇里讲解的内容的实际项目，通过研究学习这个项目，大家可以对基础篇课程里学习的知识，技能做一个很好的总结。</a:t>
            </a:r>
            <a:endParaRPr lang="zh-CN" altLang="en-US" sz="2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553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560923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khaezxv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indent="0" algn="l">
          <a:buNone/>
          <a:defRPr dirty="0" smtClean="0">
            <a:solidFill>
              <a:schemeClr val="tx1">
                <a:lumMod val="65000"/>
                <a:lumOff val="35000"/>
              </a:schemeClr>
            </a:solidFill>
            <a:cs typeface="+mn-ea"/>
            <a:sym typeface="+mn-lt"/>
          </a:defRPr>
        </a:defPPr>
      </a:lstStyle>
    </a:spDef>
    <a:txDef>
      <a:spPr>
        <a:noFill/>
        <a:effectLst/>
      </a:spPr>
      <a:bodyPr wrap="square" rtlCol="0">
        <a:spAutoFit/>
      </a:bodyPr>
      <a:lstStyle>
        <a:defPPr algn="l"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3" id="{126E9214-A555-4BC3-B5A3-E13F28C54F29}" vid="{F6FD8EF6-F4B5-4285-8F67-75C5C119837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0BA59FC-20B4-4871-AF4A-4FA26F6D6041}">
  <we:reference id="wa104379251" version="1.1.0.0" store="zh-CN" storeType="OMEX"/>
  <we:alternateReferences>
    <we:reference id="WA104379251" version="1.1.0.0" store="WA10437925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未来网络学院PPT模板v2.0</Template>
  <TotalTime>13285</TotalTime>
  <Words>280</Words>
  <Application>Microsoft Office PowerPoint</Application>
  <PresentationFormat>宽屏</PresentationFormat>
  <Paragraphs>20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Microsoft YaHei</vt:lpstr>
      <vt:lpstr>Microsoft YaHei</vt:lpstr>
      <vt:lpstr>Arial</vt:lpstr>
      <vt:lpstr>Wingdings</vt:lpstr>
      <vt:lpstr>1_自定义设计方案</vt:lpstr>
      <vt:lpstr>OpenDaylight应用开发系列课程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10032272</dc:creator>
  <cp:lastModifiedBy>齐 琦</cp:lastModifiedBy>
  <cp:revision>290</cp:revision>
  <dcterms:created xsi:type="dcterms:W3CDTF">2017-09-30T20:07:13Z</dcterms:created>
  <dcterms:modified xsi:type="dcterms:W3CDTF">2018-06-04T22:01:31Z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