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29"/>
  </p:notesMasterIdLst>
  <p:sldIdLst>
    <p:sldId id="256" r:id="rId2"/>
    <p:sldId id="314" r:id="rId3"/>
    <p:sldId id="300" r:id="rId4"/>
    <p:sldId id="306" r:id="rId5"/>
    <p:sldId id="312" r:id="rId6"/>
    <p:sldId id="309" r:id="rId7"/>
    <p:sldId id="310" r:id="rId8"/>
    <p:sldId id="305" r:id="rId9"/>
    <p:sldId id="313" r:id="rId10"/>
    <p:sldId id="311" r:id="rId11"/>
    <p:sldId id="332" r:id="rId12"/>
    <p:sldId id="317" r:id="rId13"/>
    <p:sldId id="292" r:id="rId14"/>
    <p:sldId id="302" r:id="rId15"/>
    <p:sldId id="324" r:id="rId16"/>
    <p:sldId id="333" r:id="rId17"/>
    <p:sldId id="325" r:id="rId18"/>
    <p:sldId id="334" r:id="rId19"/>
    <p:sldId id="326" r:id="rId20"/>
    <p:sldId id="327" r:id="rId21"/>
    <p:sldId id="328" r:id="rId22"/>
    <p:sldId id="329" r:id="rId23"/>
    <p:sldId id="330" r:id="rId24"/>
    <p:sldId id="331" r:id="rId25"/>
    <p:sldId id="303" r:id="rId26"/>
    <p:sldId id="304" r:id="rId27"/>
    <p:sldId id="26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251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00"/>
    <a:srgbClr val="1390CA"/>
    <a:srgbClr val="E7DB4D"/>
    <a:srgbClr val="E8DA4D"/>
    <a:srgbClr val="FFFFFF"/>
    <a:srgbClr val="C75C5C"/>
    <a:srgbClr val="76C2AF"/>
    <a:srgbClr val="F57E1B"/>
    <a:srgbClr val="2E75B6"/>
    <a:srgbClr val="FF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78162" autoAdjust="0"/>
  </p:normalViewPr>
  <p:slideViewPr>
    <p:cSldViewPr snapToGrid="0">
      <p:cViewPr varScale="1">
        <p:scale>
          <a:sx n="54" d="100"/>
          <a:sy n="54" d="100"/>
        </p:scale>
        <p:origin x="1132" y="60"/>
      </p:cViewPr>
      <p:guideLst>
        <p:guide pos="3863"/>
        <p:guide orient="horz" pos="2251"/>
        <p:guide pos="574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EA7FA-6D9D-4470-A888-D9ED569AD1C8}" type="datetimeFigureOut">
              <a:rPr lang="zh-CN" altLang="en-US" smtClean="0"/>
              <a:pPr/>
              <a:t>2018/6/7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A37F0-1623-4208-8086-17A0252105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78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7F0-1623-4208-8086-17A02521056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5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 hasCustomPrompt="1"/>
          </p:nvPr>
        </p:nvSpPr>
        <p:spPr>
          <a:xfrm>
            <a:off x="953471" y="3429000"/>
            <a:ext cx="5287489" cy="826025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0D3DA76-49EB-44A1-A95F-A41EA447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pic>
        <p:nvPicPr>
          <p:cNvPr id="11" name="图片 10" descr="图片包含 事情&#10;&#10;已生成高可信度的说明">
            <a:extLst>
              <a:ext uri="{FF2B5EF4-FFF2-40B4-BE49-F238E27FC236}">
                <a16:creationId xmlns="" xmlns:a16="http://schemas.microsoft.com/office/drawing/2014/main" id="{7A54BE48-E6E4-4DBF-8304-1DABD34BF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1" y="5860128"/>
            <a:ext cx="1427305" cy="4691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D2745CB0-AAF8-47B5-B072-94CC99DF6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="" xmlns:a16="http://schemas.microsoft.com/office/drawing/2014/main" id="{D51B6D18-F448-474E-825B-3F6D0AD07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4155" y="4319000"/>
            <a:ext cx="5286805" cy="46914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D2745CB0-AAF8-47B5-B072-94CC99DF65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75FAE1A1-3532-4AC3-B78A-66239455F1F6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图片包含 事情&#10;&#10;已生成高可信度的说明">
            <a:extLst>
              <a:ext uri="{FF2B5EF4-FFF2-40B4-BE49-F238E27FC236}">
                <a16:creationId xmlns="" xmlns:a16="http://schemas.microsoft.com/office/drawing/2014/main" id="{E24177B6-18F8-4B4E-826C-9A61189C4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042D150-4675-4850-8556-879012521C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746" b="13499"/>
          <a:stretch/>
        </p:blipFill>
        <p:spPr>
          <a:xfrm>
            <a:off x="8020399" y="2470999"/>
            <a:ext cx="4171601" cy="4387001"/>
          </a:xfrm>
          <a:prstGeom prst="rect">
            <a:avLst/>
          </a:prstGeom>
        </p:spPr>
      </p:pic>
      <p:sp>
        <p:nvSpPr>
          <p:cNvPr id="19" name="文本占位符 18">
            <a:extLst>
              <a:ext uri="{FF2B5EF4-FFF2-40B4-BE49-F238E27FC236}">
                <a16:creationId xmlns="" xmlns:a16="http://schemas.microsoft.com/office/drawing/2014/main" id="{8F5419F7-BFF7-4256-A2DE-4C5FBAB79C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7863" y="360208"/>
            <a:ext cx="2266950" cy="654050"/>
          </a:xfrm>
          <a:noFill/>
          <a:effectLst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3600" b="1" dirty="0">
                <a:solidFill>
                  <a:srgbClr val="1390CA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778497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040" y="4261816"/>
            <a:ext cx="8124286" cy="806072"/>
          </a:xfrm>
        </p:spPr>
        <p:txBody>
          <a:bodyPr anchor="b"/>
          <a:lstStyle>
            <a:lvl1pPr>
              <a:defRPr sz="5200" b="1">
                <a:solidFill>
                  <a:srgbClr val="1390C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2203" y="5011763"/>
            <a:ext cx="6886197" cy="3977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7" name="图片 6" descr="图片包含 事情&#10;&#10;已生成高可信度的说明">
            <a:extLst>
              <a:ext uri="{FF2B5EF4-FFF2-40B4-BE49-F238E27FC236}">
                <a16:creationId xmlns="" xmlns:a16="http://schemas.microsoft.com/office/drawing/2014/main" id="{31B08F91-5F8D-438E-9E79-0D1E54E8B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pic>
        <p:nvPicPr>
          <p:cNvPr id="9" name="图片 8" descr="图片包含 事情&#10;&#10;已生成高可信度的说明">
            <a:extLst>
              <a:ext uri="{FF2B5EF4-FFF2-40B4-BE49-F238E27FC236}">
                <a16:creationId xmlns="" xmlns:a16="http://schemas.microsoft.com/office/drawing/2014/main" id="{52AB3A20-BC19-413C-ACA9-385A01332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6D55681-9159-488C-A5D8-D76958229FE2}"/>
              </a:ext>
            </a:extLst>
          </p:cNvPr>
          <p:cNvSpPr/>
          <p:nvPr/>
        </p:nvSpPr>
        <p:spPr>
          <a:xfrm>
            <a:off x="0" y="4262873"/>
            <a:ext cx="940158" cy="1152936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56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72" y="374127"/>
            <a:ext cx="10515600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5" name="图片 4" descr="图片包含 事情&#10;&#10;已生成高可信度的说明">
            <a:extLst>
              <a:ext uri="{FF2B5EF4-FFF2-40B4-BE49-F238E27FC236}">
                <a16:creationId xmlns="" xmlns:a16="http://schemas.microsoft.com/office/drawing/2014/main" id="{3B3C7442-44B5-45F3-9A27-CD25A08B0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6BFFF4B-0750-4482-ACF9-12EE4239E0DB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8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2566" y="374128"/>
            <a:ext cx="10934701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2567" y="1602138"/>
            <a:ext cx="10934699" cy="4351338"/>
          </a:xfrm>
        </p:spPr>
        <p:txBody>
          <a:bodyPr/>
          <a:lstStyle>
            <a:lvl1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400">
                <a:solidFill>
                  <a:srgbClr val="1390CA"/>
                </a:solidFill>
                <a:latin typeface="+mn-ea"/>
                <a:ea typeface="+mn-ea"/>
              </a:defRPr>
            </a:lvl1pPr>
            <a:lvl2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4pPr>
            <a:lvl5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/>
              <a:t>单击此处编辑内容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13" name="图片 12" descr="图片包含 事情&#10;&#10;已生成高可信度的说明">
            <a:extLst>
              <a:ext uri="{FF2B5EF4-FFF2-40B4-BE49-F238E27FC236}">
                <a16:creationId xmlns="" xmlns:a16="http://schemas.microsoft.com/office/drawing/2014/main" id="{26CD6027-D42A-462D-AA28-0114CA848C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F4CBE18-86C4-4D7C-B9FF-898E4A09C187}"/>
              </a:ext>
            </a:extLst>
          </p:cNvPr>
          <p:cNvSpPr/>
          <p:nvPr/>
        </p:nvSpPr>
        <p:spPr>
          <a:xfrm>
            <a:off x="0" y="374128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74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事情&#10;&#10;已生成高可信度的说明">
            <a:extLst>
              <a:ext uri="{FF2B5EF4-FFF2-40B4-BE49-F238E27FC236}">
                <a16:creationId xmlns="" xmlns:a16="http://schemas.microsoft.com/office/drawing/2014/main" id="{987A9A24-4327-4218-B4D1-A0C7BD9C6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="" xmlns:a16="http://schemas.microsoft.com/office/drawing/2014/main" id="{81E2D641-B690-4E23-BAE3-5BA3A1066063}"/>
              </a:ext>
            </a:extLst>
          </p:cNvPr>
          <p:cNvSpPr txBox="1"/>
          <p:nvPr/>
        </p:nvSpPr>
        <p:spPr>
          <a:xfrm>
            <a:off x="2615266" y="2705725"/>
            <a:ext cx="7108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0" dirty="0">
                <a:solidFill>
                  <a:srgbClr val="268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 u</a:t>
            </a:r>
            <a:r>
              <a:rPr lang="zh-CN" altLang="en-US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0F23A89-67D2-4CD8-9703-4DA7BE5FE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00" y="3204000"/>
            <a:ext cx="640800" cy="6408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1E2D641-B690-4E23-BAE3-5BA3A1066063}"/>
              </a:ext>
            </a:extLst>
          </p:cNvPr>
          <p:cNvSpPr txBox="1"/>
          <p:nvPr userDrawn="1"/>
        </p:nvSpPr>
        <p:spPr>
          <a:xfrm>
            <a:off x="2898602" y="2743825"/>
            <a:ext cx="6467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0" dirty="0">
                <a:solidFill>
                  <a:srgbClr val="1390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en-US" altLang="zh-CN" sz="8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You</a:t>
            </a:r>
            <a:r>
              <a:rPr lang="zh-CN" altLang="en-US" sz="8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45015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568" y="10521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19822DED-BED3-4716-9E57-F2954CA9DC0E}"/>
              </a:ext>
            </a:extLst>
          </p:cNvPr>
          <p:cNvCxnSpPr/>
          <p:nvPr userDrawn="1"/>
        </p:nvCxnSpPr>
        <p:spPr>
          <a:xfrm>
            <a:off x="495300" y="401384"/>
            <a:ext cx="0" cy="683813"/>
          </a:xfrm>
          <a:prstGeom prst="line">
            <a:avLst/>
          </a:prstGeom>
          <a:ln w="38100">
            <a:solidFill>
              <a:srgbClr val="139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图片包含 事情&#10;&#10;已生成高可信度的说明">
            <a:extLst>
              <a:ext uri="{FF2B5EF4-FFF2-40B4-BE49-F238E27FC236}">
                <a16:creationId xmlns:a16="http://schemas.microsoft.com/office/drawing/2014/main" xmlns="" id="{2BCFD143-8AA7-41A2-BF3A-678CF4B594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7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105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21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36380" y="63106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562F33BB-6A51-4430-80A3-42FA268D26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3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karaf.apache.org/xmlns/features/v1.0.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25" y="3016334"/>
            <a:ext cx="5287489" cy="101203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cs typeface="+mn-ea"/>
                <a:sym typeface="+mn-lt"/>
              </a:rPr>
              <a:t>ODL</a:t>
            </a:r>
            <a:r>
              <a:rPr lang="zh-CN" altLang="en-US" sz="4000" dirty="0">
                <a:cs typeface="+mn-ea"/>
                <a:sym typeface="+mn-lt"/>
              </a:rPr>
              <a:t>初体验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1155879" y="4028366"/>
            <a:ext cx="5286805" cy="46914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         认识</a:t>
            </a:r>
            <a:r>
              <a:rPr lang="en-US" altLang="zh-CN" dirty="0">
                <a:cs typeface="+mn-ea"/>
                <a:sym typeface="+mn-lt"/>
              </a:rPr>
              <a:t>ODL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8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以下为操作实验课程：</a:t>
            </a:r>
          </a:p>
        </p:txBody>
      </p:sp>
    </p:spTree>
    <p:extLst>
      <p:ext uri="{BB962C8B-B14F-4D97-AF65-F5344CB8AC3E}">
        <p14:creationId xmlns:p14="http://schemas.microsoft.com/office/powerpoint/2010/main" val="20936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了解并掌握</a:t>
            </a:r>
            <a:r>
              <a:rPr lang="en-US" altLang="zh-CN" dirty="0" smtClean="0"/>
              <a:t>ODL</a:t>
            </a:r>
            <a:r>
              <a:rPr lang="zh-CN" altLang="en-US" dirty="0" smtClean="0"/>
              <a:t>的启动方式，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的参数配置</a:t>
            </a:r>
            <a:endParaRPr lang="en-US" altLang="zh-CN" dirty="0" smtClean="0"/>
          </a:p>
          <a:p>
            <a:r>
              <a:rPr lang="zh-CN" altLang="en-US" dirty="0"/>
              <a:t>了解并</a:t>
            </a:r>
            <a:r>
              <a:rPr lang="zh-CN" altLang="en-US" dirty="0" smtClean="0"/>
              <a:t>掌握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等基本的命令使用</a:t>
            </a:r>
            <a:endParaRPr lang="en-US" altLang="zh-CN" dirty="0" smtClean="0"/>
          </a:p>
          <a:p>
            <a:r>
              <a:rPr lang="zh-CN" altLang="en-US" dirty="0"/>
              <a:t>了解并</a:t>
            </a:r>
            <a:r>
              <a:rPr lang="zh-CN" altLang="en-US" dirty="0" smtClean="0"/>
              <a:t>掌握</a:t>
            </a:r>
            <a:r>
              <a:rPr lang="en-US" altLang="zh-CN" dirty="0" err="1" smtClean="0"/>
              <a:t>karaf</a:t>
            </a:r>
            <a:r>
              <a:rPr lang="zh-CN" altLang="en-US" dirty="0" smtClean="0"/>
              <a:t>的基本配置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4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实验环境介绍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我的课程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OpenDaylight</a:t>
            </a:r>
            <a:r>
              <a:rPr lang="zh-CN" altLang="en-US" dirty="0" smtClean="0"/>
              <a:t>应用开发基础篇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实验</a:t>
            </a:r>
            <a:r>
              <a:rPr lang="en-US" altLang="zh-CN" dirty="0" smtClean="0"/>
              <a:t>:ODL</a:t>
            </a:r>
            <a:r>
              <a:rPr lang="zh-CN" altLang="en-US" dirty="0" smtClean="0"/>
              <a:t>基础篇实验入口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继续原实验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开始新实验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台互通的虚机，一台</a:t>
            </a:r>
            <a:r>
              <a:rPr lang="en-US" altLang="zh-CN" dirty="0" smtClean="0"/>
              <a:t>Ubuntu 16.04</a:t>
            </a:r>
            <a:r>
              <a:rPr lang="zh-CN" altLang="en-US" dirty="0" smtClean="0"/>
              <a:t>桌面版，上面已经下载了</a:t>
            </a:r>
            <a:r>
              <a:rPr lang="en-US" altLang="zh-CN" dirty="0" smtClean="0"/>
              <a:t>ODL Oxygen-SR1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karaf-0.8.1</a:t>
            </a:r>
            <a:r>
              <a:rPr lang="zh-CN" altLang="en-US" dirty="0" smtClean="0"/>
              <a:t>，另一台</a:t>
            </a:r>
            <a:r>
              <a:rPr lang="en-US" altLang="zh-CN" dirty="0" smtClean="0"/>
              <a:t>Ubuntu 14.04</a:t>
            </a:r>
            <a:r>
              <a:rPr lang="zh-CN" altLang="en-US" dirty="0" smtClean="0"/>
              <a:t>版本，已经安装了</a:t>
            </a:r>
            <a:r>
              <a:rPr lang="en-US" altLang="zh-CN" dirty="0" err="1" smtClean="0"/>
              <a:t>mininet</a:t>
            </a:r>
            <a:r>
              <a:rPr lang="en-US" altLang="zh-CN" dirty="0" smtClean="0"/>
              <a:t> 2.2.0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4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ODL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下载，运行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下载</a:t>
            </a:r>
            <a:endParaRPr lang="en-US" altLang="zh-CN" sz="2400" b="1" dirty="0">
              <a:solidFill>
                <a:srgbClr val="1390CA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已发布最新版本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氧，下载地址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http://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docs.opendaylight.org/en/latest/downloads.html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marL="4572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运行</a:t>
            </a:r>
            <a:endParaRPr lang="en-US" altLang="zh-CN" sz="2400" b="1" dirty="0">
              <a:solidFill>
                <a:srgbClr val="1390CA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启动参数配置：修改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Java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虚拟机运行内存，</a:t>
            </a:r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karaf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启动方式，启动参数（</a:t>
            </a:r>
            <a:r>
              <a:rPr lang="en-US" altLang="zh-CN" sz="2000" dirty="0" err="1" smtClean="0">
                <a:latin typeface="+mn-lt"/>
                <a:ea typeface="+mn-ea"/>
                <a:cs typeface="+mn-ea"/>
                <a:sym typeface="+mn-lt"/>
              </a:rPr>
              <a:t>clean,debug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......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345052-E282-42A2-A2F6-84A7A3EB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Karaf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操作基础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4CCCD1D-36DC-4FAA-BD63-43A309D8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6" y="1959586"/>
            <a:ext cx="10934699" cy="2554226"/>
          </a:xfrm>
        </p:spPr>
        <p:txBody>
          <a:bodyPr>
            <a:normAutofit/>
          </a:bodyPr>
          <a:lstStyle/>
          <a:p>
            <a:pPr marL="4572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基本命令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TAB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键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logout</a:t>
            </a:r>
          </a:p>
          <a:p>
            <a:pPr marL="4572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客户端登录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方式，默认用户名密码，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ssh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时加密算法问题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4572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Bundle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相关命令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4572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Feature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相关命令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133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Karaf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系统配置</a:t>
            </a:r>
            <a:endParaRPr lang="en-US" altLang="zh-CN" dirty="0" smtClean="0"/>
          </a:p>
          <a:p>
            <a:r>
              <a:rPr lang="zh-CN" altLang="en-US" dirty="0"/>
              <a:t>日志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Feature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97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增加启动参数，输出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日志配置，单独配置</a:t>
            </a:r>
            <a:r>
              <a:rPr lang="en-US" altLang="zh-CN" dirty="0" err="1" smtClean="0"/>
              <a:t>org.opendaylight.openflowplugin</a:t>
            </a:r>
            <a:r>
              <a:rPr lang="zh-CN" altLang="en-US" smtClean="0"/>
              <a:t>的</a:t>
            </a:r>
            <a:r>
              <a:rPr lang="zh-CN" altLang="en-US" smtClean="0"/>
              <a:t>打印，单独打印到一个文件里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27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背景知识之</a:t>
            </a:r>
            <a:r>
              <a:rPr lang="en-US" altLang="zh-CN" dirty="0" err="1" smtClean="0"/>
              <a:t>OSGi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OSGi</a:t>
            </a:r>
            <a:r>
              <a:rPr lang="zh-CN" altLang="en-US" dirty="0"/>
              <a:t>（</a:t>
            </a:r>
            <a:r>
              <a:rPr lang="en-US" altLang="zh-CN" dirty="0"/>
              <a:t>Open Service Gateway Initiative</a:t>
            </a:r>
            <a:r>
              <a:rPr lang="zh-CN" altLang="en-US" dirty="0"/>
              <a:t>，直译为“开放服务网关”）实际上是一个由</a:t>
            </a:r>
            <a:r>
              <a:rPr lang="en-US" altLang="zh-CN" dirty="0" err="1"/>
              <a:t>OSGi</a:t>
            </a:r>
            <a:r>
              <a:rPr lang="zh-CN" altLang="en-US" dirty="0"/>
              <a:t>联盟发起的以</a:t>
            </a:r>
            <a:r>
              <a:rPr lang="en-US" altLang="zh-CN" dirty="0"/>
              <a:t>Java</a:t>
            </a:r>
            <a:r>
              <a:rPr lang="zh-CN" altLang="en-US" dirty="0"/>
              <a:t>为技术平台的动态模块化规范，</a:t>
            </a:r>
            <a:r>
              <a:rPr lang="en-US" altLang="zh-CN" dirty="0" err="1"/>
              <a:t>OSGi</a:t>
            </a:r>
            <a:r>
              <a:rPr lang="zh-CN" altLang="en-US" dirty="0"/>
              <a:t>不是一个应用层面的框架，而是设计层面的规范。软件设计就不外乎复用、内聚、耦合三个主题，</a:t>
            </a:r>
            <a:r>
              <a:rPr lang="en-US" altLang="zh-CN" dirty="0" err="1"/>
              <a:t>OSGi</a:t>
            </a:r>
            <a:r>
              <a:rPr lang="zh-CN" altLang="en-US" dirty="0"/>
              <a:t>作为</a:t>
            </a:r>
            <a:r>
              <a:rPr lang="en-US" altLang="zh-CN" dirty="0"/>
              <a:t>Java</a:t>
            </a:r>
            <a:r>
              <a:rPr lang="zh-CN" altLang="en-US" dirty="0"/>
              <a:t>的模块化规范，也是为了更好地解决</a:t>
            </a:r>
            <a:r>
              <a:rPr lang="en-US" altLang="zh-CN" dirty="0"/>
              <a:t>Java</a:t>
            </a:r>
            <a:r>
              <a:rPr lang="zh-CN" altLang="en-US" dirty="0"/>
              <a:t>在这三个主题的问题。</a:t>
            </a:r>
            <a:r>
              <a:rPr lang="en-US" altLang="zh-CN" dirty="0" err="1"/>
              <a:t>OSGi</a:t>
            </a:r>
            <a:r>
              <a:rPr lang="zh-CN" altLang="en-US" dirty="0"/>
              <a:t>规定了如何定义一个</a:t>
            </a:r>
            <a:r>
              <a:rPr lang="en-US" altLang="zh-CN" dirty="0"/>
              <a:t>Module</a:t>
            </a:r>
            <a:r>
              <a:rPr lang="zh-CN" altLang="en-US" dirty="0"/>
              <a:t>以及这些模块之间如何交互。在</a:t>
            </a:r>
            <a:r>
              <a:rPr lang="en-US" altLang="zh-CN" dirty="0" err="1"/>
              <a:t>OSGi</a:t>
            </a:r>
            <a:r>
              <a:rPr lang="zh-CN" altLang="en-US" dirty="0"/>
              <a:t>规范中，</a:t>
            </a:r>
            <a:r>
              <a:rPr lang="en-US" altLang="zh-CN" dirty="0"/>
              <a:t>Java</a:t>
            </a:r>
            <a:r>
              <a:rPr lang="zh-CN" altLang="en-US" dirty="0"/>
              <a:t>模块被称为</a:t>
            </a:r>
            <a:r>
              <a:rPr lang="en-US" altLang="zh-CN" dirty="0"/>
              <a:t>Bundle</a:t>
            </a:r>
            <a:r>
              <a:rPr lang="zh-CN" altLang="en-US" dirty="0"/>
              <a:t>，</a:t>
            </a:r>
            <a:r>
              <a:rPr lang="en-US" altLang="zh-CN" dirty="0" err="1"/>
              <a:t>OSGi</a:t>
            </a:r>
            <a:r>
              <a:rPr lang="zh-CN" altLang="en-US" dirty="0"/>
              <a:t>规范就是指导怎么令这些</a:t>
            </a:r>
            <a:r>
              <a:rPr lang="en-US" altLang="zh-CN" dirty="0"/>
              <a:t>Bundle</a:t>
            </a:r>
            <a:r>
              <a:rPr lang="zh-CN" altLang="en-US" dirty="0"/>
              <a:t>能更好的有高内聚性、有松耦性，能更好地被复用。基于</a:t>
            </a:r>
            <a:r>
              <a:rPr lang="en-US" altLang="zh-CN" dirty="0" err="1"/>
              <a:t>OSGi</a:t>
            </a:r>
            <a:r>
              <a:rPr lang="zh-CN" altLang="en-US" dirty="0"/>
              <a:t>的应用，就是由一个一个</a:t>
            </a:r>
            <a:r>
              <a:rPr lang="en-US" altLang="zh-CN" dirty="0"/>
              <a:t>Bundle</a:t>
            </a:r>
            <a:r>
              <a:rPr lang="zh-CN" altLang="en-US" dirty="0"/>
              <a:t>组成的，通过</a:t>
            </a:r>
            <a:r>
              <a:rPr lang="en-US" altLang="zh-CN" dirty="0" err="1"/>
              <a:t>OSGi</a:t>
            </a:r>
            <a:r>
              <a:rPr lang="zh-CN" altLang="en-US" dirty="0"/>
              <a:t>把这些</a:t>
            </a:r>
            <a:r>
              <a:rPr lang="en-US" altLang="zh-CN" dirty="0" err="1"/>
              <a:t>Bunde</a:t>
            </a:r>
            <a:r>
              <a:rPr lang="zh-CN" altLang="en-US" dirty="0"/>
              <a:t>组织在一起，就形成了系统。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4545" y="1626918"/>
            <a:ext cx="5272721" cy="4326557"/>
          </a:xfrm>
        </p:spPr>
        <p:txBody>
          <a:bodyPr/>
          <a:lstStyle/>
          <a:p>
            <a:r>
              <a:rPr lang="zh-CN" altLang="en-US" b="1" dirty="0"/>
              <a:t>安全层</a:t>
            </a:r>
          </a:p>
          <a:p>
            <a:r>
              <a:rPr lang="zh-CN" altLang="en-US" b="1" dirty="0"/>
              <a:t>模块层</a:t>
            </a:r>
            <a:endParaRPr lang="en-US" altLang="zh-CN" b="1" dirty="0"/>
          </a:p>
          <a:p>
            <a:r>
              <a:rPr lang="zh-CN" altLang="en-US" b="1" dirty="0"/>
              <a:t>生命周期层</a:t>
            </a:r>
            <a:r>
              <a:rPr lang="en-US" altLang="zh-CN" b="1" dirty="0"/>
              <a:t>: 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dirty="0" smtClean="0"/>
              <a:t>为</a:t>
            </a:r>
            <a:r>
              <a:rPr lang="en-US" altLang="zh-CN" dirty="0"/>
              <a:t>bundle </a:t>
            </a:r>
            <a:r>
              <a:rPr lang="zh-CN" altLang="en-US" dirty="0"/>
              <a:t>提供了生命周期管理</a:t>
            </a:r>
            <a:r>
              <a:rPr lang="en-US" altLang="zh-CN" dirty="0"/>
              <a:t>API</a:t>
            </a:r>
          </a:p>
          <a:p>
            <a:r>
              <a:rPr lang="zh-CN" altLang="en-US" b="1" dirty="0"/>
              <a:t>服务层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dirty="0" smtClean="0"/>
              <a:t>为</a:t>
            </a:r>
            <a:r>
              <a:rPr lang="en-US" altLang="zh-CN" dirty="0"/>
              <a:t>bundle</a:t>
            </a:r>
            <a:r>
              <a:rPr lang="zh-CN" altLang="en-US" dirty="0"/>
              <a:t>开发者提供了一个动态、简明且并且统一的编程模型</a:t>
            </a:r>
          </a:p>
          <a:p>
            <a:endParaRPr lang="zh-CN" altLang="en-US" dirty="0"/>
          </a:p>
        </p:txBody>
      </p:sp>
      <p:pic>
        <p:nvPicPr>
          <p:cNvPr id="4" name="Picture 2" descr="C:\Users\bb\Desktop\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8" y="1769422"/>
            <a:ext cx="5761147" cy="36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08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Bundle</a:t>
            </a:r>
            <a:r>
              <a:rPr lang="zh-CN" altLang="en-US" dirty="0"/>
              <a:t>是</a:t>
            </a:r>
            <a:r>
              <a:rPr lang="en-US" altLang="zh-CN" dirty="0" err="1"/>
              <a:t>OSGi</a:t>
            </a:r>
            <a:r>
              <a:rPr lang="zh-CN" altLang="en-US" dirty="0"/>
              <a:t>中最基本的单位，通俗地讲，如果说</a:t>
            </a:r>
            <a:r>
              <a:rPr lang="en-US" altLang="zh-CN" dirty="0" err="1"/>
              <a:t>OSGi</a:t>
            </a:r>
            <a:r>
              <a:rPr lang="zh-CN" altLang="en-US" dirty="0"/>
              <a:t>是基于</a:t>
            </a:r>
            <a:r>
              <a:rPr lang="en-US" altLang="zh-CN" dirty="0"/>
              <a:t>Java</a:t>
            </a:r>
            <a:r>
              <a:rPr lang="zh-CN" altLang="en-US" dirty="0"/>
              <a:t>平台的“模块化开发体系”，那么</a:t>
            </a:r>
            <a:r>
              <a:rPr lang="en-US" altLang="zh-CN" dirty="0"/>
              <a:t>Bundle</a:t>
            </a:r>
            <a:r>
              <a:rPr lang="zh-CN" altLang="en-US" dirty="0"/>
              <a:t>便是其中的“模块”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一个符合</a:t>
            </a:r>
            <a:r>
              <a:rPr lang="en-US" altLang="zh-CN" dirty="0" err="1"/>
              <a:t>OSGi</a:t>
            </a:r>
            <a:r>
              <a:rPr lang="zh-CN" altLang="en-US" dirty="0"/>
              <a:t>规范的</a:t>
            </a:r>
            <a:r>
              <a:rPr lang="en-US" altLang="zh-CN" dirty="0"/>
              <a:t>Bundle</a:t>
            </a:r>
            <a:r>
              <a:rPr lang="zh-CN" altLang="en-US" dirty="0"/>
              <a:t>首先必须是一个符合</a:t>
            </a:r>
            <a:r>
              <a:rPr lang="en-US" altLang="zh-CN" dirty="0"/>
              <a:t>JAR</a:t>
            </a:r>
            <a:r>
              <a:rPr lang="zh-CN" altLang="en-US" dirty="0"/>
              <a:t>文件格式规范的</a:t>
            </a:r>
            <a:r>
              <a:rPr lang="en-US" altLang="zh-CN" dirty="0"/>
              <a:t>JAR</a:t>
            </a:r>
            <a:r>
              <a:rPr lang="zh-CN" altLang="en-US" dirty="0"/>
              <a:t>包，</a:t>
            </a:r>
            <a:r>
              <a:rPr lang="en-US" altLang="zh-CN" dirty="0"/>
              <a:t>JAR</a:t>
            </a:r>
            <a:r>
              <a:rPr lang="zh-CN" altLang="en-US" dirty="0"/>
              <a:t>文件格式规范里定义的</a:t>
            </a:r>
            <a:r>
              <a:rPr lang="en-US" altLang="zh-CN" dirty="0"/>
              <a:t>/META-INF/MANIFEST.MF</a:t>
            </a:r>
            <a:r>
              <a:rPr lang="zh-CN" altLang="en-US" dirty="0"/>
              <a:t>文件用于描述</a:t>
            </a:r>
            <a:r>
              <a:rPr lang="en-US" altLang="zh-CN" dirty="0"/>
              <a:t>JAR</a:t>
            </a:r>
            <a:r>
              <a:rPr lang="zh-CN" altLang="en-US" dirty="0"/>
              <a:t>包的元数据信息，如</a:t>
            </a:r>
            <a:r>
              <a:rPr lang="en-US" altLang="zh-CN" dirty="0"/>
              <a:t>JAR</a:t>
            </a:r>
            <a:r>
              <a:rPr lang="zh-CN" altLang="en-US" dirty="0"/>
              <a:t>包的版本、数字签名信息等，</a:t>
            </a:r>
            <a:r>
              <a:rPr lang="en-US" altLang="zh-CN" dirty="0"/>
              <a:t>Bundle</a:t>
            </a:r>
            <a:r>
              <a:rPr lang="zh-CN" altLang="en-US" dirty="0"/>
              <a:t>在</a:t>
            </a:r>
            <a:r>
              <a:rPr lang="en-US" altLang="zh-CN" dirty="0"/>
              <a:t>MANIFEST.MF</a:t>
            </a:r>
            <a:r>
              <a:rPr lang="zh-CN" altLang="en-US" dirty="0"/>
              <a:t>文件中添加了大量扩展定义，如描述该</a:t>
            </a:r>
            <a:r>
              <a:rPr lang="en-US" altLang="zh-CN" dirty="0"/>
              <a:t>Bundle</a:t>
            </a:r>
            <a:r>
              <a:rPr lang="zh-CN" altLang="en-US" dirty="0"/>
              <a:t>可以提供哪些资源、依赖哪些其他</a:t>
            </a:r>
            <a:r>
              <a:rPr lang="en-US" altLang="zh-CN" dirty="0"/>
              <a:t>Bundle</a:t>
            </a:r>
            <a:r>
              <a:rPr lang="zh-CN" altLang="en-US" dirty="0"/>
              <a:t>、启动或卸载时要执行哪些动作等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99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SDN</a:t>
            </a:r>
            <a:r>
              <a:rPr lang="zh-CN" altLang="en-US" dirty="0" smtClean="0"/>
              <a:t>概念介绍</a:t>
            </a:r>
            <a:endParaRPr lang="en-US" altLang="zh-CN" dirty="0" smtClean="0"/>
          </a:p>
          <a:p>
            <a:r>
              <a:rPr lang="en-US" altLang="zh-CN" dirty="0" smtClean="0"/>
              <a:t>ODL</a:t>
            </a:r>
            <a:r>
              <a:rPr lang="zh-CN" altLang="en-US" dirty="0" smtClean="0"/>
              <a:t>产生背景，发布版本，架构特点，主要功能及子项目间关系</a:t>
            </a:r>
            <a:endParaRPr lang="en-US" altLang="zh-CN" dirty="0" smtClean="0"/>
          </a:p>
          <a:p>
            <a:r>
              <a:rPr lang="zh-CN" altLang="en-US" dirty="0" smtClean="0"/>
              <a:t>操作实验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实验环境介绍，</a:t>
            </a:r>
            <a:r>
              <a:rPr lang="en-US" altLang="zh-CN" dirty="0" smtClean="0"/>
              <a:t>ODL</a:t>
            </a:r>
            <a:r>
              <a:rPr lang="zh-CN" altLang="en-US" dirty="0" smtClean="0"/>
              <a:t>版本下载，启动，功能安装，基本配置</a:t>
            </a:r>
            <a:endParaRPr lang="en-US" altLang="zh-CN" dirty="0" smtClean="0"/>
          </a:p>
          <a:p>
            <a:r>
              <a:rPr lang="zh-CN" altLang="en-US" dirty="0"/>
              <a:t>背景</a:t>
            </a:r>
            <a:r>
              <a:rPr lang="zh-CN" altLang="en-US" dirty="0" smtClean="0"/>
              <a:t>知识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OSGi</a:t>
            </a:r>
            <a:r>
              <a:rPr lang="zh-CN" altLang="en-US" dirty="0"/>
              <a:t>及</a:t>
            </a:r>
            <a:r>
              <a:rPr lang="en-US" altLang="zh-CN" dirty="0" err="1"/>
              <a:t>Karaf</a:t>
            </a:r>
            <a:r>
              <a:rPr lang="zh-CN" altLang="en-US"/>
              <a:t>基本</a:t>
            </a:r>
            <a:r>
              <a:rPr lang="zh-CN" altLang="en-US" smtClean="0"/>
              <a:t>概念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7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55" y="1541076"/>
            <a:ext cx="7666793" cy="49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间的依赖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OSGi</a:t>
            </a:r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平台的类加载机制的一个重要改进就是支持包级别的类导入和导出。在</a:t>
            </a:r>
            <a:r>
              <a:rPr lang="en-US" altLang="zh-CN" dirty="0" err="1"/>
              <a:t>OSGi</a:t>
            </a:r>
            <a:r>
              <a:rPr lang="zh-CN" altLang="en-US" dirty="0"/>
              <a:t>中，每个</a:t>
            </a:r>
            <a:r>
              <a:rPr lang="en-US" altLang="zh-CN" dirty="0"/>
              <a:t>Bundle</a:t>
            </a:r>
            <a:r>
              <a:rPr lang="zh-CN" altLang="en-US" dirty="0"/>
              <a:t>都有自己的类加载器，该加载器能够看到</a:t>
            </a:r>
            <a:r>
              <a:rPr lang="en-US" altLang="zh-CN" dirty="0"/>
              <a:t>Bundle Jar</a:t>
            </a:r>
            <a:r>
              <a:rPr lang="zh-CN" altLang="en-US" dirty="0"/>
              <a:t>文件内部的类和资源。</a:t>
            </a:r>
            <a:r>
              <a:rPr lang="en-US" altLang="zh-CN" dirty="0"/>
              <a:t>Bundle</a:t>
            </a:r>
            <a:r>
              <a:rPr lang="zh-CN" altLang="en-US" dirty="0"/>
              <a:t>通过配置</a:t>
            </a:r>
            <a:r>
              <a:rPr lang="en-US" altLang="zh-CN" dirty="0"/>
              <a:t>jar</a:t>
            </a:r>
            <a:r>
              <a:rPr lang="zh-CN" altLang="en-US" dirty="0"/>
              <a:t>包中的</a:t>
            </a:r>
            <a:r>
              <a:rPr lang="en-US" altLang="zh-CN" dirty="0"/>
              <a:t>MANIFEST.MF</a:t>
            </a:r>
            <a:r>
              <a:rPr lang="zh-CN" altLang="en-US" dirty="0"/>
              <a:t>，可以控制从</a:t>
            </a:r>
            <a:r>
              <a:rPr lang="en-US" altLang="zh-CN" dirty="0"/>
              <a:t>Bundle</a:t>
            </a:r>
            <a:r>
              <a:rPr lang="zh-CN" altLang="en-US" dirty="0"/>
              <a:t>导出的包，而没有导出的包，则在</a:t>
            </a:r>
            <a:r>
              <a:rPr lang="en-US" altLang="zh-CN" dirty="0"/>
              <a:t>Bundle</a:t>
            </a:r>
            <a:r>
              <a:rPr lang="zh-CN" altLang="en-US" dirty="0"/>
              <a:t>外部是不能够访问的。这样就很好地完成了内部类和外部类的隔离。</a:t>
            </a:r>
            <a:endParaRPr lang="en-US" altLang="zh-CN" dirty="0"/>
          </a:p>
          <a:p>
            <a:r>
              <a:rPr lang="en-US" altLang="zh-CN" dirty="0"/>
              <a:t>Import-Package</a:t>
            </a:r>
          </a:p>
          <a:p>
            <a:r>
              <a:rPr lang="en-US" altLang="zh-CN" dirty="0"/>
              <a:t>Export-Package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4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背景知识之</a:t>
            </a:r>
            <a:r>
              <a:rPr lang="en-US" altLang="zh-CN" dirty="0" err="1" smtClean="0"/>
              <a:t>Karaf</a:t>
            </a:r>
            <a:endParaRPr lang="zh-CN" altLang="en-US" dirty="0"/>
          </a:p>
        </p:txBody>
      </p:sp>
      <p:pic>
        <p:nvPicPr>
          <p:cNvPr id="4" name="Picture 2" descr="C:\Users\bb\Desktop\Kara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59" y="3053248"/>
            <a:ext cx="6650090" cy="16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4639573" y="5036406"/>
            <a:ext cx="4148076" cy="1411226"/>
          </a:xfrm>
          <a:prstGeom prst="wedgeRoundRectCallout">
            <a:avLst>
              <a:gd name="adj1" fmla="val -31782"/>
              <a:gd name="adj2" fmla="val -942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OSGi</a:t>
            </a:r>
            <a:r>
              <a:rPr lang="zh-CN" altLang="en-US" dirty="0"/>
              <a:t>应用的 “中间件”，来实现各应用共性的一些功能，并管理应用的</a:t>
            </a:r>
            <a:r>
              <a:rPr lang="zh-CN" altLang="en-US" dirty="0" smtClean="0"/>
              <a:t>部署。类比于</a:t>
            </a:r>
            <a:r>
              <a:rPr lang="en-US" altLang="zh-CN" dirty="0" smtClean="0"/>
              <a:t>Tomcat </a:t>
            </a:r>
            <a:r>
              <a:rPr lang="zh-CN" altLang="en-US" dirty="0" smtClean="0"/>
              <a:t>用来管理部署</a:t>
            </a:r>
            <a:r>
              <a:rPr lang="en-US" altLang="zh-CN" dirty="0" smtClean="0"/>
              <a:t>java web 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24393" y="1593929"/>
            <a:ext cx="10628493" cy="12311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Karaf</a:t>
            </a:r>
            <a:r>
              <a:rPr lang="en-US" altLang="zh-CN" sz="2800" dirty="0"/>
              <a:t>, </a:t>
            </a:r>
            <a:r>
              <a:rPr lang="zh-CN" altLang="en-US" sz="2800" dirty="0"/>
              <a:t>一个基于</a:t>
            </a:r>
            <a:r>
              <a:rPr lang="en-US" altLang="zh-CN" sz="2800" dirty="0" err="1"/>
              <a:t>OSGi</a:t>
            </a:r>
            <a:r>
              <a:rPr lang="zh-CN" altLang="en-US" sz="2800" dirty="0"/>
              <a:t>的运行环境</a:t>
            </a:r>
            <a:r>
              <a:rPr lang="en-US" altLang="zh-CN" sz="2800" dirty="0"/>
              <a:t>, </a:t>
            </a:r>
            <a:r>
              <a:rPr lang="zh-CN" altLang="en-US" sz="2800" dirty="0"/>
              <a:t>提供了一个轻量级的</a:t>
            </a:r>
            <a:r>
              <a:rPr lang="en-US" altLang="zh-CN" sz="2800" dirty="0" err="1"/>
              <a:t>OSGi</a:t>
            </a:r>
            <a:r>
              <a:rPr lang="zh-CN" altLang="en-US" sz="2800" dirty="0"/>
              <a:t>容器</a:t>
            </a:r>
            <a:r>
              <a:rPr lang="en-US" altLang="zh-CN" sz="2800" dirty="0"/>
              <a:t>,</a:t>
            </a:r>
            <a:r>
              <a:rPr lang="zh-CN" altLang="en-US" sz="2800" dirty="0"/>
              <a:t>可以用于部署各种组件和应用程序</a:t>
            </a:r>
            <a:endParaRPr lang="en-US" altLang="zh-CN" sz="2800" dirty="0"/>
          </a:p>
          <a:p>
            <a:pPr algn="l"/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Karaf</a:t>
            </a:r>
            <a:r>
              <a:rPr lang="zh-CN" altLang="en-US" dirty="0"/>
              <a:t>容器的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567" y="1258784"/>
            <a:ext cx="10934699" cy="5462650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Clr>
                <a:srgbClr val="0070C0"/>
              </a:buClr>
            </a:pPr>
            <a:r>
              <a:rPr lang="zh-CN" altLang="en-US" sz="2900" b="1" dirty="0"/>
              <a:t>系统服务：</a:t>
            </a:r>
            <a:endParaRPr lang="en-US" altLang="zh-CN" sz="2900" b="1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	</a:t>
            </a:r>
            <a:r>
              <a:rPr lang="zh-CN" altLang="zh-CN" dirty="0" smtClean="0"/>
              <a:t>自</a:t>
            </a:r>
            <a:r>
              <a:rPr lang="zh-CN" altLang="zh-CN" dirty="0"/>
              <a:t>带</a:t>
            </a:r>
            <a:r>
              <a:rPr lang="en-US" altLang="zh-CN" dirty="0"/>
              <a:t>service </a:t>
            </a:r>
            <a:r>
              <a:rPr lang="en-US" altLang="zh-CN" dirty="0" err="1"/>
              <a:t>wraper</a:t>
            </a:r>
            <a:r>
              <a:rPr lang="zh-CN" altLang="zh-CN" dirty="0"/>
              <a:t>功能，把</a:t>
            </a:r>
            <a:r>
              <a:rPr lang="en-US" altLang="zh-CN" dirty="0" err="1"/>
              <a:t>karaf</a:t>
            </a:r>
            <a:r>
              <a:rPr lang="zh-CN" altLang="zh-CN" dirty="0"/>
              <a:t>包装成系统服务，设置为守护进程，</a:t>
            </a:r>
            <a:r>
              <a:rPr lang="en-US" altLang="zh-CN" dirty="0" err="1"/>
              <a:t>karaf</a:t>
            </a:r>
            <a:r>
              <a:rPr lang="zh-CN" altLang="zh-CN" dirty="0"/>
              <a:t>项目可以一直运转</a:t>
            </a:r>
            <a:endParaRPr lang="en-US" altLang="zh-CN" dirty="0"/>
          </a:p>
          <a:p>
            <a:pPr marL="342900" indent="-342900">
              <a:buClr>
                <a:srgbClr val="0070C0"/>
              </a:buClr>
            </a:pPr>
            <a:r>
              <a:rPr lang="zh-CN" altLang="en-US" sz="2900" b="1" dirty="0"/>
              <a:t>热部署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</a:t>
            </a:r>
            <a:r>
              <a:rPr lang="zh-CN" altLang="en-US" dirty="0"/>
              <a:t>尽管</a:t>
            </a:r>
            <a:r>
              <a:rPr lang="en-US" altLang="zh-CN" dirty="0" err="1"/>
              <a:t>OSGi</a:t>
            </a:r>
            <a:r>
              <a:rPr lang="zh-CN" altLang="en-US" dirty="0"/>
              <a:t>支持热部署，但并不是自动热部署，需要调用一些</a:t>
            </a:r>
            <a:r>
              <a:rPr lang="en-US" altLang="zh-CN" dirty="0"/>
              <a:t>API</a:t>
            </a:r>
            <a:r>
              <a:rPr lang="zh-CN" altLang="en-US" dirty="0"/>
              <a:t>去执行插拔的动作。</a:t>
            </a:r>
            <a:endParaRPr lang="en-US" altLang="zh-CN" dirty="0"/>
          </a:p>
          <a:p>
            <a:pPr marL="342900" indent="-342900">
              <a:buClr>
                <a:srgbClr val="0070C0"/>
              </a:buClr>
            </a:pPr>
            <a:r>
              <a:rPr lang="zh-CN" altLang="en-US" sz="2900" b="1" dirty="0"/>
              <a:t>动态配置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dirty="0" smtClean="0"/>
              <a:t>	  </a:t>
            </a:r>
            <a:r>
              <a:rPr lang="en-US" altLang="zh-CN" dirty="0" err="1"/>
              <a:t>Karaf</a:t>
            </a:r>
            <a:r>
              <a:rPr lang="zh-CN" altLang="en-US" dirty="0"/>
              <a:t>在</a:t>
            </a:r>
            <a:r>
              <a:rPr lang="en-US" altLang="zh-CN" dirty="0"/>
              <a:t>$KARAF_HOME/</a:t>
            </a:r>
            <a:r>
              <a:rPr lang="en-US" altLang="zh-CN" dirty="0" err="1"/>
              <a:t>etc</a:t>
            </a:r>
            <a:r>
              <a:rPr lang="zh-CN" altLang="en-US" dirty="0"/>
              <a:t>文件夹中存储配置文件。这些配置内容可以在</a:t>
            </a:r>
            <a:r>
              <a:rPr lang="en-US" altLang="zh-CN" dirty="0" err="1"/>
              <a:t>Karaf</a:t>
            </a:r>
            <a:r>
              <a:rPr lang="zh-CN" altLang="en-US" dirty="0"/>
              <a:t>运行时动态修改。</a:t>
            </a:r>
          </a:p>
          <a:p>
            <a:pPr marL="342900" indent="-342900">
              <a:buClr>
                <a:srgbClr val="0070C0"/>
              </a:buClr>
            </a:pPr>
            <a:r>
              <a:rPr lang="zh-CN" altLang="en-US" sz="2900" b="1" dirty="0"/>
              <a:t>日志处理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基于</a:t>
            </a:r>
            <a:r>
              <a:rPr lang="en-US" altLang="zh-CN" dirty="0"/>
              <a:t>Log4J</a:t>
            </a:r>
            <a:r>
              <a:rPr lang="zh-CN" altLang="en-US" dirty="0"/>
              <a:t>的日志系统，同时支持多种日志</a:t>
            </a:r>
            <a:r>
              <a:rPr lang="en-US" altLang="zh-CN" dirty="0"/>
              <a:t>API</a:t>
            </a:r>
            <a:r>
              <a:rPr lang="zh-CN" altLang="en-US" dirty="0"/>
              <a:t>，如</a:t>
            </a:r>
            <a:r>
              <a:rPr lang="en-US" altLang="zh-CN" dirty="0"/>
              <a:t>JDK 1.4, JCL, SLF4J, Avalon, Tomcat, </a:t>
            </a:r>
            <a:r>
              <a:rPr lang="en-US" altLang="zh-CN" dirty="0" err="1"/>
              <a:t>OSGi</a:t>
            </a:r>
            <a:r>
              <a:rPr lang="zh-CN" altLang="en-US" dirty="0"/>
              <a:t>等。</a:t>
            </a:r>
          </a:p>
          <a:p>
            <a:pPr marL="342900" indent="-342900">
              <a:buClr>
                <a:srgbClr val="0070C0"/>
              </a:buClr>
            </a:pPr>
            <a:r>
              <a:rPr lang="zh-CN" altLang="en-US" sz="2900" b="1" dirty="0"/>
              <a:t>控制台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dirty="0" smtClean="0"/>
              <a:t>  	</a:t>
            </a:r>
            <a:r>
              <a:rPr lang="zh-CN" altLang="en-US" dirty="0" smtClean="0"/>
              <a:t>可以</a:t>
            </a:r>
            <a:r>
              <a:rPr lang="zh-CN" altLang="en-US" dirty="0"/>
              <a:t>在控制台进行服务管理、安装</a:t>
            </a:r>
            <a:r>
              <a:rPr lang="en-US" altLang="zh-CN" dirty="0"/>
              <a:t>bundle</a:t>
            </a:r>
            <a:r>
              <a:rPr lang="zh-CN" altLang="en-US" dirty="0"/>
              <a:t>等操作。还可以扩展自己的控制台命令</a:t>
            </a:r>
            <a:r>
              <a:rPr lang="zh-CN" altLang="en-US" dirty="0" smtClean="0"/>
              <a:t>。可以</a:t>
            </a:r>
            <a:r>
              <a:rPr lang="zh-CN" altLang="en-US" dirty="0"/>
              <a:t>通过</a:t>
            </a:r>
            <a:r>
              <a:rPr lang="en-US" altLang="zh-CN" dirty="0"/>
              <a:t>SSH</a:t>
            </a:r>
            <a:r>
              <a:rPr lang="zh-CN" altLang="en-US" dirty="0"/>
              <a:t>远程访问其他服务器上的</a:t>
            </a:r>
            <a:r>
              <a:rPr lang="en-US" altLang="zh-CN" dirty="0" err="1"/>
              <a:t>Karaf</a:t>
            </a:r>
            <a:r>
              <a:rPr lang="zh-CN" altLang="en-US" dirty="0"/>
              <a:t>控制台。</a:t>
            </a:r>
          </a:p>
          <a:p>
            <a:pPr marL="342900" indent="-342900">
              <a:buClr>
                <a:srgbClr val="0070C0"/>
              </a:buClr>
            </a:pPr>
            <a:r>
              <a:rPr lang="zh-CN" altLang="en-US" sz="3400" b="1" dirty="0"/>
              <a:t>多实例</a:t>
            </a:r>
            <a:r>
              <a:rPr lang="zh-CN" altLang="en-US" sz="3400" b="1" dirty="0" smtClean="0"/>
              <a:t>管理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 一个服务器上可以运行多个</a:t>
            </a:r>
            <a:r>
              <a:rPr lang="en-US" altLang="zh-CN" dirty="0" err="1" smtClean="0"/>
              <a:t>Karaf</a:t>
            </a:r>
            <a:r>
              <a:rPr lang="zh-CN" altLang="en-US" dirty="0" smtClean="0"/>
              <a:t>实例。对实例的管理可以在</a:t>
            </a:r>
            <a:r>
              <a:rPr lang="en-US" altLang="zh-CN" dirty="0" err="1" smtClean="0"/>
              <a:t>Karaf</a:t>
            </a:r>
            <a:r>
              <a:rPr lang="zh-CN" altLang="en-US" dirty="0" smtClean="0"/>
              <a:t>控制台中进行。</a:t>
            </a:r>
          </a:p>
          <a:p>
            <a:pPr marL="342900" indent="-342900">
              <a:buClr>
                <a:srgbClr val="0070C0"/>
              </a:buClr>
            </a:pPr>
            <a:r>
              <a:rPr lang="en-US" altLang="zh-CN" sz="2900" b="1" dirty="0" smtClean="0"/>
              <a:t>Bundle</a:t>
            </a:r>
            <a:r>
              <a:rPr lang="zh-CN" altLang="en-US" sz="2900" b="1" dirty="0"/>
              <a:t>仓库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dirty="0" smtClean="0"/>
              <a:t>	 </a:t>
            </a:r>
            <a:r>
              <a:rPr lang="en-US" altLang="zh-CN" dirty="0" err="1"/>
              <a:t>Karaf</a:t>
            </a:r>
            <a:r>
              <a:rPr lang="zh-CN" altLang="en-US" dirty="0"/>
              <a:t>中内置了</a:t>
            </a:r>
            <a:r>
              <a:rPr lang="en-US" altLang="zh-CN" dirty="0"/>
              <a:t>Pax URL</a:t>
            </a:r>
            <a:r>
              <a:rPr lang="zh-CN" altLang="en-US" dirty="0"/>
              <a:t>的</a:t>
            </a:r>
            <a:r>
              <a:rPr lang="en-US" altLang="zh-CN" dirty="0"/>
              <a:t>MVN</a:t>
            </a:r>
            <a:r>
              <a:rPr lang="zh-CN" altLang="en-US" dirty="0"/>
              <a:t>协议，可以从</a:t>
            </a:r>
            <a:r>
              <a:rPr lang="en-US" altLang="zh-CN" dirty="0"/>
              <a:t>Maven</a:t>
            </a:r>
            <a:r>
              <a:rPr lang="zh-CN" altLang="en-US" dirty="0"/>
              <a:t>中央仓库安装</a:t>
            </a:r>
            <a:r>
              <a:rPr lang="en-US" altLang="zh-CN" dirty="0"/>
              <a:t>bundle</a:t>
            </a:r>
            <a:r>
              <a:rPr lang="zh-CN" altLang="en-US" dirty="0"/>
              <a:t>。</a:t>
            </a:r>
          </a:p>
          <a:p>
            <a:pPr marL="342900" indent="-342900">
              <a:buClr>
                <a:srgbClr val="0070C0"/>
              </a:buClr>
            </a:pPr>
            <a:r>
              <a:rPr lang="en-US" altLang="zh-CN" sz="2900" b="1" dirty="0"/>
              <a:t>Bundle</a:t>
            </a:r>
            <a:r>
              <a:rPr lang="zh-CN" altLang="en-US" sz="2900" b="1" dirty="0"/>
              <a:t>集合</a:t>
            </a:r>
            <a:r>
              <a:rPr lang="en-US" altLang="zh-CN" sz="2900" b="1" dirty="0"/>
              <a:t>(Feature)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类似于</a:t>
            </a:r>
            <a:r>
              <a:rPr lang="en-US" altLang="zh-CN" dirty="0"/>
              <a:t>Eclipse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r>
              <a:rPr lang="zh-CN" altLang="en-US" dirty="0"/>
              <a:t>，</a:t>
            </a:r>
            <a:r>
              <a:rPr lang="en-US" altLang="zh-CN" dirty="0" err="1"/>
              <a:t>Karaf</a:t>
            </a:r>
            <a:r>
              <a:rPr lang="zh-CN" altLang="en-US" dirty="0"/>
              <a:t>中也支持</a:t>
            </a:r>
            <a:r>
              <a:rPr lang="en-US" altLang="zh-CN" dirty="0"/>
              <a:t>Feature</a:t>
            </a:r>
            <a:r>
              <a:rPr lang="zh-CN" altLang="en-US" dirty="0"/>
              <a:t>，即</a:t>
            </a:r>
            <a:r>
              <a:rPr lang="en-US" altLang="zh-CN" dirty="0"/>
              <a:t>bundle</a:t>
            </a:r>
            <a:r>
              <a:rPr lang="zh-CN" altLang="en-US" dirty="0"/>
              <a:t>的集合。使用</a:t>
            </a:r>
            <a:r>
              <a:rPr lang="en-US" altLang="zh-CN" dirty="0"/>
              <a:t>Feature</a:t>
            </a:r>
            <a:r>
              <a:rPr lang="zh-CN" altLang="en-US" dirty="0"/>
              <a:t>可以简化</a:t>
            </a:r>
            <a:r>
              <a:rPr lang="en-US" altLang="zh-CN" dirty="0" err="1"/>
              <a:t>OSGi</a:t>
            </a:r>
            <a:r>
              <a:rPr lang="zh-CN" altLang="en-US" dirty="0"/>
              <a:t>应用的部署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0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568" y="1602138"/>
            <a:ext cx="4961334" cy="1485446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feature</a:t>
            </a:r>
            <a:r>
              <a:rPr lang="zh-CN" altLang="en-US" dirty="0"/>
              <a:t>：一组</a:t>
            </a:r>
            <a:r>
              <a:rPr lang="en-US" altLang="zh-CN" dirty="0"/>
              <a:t>bundle,</a:t>
            </a:r>
            <a:r>
              <a:rPr lang="zh-CN" altLang="en-US" dirty="0"/>
              <a:t>其具备特定的功能，</a:t>
            </a:r>
            <a:r>
              <a:rPr lang="zh-CN" altLang="en-US" dirty="0" smtClean="0"/>
              <a:t>比如</a:t>
            </a:r>
            <a:r>
              <a:rPr lang="en-US" altLang="zh-CN" dirty="0" err="1" smtClean="0"/>
              <a:t>odl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mdsal</a:t>
            </a:r>
            <a:r>
              <a:rPr lang="en-US" altLang="zh-CN" dirty="0" smtClean="0"/>
              <a:t>-all</a:t>
            </a:r>
            <a:r>
              <a:rPr lang="zh-CN" altLang="en-US" dirty="0" smtClean="0"/>
              <a:t>就</a:t>
            </a:r>
            <a:r>
              <a:rPr lang="zh-CN" altLang="en-US" dirty="0"/>
              <a:t>算是一个</a:t>
            </a:r>
            <a:r>
              <a:rPr lang="en-US" altLang="zh-CN" dirty="0"/>
              <a:t>feature</a:t>
            </a:r>
            <a:r>
              <a:rPr lang="zh-CN" altLang="en-US" dirty="0"/>
              <a:t>，其</a:t>
            </a:r>
            <a:r>
              <a:rPr lang="zh-CN" altLang="en-US" dirty="0" smtClean="0"/>
              <a:t>由</a:t>
            </a:r>
            <a:r>
              <a:rPr lang="zh-CN" altLang="en-US" dirty="0"/>
              <a:t>若干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，配置文件或其他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组成 </a:t>
            </a:r>
            <a:endParaRPr lang="zh-CN" altLang="en-US" dirty="0"/>
          </a:p>
        </p:txBody>
      </p:sp>
      <p:pic>
        <p:nvPicPr>
          <p:cNvPr id="4" name="Picture 2" descr="C:\Users\bb\Desktop\102835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61" y="2360323"/>
            <a:ext cx="5835068" cy="41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937663" y="1472540"/>
            <a:ext cx="5864690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zh-CN" sz="1200" b="1" dirty="0"/>
              <a:t>&lt;</a:t>
            </a: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 &lt;features </a:t>
            </a:r>
            <a:r>
              <a:rPr lang="en-GB" altLang="zh-CN" sz="1200" b="1" dirty="0" err="1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xmlns</a:t>
            </a: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='</a:t>
            </a:r>
            <a:r>
              <a:rPr lang="en-GB" altLang="zh-CN" sz="1200" b="1" dirty="0">
                <a:solidFill>
                  <a:srgbClr val="CCCCFF"/>
                </a:solidFill>
                <a:latin typeface="Courier 10 Pitch" pitchFamily="1" charset="0"/>
                <a:ea typeface="ＭＳ Ｐゴシック" pitchFamily="1" charset="-128"/>
                <a:hlinkClick r:id="rId3"/>
              </a:rPr>
              <a:t>http://karaf.apache.org/</a:t>
            </a:r>
            <a:r>
              <a:rPr lang="en-GB" altLang="zh-CN" sz="1200" b="1" dirty="0" err="1">
                <a:solidFill>
                  <a:srgbClr val="CCCCFF"/>
                </a:solidFill>
                <a:latin typeface="Courier 10 Pitch" pitchFamily="1" charset="0"/>
                <a:ea typeface="ＭＳ Ｐゴシック" pitchFamily="1" charset="-128"/>
                <a:hlinkClick r:id="rId3"/>
              </a:rPr>
              <a:t>xmlns</a:t>
            </a:r>
            <a:r>
              <a:rPr lang="en-GB" altLang="zh-CN" sz="1200" b="1" dirty="0">
                <a:solidFill>
                  <a:srgbClr val="CCCCFF"/>
                </a:solidFill>
                <a:latin typeface="Courier 10 Pitch" pitchFamily="1" charset="0"/>
                <a:ea typeface="ＭＳ Ｐゴシック" pitchFamily="1" charset="-128"/>
                <a:hlinkClick r:id="rId3"/>
              </a:rPr>
              <a:t>/features/v1.0.0</a:t>
            </a: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'&gt;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  &lt;feature name='my' version='1.0'&gt;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    &lt;feature&gt;other&lt;/feature&gt;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    &lt;bundle&gt;</a:t>
            </a:r>
            <a:r>
              <a:rPr lang="en-GB" altLang="zh-CN" sz="1200" b="1" dirty="0" err="1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mvn</a:t>
            </a: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:...</a:t>
            </a:r>
            <a:r>
              <a:rPr lang="en-GB" altLang="zh-CN" sz="1200" b="1" dirty="0" err="1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bundleA</a:t>
            </a: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&lt;/bundle&gt;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    &lt;bundle&gt;http:...</a:t>
            </a:r>
            <a:r>
              <a:rPr lang="en-GB" altLang="zh-CN" sz="1200" b="1" dirty="0" err="1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bundleB</a:t>
            </a: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&lt;/bundle&gt;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    &lt;</a:t>
            </a:r>
            <a:r>
              <a:rPr lang="en-GB" altLang="zh-CN" sz="1200" b="1" dirty="0" err="1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config</a:t>
            </a: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&gt;&lt;/</a:t>
            </a:r>
            <a:r>
              <a:rPr lang="en-GB" altLang="zh-CN" sz="1200" b="1" dirty="0" err="1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config</a:t>
            </a: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    &lt;</a:t>
            </a:r>
            <a:r>
              <a:rPr lang="en-GB" altLang="zh-CN" sz="1200" b="1" dirty="0" err="1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configfile</a:t>
            </a: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&gt;&lt;/</a:t>
            </a:r>
            <a:r>
              <a:rPr lang="en-GB" altLang="zh-CN" sz="1200" b="1" dirty="0" err="1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configfile</a:t>
            </a: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  &lt;/feature&gt;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zh-CN" sz="1200" b="1" dirty="0">
                <a:solidFill>
                  <a:srgbClr val="000000"/>
                </a:solidFill>
                <a:latin typeface="Courier 10 Pitch" pitchFamily="1" charset="0"/>
                <a:ea typeface="ＭＳ Ｐゴシック" pitchFamily="1" charset="-128"/>
              </a:rPr>
              <a:t>&lt;/features&gt;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1413164" y="3309993"/>
            <a:ext cx="6075859" cy="2486849"/>
          </a:xfrm>
          <a:prstGeom prst="wedgeRectCallout">
            <a:avLst>
              <a:gd name="adj1" fmla="val 63665"/>
              <a:gd name="adj2" fmla="val -56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 feature describes an application as:</a:t>
            </a:r>
            <a:br>
              <a:rPr lang="en-US" altLang="zh-CN" dirty="0"/>
            </a:br>
            <a:r>
              <a:rPr lang="en-US" altLang="zh-CN" dirty="0"/>
              <a:t>• a name</a:t>
            </a:r>
            <a:br>
              <a:rPr lang="en-US" altLang="zh-CN" dirty="0"/>
            </a:br>
            <a:r>
              <a:rPr lang="en-US" altLang="zh-CN" dirty="0"/>
              <a:t>• a version</a:t>
            </a:r>
            <a:br>
              <a:rPr lang="en-US" altLang="zh-CN" dirty="0"/>
            </a:br>
            <a:r>
              <a:rPr lang="en-US" altLang="zh-CN" dirty="0"/>
              <a:t>• a optional description (eventually   with a long description)</a:t>
            </a:r>
            <a:br>
              <a:rPr lang="en-US" altLang="zh-CN" dirty="0"/>
            </a:br>
            <a:r>
              <a:rPr lang="en-US" altLang="zh-CN" dirty="0"/>
              <a:t>• a set of bundles</a:t>
            </a:r>
            <a:br>
              <a:rPr lang="en-US" altLang="zh-CN" dirty="0"/>
            </a:br>
            <a:r>
              <a:rPr lang="en-US" altLang="zh-CN" dirty="0"/>
              <a:t>• optionally a set configurations or configuration files</a:t>
            </a:r>
            <a:br>
              <a:rPr lang="en-US" altLang="zh-CN" dirty="0"/>
            </a:br>
            <a:r>
              <a:rPr lang="en-US" altLang="zh-CN" dirty="0"/>
              <a:t>• optionally a set of dependency features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1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安装你感兴趣的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ODL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feature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装什么？</a:t>
            </a:r>
            <a:endParaRPr lang="en-US" altLang="zh-CN" dirty="0">
              <a:solidFill>
                <a:srgbClr val="1390CA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参考社区安装文档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4572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MD-SAL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相关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feature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457200"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南向插件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openflowplugin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的相关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feature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457200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界面相关的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feature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介绍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安装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feature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的两种方式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手动安装</a:t>
            </a:r>
            <a:endParaRPr lang="en-US" altLang="zh-CN" sz="240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默认配置加载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844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本节大家需要了解和掌握的知识点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81546"/>
            <a:ext cx="10934699" cy="3609942"/>
          </a:xfrm>
        </p:spPr>
        <p:txBody>
          <a:bodyPr>
            <a:normAutofit/>
          </a:bodyPr>
          <a:lstStyle/>
          <a:p>
            <a:pPr marL="4572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SDN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的定义和三层架构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457200"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ODL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的架构特点，子项目分类及依赖关系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4572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+mn-lt"/>
                <a:ea typeface="+mn-ea"/>
                <a:cs typeface="+mn-ea"/>
                <a:sym typeface="+mn-lt"/>
              </a:rPr>
              <a:t>OSGi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的基本概念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Bundle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457200"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latin typeface="+mn-lt"/>
                <a:ea typeface="+mn-ea"/>
                <a:cs typeface="+mn-ea"/>
                <a:sym typeface="+mn-lt"/>
              </a:rPr>
              <a:t>Karaf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基础及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feature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概念</a:t>
            </a:r>
            <a:endParaRPr lang="en-US" altLang="zh-CN" sz="2400" dirty="0" smtClean="0">
              <a:latin typeface="+mn-lt"/>
              <a:ea typeface="+mn-ea"/>
              <a:cs typeface="+mn-ea"/>
              <a:sym typeface="+mn-lt"/>
            </a:endParaRPr>
          </a:p>
          <a:p>
            <a:pPr marL="457200"/>
            <a:r>
              <a:rPr lang="en-US" altLang="zh-CN" dirty="0" smtClean="0">
                <a:cs typeface="+mn-ea"/>
                <a:sym typeface="+mn-lt"/>
              </a:rPr>
              <a:t>ODL</a:t>
            </a:r>
            <a:r>
              <a:rPr lang="zh-CN" altLang="en-US" dirty="0">
                <a:cs typeface="+mn-ea"/>
                <a:sym typeface="+mn-lt"/>
              </a:rPr>
              <a:t>启动的相关参数</a:t>
            </a:r>
            <a:r>
              <a:rPr lang="zh-CN" altLang="en-US" dirty="0" smtClean="0">
                <a:cs typeface="+mn-ea"/>
                <a:sym typeface="+mn-lt"/>
              </a:rPr>
              <a:t>配置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457200"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latin typeface="+mn-lt"/>
                <a:cs typeface="+mn-ea"/>
                <a:sym typeface="+mn-lt"/>
              </a:rPr>
              <a:t>Karaf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主要配置文件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8419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56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0805C1-70FF-46C1-B182-0BD74328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SDN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概念介绍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52ECDB8-9A45-4D63-BB81-D0ADC8C3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7" y="1602137"/>
            <a:ext cx="11374010" cy="45492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000" b="1" dirty="0">
                <a:solidFill>
                  <a:srgbClr val="1390CA"/>
                </a:solidFill>
                <a:cs typeface="+mn-ea"/>
                <a:sym typeface="+mn-lt"/>
              </a:rPr>
              <a:t>SDN</a:t>
            </a:r>
            <a:r>
              <a:rPr lang="zh-CN" altLang="en-US" sz="4000" dirty="0">
                <a:cs typeface="+mn-ea"/>
                <a:sym typeface="+mn-lt"/>
              </a:rPr>
              <a:t>：</a:t>
            </a:r>
            <a:r>
              <a:rPr lang="en-US" altLang="zh-CN" sz="4000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oftware-</a:t>
            </a:r>
            <a:r>
              <a:rPr lang="en-US" altLang="zh-CN" sz="4000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efined </a:t>
            </a:r>
            <a:r>
              <a:rPr lang="en-US" altLang="zh-CN" sz="4000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etworking  </a:t>
            </a:r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软件定义网</a:t>
            </a:r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络</a:t>
            </a:r>
            <a:endParaRPr lang="en-US" altLang="zh-CN" sz="4000" b="1" dirty="0">
              <a:solidFill>
                <a:srgbClr val="1390CA"/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+mn-lt"/>
                <a:cs typeface="+mn-ea"/>
                <a:sym typeface="+mn-lt"/>
              </a:rPr>
              <a:t>什么是</a:t>
            </a:r>
            <a:r>
              <a:rPr lang="en-US" altLang="zh-CN" sz="3600" dirty="0" smtClean="0">
                <a:latin typeface="+mn-lt"/>
                <a:cs typeface="+mn-ea"/>
                <a:sym typeface="+mn-lt"/>
              </a:rPr>
              <a:t>SDN?</a:t>
            </a:r>
            <a:r>
              <a:rPr lang="zh-CN" altLang="en-US" sz="3600" dirty="0" smtClean="0">
                <a:latin typeface="+mn-lt"/>
                <a:cs typeface="+mn-ea"/>
                <a:sym typeface="+mn-lt"/>
              </a:rPr>
              <a:t>即把控制面从转发面分离出来，</a:t>
            </a:r>
            <a:r>
              <a:rPr lang="zh-CN" altLang="en-US" sz="3600" dirty="0" smtClean="0">
                <a:latin typeface="+mn-lt"/>
                <a:cs typeface="+mn-ea"/>
                <a:sym typeface="+mn-lt"/>
              </a:rPr>
              <a:t>控制面控制多台设备。</a:t>
            </a:r>
            <a:endParaRPr lang="en-US" altLang="zh-CN" sz="3600" dirty="0" smtClean="0"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+mn-lt"/>
                <a:cs typeface="+mn-ea"/>
                <a:sym typeface="+mn-lt"/>
              </a:rPr>
              <a:t>SDN</a:t>
            </a:r>
            <a:r>
              <a:rPr lang="zh-CN" altLang="en-US" sz="3600" dirty="0">
                <a:latin typeface="+mn-lt"/>
                <a:cs typeface="+mn-ea"/>
                <a:sym typeface="+mn-lt"/>
              </a:rPr>
              <a:t>是新兴的网络技术构架，具有动态可管理，高适应性，以及优秀的成本效益，以满足今天高带宽应用的动态需求。</a:t>
            </a:r>
            <a:r>
              <a:rPr lang="en-US" altLang="zh-CN" sz="3600" dirty="0">
                <a:latin typeface="+mn-lt"/>
                <a:cs typeface="+mn-ea"/>
                <a:sym typeface="+mn-lt"/>
              </a:rPr>
              <a:t>SDN</a:t>
            </a:r>
            <a:r>
              <a:rPr lang="zh-CN" altLang="en-US" sz="3600" dirty="0">
                <a:latin typeface="+mn-lt"/>
                <a:cs typeface="+mn-ea"/>
                <a:sym typeface="+mn-lt"/>
              </a:rPr>
              <a:t>架构解耦网络控制层和转发层，通过对网络控制的直接编程，使得基础网络承载可以被抽象成各种可为上层应用调用的服务</a:t>
            </a:r>
            <a:r>
              <a:rPr lang="zh-CN" altLang="en-US" sz="3600" dirty="0" smtClean="0">
                <a:latin typeface="+mn-lt"/>
                <a:cs typeface="+mn-ea"/>
                <a:sym typeface="+mn-lt"/>
              </a:rPr>
              <a:t>。</a:t>
            </a:r>
            <a:r>
              <a:rPr lang="en-US" altLang="zh-CN" sz="3600" b="1" dirty="0"/>
              <a:t> </a:t>
            </a:r>
            <a:r>
              <a:rPr lang="en-US" altLang="zh-CN" sz="3600" b="1" dirty="0" err="1"/>
              <a:t>OpenFlow</a:t>
            </a:r>
            <a:r>
              <a:rPr lang="en-US" altLang="zh-CN" sz="3600" b="1" dirty="0"/>
              <a:t>® </a:t>
            </a:r>
            <a:r>
              <a:rPr lang="zh-CN" altLang="en-US" sz="3600" b="1" dirty="0"/>
              <a:t>协议是</a:t>
            </a:r>
            <a:r>
              <a:rPr lang="en-US" altLang="zh-CN" sz="3600" b="1" dirty="0"/>
              <a:t>SDN</a:t>
            </a:r>
            <a:r>
              <a:rPr lang="zh-CN" altLang="en-US" sz="3600" b="1" dirty="0"/>
              <a:t>解决方案的基本</a:t>
            </a:r>
            <a:r>
              <a:rPr lang="zh-CN" altLang="en-US" sz="3600" b="1" dirty="0" smtClean="0"/>
              <a:t>要素。</a:t>
            </a:r>
            <a:endParaRPr lang="en-US" altLang="zh-CN" sz="3600" dirty="0" smtClean="0">
              <a:latin typeface="+mn-lt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3600" b="1" dirty="0"/>
              <a:t>What is SDN?</a:t>
            </a:r>
            <a:r>
              <a:rPr lang="en-US" altLang="zh-CN" sz="3600" dirty="0"/>
              <a:t> The physical separation of the network control plane from the forwarding plane, and where a control plane controls several devices</a:t>
            </a:r>
            <a:r>
              <a:rPr lang="en-US" altLang="zh-CN" sz="3600" dirty="0" smtClean="0"/>
              <a:t>.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en-US" altLang="zh-CN" sz="3600" dirty="0" smtClean="0"/>
              <a:t>Software-Defined </a:t>
            </a:r>
            <a:r>
              <a:rPr lang="en-US" altLang="zh-CN" sz="3600" dirty="0"/>
              <a:t>Networking (SDN) is an emerging architecture that is dynamic, manageable, cost-effective, and adaptable, making it ideal for the high-bandwidth, dynamic nature of today’s applications. This architecture decouples the network control and forwarding </a:t>
            </a:r>
            <a:r>
              <a:rPr lang="en-US" altLang="zh-CN" sz="3600" dirty="0" smtClean="0"/>
              <a:t>functions enabling </a:t>
            </a:r>
            <a:r>
              <a:rPr lang="en-US" altLang="zh-CN" sz="3600" dirty="0"/>
              <a:t>the network control to become directly programmable and the underlying infrastructure to be abstracted for applications and network services. The </a:t>
            </a:r>
            <a:r>
              <a:rPr lang="en-US" altLang="zh-CN" sz="3600" dirty="0" err="1"/>
              <a:t>OpenFlow</a:t>
            </a:r>
            <a:r>
              <a:rPr lang="en-US" altLang="zh-CN" sz="3600" dirty="0"/>
              <a:t>® protocol is a foundational element for building SDN solutions.</a:t>
            </a:r>
            <a:endParaRPr lang="en-US" altLang="zh-CN" sz="3600" b="1" dirty="0">
              <a:solidFill>
                <a:srgbClr val="1390CA"/>
              </a:solidFill>
              <a:cs typeface="+mn-ea"/>
              <a:sym typeface="+mn-lt"/>
            </a:endParaRPr>
          </a:p>
          <a:p>
            <a:pPr marL="0" indent="0" algn="r">
              <a:buNone/>
            </a:pPr>
            <a:r>
              <a:rPr lang="en-US" altLang="zh-CN" i="1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——  </a:t>
            </a:r>
            <a:r>
              <a:rPr lang="en-US" altLang="zh-CN" b="1" i="1" dirty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i="1" dirty="0" smtClean="0">
                <a:solidFill>
                  <a:srgbClr val="1390CA"/>
                </a:solidFill>
                <a:latin typeface="+mn-lt"/>
                <a:ea typeface="+mn-ea"/>
                <a:cs typeface="+mn-ea"/>
                <a:sym typeface="+mn-lt"/>
              </a:rPr>
              <a:t>ONF</a:t>
            </a:r>
          </a:p>
          <a:p>
            <a:pPr marL="0" indent="0" algn="r">
              <a:buNone/>
            </a:pPr>
            <a:r>
              <a:rPr lang="en-US" altLang="zh-CN" b="1" i="1" dirty="0">
                <a:latin typeface="+mn-lt"/>
                <a:cs typeface="+mn-ea"/>
                <a:sym typeface="+mn-lt"/>
              </a:rPr>
              <a:t>https://www.opennetworking.org/sdn-definition/</a:t>
            </a:r>
            <a:endParaRPr lang="en-US" altLang="zh-CN" b="1" i="1" dirty="0">
              <a:solidFill>
                <a:srgbClr val="1390C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32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SDN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三层架构</a:t>
            </a:r>
          </a:p>
        </p:txBody>
      </p:sp>
      <p:pic>
        <p:nvPicPr>
          <p:cNvPr id="4" name="Picture 2" descr="sdn-3layer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11"/>
          <a:stretch/>
        </p:blipFill>
        <p:spPr bwMode="auto">
          <a:xfrm>
            <a:off x="3728151" y="1706502"/>
            <a:ext cx="4808220" cy="430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36BEB50D-4B89-41E6-9786-0715E68D22BA}"/>
              </a:ext>
            </a:extLst>
          </p:cNvPr>
          <p:cNvGrpSpPr/>
          <p:nvPr/>
        </p:nvGrpSpPr>
        <p:grpSpPr>
          <a:xfrm>
            <a:off x="9239154" y="1977221"/>
            <a:ext cx="1569660" cy="3492343"/>
            <a:chOff x="9388783" y="1960595"/>
            <a:chExt cx="1569660" cy="3492343"/>
          </a:xfrm>
        </p:grpSpPr>
        <p:sp>
          <p:nvSpPr>
            <p:cNvPr id="10" name="TextBox 26"/>
            <p:cNvSpPr txBox="1"/>
            <p:nvPr/>
          </p:nvSpPr>
          <p:spPr>
            <a:xfrm>
              <a:off x="9388783" y="4806607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cs typeface="+mn-ea"/>
                  <a:sym typeface="+mn-lt"/>
                </a:rPr>
                <a:t>各种网元设备</a:t>
              </a:r>
              <a:endParaRPr lang="en-US" altLang="zh-CN" b="1" dirty="0">
                <a:cs typeface="+mn-ea"/>
                <a:sym typeface="+mn-lt"/>
              </a:endParaRPr>
            </a:p>
            <a:p>
              <a:pPr algn="ctr"/>
              <a:r>
                <a:rPr lang="zh-CN" altLang="en-US" b="1" dirty="0">
                  <a:cs typeface="+mn-ea"/>
                  <a:sym typeface="+mn-lt"/>
                </a:rPr>
                <a:t>网络拓扑信息</a:t>
              </a:r>
            </a:p>
          </p:txBody>
        </p:sp>
        <p:sp>
          <p:nvSpPr>
            <p:cNvPr id="11" name="TextBox 27"/>
            <p:cNvSpPr txBox="1"/>
            <p:nvPr/>
          </p:nvSpPr>
          <p:spPr>
            <a:xfrm>
              <a:off x="9491375" y="3202021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cs typeface="+mn-ea"/>
                  <a:sym typeface="+mn-lt"/>
                </a:rPr>
                <a:t>SDN</a:t>
              </a:r>
              <a:r>
                <a:rPr lang="zh-CN" altLang="en-US" b="1" dirty="0">
                  <a:cs typeface="+mn-ea"/>
                  <a:sym typeface="+mn-lt"/>
                </a:rPr>
                <a:t>控制器</a:t>
              </a:r>
            </a:p>
          </p:txBody>
        </p:sp>
        <p:sp>
          <p:nvSpPr>
            <p:cNvPr id="12" name="TextBox 28"/>
            <p:cNvSpPr txBox="1"/>
            <p:nvPr/>
          </p:nvSpPr>
          <p:spPr>
            <a:xfrm>
              <a:off x="9616409" y="1960595"/>
              <a:ext cx="1114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cs typeface="+mn-ea"/>
                  <a:sym typeface="+mn-lt"/>
                </a:rPr>
                <a:t>应用逻辑</a:t>
              </a:r>
            </a:p>
          </p:txBody>
        </p:sp>
        <p:cxnSp>
          <p:nvCxnSpPr>
            <p:cNvPr id="13" name="Straight Arrow Connector 29"/>
            <p:cNvCxnSpPr>
              <a:cxnSpLocks/>
            </p:cNvCxnSpPr>
            <p:nvPr/>
          </p:nvCxnSpPr>
          <p:spPr>
            <a:xfrm flipV="1">
              <a:off x="10173613" y="3866021"/>
              <a:ext cx="0" cy="5414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30"/>
            <p:cNvCxnSpPr/>
            <p:nvPr/>
          </p:nvCxnSpPr>
          <p:spPr>
            <a:xfrm flipH="1" flipV="1">
              <a:off x="10173613" y="2527541"/>
              <a:ext cx="1" cy="514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AD20B222-F086-42A4-8367-9F52E275ADFB}"/>
              </a:ext>
            </a:extLst>
          </p:cNvPr>
          <p:cNvGrpSpPr/>
          <p:nvPr/>
        </p:nvGrpSpPr>
        <p:grpSpPr>
          <a:xfrm>
            <a:off x="1237480" y="1977221"/>
            <a:ext cx="2016793" cy="3345201"/>
            <a:chOff x="6586876" y="1960595"/>
            <a:chExt cx="2016793" cy="3345201"/>
          </a:xfrm>
        </p:grpSpPr>
        <p:sp>
          <p:nvSpPr>
            <p:cNvPr id="5" name="TextBox 3"/>
            <p:cNvSpPr txBox="1"/>
            <p:nvPr/>
          </p:nvSpPr>
          <p:spPr>
            <a:xfrm>
              <a:off x="6586876" y="1960595"/>
              <a:ext cx="881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cs typeface="+mn-ea"/>
                  <a:sym typeface="+mn-lt"/>
                </a:rPr>
                <a:t>应用层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89281" y="32020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cs typeface="+mn-ea"/>
                  <a:sym typeface="+mn-lt"/>
                </a:rPr>
                <a:t>控制层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89281" y="493646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cs typeface="+mn-ea"/>
                  <a:sym typeface="+mn-lt"/>
                </a:rPr>
                <a:t>基础层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7027862" y="2527541"/>
              <a:ext cx="0" cy="514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5"/>
            <p:cNvCxnSpPr>
              <a:cxnSpLocks/>
            </p:cNvCxnSpPr>
            <p:nvPr/>
          </p:nvCxnSpPr>
          <p:spPr>
            <a:xfrm flipV="1">
              <a:off x="7027862" y="3884923"/>
              <a:ext cx="0" cy="5036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C907E621-9FB4-4710-A282-9D7C678CD0ED}"/>
                </a:ext>
              </a:extLst>
            </p:cNvPr>
            <p:cNvSpPr/>
            <p:nvPr/>
          </p:nvSpPr>
          <p:spPr>
            <a:xfrm>
              <a:off x="7384082" y="2663002"/>
              <a:ext cx="7489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390CA"/>
                  </a:solidFill>
                  <a:cs typeface="+mn-ea"/>
                  <a:sym typeface="+mn-lt"/>
                </a:rPr>
                <a:t>北向</a:t>
              </a:r>
              <a:r>
                <a:rPr lang="en-US" altLang="zh-CN" sz="1200" b="1" dirty="0">
                  <a:solidFill>
                    <a:srgbClr val="1390CA"/>
                  </a:solidFill>
                  <a:cs typeface="+mn-ea"/>
                  <a:sym typeface="+mn-lt"/>
                </a:rPr>
                <a:t>API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E94E448A-1A6C-45D4-822F-DA9EEB1753ED}"/>
                </a:ext>
              </a:extLst>
            </p:cNvPr>
            <p:cNvSpPr/>
            <p:nvPr/>
          </p:nvSpPr>
          <p:spPr>
            <a:xfrm>
              <a:off x="7378927" y="3973747"/>
              <a:ext cx="1224742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390CA"/>
                  </a:solidFill>
                  <a:cs typeface="+mn-ea"/>
                  <a:sym typeface="+mn-lt"/>
                </a:rPr>
                <a:t>南向网络接口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0805C1-70FF-46C1-B182-0BD74328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ODL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项目的成立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5395" y="3728712"/>
            <a:ext cx="3040640" cy="76016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04564" y="2458192"/>
            <a:ext cx="10934699" cy="36932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2013</a:t>
            </a:r>
            <a:r>
              <a:rPr lang="zh-CN" altLang="en-US" dirty="0"/>
              <a:t>年，由</a:t>
            </a:r>
            <a:r>
              <a:rPr lang="en-US" altLang="zh-CN" dirty="0"/>
              <a:t>Linux Foundation</a:t>
            </a:r>
            <a:r>
              <a:rPr lang="zh-CN" altLang="en-US" dirty="0"/>
              <a:t>和多家网络巨头如</a:t>
            </a:r>
            <a:r>
              <a:rPr lang="en-US" altLang="zh-CN" dirty="0"/>
              <a:t>Cisco</a:t>
            </a:r>
            <a:r>
              <a:rPr lang="zh-CN" altLang="en-US" dirty="0"/>
              <a:t>、</a:t>
            </a:r>
            <a:r>
              <a:rPr lang="en-US" altLang="zh-CN" dirty="0"/>
              <a:t>Juniper</a:t>
            </a:r>
            <a:r>
              <a:rPr lang="zh-CN" altLang="en-US" dirty="0"/>
              <a:t>和</a:t>
            </a:r>
            <a:r>
              <a:rPr lang="en-US" altLang="zh-CN" dirty="0"/>
              <a:t>Broadcom</a:t>
            </a:r>
          </a:p>
          <a:p>
            <a:pPr marL="0" indent="0">
              <a:buNone/>
            </a:pPr>
            <a:r>
              <a:rPr lang="zh-CN" altLang="en-US" dirty="0" smtClean="0"/>
              <a:t>等</a:t>
            </a:r>
            <a:r>
              <a:rPr lang="zh-CN" altLang="en-US" dirty="0"/>
              <a:t>公司一起创立开源项目</a:t>
            </a:r>
            <a:r>
              <a:rPr lang="en-US" altLang="zh-CN" dirty="0" err="1"/>
              <a:t>OpenDaylight</a:t>
            </a:r>
            <a:r>
              <a:rPr lang="en-US" altLang="zh-CN" dirty="0"/>
              <a:t> (ODL)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OpenDaylight</a:t>
            </a:r>
            <a:r>
              <a:rPr lang="zh-CN" altLang="en-US" dirty="0">
                <a:cs typeface="+mn-ea"/>
                <a:sym typeface="+mn-lt"/>
              </a:rPr>
              <a:t>是</a:t>
            </a:r>
            <a:r>
              <a:rPr lang="en-US" altLang="zh-CN" dirty="0">
                <a:cs typeface="+mn-ea"/>
                <a:sym typeface="+mn-lt"/>
              </a:rPr>
              <a:t>SDN</a:t>
            </a:r>
            <a:r>
              <a:rPr lang="zh-CN" altLang="en-US" dirty="0">
                <a:cs typeface="+mn-ea"/>
                <a:sym typeface="+mn-lt"/>
              </a:rPr>
              <a:t>开发及运行的平台</a:t>
            </a: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6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ODL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：发布的版本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36473"/>
              </p:ext>
            </p:extLst>
          </p:nvPr>
        </p:nvGraphicFramePr>
        <p:xfrm>
          <a:off x="7533634" y="1548207"/>
          <a:ext cx="3451041" cy="4501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68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7151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发布的版本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发布时间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Oxygen-SR1</a:t>
                      </a:r>
                      <a:endParaRPr lang="zh-CN" altLang="en-US" sz="1200" b="1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April 25</a:t>
                      </a:r>
                      <a:r>
                        <a:rPr lang="zh-CN" altLang="en-US" sz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</a:t>
                      </a:r>
                      <a:r>
                        <a:rPr lang="en-US" altLang="zh-CN" sz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2018</a:t>
                      </a:r>
                      <a:endParaRPr lang="zh-CN" altLang="en-US" sz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Nitrogen-SR2</a:t>
                      </a:r>
                      <a:endParaRPr lang="zh-CN" altLang="en-US" sz="1200" b="1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February 23</a:t>
                      </a:r>
                      <a:r>
                        <a:rPr lang="zh-CN" altLang="en-US" sz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</a:t>
                      </a:r>
                      <a:r>
                        <a:rPr lang="en-US" altLang="zh-CN" sz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2018</a:t>
                      </a:r>
                      <a:endParaRPr lang="zh-CN" altLang="en-US" sz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Carbon-SR4</a:t>
                      </a:r>
                      <a:endParaRPr lang="zh-CN" altLang="en-US" sz="1200" b="1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April</a:t>
                      </a:r>
                      <a:r>
                        <a:rPr lang="en-US" altLang="zh-CN" sz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 27,2018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Carbon</a:t>
                      </a:r>
                      <a:endParaRPr lang="zh-CN" altLang="en-US" sz="1200" b="1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May 26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2017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Boron-SR4</a:t>
                      </a:r>
                      <a:endParaRPr lang="zh-CN" altLang="en-US" sz="1200" b="1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June 22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2017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Boron</a:t>
                      </a:r>
                      <a:endParaRPr lang="zh-CN" altLang="en-US" sz="1200" b="1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September 16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2016</a:t>
                      </a:r>
                      <a:endParaRPr lang="zh-CN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Beryllium-SR4</a:t>
                      </a:r>
                      <a:endParaRPr lang="zh-CN" altLang="en-US" sz="1200" b="1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November 2</a:t>
                      </a:r>
                      <a:r>
                        <a:rPr lang="zh-CN" altLang="en-US" sz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，</a:t>
                      </a:r>
                      <a:r>
                        <a:rPr lang="en-US" altLang="zh-CN" sz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2016</a:t>
                      </a:r>
                      <a:endParaRPr lang="zh-CN" altLang="en-US" sz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Beryllium</a:t>
                      </a:r>
                      <a:endParaRPr lang="zh-CN" altLang="en-US" sz="1200" b="1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February 22, 2016</a:t>
                      </a:r>
                      <a:endParaRPr lang="zh-CN" altLang="en-US" sz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9A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Lithium-SR4</a:t>
                      </a:r>
                      <a:endParaRPr lang="zh-CN" altLang="en-US" sz="1200" b="1" dirty="0">
                        <a:solidFill>
                          <a:srgbClr val="FF9A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FF9A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March 4, 2016</a:t>
                      </a:r>
                      <a:endParaRPr lang="zh-CN" altLang="en-US" sz="1200" dirty="0">
                        <a:solidFill>
                          <a:srgbClr val="FF9A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rgbClr val="FF9A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Lithium</a:t>
                      </a:r>
                      <a:endParaRPr lang="zh-CN" altLang="en-US" sz="1200" b="1" dirty="0">
                        <a:solidFill>
                          <a:srgbClr val="FF9A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9A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June 29, 2015</a:t>
                      </a:r>
                      <a:endParaRPr lang="zh-CN" altLang="en-US" sz="1200" dirty="0">
                        <a:solidFill>
                          <a:srgbClr val="FF9A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3322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9A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Helium-SR4</a:t>
                      </a:r>
                      <a:endParaRPr lang="zh-CN" altLang="en-US" sz="1200" b="1" dirty="0">
                        <a:solidFill>
                          <a:srgbClr val="FF9A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9A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August 11, 2015</a:t>
                      </a:r>
                      <a:endParaRPr lang="zh-CN" altLang="en-US" sz="1200" dirty="0">
                        <a:solidFill>
                          <a:srgbClr val="FF9A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33220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FF9A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Helium</a:t>
                      </a:r>
                      <a:endParaRPr lang="zh-CN" altLang="en-US" sz="1200" b="1" dirty="0">
                        <a:solidFill>
                          <a:srgbClr val="FF9A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FF9A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September 29, 2014</a:t>
                      </a:r>
                      <a:endParaRPr lang="zh-CN" altLang="en-US" sz="1200" dirty="0">
                        <a:solidFill>
                          <a:srgbClr val="FF9A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8876"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Hydrogen</a:t>
                      </a:r>
                      <a:endParaRPr lang="zh-CN" altLang="en-US" sz="1200" b="1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February 4, 2014</a:t>
                      </a:r>
                      <a:endParaRPr lang="zh-CN" altLang="en-US" sz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89010" y="1437555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cs typeface="+mn-ea"/>
                <a:sym typeface="+mn-lt"/>
              </a:rPr>
              <a:t>https://wiki.opendaylight.org/view/Release_Plan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010" y="2826749"/>
            <a:ext cx="5206990" cy="3222685"/>
          </a:xfrm>
          <a:prstGeom prst="rect">
            <a:avLst/>
          </a:prstGeom>
        </p:spPr>
      </p:pic>
      <p:pic>
        <p:nvPicPr>
          <p:cNvPr id="1026" name="Picture 2" descr="C:\Users\Administrator\Desktop\QQ图片201709271603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090" y="2055224"/>
            <a:ext cx="3907292" cy="771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98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ODL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平台架构示意</a:t>
            </a:r>
          </a:p>
        </p:txBody>
      </p:sp>
      <p:pic>
        <p:nvPicPr>
          <p:cNvPr id="1026" name="Picture 2" descr="https://www.opendaylight.org/wp-content/uploads/sites/14/2018/03/OxygenDiagrams_0312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4" y="1341100"/>
            <a:ext cx="9807823" cy="551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ODL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各子项目依赖关系图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E7DFA70-8157-4D8A-88DC-E11DF1893AFE}"/>
              </a:ext>
            </a:extLst>
          </p:cNvPr>
          <p:cNvGrpSpPr/>
          <p:nvPr/>
        </p:nvGrpSpPr>
        <p:grpSpPr>
          <a:xfrm>
            <a:off x="572566" y="1414056"/>
            <a:ext cx="11071805" cy="4837115"/>
            <a:chOff x="572566" y="1414056"/>
            <a:chExt cx="11071805" cy="4837115"/>
          </a:xfrm>
        </p:grpSpPr>
        <p:pic>
          <p:nvPicPr>
            <p:cNvPr id="1026" name="Picture 2" descr="https://wiki.opendaylight.org/images/2/23/Opendaylight-Carbon-Project-Dependency-Diagram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" t="4631" r="8975" b="7111"/>
            <a:stretch/>
          </p:blipFill>
          <p:spPr bwMode="auto">
            <a:xfrm>
              <a:off x="589201" y="1414056"/>
              <a:ext cx="11055170" cy="4662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s://wiki.opendaylight.org/images/2/23/Opendaylight-Carbon-Project-Dependency-Diagram.jpg">
              <a:extLst>
                <a:ext uri="{FF2B5EF4-FFF2-40B4-BE49-F238E27FC236}">
                  <a16:creationId xmlns:a16="http://schemas.microsoft.com/office/drawing/2014/main" xmlns="" id="{7F333E51-7658-4793-9D12-2A525DE89D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75" t="13583" r="2207" b="55470"/>
            <a:stretch/>
          </p:blipFill>
          <p:spPr bwMode="auto">
            <a:xfrm>
              <a:off x="572566" y="4505497"/>
              <a:ext cx="698270" cy="1571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wiki.opendaylight.org/images/2/23/Opendaylight-Carbon-Project-Dependency-Diagram.jpg">
              <a:extLst>
                <a:ext uri="{FF2B5EF4-FFF2-40B4-BE49-F238E27FC236}">
                  <a16:creationId xmlns:a16="http://schemas.microsoft.com/office/drawing/2014/main" xmlns="" id="{55E36712-DE1F-4EFB-B9A7-6ED71343DB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74" t="70841" r="2021" b="10984"/>
            <a:stretch/>
          </p:blipFill>
          <p:spPr bwMode="auto">
            <a:xfrm>
              <a:off x="10071159" y="5021405"/>
              <a:ext cx="1573212" cy="1229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97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OpenDaylight</a:t>
            </a:r>
            <a:r>
              <a:rPr lang="zh-CN" altLang="en-US" dirty="0" smtClean="0"/>
              <a:t>架构特点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cs typeface="+mn-ea"/>
                <a:sym typeface="+mn-lt"/>
              </a:rPr>
              <a:t>架构特点</a:t>
            </a:r>
            <a:endParaRPr lang="en-US" altLang="zh-CN" b="1" dirty="0">
              <a:cs typeface="+mn-ea"/>
              <a:sym typeface="+mn-lt"/>
            </a:endParaRPr>
          </a:p>
          <a:p>
            <a:pPr marL="342900" indent="-342900">
              <a:buClr>
                <a:srgbClr val="0070C0"/>
              </a:buClr>
            </a:pPr>
            <a:r>
              <a:rPr lang="zh-CN" altLang="en-US" dirty="0">
                <a:cs typeface="+mn-ea"/>
                <a:sym typeface="+mn-lt"/>
              </a:rPr>
              <a:t>基于</a:t>
            </a:r>
            <a:r>
              <a:rPr lang="en-US" altLang="zh-CN" dirty="0" err="1">
                <a:cs typeface="+mn-ea"/>
                <a:sym typeface="+mn-lt"/>
              </a:rPr>
              <a:t>OSGi</a:t>
            </a:r>
            <a:r>
              <a:rPr lang="zh-CN" altLang="en-US" dirty="0">
                <a:cs typeface="+mn-ea"/>
                <a:sym typeface="+mn-lt"/>
              </a:rPr>
              <a:t>的模块化设计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>
              <a:buClr>
                <a:srgbClr val="0070C0"/>
              </a:buClr>
            </a:pPr>
            <a:r>
              <a:rPr lang="zh-CN" altLang="en-US" dirty="0" smtClean="0">
                <a:cs typeface="+mn-ea"/>
                <a:sym typeface="+mn-lt"/>
              </a:rPr>
              <a:t>多</a:t>
            </a:r>
            <a:r>
              <a:rPr lang="zh-CN" altLang="en-US" dirty="0">
                <a:cs typeface="+mn-ea"/>
                <a:sym typeface="+mn-lt"/>
              </a:rPr>
              <a:t>南向</a:t>
            </a:r>
            <a:r>
              <a:rPr lang="zh-CN" altLang="en-US" dirty="0" smtClean="0">
                <a:cs typeface="+mn-ea"/>
                <a:sym typeface="+mn-lt"/>
              </a:rPr>
              <a:t>协议</a:t>
            </a:r>
            <a:r>
              <a:rPr lang="en-US" altLang="zh-CN" dirty="0" smtClean="0">
                <a:cs typeface="+mn-ea"/>
                <a:sym typeface="+mn-lt"/>
              </a:rPr>
              <a:t>-</a:t>
            </a:r>
            <a:r>
              <a:rPr lang="en-US" altLang="zh-CN" dirty="0" err="1" smtClean="0">
                <a:cs typeface="+mn-ea"/>
                <a:sym typeface="+mn-lt"/>
              </a:rPr>
              <a:t>OpenFlow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r>
              <a:rPr lang="en-US" altLang="zh-CN" dirty="0" err="1" smtClean="0">
                <a:cs typeface="+mn-ea"/>
                <a:sym typeface="+mn-lt"/>
              </a:rPr>
              <a:t>Netconf</a:t>
            </a:r>
            <a:r>
              <a:rPr lang="zh-CN" altLang="en-US" dirty="0" smtClean="0">
                <a:cs typeface="+mn-ea"/>
                <a:sym typeface="+mn-lt"/>
              </a:rPr>
              <a:t>，</a:t>
            </a:r>
            <a:r>
              <a:rPr lang="en-US" altLang="zh-CN" dirty="0" smtClean="0">
                <a:cs typeface="+mn-ea"/>
                <a:sym typeface="+mn-lt"/>
              </a:rPr>
              <a:t>OVSDB......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/>
            <a:r>
              <a:rPr lang="zh-CN" altLang="en-US" dirty="0" smtClean="0">
                <a:cs typeface="+mn-ea"/>
                <a:sym typeface="+mn-lt"/>
              </a:rPr>
              <a:t>模型</a:t>
            </a:r>
            <a:r>
              <a:rPr lang="zh-CN" altLang="en-US" dirty="0">
                <a:cs typeface="+mn-ea"/>
                <a:sym typeface="+mn-lt"/>
              </a:rPr>
              <a:t>驱动的业务抽象层</a:t>
            </a:r>
            <a:r>
              <a:rPr lang="en-US" altLang="zh-CN" dirty="0">
                <a:cs typeface="+mn-ea"/>
                <a:sym typeface="+mn-lt"/>
              </a:rPr>
              <a:t>(MD-SAL)</a:t>
            </a:r>
            <a:r>
              <a:rPr lang="zh-CN" altLang="en-US" dirty="0">
                <a:cs typeface="+mn-ea"/>
                <a:sym typeface="+mn-lt"/>
              </a:rPr>
              <a:t>是</a:t>
            </a:r>
            <a:r>
              <a:rPr lang="en-US" altLang="zh-CN" dirty="0">
                <a:cs typeface="+mn-ea"/>
                <a:sym typeface="+mn-lt"/>
              </a:rPr>
              <a:t>ODL</a:t>
            </a:r>
            <a:r>
              <a:rPr lang="zh-CN" altLang="en-US" dirty="0">
                <a:cs typeface="+mn-ea"/>
                <a:sym typeface="+mn-lt"/>
              </a:rPr>
              <a:t>的核心</a:t>
            </a:r>
            <a:endParaRPr lang="en-US" altLang="zh-CN" dirty="0">
              <a:cs typeface="+mn-ea"/>
              <a:sym typeface="+mn-lt"/>
            </a:endParaRPr>
          </a:p>
          <a:p>
            <a:pPr marL="342900" indent="-342900"/>
            <a:r>
              <a:rPr lang="zh-CN" altLang="en-US" dirty="0">
                <a:cs typeface="+mn-ea"/>
                <a:sym typeface="+mn-lt"/>
              </a:rPr>
              <a:t>全分布式的消息及存储机制</a:t>
            </a:r>
            <a:endParaRPr lang="en-US" altLang="zh-CN" dirty="0"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1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khaezxv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indent="0" algn="l">
          <a:buNone/>
          <a:defRPr dirty="0" smtClean="0">
            <a:solidFill>
              <a:schemeClr val="tx1">
                <a:lumMod val="65000"/>
                <a:lumOff val="35000"/>
              </a:schemeClr>
            </a:solidFill>
            <a:cs typeface="+mn-ea"/>
            <a:sym typeface="+mn-lt"/>
          </a:defRPr>
        </a:defPPr>
      </a:lstStyle>
    </a:spDef>
    <a:txDef>
      <a:spPr>
        <a:noFill/>
        <a:effectLst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3" id="{126E9214-A555-4BC3-B5A3-E13F28C54F29}" vid="{F6FD8EF6-F4B5-4285-8F67-75C5C119837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BA59FC-20B4-4871-AF4A-4FA26F6D6041}">
  <we:reference id="wa104379251" version="1.1.0.0" store="zh-CN" storeType="OMEX"/>
  <we:alternateReferences>
    <we:reference id="WA104379251" version="1.1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未来网络学院PPT模板v2.0</Template>
  <TotalTime>14016</TotalTime>
  <Words>1242</Words>
  <Application>Microsoft Office PowerPoint</Application>
  <PresentationFormat>宽屏</PresentationFormat>
  <Paragraphs>158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Courier 10 Pitch</vt:lpstr>
      <vt:lpstr>ＭＳ Ｐゴシック</vt:lpstr>
      <vt:lpstr>等线</vt:lpstr>
      <vt:lpstr>Microsoft YaHei</vt:lpstr>
      <vt:lpstr>Microsoft YaHei</vt:lpstr>
      <vt:lpstr>Arial</vt:lpstr>
      <vt:lpstr>Wingdings</vt:lpstr>
      <vt:lpstr>1_自定义设计方案</vt:lpstr>
      <vt:lpstr>ODL初体验</vt:lpstr>
      <vt:lpstr>本节内容提纲</vt:lpstr>
      <vt:lpstr>SDN概念介绍</vt:lpstr>
      <vt:lpstr>SDN三层架构</vt:lpstr>
      <vt:lpstr>ODL项目的成立</vt:lpstr>
      <vt:lpstr>ODL：发布的版本</vt:lpstr>
      <vt:lpstr>ODL平台架构示意</vt:lpstr>
      <vt:lpstr>ODL各子项目依赖关系图</vt:lpstr>
      <vt:lpstr>OpenDaylight架构特点</vt:lpstr>
      <vt:lpstr>以下为操作实验课程：</vt:lpstr>
      <vt:lpstr>实验目的</vt:lpstr>
      <vt:lpstr>实验环境介绍</vt:lpstr>
      <vt:lpstr>ODL下载，运行</vt:lpstr>
      <vt:lpstr>Karaf操作基础</vt:lpstr>
      <vt:lpstr>Karaf配置</vt:lpstr>
      <vt:lpstr>思考练习题</vt:lpstr>
      <vt:lpstr>背景知识之OSGi</vt:lpstr>
      <vt:lpstr>OSGi框架</vt:lpstr>
      <vt:lpstr>Bundle概念</vt:lpstr>
      <vt:lpstr>Bundle生命周期</vt:lpstr>
      <vt:lpstr>Bundle间的依赖</vt:lpstr>
      <vt:lpstr>背景知识之Karaf</vt:lpstr>
      <vt:lpstr>Karaf容器的特点</vt:lpstr>
      <vt:lpstr>Feature概念</vt:lpstr>
      <vt:lpstr>安装你感兴趣的ODL的feature</vt:lpstr>
      <vt:lpstr>本节大家需要了解和掌握的知识点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10032272</dc:creator>
  <cp:lastModifiedBy>齐 琦</cp:lastModifiedBy>
  <cp:revision>331</cp:revision>
  <dcterms:created xsi:type="dcterms:W3CDTF">2017-09-30T20:07:13Z</dcterms:created>
  <dcterms:modified xsi:type="dcterms:W3CDTF">2018-06-06T22:01:59Z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