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28"/>
  </p:notesMasterIdLst>
  <p:sldIdLst>
    <p:sldId id="256" r:id="rId2"/>
    <p:sldId id="298" r:id="rId3"/>
    <p:sldId id="316" r:id="rId4"/>
    <p:sldId id="317" r:id="rId5"/>
    <p:sldId id="297" r:id="rId6"/>
    <p:sldId id="296" r:id="rId7"/>
    <p:sldId id="306" r:id="rId8"/>
    <p:sldId id="307" r:id="rId9"/>
    <p:sldId id="308" r:id="rId10"/>
    <p:sldId id="309" r:id="rId11"/>
    <p:sldId id="318" r:id="rId12"/>
    <p:sldId id="319" r:id="rId13"/>
    <p:sldId id="320" r:id="rId14"/>
    <p:sldId id="324" r:id="rId15"/>
    <p:sldId id="325" r:id="rId16"/>
    <p:sldId id="326" r:id="rId17"/>
    <p:sldId id="327" r:id="rId18"/>
    <p:sldId id="310" r:id="rId19"/>
    <p:sldId id="311" r:id="rId20"/>
    <p:sldId id="312" r:id="rId21"/>
    <p:sldId id="313" r:id="rId22"/>
    <p:sldId id="334" r:id="rId23"/>
    <p:sldId id="315" r:id="rId24"/>
    <p:sldId id="279" r:id="rId25"/>
    <p:sldId id="333" r:id="rId26"/>
    <p:sldId id="26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251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0CA"/>
    <a:srgbClr val="7F7F7F"/>
    <a:srgbClr val="FFFFFF"/>
    <a:srgbClr val="FF9A00"/>
    <a:srgbClr val="C75C5C"/>
    <a:srgbClr val="76C2AF"/>
    <a:srgbClr val="F57E1B"/>
    <a:srgbClr val="2E75B6"/>
    <a:srgbClr val="FF9B00"/>
    <a:srgbClr val="F28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4646" autoAdjust="0"/>
  </p:normalViewPr>
  <p:slideViewPr>
    <p:cSldViewPr snapToGrid="0">
      <p:cViewPr varScale="1">
        <p:scale>
          <a:sx n="52" d="100"/>
          <a:sy n="52" d="100"/>
        </p:scale>
        <p:origin x="1228" y="52"/>
      </p:cViewPr>
      <p:guideLst>
        <p:guide pos="3863"/>
        <p:guide orient="horz" pos="2251"/>
        <p:guide pos="574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A7FA-6D9D-4470-A888-D9ED569AD1C8}" type="datetimeFigureOut">
              <a:rPr lang="zh-CN" altLang="en-US" smtClean="0"/>
              <a:pPr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A37F0-1623-4208-8086-17A0252105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9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5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3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2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2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hasCustomPrompt="1"/>
          </p:nvPr>
        </p:nvSpPr>
        <p:spPr>
          <a:xfrm>
            <a:off x="572404" y="3501264"/>
            <a:ext cx="5287489" cy="826025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0D3DA76-49EB-44A1-A95F-A41EA44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pic>
        <p:nvPicPr>
          <p:cNvPr id="11" name="图片 10" descr="图片包含 事情&#10;&#10;已生成高可信度的说明">
            <a:extLst>
              <a:ext uri="{FF2B5EF4-FFF2-40B4-BE49-F238E27FC236}">
                <a16:creationId xmlns="" xmlns:a16="http://schemas.microsoft.com/office/drawing/2014/main" id="{7A54BE48-E6E4-4DBF-8304-1DABD34BF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1" y="5715548"/>
            <a:ext cx="1427305" cy="469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D2745CB0-AAF8-47B5-B072-94CC99DF6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D51B6D18-F448-474E-825B-3F6D0AD07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4275017"/>
            <a:ext cx="5286805" cy="46914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EF88759-4C4A-4768-97F5-BFCDB18BC1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5FAE1A1-3532-4AC3-B78A-66239455F1F6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事情&#10;&#10;已生成高可信度的说明">
            <a:extLst>
              <a:ext uri="{FF2B5EF4-FFF2-40B4-BE49-F238E27FC236}">
                <a16:creationId xmlns="" xmlns:a16="http://schemas.microsoft.com/office/drawing/2014/main" id="{E24177B6-18F8-4B4E-826C-9A61189C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042D150-4675-4850-8556-879012521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746" b="13499"/>
          <a:stretch/>
        </p:blipFill>
        <p:spPr>
          <a:xfrm>
            <a:off x="8020399" y="2470999"/>
            <a:ext cx="4171601" cy="4387001"/>
          </a:xfrm>
          <a:prstGeom prst="rect">
            <a:avLst/>
          </a:prstGeom>
        </p:spPr>
      </p:pic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8F5419F7-BFF7-4256-A2DE-4C5FBAB79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863" y="360208"/>
            <a:ext cx="2266950" cy="654050"/>
          </a:xfrm>
          <a:noFill/>
          <a:effectLst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600" b="1" dirty="0">
                <a:solidFill>
                  <a:srgbClr val="1390CA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77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040" y="4261816"/>
            <a:ext cx="8124286" cy="806072"/>
          </a:xfrm>
        </p:spPr>
        <p:txBody>
          <a:bodyPr anchor="b"/>
          <a:lstStyle>
            <a:lvl1pPr>
              <a:defRPr sz="5200" b="1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2203" y="5011763"/>
            <a:ext cx="6886197" cy="3977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7" name="图片 6" descr="图片包含 事情&#10;&#10;已生成高可信度的说明">
            <a:extLst>
              <a:ext uri="{FF2B5EF4-FFF2-40B4-BE49-F238E27FC236}">
                <a16:creationId xmlns="" xmlns:a16="http://schemas.microsoft.com/office/drawing/2014/main" id="{31B08F91-5F8D-438E-9E79-0D1E54E8B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pic>
        <p:nvPicPr>
          <p:cNvPr id="9" name="图片 8" descr="图片包含 事情&#10;&#10;已生成高可信度的说明">
            <a:extLst>
              <a:ext uri="{FF2B5EF4-FFF2-40B4-BE49-F238E27FC236}">
                <a16:creationId xmlns="" xmlns:a16="http://schemas.microsoft.com/office/drawing/2014/main" id="{52AB3A20-BC19-413C-ACA9-385A01332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6D55681-9159-488C-A5D8-D76958229FE2}"/>
              </a:ext>
            </a:extLst>
          </p:cNvPr>
          <p:cNvSpPr/>
          <p:nvPr/>
        </p:nvSpPr>
        <p:spPr>
          <a:xfrm>
            <a:off x="0" y="4262873"/>
            <a:ext cx="940158" cy="1152936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0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2566" y="374128"/>
            <a:ext cx="10934701" cy="683812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2567" y="1602138"/>
            <a:ext cx="10934699" cy="4351338"/>
          </a:xfrm>
        </p:spPr>
        <p:txBody>
          <a:bodyPr/>
          <a:lstStyle>
            <a:lvl1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400">
                <a:solidFill>
                  <a:srgbClr val="1390CA"/>
                </a:solidFill>
                <a:latin typeface="+mn-ea"/>
                <a:ea typeface="+mn-ea"/>
              </a:defRPr>
            </a:lvl1pPr>
            <a:lvl2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4pPr>
            <a:lvl5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13" name="图片 12" descr="图片包含 事情&#10;&#10;已生成高可信度的说明">
            <a:extLst>
              <a:ext uri="{FF2B5EF4-FFF2-40B4-BE49-F238E27FC236}">
                <a16:creationId xmlns="" xmlns:a16="http://schemas.microsoft.com/office/drawing/2014/main" id="{26CD6027-D42A-462D-AA28-0114CA848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F4CBE18-86C4-4D7C-B9FF-898E4A09C187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事情&#10;&#10;已生成高可信度的说明">
            <a:extLst>
              <a:ext uri="{FF2B5EF4-FFF2-40B4-BE49-F238E27FC236}">
                <a16:creationId xmlns="" xmlns:a16="http://schemas.microsoft.com/office/drawing/2014/main" id="{987A9A24-4327-4218-B4D1-A0C7BD9C6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pic>
        <p:nvPicPr>
          <p:cNvPr id="3" name="图片 2" descr="图片包含 事情&#10;&#10;已生成高可信度的说明">
            <a:extLst>
              <a:ext uri="{FF2B5EF4-FFF2-40B4-BE49-F238E27FC236}">
                <a16:creationId xmlns="" xmlns:a16="http://schemas.microsoft.com/office/drawing/2014/main" id="{834BCE44-6AEC-468D-92B4-CCB5D246A4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="" xmlns:a16="http://schemas.microsoft.com/office/drawing/2014/main" id="{81E2D641-B690-4E23-BAE3-5BA3A1066063}"/>
              </a:ext>
            </a:extLst>
          </p:cNvPr>
          <p:cNvSpPr txBox="1"/>
          <p:nvPr/>
        </p:nvSpPr>
        <p:spPr>
          <a:xfrm>
            <a:off x="2615266" y="2705725"/>
            <a:ext cx="7108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268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 u</a:t>
            </a:r>
            <a:r>
              <a:rPr lang="zh-CN" altLang="en-US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0F23A89-67D2-4CD8-9703-4DA7BE5FE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00" y="3204000"/>
            <a:ext cx="640800" cy="640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90458A3-3AA0-47F5-90CB-5E1517C0AF16}"/>
              </a:ext>
            </a:extLst>
          </p:cNvPr>
          <p:cNvSpPr txBox="1"/>
          <p:nvPr userDrawn="1"/>
        </p:nvSpPr>
        <p:spPr>
          <a:xfrm>
            <a:off x="2898602" y="2743825"/>
            <a:ext cx="6467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8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You</a:t>
            </a:r>
            <a:r>
              <a:rPr lang="zh-CN" altLang="en-US" sz="8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7406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72" y="374127"/>
            <a:ext cx="10515600" cy="683812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图片包含 事情&#10;&#10;已生成高可信度的说明">
            <a:extLst>
              <a:ext uri="{FF2B5EF4-FFF2-40B4-BE49-F238E27FC236}">
                <a16:creationId xmlns="" xmlns:a16="http://schemas.microsoft.com/office/drawing/2014/main" id="{3B3C7442-44B5-45F3-9A27-CD25A08B0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6BFFF4B-0750-4482-ACF9-12EE4239E0DB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7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105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2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36380" y="63106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562F33BB-6A51-4430-80A3-42FA268D26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7" r:id="rId4"/>
    <p:sldLayoutId id="2147483688" r:id="rId5"/>
    <p:sldLayoutId id="2147483689" r:id="rId6"/>
    <p:sldLayoutId id="214748369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81/index.html#/yangman/ind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印象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SDN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（认识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SDN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                      网络可编程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8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OpenFlow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：协议版本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524" y="1344171"/>
            <a:ext cx="109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Openflow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目前最高版本为</a:t>
            </a:r>
            <a:r>
              <a:rPr lang="en-US" altLang="zh-CN" dirty="0">
                <a:cs typeface="+mn-ea"/>
                <a:sym typeface="+mn-lt"/>
              </a:rPr>
              <a:t>1.5.1 </a:t>
            </a:r>
            <a:r>
              <a:rPr lang="zh-CN" altLang="en-US" dirty="0">
                <a:cs typeface="+mn-ea"/>
                <a:sym typeface="+mn-lt"/>
              </a:rPr>
              <a:t>但是业界使用最多的是</a:t>
            </a:r>
            <a:r>
              <a:rPr lang="en-US" altLang="zh-CN" dirty="0">
                <a:cs typeface="+mn-ea"/>
                <a:sym typeface="+mn-lt"/>
              </a:rPr>
              <a:t>1.0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1.3</a:t>
            </a:r>
            <a:r>
              <a:rPr lang="zh-CN" altLang="en-US" dirty="0">
                <a:cs typeface="+mn-ea"/>
                <a:sym typeface="+mn-lt"/>
              </a:rPr>
              <a:t>，其中</a:t>
            </a:r>
            <a:r>
              <a:rPr lang="en-US" altLang="zh-CN" dirty="0">
                <a:cs typeface="+mn-ea"/>
                <a:sym typeface="+mn-lt"/>
              </a:rPr>
              <a:t>1.3.X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LTS(long term support)</a:t>
            </a:r>
            <a:r>
              <a:rPr lang="zh-CN" altLang="en-US" dirty="0">
                <a:cs typeface="+mn-ea"/>
                <a:sym typeface="+mn-lt"/>
              </a:rPr>
              <a:t>版本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AFDE4033-A525-4482-A27E-B2B7B8C851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6526" y="2088860"/>
          <a:ext cx="9498939" cy="209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517">
                  <a:extLst>
                    <a:ext uri="{9D8B030D-6E8A-4147-A177-3AD203B41FA5}">
                      <a16:colId xmlns="" xmlns:a16="http://schemas.microsoft.com/office/drawing/2014/main" val="4283017947"/>
                    </a:ext>
                  </a:extLst>
                </a:gridCol>
                <a:gridCol w="2664891">
                  <a:extLst>
                    <a:ext uri="{9D8B030D-6E8A-4147-A177-3AD203B41FA5}">
                      <a16:colId xmlns="" xmlns:a16="http://schemas.microsoft.com/office/drawing/2014/main" val="2992089264"/>
                    </a:ext>
                  </a:extLst>
                </a:gridCol>
                <a:gridCol w="1364158">
                  <a:extLst>
                    <a:ext uri="{9D8B030D-6E8A-4147-A177-3AD203B41FA5}">
                      <a16:colId xmlns="" xmlns:a16="http://schemas.microsoft.com/office/drawing/2014/main" val="2065552920"/>
                    </a:ext>
                  </a:extLst>
                </a:gridCol>
                <a:gridCol w="1242358">
                  <a:extLst>
                    <a:ext uri="{9D8B030D-6E8A-4147-A177-3AD203B41FA5}">
                      <a16:colId xmlns="" xmlns:a16="http://schemas.microsoft.com/office/drawing/2014/main" val="1682328512"/>
                    </a:ext>
                  </a:extLst>
                </a:gridCol>
                <a:gridCol w="1831057">
                  <a:extLst>
                    <a:ext uri="{9D8B030D-6E8A-4147-A177-3AD203B41FA5}">
                      <a16:colId xmlns="" xmlns:a16="http://schemas.microsoft.com/office/drawing/2014/main" val="1866785154"/>
                    </a:ext>
                  </a:extLst>
                </a:gridCol>
                <a:gridCol w="1129958">
                  <a:extLst>
                    <a:ext uri="{9D8B030D-6E8A-4147-A177-3AD203B41FA5}">
                      <a16:colId xmlns="" xmlns:a16="http://schemas.microsoft.com/office/drawing/2014/main" val="39852696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600" b="1" spc="-9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sio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endParaRPr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390CA"/>
                    </a:solidFill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ic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90CA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ch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390CA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Ac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ions</a:t>
                      </a:r>
                      <a:endParaRPr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390CA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ruc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io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390CA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ts</a:t>
                      </a:r>
                      <a:endParaRPr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390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378643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OF 1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3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er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200" spc="-1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able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/f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ow/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or</a:t>
                      </a:r>
                      <a:r>
                        <a:rPr sz="1200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queue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12/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13/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57576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OF 1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G</a:t>
                      </a:r>
                      <a:r>
                        <a:rPr sz="1200" spc="-2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up</a:t>
                      </a:r>
                      <a:r>
                        <a:rPr sz="1200" spc="-5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r>
                        <a:rPr sz="1200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bu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r>
                        <a:rPr sz="1200" spc="-4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15/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32/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9764296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OF 1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--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36/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51/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7062963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OF 1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3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er</a:t>
                      </a:r>
                      <a:r>
                        <a:rPr sz="12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r>
                        <a:rPr sz="12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m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  <a:r>
                        <a:rPr sz="1200" spc="-1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er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40/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58/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510052"/>
                  </a:ext>
                </a:extLst>
              </a:tr>
              <a:tr h="345393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OF 1</a:t>
                      </a:r>
                      <a:r>
                        <a:rPr sz="1200" spc="-5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.</a:t>
                      </a:r>
                      <a:r>
                        <a:rPr sz="1200" spc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Op</a:t>
                      </a:r>
                      <a:r>
                        <a:rPr sz="1200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1200" spc="-2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al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rt p</a:t>
                      </a:r>
                      <a:r>
                        <a:rPr sz="1200" spc="-2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</a:t>
                      </a:r>
                      <a:r>
                        <a:rPr sz="1200" spc="-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per</a:t>
                      </a:r>
                      <a:r>
                        <a:rPr sz="1200" spc="5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200" spc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ies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41/</a:t>
                      </a:r>
                      <a:endParaRPr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59/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7526571"/>
                  </a:ext>
                </a:extLst>
              </a:tr>
            </a:tbl>
          </a:graphicData>
        </a:graphic>
      </p:graphicFrame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0131860A-C2EB-4005-A8D1-DEB3E38555F1}"/>
              </a:ext>
            </a:extLst>
          </p:cNvPr>
          <p:cNvGrpSpPr/>
          <p:nvPr/>
        </p:nvGrpSpPr>
        <p:grpSpPr>
          <a:xfrm>
            <a:off x="599217" y="4716811"/>
            <a:ext cx="10834065" cy="1607047"/>
            <a:chOff x="757121" y="4724632"/>
            <a:chExt cx="10834065" cy="1607047"/>
          </a:xfrm>
        </p:grpSpPr>
        <p:sp>
          <p:nvSpPr>
            <p:cNvPr id="61" name="íṧḻïḓé">
              <a:extLst>
                <a:ext uri="{FF2B5EF4-FFF2-40B4-BE49-F238E27FC236}">
                  <a16:creationId xmlns="" xmlns:a16="http://schemas.microsoft.com/office/drawing/2014/main" id="{EACE16DA-A5BF-4AA8-A699-86C343DC1562}"/>
                </a:ext>
              </a:extLst>
            </p:cNvPr>
            <p:cNvSpPr/>
            <p:nvPr/>
          </p:nvSpPr>
          <p:spPr bwMode="auto">
            <a:xfrm>
              <a:off x="3106295" y="5490501"/>
              <a:ext cx="1599178" cy="7276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84150" marR="160020" indent="-171450">
                <a:lnSpc>
                  <a:spcPts val="1430"/>
                </a:lnSpc>
                <a:buFont typeface="Arial" panose="020B0604020202020204" pitchFamily="34" charset="0"/>
                <a:buChar char="•"/>
                <a:tabLst>
                  <a:tab pos="184150" algn="l"/>
                </a:tabLst>
              </a:pPr>
              <a:r>
                <a:rPr lang="zh-CN" altLang="en-US" sz="1200" spc="-5" dirty="0">
                  <a:cs typeface="+mn-ea"/>
                  <a:sym typeface="+mn-lt"/>
                </a:rPr>
                <a:t>多表</a:t>
              </a:r>
              <a:endParaRPr lang="en-US" altLang="zh-CN" sz="1200" spc="-5" dirty="0">
                <a:cs typeface="+mn-ea"/>
                <a:sym typeface="+mn-lt"/>
              </a:endParaRPr>
            </a:p>
            <a:p>
              <a:pPr marL="184150" marR="160020" indent="-171450">
                <a:lnSpc>
                  <a:spcPts val="1430"/>
                </a:lnSpc>
                <a:buFont typeface="Arial" panose="020B0604020202020204" pitchFamily="34" charset="0"/>
                <a:buChar char="•"/>
                <a:tabLst>
                  <a:tab pos="184150" algn="l"/>
                </a:tabLst>
              </a:pPr>
              <a:r>
                <a:rPr lang="zh-CN" altLang="en-US" sz="1200" spc="-5" dirty="0">
                  <a:cs typeface="+mn-ea"/>
                  <a:sym typeface="+mn-lt"/>
                </a:rPr>
                <a:t>组表</a:t>
              </a:r>
              <a:endParaRPr lang="en-US" altLang="zh-CN" sz="1200" spc="-5" dirty="0">
                <a:cs typeface="+mn-ea"/>
                <a:sym typeface="+mn-lt"/>
              </a:endParaRPr>
            </a:p>
            <a:p>
              <a:pPr marL="184150" marR="160020" indent="-171450">
                <a:lnSpc>
                  <a:spcPts val="1430"/>
                </a:lnSpc>
                <a:buFont typeface="Arial" panose="020B0604020202020204" pitchFamily="34" charset="0"/>
                <a:buChar char="•"/>
                <a:tabLst>
                  <a:tab pos="184150" algn="l"/>
                </a:tabLst>
              </a:pPr>
              <a:r>
                <a:rPr lang="en-US" altLang="zh-CN" sz="1200" spc="-20" dirty="0">
                  <a:cs typeface="+mn-ea"/>
                  <a:sym typeface="+mn-lt"/>
                </a:rPr>
                <a:t>M</a:t>
              </a:r>
              <a:r>
                <a:rPr lang="en-US" altLang="zh-CN" sz="1200" spc="-5" dirty="0">
                  <a:cs typeface="+mn-ea"/>
                  <a:sym typeface="+mn-lt"/>
                </a:rPr>
                <a:t>PL</a:t>
              </a:r>
              <a:r>
                <a:rPr lang="en-US" altLang="zh-CN" sz="1200" dirty="0">
                  <a:cs typeface="+mn-ea"/>
                  <a:sym typeface="+mn-lt"/>
                </a:rPr>
                <a:t>S &amp;</a:t>
              </a:r>
              <a:r>
                <a:rPr lang="en-US" altLang="zh-CN" sz="1200" spc="-5" dirty="0">
                  <a:cs typeface="+mn-ea"/>
                  <a:sym typeface="+mn-lt"/>
                </a:rPr>
                <a:t> </a:t>
              </a:r>
              <a:r>
                <a:rPr lang="en-US" altLang="zh-CN" sz="1200" spc="-10" dirty="0">
                  <a:cs typeface="+mn-ea"/>
                  <a:sym typeface="+mn-lt"/>
                </a:rPr>
                <a:t>V</a:t>
              </a:r>
              <a:r>
                <a:rPr lang="en-US" altLang="zh-CN" sz="1200" spc="-5" dirty="0">
                  <a:cs typeface="+mn-ea"/>
                  <a:sym typeface="+mn-lt"/>
                </a:rPr>
                <a:t>LA</a:t>
              </a:r>
              <a:r>
                <a:rPr lang="en-US" altLang="zh-CN" sz="1200" spc="-10" dirty="0">
                  <a:cs typeface="+mn-ea"/>
                  <a:sym typeface="+mn-lt"/>
                </a:rPr>
                <a:t>N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62" name="íṧḻïḓé">
              <a:extLst>
                <a:ext uri="{FF2B5EF4-FFF2-40B4-BE49-F238E27FC236}">
                  <a16:creationId xmlns="" xmlns:a16="http://schemas.microsoft.com/office/drawing/2014/main" id="{FE087AC3-AC80-4071-9986-D42253693A21}"/>
                </a:ext>
              </a:extLst>
            </p:cNvPr>
            <p:cNvSpPr/>
            <p:nvPr/>
          </p:nvSpPr>
          <p:spPr bwMode="auto">
            <a:xfrm>
              <a:off x="6406416" y="5490501"/>
              <a:ext cx="1493801" cy="84117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84150" marR="12700" indent="-171450">
                <a:lnSpc>
                  <a:spcPts val="143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spc="-15" dirty="0">
                  <a:cs typeface="+mn-ea"/>
                  <a:sym typeface="+mn-lt"/>
                </a:rPr>
                <a:t>重构能力协商</a:t>
              </a:r>
              <a:endParaRPr lang="en-US" altLang="zh-CN" sz="1200" spc="-15" dirty="0">
                <a:cs typeface="+mn-ea"/>
                <a:sym typeface="+mn-lt"/>
              </a:endParaRPr>
            </a:p>
            <a:p>
              <a:pPr marL="184150" marR="12700" indent="-171450">
                <a:lnSpc>
                  <a:spcPts val="143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spc="-15" dirty="0">
                  <a:cs typeface="+mn-ea"/>
                  <a:sym typeface="+mn-lt"/>
                </a:rPr>
                <a:t>IPV6</a:t>
              </a:r>
              <a:r>
                <a:rPr lang="zh-CN" altLang="en-US" sz="1200" spc="-15" dirty="0">
                  <a:cs typeface="+mn-ea"/>
                  <a:sym typeface="+mn-lt"/>
                </a:rPr>
                <a:t>扩展头</a:t>
              </a:r>
              <a:endParaRPr lang="en-US" altLang="zh-CN" sz="1200" spc="-15" dirty="0">
                <a:cs typeface="+mn-ea"/>
                <a:sym typeface="+mn-lt"/>
              </a:endParaRPr>
            </a:p>
            <a:p>
              <a:pPr marL="184150" marR="12700" indent="-171450">
                <a:lnSpc>
                  <a:spcPts val="143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spc="-15" dirty="0">
                  <a:cs typeface="+mn-ea"/>
                  <a:sym typeface="+mn-lt"/>
                </a:rPr>
                <a:t>Meter</a:t>
              </a:r>
            </a:p>
            <a:p>
              <a:pPr marL="184150" marR="12700" indent="-171450">
                <a:lnSpc>
                  <a:spcPts val="143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spc="-15" dirty="0">
                  <a:cs typeface="+mn-ea"/>
                  <a:sym typeface="+mn-lt"/>
                </a:rPr>
                <a:t>辅助连接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="" xmlns:a16="http://schemas.microsoft.com/office/drawing/2014/main" id="{5CBE1E02-4AC0-47A0-BB00-4454DA527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21" y="5093628"/>
              <a:ext cx="10834065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í$ḻíḋè">
              <a:extLst>
                <a:ext uri="{FF2B5EF4-FFF2-40B4-BE49-F238E27FC236}">
                  <a16:creationId xmlns="" xmlns:a16="http://schemas.microsoft.com/office/drawing/2014/main" id="{314131B5-79F4-4E26-8026-442BF54F1AA6}"/>
                </a:ext>
              </a:extLst>
            </p:cNvPr>
            <p:cNvSpPr txBox="1"/>
            <p:nvPr/>
          </p:nvSpPr>
          <p:spPr>
            <a:xfrm>
              <a:off x="1542101" y="5206818"/>
              <a:ext cx="1038941" cy="29031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/>
              <a:r>
                <a:rPr lang="en-US" sz="1200" b="1" dirty="0">
                  <a:solidFill>
                    <a:srgbClr val="1390CA"/>
                  </a:solidFill>
                  <a:cs typeface="+mn-ea"/>
                  <a:sym typeface="+mn-lt"/>
                </a:rPr>
                <a:t>OpenFlow 1.0</a:t>
              </a:r>
              <a:endParaRPr lang="id-ID" sz="1200" b="1" dirty="0">
                <a:solidFill>
                  <a:srgbClr val="1390CA"/>
                </a:solidFill>
                <a:cs typeface="+mn-ea"/>
                <a:sym typeface="+mn-lt"/>
              </a:endParaRPr>
            </a:p>
          </p:txBody>
        </p:sp>
        <p:sp>
          <p:nvSpPr>
            <p:cNvPr id="65" name="ïṩľîḓé">
              <a:extLst>
                <a:ext uri="{FF2B5EF4-FFF2-40B4-BE49-F238E27FC236}">
                  <a16:creationId xmlns="" xmlns:a16="http://schemas.microsoft.com/office/drawing/2014/main" id="{45BC458C-D7E0-4C65-B9B8-EB2BEFEAE221}"/>
                </a:ext>
              </a:extLst>
            </p:cNvPr>
            <p:cNvSpPr/>
            <p:nvPr/>
          </p:nvSpPr>
          <p:spPr>
            <a:xfrm>
              <a:off x="2004977" y="5037032"/>
              <a:ext cx="113191" cy="113190"/>
            </a:xfrm>
            <a:prstGeom prst="ellipse">
              <a:avLst/>
            </a:prstGeom>
            <a:solidFill>
              <a:srgbClr val="1390C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išlíḍê">
              <a:extLst>
                <a:ext uri="{FF2B5EF4-FFF2-40B4-BE49-F238E27FC236}">
                  <a16:creationId xmlns="" xmlns:a16="http://schemas.microsoft.com/office/drawing/2014/main" id="{2363372F-7653-4BE4-B6D2-D04FA8A1E04D}"/>
                </a:ext>
              </a:extLst>
            </p:cNvPr>
            <p:cNvSpPr/>
            <p:nvPr/>
          </p:nvSpPr>
          <p:spPr>
            <a:xfrm>
              <a:off x="3640223" y="5037032"/>
              <a:ext cx="113191" cy="113190"/>
            </a:xfrm>
            <a:prstGeom prst="ellipse">
              <a:avLst/>
            </a:prstGeom>
            <a:solidFill>
              <a:srgbClr val="7F7F7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îṡľíďè">
              <a:extLst>
                <a:ext uri="{FF2B5EF4-FFF2-40B4-BE49-F238E27FC236}">
                  <a16:creationId xmlns="" xmlns:a16="http://schemas.microsoft.com/office/drawing/2014/main" id="{B8753DC5-9A77-4250-A220-4BDF594C48D3}"/>
                </a:ext>
              </a:extLst>
            </p:cNvPr>
            <p:cNvSpPr/>
            <p:nvPr/>
          </p:nvSpPr>
          <p:spPr>
            <a:xfrm>
              <a:off x="5291393" y="5037032"/>
              <a:ext cx="113191" cy="113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íşľïďe">
              <a:extLst>
                <a:ext uri="{FF2B5EF4-FFF2-40B4-BE49-F238E27FC236}">
                  <a16:creationId xmlns="" xmlns:a16="http://schemas.microsoft.com/office/drawing/2014/main" id="{44AF6E69-6CD1-4CA3-973B-3ABDFEB543DD}"/>
                </a:ext>
              </a:extLst>
            </p:cNvPr>
            <p:cNvSpPr/>
            <p:nvPr/>
          </p:nvSpPr>
          <p:spPr>
            <a:xfrm>
              <a:off x="6938539" y="5037032"/>
              <a:ext cx="113191" cy="113190"/>
            </a:xfrm>
            <a:prstGeom prst="ellipse">
              <a:avLst/>
            </a:prstGeom>
            <a:solidFill>
              <a:srgbClr val="1390C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íṩľíḑe">
              <a:extLst>
                <a:ext uri="{FF2B5EF4-FFF2-40B4-BE49-F238E27FC236}">
                  <a16:creationId xmlns="" xmlns:a16="http://schemas.microsoft.com/office/drawing/2014/main" id="{DAF78B53-DADA-4AB0-8A2B-87990941B893}"/>
                </a:ext>
              </a:extLst>
            </p:cNvPr>
            <p:cNvSpPr/>
            <p:nvPr/>
          </p:nvSpPr>
          <p:spPr>
            <a:xfrm>
              <a:off x="8561017" y="5037032"/>
              <a:ext cx="113191" cy="113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îşlîḍê">
              <a:extLst>
                <a:ext uri="{FF2B5EF4-FFF2-40B4-BE49-F238E27FC236}">
                  <a16:creationId xmlns="" xmlns:a16="http://schemas.microsoft.com/office/drawing/2014/main" id="{125F9D69-CE13-4ABA-8099-C609FC43BE7D}"/>
                </a:ext>
              </a:extLst>
            </p:cNvPr>
            <p:cNvSpPr/>
            <p:nvPr/>
          </p:nvSpPr>
          <p:spPr>
            <a:xfrm rot="10800000" flipV="1">
              <a:off x="10226754" y="5037032"/>
              <a:ext cx="113191" cy="113190"/>
            </a:xfrm>
            <a:prstGeom prst="ellipse">
              <a:avLst/>
            </a:prstGeom>
            <a:solidFill>
              <a:srgbClr val="7F7F7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íṧḻïḓé">
              <a:extLst>
                <a:ext uri="{FF2B5EF4-FFF2-40B4-BE49-F238E27FC236}">
                  <a16:creationId xmlns="" xmlns:a16="http://schemas.microsoft.com/office/drawing/2014/main" id="{94EA6B44-D3E9-43E5-B49D-888B6619E081}"/>
                </a:ext>
              </a:extLst>
            </p:cNvPr>
            <p:cNvSpPr/>
            <p:nvPr/>
          </p:nvSpPr>
          <p:spPr bwMode="auto">
            <a:xfrm>
              <a:off x="1331028" y="4724632"/>
              <a:ext cx="1461086" cy="44940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2700" algn="ctr">
                <a:lnSpc>
                  <a:spcPct val="100000"/>
                </a:lnSpc>
              </a:pPr>
              <a:r>
                <a:rPr lang="en-US" altLang="zh-CN" sz="1200" b="1" spc="-10" dirty="0">
                  <a:cs typeface="+mn-ea"/>
                  <a:sym typeface="+mn-lt"/>
                </a:rPr>
                <a:t>2009.12</a:t>
              </a:r>
            </a:p>
          </p:txBody>
        </p:sp>
        <p:sp>
          <p:nvSpPr>
            <p:cNvPr id="72" name="í$ḻíḋè">
              <a:extLst>
                <a:ext uri="{FF2B5EF4-FFF2-40B4-BE49-F238E27FC236}">
                  <a16:creationId xmlns="" xmlns:a16="http://schemas.microsoft.com/office/drawing/2014/main" id="{28997D95-F060-4A05-A3BC-3D24E44636DB}"/>
                </a:ext>
              </a:extLst>
            </p:cNvPr>
            <p:cNvSpPr txBox="1"/>
            <p:nvPr/>
          </p:nvSpPr>
          <p:spPr>
            <a:xfrm>
              <a:off x="3177347" y="5206818"/>
              <a:ext cx="1038941" cy="29031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/>
              <a:r>
                <a:rPr lang="en-US" sz="1200" b="1" dirty="0">
                  <a:cs typeface="+mn-ea"/>
                  <a:sym typeface="+mn-lt"/>
                </a:rPr>
                <a:t>OpenFlow 1.1</a:t>
              </a:r>
              <a:endParaRPr lang="id-ID" sz="1200" b="1" dirty="0">
                <a:cs typeface="+mn-ea"/>
                <a:sym typeface="+mn-lt"/>
              </a:endParaRPr>
            </a:p>
          </p:txBody>
        </p:sp>
        <p:sp>
          <p:nvSpPr>
            <p:cNvPr id="73" name="í$ḻíḋè">
              <a:extLst>
                <a:ext uri="{FF2B5EF4-FFF2-40B4-BE49-F238E27FC236}">
                  <a16:creationId xmlns="" xmlns:a16="http://schemas.microsoft.com/office/drawing/2014/main" id="{3CC7B8CB-35DF-49E2-896B-5977571A3A8F}"/>
                </a:ext>
              </a:extLst>
            </p:cNvPr>
            <p:cNvSpPr txBox="1"/>
            <p:nvPr/>
          </p:nvSpPr>
          <p:spPr>
            <a:xfrm>
              <a:off x="4827961" y="5206818"/>
              <a:ext cx="1038941" cy="29031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cs typeface="+mn-ea"/>
                  <a:sym typeface="+mn-lt"/>
                </a:rPr>
                <a:t>OpenFlow 1.2</a:t>
              </a:r>
              <a:endParaRPr lang="id-ID" sz="1200" b="1" dirty="0">
                <a:cs typeface="+mn-ea"/>
                <a:sym typeface="+mn-lt"/>
              </a:endParaRPr>
            </a:p>
          </p:txBody>
        </p:sp>
        <p:sp>
          <p:nvSpPr>
            <p:cNvPr id="74" name="í$ḻíḋè">
              <a:extLst>
                <a:ext uri="{FF2B5EF4-FFF2-40B4-BE49-F238E27FC236}">
                  <a16:creationId xmlns="" xmlns:a16="http://schemas.microsoft.com/office/drawing/2014/main" id="{897AE586-1976-4D08-BB69-664CC10106BB}"/>
                </a:ext>
              </a:extLst>
            </p:cNvPr>
            <p:cNvSpPr txBox="1"/>
            <p:nvPr/>
          </p:nvSpPr>
          <p:spPr>
            <a:xfrm>
              <a:off x="6475663" y="5206818"/>
              <a:ext cx="1038941" cy="29031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rgbClr val="1390CA"/>
                  </a:solidFill>
                  <a:cs typeface="+mn-ea"/>
                  <a:sym typeface="+mn-lt"/>
                </a:rPr>
                <a:t>OpenFlow 1.3</a:t>
              </a:r>
              <a:endParaRPr lang="id-ID" sz="1200" b="1" dirty="0">
                <a:solidFill>
                  <a:srgbClr val="1390CA"/>
                </a:solidFill>
                <a:cs typeface="+mn-ea"/>
                <a:sym typeface="+mn-lt"/>
              </a:endParaRPr>
            </a:p>
          </p:txBody>
        </p:sp>
        <p:sp>
          <p:nvSpPr>
            <p:cNvPr id="75" name="í$ḻíḋè">
              <a:extLst>
                <a:ext uri="{FF2B5EF4-FFF2-40B4-BE49-F238E27FC236}">
                  <a16:creationId xmlns="" xmlns:a16="http://schemas.microsoft.com/office/drawing/2014/main" id="{B6DB70E6-19F4-408C-899F-CD67F2BEC8EC}"/>
                </a:ext>
              </a:extLst>
            </p:cNvPr>
            <p:cNvSpPr txBox="1"/>
            <p:nvPr/>
          </p:nvSpPr>
          <p:spPr>
            <a:xfrm>
              <a:off x="8098141" y="5206818"/>
              <a:ext cx="1038941" cy="29031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cs typeface="+mn-ea"/>
                  <a:sym typeface="+mn-lt"/>
                </a:rPr>
                <a:t>OpenFlow 1.4</a:t>
              </a:r>
              <a:endParaRPr lang="id-ID" sz="1200" b="1" dirty="0">
                <a:cs typeface="+mn-ea"/>
                <a:sym typeface="+mn-lt"/>
              </a:endParaRPr>
            </a:p>
          </p:txBody>
        </p:sp>
        <p:sp>
          <p:nvSpPr>
            <p:cNvPr id="76" name="í$ḻíḋè">
              <a:extLst>
                <a:ext uri="{FF2B5EF4-FFF2-40B4-BE49-F238E27FC236}">
                  <a16:creationId xmlns="" xmlns:a16="http://schemas.microsoft.com/office/drawing/2014/main" id="{D35C3B77-FA49-4F2A-872E-95C674AA92AA}"/>
                </a:ext>
              </a:extLst>
            </p:cNvPr>
            <p:cNvSpPr txBox="1"/>
            <p:nvPr/>
          </p:nvSpPr>
          <p:spPr>
            <a:xfrm>
              <a:off x="9763878" y="5213074"/>
              <a:ext cx="1038941" cy="29031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cs typeface="+mn-ea"/>
                  <a:sym typeface="+mn-lt"/>
                </a:rPr>
                <a:t>OpenFlow</a:t>
              </a:r>
              <a:r>
                <a:rPr lang="en-US" sz="1200" b="1" dirty="0">
                  <a:cs typeface="+mn-ea"/>
                  <a:sym typeface="+mn-lt"/>
                </a:rPr>
                <a:t> </a:t>
              </a:r>
              <a:r>
                <a:rPr lang="en-US" sz="1200" b="1" dirty="0" smtClean="0">
                  <a:cs typeface="+mn-ea"/>
                  <a:sym typeface="+mn-lt"/>
                </a:rPr>
                <a:t>1.5</a:t>
              </a:r>
              <a:r>
                <a:rPr lang="en-US" sz="1200" b="1" dirty="0">
                  <a:cs typeface="+mn-ea"/>
                  <a:sym typeface="+mn-lt"/>
                </a:rPr>
                <a:t>.</a:t>
              </a:r>
              <a:r>
                <a:rPr lang="en-US" altLang="zh-CN" sz="1200" b="1" dirty="0" smtClean="0">
                  <a:cs typeface="+mn-ea"/>
                  <a:sym typeface="+mn-lt"/>
                </a:rPr>
                <a:t>1</a:t>
              </a:r>
              <a:endParaRPr lang="id-ID" sz="1200" b="1" dirty="0">
                <a:cs typeface="+mn-ea"/>
                <a:sym typeface="+mn-lt"/>
              </a:endParaRPr>
            </a:p>
          </p:txBody>
        </p:sp>
        <p:sp>
          <p:nvSpPr>
            <p:cNvPr id="77" name="íṧḻïḓé">
              <a:extLst>
                <a:ext uri="{FF2B5EF4-FFF2-40B4-BE49-F238E27FC236}">
                  <a16:creationId xmlns="" xmlns:a16="http://schemas.microsoft.com/office/drawing/2014/main" id="{479D8958-BB44-4FA5-87A3-6AC7F134F014}"/>
                </a:ext>
              </a:extLst>
            </p:cNvPr>
            <p:cNvSpPr/>
            <p:nvPr/>
          </p:nvSpPr>
          <p:spPr bwMode="auto">
            <a:xfrm>
              <a:off x="4764405" y="5490501"/>
              <a:ext cx="1244072" cy="6418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84150" indent="-171450">
                <a:lnSpc>
                  <a:spcPts val="1390"/>
                </a:lnSpc>
                <a:buFont typeface="Arial" panose="020B0604020202020204" pitchFamily="34" charset="0"/>
                <a:buChar char="•"/>
                <a:tabLst>
                  <a:tab pos="184150" algn="l"/>
                </a:tabLst>
              </a:pPr>
              <a:r>
                <a:rPr lang="zh-CN" altLang="pt-BR" sz="1200" spc="5" dirty="0">
                  <a:cs typeface="+mn-ea"/>
                  <a:sym typeface="+mn-lt"/>
                </a:rPr>
                <a:t>多</a:t>
              </a:r>
              <a:r>
                <a:rPr lang="en-US" altLang="zh-CN" sz="1200" spc="5" dirty="0">
                  <a:cs typeface="+mn-ea"/>
                  <a:sym typeface="+mn-lt"/>
                </a:rPr>
                <a:t>Controller</a:t>
              </a:r>
            </a:p>
            <a:p>
              <a:pPr marL="184150" indent="-171450">
                <a:lnSpc>
                  <a:spcPts val="1390"/>
                </a:lnSpc>
                <a:buFont typeface="Arial" panose="020B0604020202020204" pitchFamily="34" charset="0"/>
                <a:buChar char="•"/>
                <a:tabLst>
                  <a:tab pos="184150" algn="l"/>
                </a:tabLst>
              </a:pPr>
              <a:r>
                <a:rPr lang="pt-BR" altLang="zh-CN" sz="1200" spc="5" dirty="0">
                  <a:cs typeface="+mn-ea"/>
                  <a:sym typeface="+mn-lt"/>
                </a:rPr>
                <a:t>Meters</a:t>
              </a:r>
            </a:p>
            <a:p>
              <a:pPr marL="184150" indent="-171450">
                <a:lnSpc>
                  <a:spcPts val="1390"/>
                </a:lnSpc>
                <a:buFont typeface="Arial" panose="020B0604020202020204" pitchFamily="34" charset="0"/>
                <a:buChar char="•"/>
                <a:tabLst>
                  <a:tab pos="184150" algn="l"/>
                </a:tabLst>
              </a:pPr>
              <a:r>
                <a:rPr lang="pt-BR" altLang="zh-CN" sz="1200" spc="5" dirty="0">
                  <a:cs typeface="+mn-ea"/>
                  <a:sym typeface="+mn-lt"/>
                </a:rPr>
                <a:t>O</a:t>
              </a:r>
              <a:r>
                <a:rPr lang="pt-BR" altLang="zh-CN" sz="1200" dirty="0">
                  <a:cs typeface="+mn-ea"/>
                  <a:sym typeface="+mn-lt"/>
                </a:rPr>
                <a:t>X</a:t>
              </a:r>
              <a:r>
                <a:rPr lang="pt-BR" altLang="zh-CN" sz="1200" spc="-20" dirty="0">
                  <a:cs typeface="+mn-ea"/>
                  <a:sym typeface="+mn-lt"/>
                </a:rPr>
                <a:t>M</a:t>
              </a:r>
              <a:r>
                <a:rPr lang="pt-BR" altLang="zh-CN" sz="1200" spc="-5" dirty="0">
                  <a:cs typeface="+mn-ea"/>
                  <a:sym typeface="+mn-lt"/>
                </a:rPr>
                <a:t>, TL</a:t>
              </a:r>
              <a:r>
                <a:rPr lang="pt-BR" altLang="zh-CN" sz="1200" dirty="0">
                  <a:cs typeface="+mn-ea"/>
                  <a:sym typeface="+mn-lt"/>
                </a:rPr>
                <a:t>V</a:t>
              </a:r>
            </a:p>
          </p:txBody>
        </p:sp>
        <p:sp>
          <p:nvSpPr>
            <p:cNvPr id="78" name="íṧḻïḓé">
              <a:extLst>
                <a:ext uri="{FF2B5EF4-FFF2-40B4-BE49-F238E27FC236}">
                  <a16:creationId xmlns="" xmlns:a16="http://schemas.microsoft.com/office/drawing/2014/main" id="{4A7D0659-2138-4304-8EF9-3F3FE4EE6771}"/>
                </a:ext>
              </a:extLst>
            </p:cNvPr>
            <p:cNvSpPr/>
            <p:nvPr/>
          </p:nvSpPr>
          <p:spPr bwMode="auto">
            <a:xfrm>
              <a:off x="8035895" y="5490501"/>
              <a:ext cx="1536124" cy="47932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84150" marR="12700" indent="-171450">
                <a:lnSpc>
                  <a:spcPts val="143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cs typeface="+mn-ea"/>
                  <a:sym typeface="+mn-lt"/>
                </a:rPr>
                <a:t>流表同步机制</a:t>
              </a:r>
              <a:endParaRPr lang="en-US" altLang="zh-CN" sz="1200" dirty="0">
                <a:cs typeface="+mn-ea"/>
                <a:sym typeface="+mn-lt"/>
              </a:endParaRPr>
            </a:p>
            <a:p>
              <a:pPr marL="184150" marR="12700" indent="-171450">
                <a:lnSpc>
                  <a:spcPts val="143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cs typeface="+mn-ea"/>
                  <a:sym typeface="+mn-lt"/>
                </a:rPr>
                <a:t>Bunding</a:t>
              </a:r>
              <a:r>
                <a:rPr lang="zh-CN" altLang="en-US" sz="1200" dirty="0">
                  <a:cs typeface="+mn-ea"/>
                  <a:sym typeface="+mn-lt"/>
                </a:rPr>
                <a:t>消息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79" name="íṧḻïḓé">
              <a:extLst>
                <a:ext uri="{FF2B5EF4-FFF2-40B4-BE49-F238E27FC236}">
                  <a16:creationId xmlns="" xmlns:a16="http://schemas.microsoft.com/office/drawing/2014/main" id="{F83956CE-C18A-42E2-9ED1-3C37D4B10C22}"/>
                </a:ext>
              </a:extLst>
            </p:cNvPr>
            <p:cNvSpPr/>
            <p:nvPr/>
          </p:nvSpPr>
          <p:spPr bwMode="auto">
            <a:xfrm>
              <a:off x="9695416" y="5490501"/>
              <a:ext cx="1471136" cy="5126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84150" indent="-1714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spc="-10" dirty="0">
                  <a:cs typeface="+mn-ea"/>
                  <a:sym typeface="+mn-lt"/>
                </a:rPr>
                <a:t>E</a:t>
              </a:r>
              <a:r>
                <a:rPr lang="en-US" altLang="zh-CN" sz="1200" spc="-15" dirty="0">
                  <a:cs typeface="+mn-ea"/>
                  <a:sym typeface="+mn-lt"/>
                </a:rPr>
                <a:t>g</a:t>
              </a:r>
              <a:r>
                <a:rPr lang="en-US" altLang="zh-CN" sz="1200" spc="-30" dirty="0">
                  <a:cs typeface="+mn-ea"/>
                  <a:sym typeface="+mn-lt"/>
                </a:rPr>
                <a:t>r</a:t>
              </a:r>
              <a:r>
                <a:rPr lang="en-US" altLang="zh-CN" sz="1200" spc="-10" dirty="0">
                  <a:cs typeface="+mn-ea"/>
                  <a:sym typeface="+mn-lt"/>
                </a:rPr>
                <a:t>e</a:t>
              </a:r>
              <a:r>
                <a:rPr lang="en-US" altLang="zh-CN" sz="1200" dirty="0">
                  <a:cs typeface="+mn-ea"/>
                  <a:sym typeface="+mn-lt"/>
                </a:rPr>
                <a:t>ss</a:t>
              </a:r>
              <a:r>
                <a:rPr lang="en-US" altLang="zh-CN" sz="1200" spc="5" dirty="0">
                  <a:cs typeface="+mn-ea"/>
                  <a:sym typeface="+mn-lt"/>
                </a:rPr>
                <a:t> </a:t>
              </a:r>
              <a:r>
                <a:rPr lang="en-US" altLang="zh-CN" sz="1200" spc="-95" dirty="0">
                  <a:cs typeface="+mn-ea"/>
                  <a:sym typeface="+mn-lt"/>
                </a:rPr>
                <a:t>T</a:t>
              </a:r>
              <a:r>
                <a:rPr lang="en-US" altLang="zh-CN" sz="1200" dirty="0">
                  <a:cs typeface="+mn-ea"/>
                  <a:sym typeface="+mn-lt"/>
                </a:rPr>
                <a:t>a</a:t>
              </a:r>
              <a:r>
                <a:rPr lang="en-US" altLang="zh-CN" sz="1200" spc="-10" dirty="0">
                  <a:cs typeface="+mn-ea"/>
                  <a:sym typeface="+mn-lt"/>
                </a:rPr>
                <a:t>b</a:t>
              </a:r>
              <a:r>
                <a:rPr lang="en-US" altLang="zh-CN" sz="1200" dirty="0">
                  <a:cs typeface="+mn-ea"/>
                  <a:sym typeface="+mn-lt"/>
                </a:rPr>
                <a:t>l</a:t>
              </a:r>
              <a:r>
                <a:rPr lang="en-US" altLang="zh-CN" sz="1200" spc="-10" dirty="0">
                  <a:cs typeface="+mn-ea"/>
                  <a:sym typeface="+mn-lt"/>
                </a:rPr>
                <a:t>es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="" xmlns:a16="http://schemas.microsoft.com/office/drawing/2014/main" id="{A28FFF5D-EEAF-42D3-A776-52D0B21E7431}"/>
                </a:ext>
              </a:extLst>
            </p:cNvPr>
            <p:cNvSpPr/>
            <p:nvPr/>
          </p:nvSpPr>
          <p:spPr>
            <a:xfrm>
              <a:off x="1470038" y="5490501"/>
              <a:ext cx="11172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单表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L2+IPv4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="" xmlns:a16="http://schemas.microsoft.com/office/drawing/2014/main" id="{3264840D-402B-4369-B471-68788C9E2E6E}"/>
                </a:ext>
              </a:extLst>
            </p:cNvPr>
            <p:cNvSpPr/>
            <p:nvPr/>
          </p:nvSpPr>
          <p:spPr>
            <a:xfrm>
              <a:off x="2811082" y="4724632"/>
              <a:ext cx="1779961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marR="12700" algn="ctr">
                <a:lnSpc>
                  <a:spcPts val="1430"/>
                </a:lnSpc>
              </a:pPr>
              <a:r>
                <a:rPr lang="en-US" altLang="zh-CN" sz="1200" b="1" spc="-10" dirty="0">
                  <a:cs typeface="+mn-ea"/>
                  <a:sym typeface="+mn-lt"/>
                </a:rPr>
                <a:t>2011.2</a:t>
              </a:r>
              <a:r>
                <a:rPr lang="en-US" altLang="zh-CN" sz="1200" b="1" spc="-5" dirty="0"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="" xmlns:a16="http://schemas.microsoft.com/office/drawing/2014/main" id="{AC18CA8E-0CC4-4A13-AB9E-69067AF41B63}"/>
                </a:ext>
              </a:extLst>
            </p:cNvPr>
            <p:cNvSpPr/>
            <p:nvPr/>
          </p:nvSpPr>
          <p:spPr>
            <a:xfrm>
              <a:off x="4272815" y="4724632"/>
              <a:ext cx="2149231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marR="12700" algn="ctr">
                <a:lnSpc>
                  <a:spcPts val="1430"/>
                </a:lnSpc>
              </a:pPr>
              <a:r>
                <a:rPr lang="pt-BR" altLang="zh-CN" sz="1200" b="1" spc="-10" dirty="0">
                  <a:cs typeface="+mn-ea"/>
                  <a:sym typeface="+mn-lt"/>
                </a:rPr>
                <a:t>2011.12</a:t>
              </a:r>
              <a:endParaRPr lang="pt-BR" altLang="zh-CN" sz="1200" b="1" spc="5" dirty="0">
                <a:cs typeface="+mn-ea"/>
                <a:sym typeface="+mn-lt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="" xmlns:a16="http://schemas.microsoft.com/office/drawing/2014/main" id="{56CFB1CA-3206-44CE-A209-6DED18959395}"/>
                </a:ext>
              </a:extLst>
            </p:cNvPr>
            <p:cNvSpPr/>
            <p:nvPr/>
          </p:nvSpPr>
          <p:spPr>
            <a:xfrm>
              <a:off x="6053379" y="4724632"/>
              <a:ext cx="1883508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marR="12700" algn="ctr">
                <a:lnSpc>
                  <a:spcPts val="1430"/>
                </a:lnSpc>
              </a:pPr>
              <a:r>
                <a:rPr lang="en-US" altLang="zh-CN" sz="1200" b="1" spc="-10" dirty="0">
                  <a:cs typeface="+mn-ea"/>
                  <a:sym typeface="+mn-lt"/>
                </a:rPr>
                <a:t>2012.4</a:t>
              </a:r>
              <a:endParaRPr lang="en-US" altLang="zh-CN" sz="1200" b="1" spc="5" dirty="0">
                <a:cs typeface="+mn-ea"/>
                <a:sym typeface="+mn-lt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="" xmlns:a16="http://schemas.microsoft.com/office/drawing/2014/main" id="{7328AFE8-7DD3-4EDC-B3BC-0072A26396A1}"/>
                </a:ext>
              </a:extLst>
            </p:cNvPr>
            <p:cNvSpPr/>
            <p:nvPr/>
          </p:nvSpPr>
          <p:spPr>
            <a:xfrm>
              <a:off x="7727630" y="4724632"/>
              <a:ext cx="1779961" cy="27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marR="12700" algn="ctr">
                <a:lnSpc>
                  <a:spcPts val="1430"/>
                </a:lnSpc>
              </a:pPr>
              <a:r>
                <a:rPr lang="en-US" altLang="zh-CN" sz="1200" b="1" spc="-10" dirty="0">
                  <a:cs typeface="+mn-ea"/>
                  <a:sym typeface="+mn-lt"/>
                </a:rPr>
                <a:t>2013.8</a:t>
              </a:r>
              <a:endParaRPr lang="en-US" altLang="zh-CN" sz="1200" b="1" spc="5" dirty="0">
                <a:cs typeface="+mn-ea"/>
                <a:sym typeface="+mn-lt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="" xmlns:a16="http://schemas.microsoft.com/office/drawing/2014/main" id="{E1F5905B-50C5-4165-B134-5C53E7D721CE}"/>
                </a:ext>
              </a:extLst>
            </p:cNvPr>
            <p:cNvSpPr/>
            <p:nvPr/>
          </p:nvSpPr>
          <p:spPr>
            <a:xfrm>
              <a:off x="9954412" y="4724632"/>
              <a:ext cx="6578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en-US" altLang="zh-CN" sz="1200" b="1" spc="-10" dirty="0" smtClean="0">
                  <a:cs typeface="+mn-ea"/>
                  <a:sym typeface="+mn-lt"/>
                </a:rPr>
                <a:t>2015.4</a:t>
              </a:r>
              <a:endParaRPr lang="en-US" altLang="zh-CN" sz="1200" b="1" spc="5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9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OpenFlow</a:t>
            </a:r>
            <a:r>
              <a:rPr lang="zh-CN" altLang="en-US" b="1" dirty="0"/>
              <a:t>：</a:t>
            </a:r>
            <a:r>
              <a:rPr lang="en-US" altLang="zh-CN" b="1" dirty="0" err="1"/>
              <a:t>OpenFlow</a:t>
            </a:r>
            <a:r>
              <a:rPr lang="en-US" altLang="zh-CN" b="1" dirty="0"/>
              <a:t> v1.3.0</a:t>
            </a:r>
            <a:r>
              <a:rPr lang="zh-CN" altLang="en-US" b="1" dirty="0"/>
              <a:t>协议包分类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30" y="1471398"/>
            <a:ext cx="10515600" cy="737847"/>
          </a:xfrm>
        </p:spPr>
        <p:txBody>
          <a:bodyPr/>
          <a:lstStyle/>
          <a:p>
            <a:r>
              <a:rPr lang="en-US" altLang="zh-CN" dirty="0" err="1"/>
              <a:t>OpenFlow</a:t>
            </a:r>
            <a:r>
              <a:rPr lang="zh-CN" altLang="en-US" dirty="0"/>
              <a:t>协议定义了以下三种消息类型</a:t>
            </a:r>
            <a:r>
              <a:rPr lang="en-US" altLang="zh-CN" dirty="0"/>
              <a:t>	</a:t>
            </a:r>
            <a:r>
              <a:rPr lang="zh-CN" altLang="en-US" sz="2000" dirty="0"/>
              <a:t>每种又可分为若干种子类型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b="1" dirty="0"/>
          </a:p>
          <a:p>
            <a:pPr marL="457200" lvl="1" indent="0">
              <a:buNone/>
            </a:pPr>
            <a:endParaRPr lang="zh-CN" altLang="en-US" b="1" dirty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289" y="2402813"/>
            <a:ext cx="2085975" cy="421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675" y="3311610"/>
            <a:ext cx="2152650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75257" y="3311610"/>
            <a:ext cx="2057400" cy="158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9675" y="286693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异步消息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75257" y="286693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对称消息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6267" y="2024579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/>
              <a:t>控制器到交换机的消息</a:t>
            </a:r>
            <a:endParaRPr lang="en-US" altLang="zh-CN" b="1" dirty="0"/>
          </a:p>
        </p:txBody>
      </p:sp>
      <p:sp>
        <p:nvSpPr>
          <p:cNvPr id="13" name="Oval 12"/>
          <p:cNvSpPr/>
          <p:nvPr/>
        </p:nvSpPr>
        <p:spPr>
          <a:xfrm>
            <a:off x="2298356" y="3835871"/>
            <a:ext cx="527221" cy="337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2331308" y="5035635"/>
            <a:ext cx="527221" cy="337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4913870" y="3664033"/>
            <a:ext cx="527221" cy="337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OpenFlow</a:t>
            </a:r>
            <a:r>
              <a:rPr lang="zh-CN" altLang="en-US" b="1" dirty="0"/>
              <a:t>：</a:t>
            </a:r>
            <a:r>
              <a:rPr lang="en-US" altLang="zh-CN" b="1" dirty="0" err="1"/>
              <a:t>OpenFlow</a:t>
            </a:r>
            <a:r>
              <a:rPr lang="en-US" altLang="zh-CN" b="1" dirty="0"/>
              <a:t> v1.3.0</a:t>
            </a:r>
            <a:r>
              <a:rPr lang="zh-CN" altLang="en-US" b="1" dirty="0"/>
              <a:t>协议包分类续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415923"/>
            <a:ext cx="564806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b="1" dirty="0">
              <a:latin typeface="CMTT9"/>
            </a:endParaRPr>
          </a:p>
          <a:p>
            <a:r>
              <a:rPr lang="en-US" altLang="zh-CN" sz="1400" b="1" dirty="0">
                <a:latin typeface="CMTT9"/>
              </a:rPr>
              <a:t>/* Barrier messages. */</a:t>
            </a:r>
          </a:p>
          <a:p>
            <a:r>
              <a:rPr lang="en-US" altLang="zh-CN" sz="1200" i="1" dirty="0">
                <a:latin typeface="CMTT9"/>
              </a:rPr>
              <a:t>OFPT_BARRIER_REQUEST = 20, /* Controller/switch message */</a:t>
            </a:r>
          </a:p>
          <a:p>
            <a:r>
              <a:rPr lang="en-US" altLang="zh-CN" sz="1200" i="1" dirty="0">
                <a:latin typeface="CMTT9"/>
              </a:rPr>
              <a:t>OFPT_BARRIER_REPLY = 21, /* Controller/switch message */</a:t>
            </a:r>
          </a:p>
          <a:p>
            <a:endParaRPr lang="en-US" altLang="zh-CN" sz="1200" dirty="0">
              <a:latin typeface="CMTT9"/>
            </a:endParaRPr>
          </a:p>
          <a:p>
            <a:r>
              <a:rPr lang="en-US" altLang="zh-CN" sz="1400" b="1" dirty="0">
                <a:latin typeface="CMTT9"/>
              </a:rPr>
              <a:t>/* Queue Configuration messages. */</a:t>
            </a:r>
          </a:p>
          <a:p>
            <a:r>
              <a:rPr lang="en-US" altLang="zh-CN" sz="1200" i="1" dirty="0">
                <a:latin typeface="CMTT9"/>
              </a:rPr>
              <a:t>OFPT_QUEUE_GET_CONFIG_REQUEST = 22, /* Controller/switch message */</a:t>
            </a:r>
          </a:p>
          <a:p>
            <a:r>
              <a:rPr lang="en-US" altLang="zh-CN" sz="1200" i="1" dirty="0">
                <a:latin typeface="CMTT9"/>
              </a:rPr>
              <a:t>OFPT_QUEUE_GET_CONFIG_REPLY = 23, /* Controller/switch message */</a:t>
            </a:r>
          </a:p>
          <a:p>
            <a:endParaRPr lang="en-US" altLang="zh-CN" sz="1200" dirty="0">
              <a:latin typeface="CMTT9"/>
            </a:endParaRPr>
          </a:p>
          <a:p>
            <a:r>
              <a:rPr lang="fr-FR" altLang="zh-CN" sz="1400" b="1" dirty="0">
                <a:latin typeface="CMTT9"/>
              </a:rPr>
              <a:t>/* Controller </a:t>
            </a:r>
            <a:r>
              <a:rPr lang="fr-FR" altLang="zh-CN" sz="1400" b="1" dirty="0" err="1">
                <a:latin typeface="CMTT9"/>
              </a:rPr>
              <a:t>role</a:t>
            </a:r>
            <a:r>
              <a:rPr lang="fr-FR" altLang="zh-CN" sz="1400" b="1" dirty="0">
                <a:latin typeface="CMTT9"/>
              </a:rPr>
              <a:t> change </a:t>
            </a:r>
            <a:r>
              <a:rPr lang="fr-FR" altLang="zh-CN" sz="1400" b="1" dirty="0" err="1">
                <a:latin typeface="CMTT9"/>
              </a:rPr>
              <a:t>request</a:t>
            </a:r>
            <a:r>
              <a:rPr lang="fr-FR" altLang="zh-CN" sz="1400" b="1" dirty="0">
                <a:latin typeface="CMTT9"/>
              </a:rPr>
              <a:t> messages. */</a:t>
            </a:r>
          </a:p>
          <a:p>
            <a:r>
              <a:rPr lang="en-US" altLang="zh-CN" sz="1200" i="1" dirty="0">
                <a:latin typeface="CMTT9"/>
              </a:rPr>
              <a:t>OFPT_ROLE_REQUEST = 24, /* Controller/switch message */</a:t>
            </a:r>
          </a:p>
          <a:p>
            <a:r>
              <a:rPr lang="en-US" altLang="zh-CN" sz="1200" i="1" dirty="0">
                <a:latin typeface="CMTT9"/>
              </a:rPr>
              <a:t>OFPT_ROLE_REPLY = 25, /* Controller/switch message */</a:t>
            </a:r>
          </a:p>
          <a:p>
            <a:endParaRPr lang="en-US" altLang="zh-CN" sz="1200" dirty="0">
              <a:latin typeface="CMTT9"/>
            </a:endParaRPr>
          </a:p>
          <a:p>
            <a:r>
              <a:rPr lang="en-US" altLang="zh-CN" sz="1400" b="1" dirty="0">
                <a:latin typeface="CMTT9"/>
              </a:rPr>
              <a:t>/* Asynchronous message configuration. */</a:t>
            </a:r>
          </a:p>
          <a:p>
            <a:r>
              <a:rPr lang="en-US" altLang="zh-CN" sz="1200" i="1" dirty="0">
                <a:latin typeface="CMTT9"/>
              </a:rPr>
              <a:t>OFPT_GET_ASYNC_REQUEST = 26, /* Controller/switch message */</a:t>
            </a:r>
          </a:p>
          <a:p>
            <a:r>
              <a:rPr lang="en-US" altLang="zh-CN" sz="1200" i="1" dirty="0">
                <a:latin typeface="CMTT9"/>
              </a:rPr>
              <a:t>OFPT_GET_ASYNC_REPLY = 27, /* Controller/switch message */</a:t>
            </a:r>
          </a:p>
          <a:p>
            <a:r>
              <a:rPr lang="en-US" altLang="zh-CN" sz="1200" i="1" dirty="0">
                <a:latin typeface="CMTT9"/>
              </a:rPr>
              <a:t>OFPT_SET_ASYNC = 28, /* Controller/switch message */</a:t>
            </a:r>
          </a:p>
          <a:p>
            <a:endParaRPr lang="en-US" altLang="zh-CN" sz="1200" dirty="0">
              <a:latin typeface="CMTT9"/>
            </a:endParaRPr>
          </a:p>
          <a:p>
            <a:r>
              <a:rPr lang="en-US" altLang="zh-CN" sz="1400" b="1" dirty="0">
                <a:latin typeface="CMTT9"/>
              </a:rPr>
              <a:t>/* Meters and rate limiters configuration messages. */</a:t>
            </a:r>
          </a:p>
          <a:p>
            <a:r>
              <a:rPr lang="en-US" altLang="zh-CN" sz="1200" i="1" dirty="0">
                <a:latin typeface="CMTT9"/>
              </a:rPr>
              <a:t>OFPT_METER_MOD = 29, /* Controller/switch message */</a:t>
            </a:r>
          </a:p>
          <a:p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131673" y="1599010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latin typeface="CMTT9"/>
              </a:rPr>
              <a:t>/* Immutable messages. */</a:t>
            </a:r>
          </a:p>
          <a:p>
            <a:r>
              <a:rPr lang="en-US" altLang="zh-CN" sz="1200" i="1" dirty="0">
                <a:latin typeface="CMTT9"/>
              </a:rPr>
              <a:t>OFPT_HELLO = 0, /* Symmetric message */</a:t>
            </a:r>
          </a:p>
          <a:p>
            <a:r>
              <a:rPr lang="en-US" altLang="zh-CN" sz="1200" i="1" dirty="0">
                <a:latin typeface="CMTT9"/>
              </a:rPr>
              <a:t>OFPT_ERROR = 1, /* Symmetric message */</a:t>
            </a:r>
          </a:p>
          <a:p>
            <a:r>
              <a:rPr lang="en-US" altLang="zh-CN" sz="1200" i="1" dirty="0">
                <a:latin typeface="CMTT9"/>
              </a:rPr>
              <a:t>OFPT_ECHO_REQUEST = 2, /* Symmetric message */</a:t>
            </a:r>
          </a:p>
          <a:p>
            <a:r>
              <a:rPr lang="en-US" altLang="zh-CN" sz="1200" i="1" dirty="0">
                <a:latin typeface="CMTT9"/>
              </a:rPr>
              <a:t>OFPT_ECHO_REPLY = 3, /* Symmetric message */</a:t>
            </a:r>
          </a:p>
          <a:p>
            <a:r>
              <a:rPr lang="en-US" altLang="zh-CN" sz="1200" i="1" dirty="0">
                <a:latin typeface="CMTT9"/>
              </a:rPr>
              <a:t>OFPT_EXPERIMENTER = 4, /* Symmetric message */</a:t>
            </a:r>
          </a:p>
          <a:p>
            <a:endParaRPr lang="en-US" altLang="zh-CN" sz="1400" b="1" dirty="0">
              <a:latin typeface="CMTT9"/>
            </a:endParaRPr>
          </a:p>
          <a:p>
            <a:r>
              <a:rPr lang="en-US" altLang="zh-CN" sz="1400" b="1" dirty="0">
                <a:latin typeface="CMTT9"/>
              </a:rPr>
              <a:t>/* Switch configuration messages. */</a:t>
            </a:r>
          </a:p>
          <a:p>
            <a:r>
              <a:rPr lang="en-US" altLang="zh-CN" sz="1200" i="1" dirty="0">
                <a:latin typeface="CMTT9"/>
              </a:rPr>
              <a:t>OFPT_FEATURES_REQUEST = 5, /* Controller/switch message */</a:t>
            </a:r>
          </a:p>
          <a:p>
            <a:r>
              <a:rPr lang="en-US" altLang="zh-CN" sz="1200" i="1" dirty="0">
                <a:latin typeface="CMTT9"/>
              </a:rPr>
              <a:t>OFPT_FEATURES_REPLY = 6, /* Controller/switch message */</a:t>
            </a:r>
          </a:p>
          <a:p>
            <a:r>
              <a:rPr lang="en-US" altLang="zh-CN" sz="1200" i="1" dirty="0">
                <a:latin typeface="CMTT9"/>
              </a:rPr>
              <a:t>OFPT_GET_CONFIG_REQUEST = 7, /* Controller/switch message */</a:t>
            </a:r>
          </a:p>
          <a:p>
            <a:r>
              <a:rPr lang="en-US" altLang="zh-CN" sz="1200" i="1" dirty="0">
                <a:latin typeface="CMTT9"/>
              </a:rPr>
              <a:t>OFPT_GET_CONFIG_REPLY = 8, /* Controller/switch message */</a:t>
            </a:r>
          </a:p>
          <a:p>
            <a:r>
              <a:rPr lang="en-US" altLang="zh-CN" sz="1200" i="1" dirty="0">
                <a:latin typeface="CMTT9"/>
              </a:rPr>
              <a:t>OFPT_SET_CONFIG = 9, /* Controller/switch message */</a:t>
            </a:r>
          </a:p>
          <a:p>
            <a:endParaRPr lang="zh-CN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096000" y="5355463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latin typeface="CMTT9"/>
              </a:rPr>
              <a:t>/* Asynchronous messages. */</a:t>
            </a:r>
          </a:p>
          <a:p>
            <a:r>
              <a:rPr lang="en-US" altLang="zh-CN" sz="1200" i="1" dirty="0">
                <a:latin typeface="CMTT9"/>
              </a:rPr>
              <a:t>OFPT_PACKET_IN = 10, /* </a:t>
            </a:r>
            <a:r>
              <a:rPr lang="en-US" altLang="zh-CN" sz="1200" i="1" dirty="0" err="1">
                <a:latin typeface="CMTT9"/>
              </a:rPr>
              <a:t>Async</a:t>
            </a:r>
            <a:r>
              <a:rPr lang="en-US" altLang="zh-CN" sz="1200" i="1" dirty="0">
                <a:latin typeface="CMTT9"/>
              </a:rPr>
              <a:t> message */</a:t>
            </a:r>
          </a:p>
          <a:p>
            <a:r>
              <a:rPr lang="en-US" altLang="zh-CN" sz="1200" i="1" dirty="0">
                <a:latin typeface="CMTT9"/>
              </a:rPr>
              <a:t>OFPT_FLOW_REMOVED = 11, /* </a:t>
            </a:r>
            <a:r>
              <a:rPr lang="en-US" altLang="zh-CN" sz="1200" i="1" dirty="0" err="1">
                <a:latin typeface="CMTT9"/>
              </a:rPr>
              <a:t>Async</a:t>
            </a:r>
            <a:r>
              <a:rPr lang="en-US" altLang="zh-CN" sz="1200" i="1" dirty="0">
                <a:latin typeface="CMTT9"/>
              </a:rPr>
              <a:t> message */</a:t>
            </a:r>
          </a:p>
          <a:p>
            <a:r>
              <a:rPr lang="en-US" altLang="zh-CN" sz="1200" i="1" dirty="0">
                <a:latin typeface="CMTT9"/>
              </a:rPr>
              <a:t>OFPT_PORT_STATUS = 12, /* </a:t>
            </a:r>
            <a:r>
              <a:rPr lang="en-US" altLang="zh-CN" sz="1200" i="1" dirty="0" err="1">
                <a:latin typeface="CMTT9"/>
              </a:rPr>
              <a:t>Async</a:t>
            </a:r>
            <a:r>
              <a:rPr lang="en-US" altLang="zh-CN" sz="1200" i="1" dirty="0">
                <a:latin typeface="CMTT9"/>
              </a:rPr>
              <a:t> message */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1673" y="4262856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latin typeface="CMTT9"/>
              </a:rPr>
              <a:t>/* Controller command messages. */</a:t>
            </a:r>
          </a:p>
          <a:p>
            <a:r>
              <a:rPr lang="en-US" altLang="zh-CN" sz="1200" i="1" dirty="0">
                <a:latin typeface="CMTT9"/>
              </a:rPr>
              <a:t>OFPT_PACKET_OUT = 13, /* Controller/switch message */</a:t>
            </a:r>
          </a:p>
          <a:p>
            <a:r>
              <a:rPr lang="en-US" altLang="zh-CN" sz="1200" i="1" dirty="0">
                <a:latin typeface="CMTT9"/>
              </a:rPr>
              <a:t>OFPT_FLOW_MOD = 14, /* Controller/switch message */</a:t>
            </a:r>
          </a:p>
          <a:p>
            <a:r>
              <a:rPr lang="en-US" altLang="zh-CN" sz="1200" i="1" dirty="0">
                <a:latin typeface="CMTT9"/>
              </a:rPr>
              <a:t>OFPT_GROUP_MOD = 15, /* Controller/switch message */</a:t>
            </a:r>
          </a:p>
          <a:p>
            <a:r>
              <a:rPr lang="en-US" altLang="zh-CN" sz="1200" i="1" dirty="0">
                <a:latin typeface="CMTT9"/>
              </a:rPr>
              <a:t>OFPT_PORT_MOD = 16, /* Controller/switch message */</a:t>
            </a:r>
          </a:p>
          <a:p>
            <a:r>
              <a:rPr lang="en-US" altLang="zh-CN" sz="1200" i="1" dirty="0">
                <a:latin typeface="CMTT9"/>
              </a:rPr>
              <a:t>OFPT_TABLE_MOD = 17, /* Controller/switch message */</a:t>
            </a:r>
          </a:p>
          <a:p>
            <a:endParaRPr lang="en-US" altLang="zh-CN" sz="1200" dirty="0">
              <a:latin typeface="CMTT9"/>
            </a:endParaRPr>
          </a:p>
          <a:p>
            <a:r>
              <a:rPr lang="en-US" altLang="zh-CN" sz="1400" b="1" dirty="0">
                <a:latin typeface="CMTT9"/>
              </a:rPr>
              <a:t>/* Multipart messages. */</a:t>
            </a:r>
          </a:p>
          <a:p>
            <a:r>
              <a:rPr lang="en-US" altLang="zh-CN" sz="1200" i="1" dirty="0">
                <a:latin typeface="CMTT9"/>
              </a:rPr>
              <a:t>OFPT_MULTIPART_REQUEST = 18, /* Controller/switch message */</a:t>
            </a:r>
          </a:p>
          <a:p>
            <a:r>
              <a:rPr lang="en-US" altLang="zh-CN" sz="1200" i="1" dirty="0">
                <a:latin typeface="CMTT9"/>
              </a:rPr>
              <a:t>OFPT_MULTIPART_REPLY = 19, /* Controller/switch message */</a:t>
            </a:r>
          </a:p>
          <a:p>
            <a:endParaRPr lang="en-US" altLang="zh-CN" sz="1200" dirty="0">
              <a:latin typeface="CMTT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121" y="3056237"/>
            <a:ext cx="107093" cy="316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868062" y="1624785"/>
            <a:ext cx="109152" cy="13592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5994057" y="1599009"/>
            <a:ext cx="101943" cy="375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5980670" y="5461606"/>
            <a:ext cx="115329" cy="7556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9333470" y="966539"/>
            <a:ext cx="115330" cy="1257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448800" y="860345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对称消息</a:t>
            </a:r>
            <a:endParaRPr lang="en-US" altLang="zh-CN" sz="1400" b="1" dirty="0"/>
          </a:p>
          <a:p>
            <a:r>
              <a:rPr lang="zh-CN" altLang="en-US" sz="1400" b="1" dirty="0"/>
              <a:t>控制器到交换机</a:t>
            </a:r>
            <a:endParaRPr lang="en-US" altLang="zh-CN" sz="1400" b="1" dirty="0"/>
          </a:p>
          <a:p>
            <a:r>
              <a:rPr lang="zh-CN" altLang="en-US" sz="1400" b="1" dirty="0"/>
              <a:t>异步消息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33470" y="1157018"/>
            <a:ext cx="115330" cy="1257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9333470" y="1366182"/>
            <a:ext cx="115330" cy="125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OpenFlow</a:t>
            </a:r>
            <a:r>
              <a:rPr lang="zh-CN" altLang="en-US" b="1" dirty="0"/>
              <a:t>：协议过程</a:t>
            </a:r>
          </a:p>
        </p:txBody>
      </p:sp>
      <p:pic>
        <p:nvPicPr>
          <p:cNvPr id="2050" name="Picture 2" descr="http://sdnhub.org/wp-content/uploads/2014/02/OF_Msg_Exchan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54" y="1969038"/>
            <a:ext cx="8433830" cy="38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：端口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375" y="3444624"/>
            <a:ext cx="981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OpenFlow</a:t>
            </a:r>
            <a:r>
              <a:rPr lang="zh-CN" altLang="en-US" sz="2400" b="1" dirty="0"/>
              <a:t>标准端口</a:t>
            </a:r>
            <a:r>
              <a:rPr lang="zh-CN" altLang="en-US" b="1" dirty="0"/>
              <a:t>：</a:t>
            </a:r>
            <a:r>
              <a:rPr lang="zh-CN" altLang="en-US" dirty="0"/>
              <a:t>包括物理端口，逻辑端口</a:t>
            </a:r>
            <a:r>
              <a:rPr lang="zh-CN" altLang="en-US" dirty="0" smtClean="0"/>
              <a:t>，本地保留</a:t>
            </a:r>
            <a:r>
              <a:rPr lang="zh-CN" altLang="en-US" dirty="0"/>
              <a:t>端口</a:t>
            </a:r>
            <a:r>
              <a:rPr lang="zh-CN" altLang="en-US" dirty="0" smtClean="0"/>
              <a:t>（</a:t>
            </a:r>
            <a:r>
              <a:rPr lang="zh-CN" altLang="en-US" dirty="0"/>
              <a:t>其他</a:t>
            </a:r>
            <a:r>
              <a:rPr lang="zh-CN" altLang="en-US" dirty="0" smtClean="0"/>
              <a:t>保留端口除外），</a:t>
            </a:r>
            <a:r>
              <a:rPr lang="zh-CN" altLang="en-US" dirty="0"/>
              <a:t>标准端口可以被用作入口和出端口，它们可在组里</a:t>
            </a:r>
            <a:r>
              <a:rPr lang="zh-CN" altLang="en-US" dirty="0" smtClean="0"/>
              <a:t>使用，</a:t>
            </a:r>
            <a:r>
              <a:rPr lang="zh-CN" altLang="en-US" dirty="0"/>
              <a:t>都有端口计数器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046375" y="4477048"/>
            <a:ext cx="9813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OpenFlow</a:t>
            </a:r>
            <a:r>
              <a:rPr lang="zh-CN" altLang="en-US" sz="2400" b="1" dirty="0"/>
              <a:t>物理端口：</a:t>
            </a:r>
            <a:r>
              <a:rPr lang="zh-CN" altLang="en-US" dirty="0"/>
              <a:t>一般和物理硬件端口一一对应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375" y="5086251"/>
            <a:ext cx="9813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OpenFlow</a:t>
            </a:r>
            <a:r>
              <a:rPr lang="zh-CN" altLang="en-US" sz="2400" b="1" dirty="0"/>
              <a:t>逻辑端口</a:t>
            </a:r>
            <a:r>
              <a:rPr lang="zh-CN" altLang="en-US" sz="2400" b="1" dirty="0" smtClean="0"/>
              <a:t>：</a:t>
            </a:r>
            <a:r>
              <a:rPr lang="en-US" altLang="zh-CN" dirty="0" err="1"/>
              <a:t>OpenFlow</a:t>
            </a:r>
            <a:r>
              <a:rPr lang="en-US" altLang="zh-CN" dirty="0"/>
              <a:t> </a:t>
            </a:r>
            <a:r>
              <a:rPr lang="zh-CN" altLang="en-US" dirty="0"/>
              <a:t>的逻辑端口为交换机定义的端口，并不直接对应一个交换机的硬件接口。</a:t>
            </a:r>
            <a:r>
              <a:rPr lang="zh-CN" altLang="en-US" dirty="0" smtClean="0"/>
              <a:t>逻辑端口</a:t>
            </a:r>
            <a:r>
              <a:rPr lang="zh-CN" altLang="en-US" dirty="0"/>
              <a:t>是更高层次的抽象概念，可以是交换机中非</a:t>
            </a:r>
            <a:r>
              <a:rPr lang="en-US" altLang="zh-CN" dirty="0" err="1"/>
              <a:t>OpenFlow</a:t>
            </a:r>
            <a:r>
              <a:rPr lang="en-US" altLang="zh-CN" dirty="0"/>
              <a:t> </a:t>
            </a:r>
            <a:r>
              <a:rPr lang="zh-CN" altLang="en-US" dirty="0"/>
              <a:t>方式的端口（如链路汇聚组，隧道</a:t>
            </a:r>
            <a:r>
              <a:rPr lang="zh-CN" altLang="en-US" dirty="0" smtClean="0"/>
              <a:t>，环</a:t>
            </a:r>
            <a:r>
              <a:rPr lang="zh-CN" altLang="en-US" dirty="0"/>
              <a:t>回接口）</a:t>
            </a:r>
            <a:r>
              <a:rPr lang="zh-CN" altLang="en-US" dirty="0" smtClean="0"/>
              <a:t>。</a:t>
            </a:r>
            <a:r>
              <a:rPr lang="zh-CN" altLang="en-US" dirty="0"/>
              <a:t>物理端口和逻辑端口之间的唯一区别是：一个逻辑端口的数据包可能有一个叫做隧道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zh-CN" altLang="en-US" dirty="0"/>
              <a:t>额外的元数据字段与它相关联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6375" y="1690688"/>
            <a:ext cx="8839029" cy="16927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OpenFlow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端口：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的端口是</a:t>
            </a:r>
            <a:r>
              <a:rPr lang="en-US" altLang="zh-CN" sz="2000" dirty="0" err="1"/>
              <a:t>OpenFlow</a:t>
            </a:r>
            <a:r>
              <a:rPr lang="en-US" altLang="zh-CN" sz="2000" dirty="0"/>
              <a:t> </a:t>
            </a:r>
            <a:r>
              <a:rPr lang="zh-CN" altLang="en-US" sz="2000" dirty="0"/>
              <a:t>处理机和网络其余部分之间传递数据包的网络接口</a:t>
            </a:r>
            <a:r>
              <a:rPr lang="zh-CN" altLang="en-US" sz="2000" dirty="0" smtClean="0"/>
              <a:t>。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交换机之间通过</a:t>
            </a:r>
            <a:r>
              <a:rPr lang="en-US" altLang="zh-CN" sz="2000" dirty="0" err="1"/>
              <a:t>OpenFlow</a:t>
            </a:r>
            <a:r>
              <a:rPr lang="en-US" altLang="zh-CN" sz="2000" dirty="0"/>
              <a:t> </a:t>
            </a:r>
            <a:r>
              <a:rPr lang="zh-CN" altLang="en-US" sz="2000" dirty="0"/>
              <a:t>端口</a:t>
            </a:r>
            <a:r>
              <a:rPr lang="zh-CN" altLang="en-US" sz="2000" dirty="0" smtClean="0"/>
              <a:t>在逻辑上相互连接。</a:t>
            </a:r>
            <a:endParaRPr lang="en-US" altLang="zh-CN" sz="2000" dirty="0" smtClean="0"/>
          </a:p>
          <a:p>
            <a:r>
              <a:rPr lang="zh-CN" altLang="en-US" sz="2000" dirty="0"/>
              <a:t>一个</a:t>
            </a:r>
            <a:r>
              <a:rPr lang="en-US" altLang="zh-CN" sz="2000" dirty="0" err="1"/>
              <a:t>OpenFlow</a:t>
            </a:r>
            <a:r>
              <a:rPr lang="en-US" altLang="zh-CN" sz="2000" dirty="0"/>
              <a:t> </a:t>
            </a:r>
            <a:r>
              <a:rPr lang="zh-CN" altLang="en-US" sz="2000" dirty="0"/>
              <a:t>交换机必须支持三种类型的</a:t>
            </a:r>
            <a:r>
              <a:rPr lang="en-US" altLang="zh-CN" sz="2000" dirty="0" err="1"/>
              <a:t>OpenFlow</a:t>
            </a:r>
            <a:r>
              <a:rPr lang="en-US" altLang="zh-CN" sz="2000" dirty="0"/>
              <a:t> </a:t>
            </a:r>
            <a:r>
              <a:rPr lang="zh-CN" altLang="en-US" sz="2000" dirty="0"/>
              <a:t>的端口：物理端口，逻辑端口和</a:t>
            </a:r>
            <a:r>
              <a:rPr lang="zh-CN" altLang="en-US" sz="2000" dirty="0" smtClean="0"/>
              <a:t>保留</a:t>
            </a:r>
            <a:r>
              <a:rPr lang="zh-CN" altLang="en-US" sz="2000" dirty="0"/>
              <a:t>端口。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OpenFlow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：端口</a:t>
            </a:r>
            <a:r>
              <a:rPr lang="zh-CN" altLang="en-US" b="1" dirty="0"/>
              <a:t>续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/>
              <a:t>OpenFlow</a:t>
            </a:r>
            <a:r>
              <a:rPr lang="zh-CN" altLang="en-US" b="1" dirty="0"/>
              <a:t>保留端口：</a:t>
            </a:r>
            <a:r>
              <a:rPr lang="en-US" altLang="zh-CN" sz="1800" dirty="0" err="1"/>
              <a:t>Openflow</a:t>
            </a:r>
            <a:r>
              <a:rPr lang="zh-CN" altLang="en-US" sz="1800" dirty="0"/>
              <a:t>协议保留端口包括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ALL		</a:t>
            </a:r>
            <a:r>
              <a:rPr lang="zh-CN" altLang="en-US" sz="1800" dirty="0"/>
              <a:t>仅用于</a:t>
            </a:r>
            <a:r>
              <a:rPr lang="en-US" altLang="zh-CN" sz="1800" dirty="0" err="1"/>
              <a:t>outport</a:t>
            </a:r>
            <a:r>
              <a:rPr lang="zh-CN" altLang="en-US" sz="1800" dirty="0"/>
              <a:t>，所有除了入端口外的其他</a:t>
            </a:r>
            <a:r>
              <a:rPr lang="en-US" altLang="zh-CN" sz="1800" dirty="0" err="1"/>
              <a:t>openflow</a:t>
            </a:r>
            <a:r>
              <a:rPr lang="zh-CN" altLang="en-US" sz="1800" dirty="0"/>
              <a:t>端口</a:t>
            </a:r>
            <a:r>
              <a:rPr lang="en-US" altLang="zh-CN" sz="1800" dirty="0"/>
              <a:t>(</a:t>
            </a:r>
            <a:r>
              <a:rPr lang="zh-CN" altLang="en-US" sz="1400" dirty="0"/>
              <a:t>非</a:t>
            </a:r>
            <a:r>
              <a:rPr lang="en-US" altLang="zh-CN" sz="1400" dirty="0"/>
              <a:t>OFPPC_NO_FWD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CONTROLLER</a:t>
            </a:r>
            <a:r>
              <a:rPr lang="zh-CN" altLang="en-US" sz="1800" dirty="0"/>
              <a:t>      </a:t>
            </a:r>
            <a:r>
              <a:rPr lang="en-US" altLang="zh-CN" sz="1800" dirty="0"/>
              <a:t>	ingress port</a:t>
            </a:r>
            <a:r>
              <a:rPr lang="zh-CN" altLang="en-US" sz="1800" dirty="0"/>
              <a:t>或者</a:t>
            </a:r>
            <a:r>
              <a:rPr lang="en-US" altLang="zh-CN" sz="1800" dirty="0"/>
              <a:t>output port</a:t>
            </a:r>
          </a:p>
          <a:p>
            <a:pPr lvl="1"/>
            <a:r>
              <a:rPr lang="en-US" altLang="zh-CN" sz="1800" dirty="0"/>
              <a:t>TABLE		</a:t>
            </a:r>
            <a:r>
              <a:rPr lang="zh-CN" altLang="en-US" sz="1800" dirty="0"/>
              <a:t>仅用于</a:t>
            </a:r>
            <a:r>
              <a:rPr lang="en-US" altLang="zh-CN" sz="1800" dirty="0"/>
              <a:t>packet-out </a:t>
            </a:r>
            <a:r>
              <a:rPr lang="zh-CN" altLang="en-US" sz="1800" dirty="0"/>
              <a:t>消息中指示包处理的起点流表</a:t>
            </a:r>
            <a:endParaRPr lang="en-US" altLang="zh-CN" sz="1800" dirty="0"/>
          </a:p>
          <a:p>
            <a:pPr lvl="1"/>
            <a:r>
              <a:rPr lang="en-US" altLang="zh-CN" sz="1800" dirty="0"/>
              <a:t>IN_PORT		</a:t>
            </a:r>
            <a:r>
              <a:rPr lang="zh-CN" altLang="en-US" sz="1800" dirty="0"/>
              <a:t>仅用于</a:t>
            </a:r>
            <a:r>
              <a:rPr lang="en-US" altLang="zh-CN" sz="1800" dirty="0" err="1"/>
              <a:t>outport</a:t>
            </a:r>
            <a:r>
              <a:rPr lang="zh-CN" altLang="en-US" sz="1800" dirty="0"/>
              <a:t>，把包送至原包进入的端口</a:t>
            </a:r>
            <a:endParaRPr lang="en-US" altLang="zh-CN" sz="1800" dirty="0"/>
          </a:p>
          <a:p>
            <a:pPr lvl="1"/>
            <a:r>
              <a:rPr lang="en-US" altLang="zh-CN" sz="1800" dirty="0"/>
              <a:t>ANY		</a:t>
            </a:r>
            <a:r>
              <a:rPr lang="zh-CN" altLang="en-US" sz="1800" dirty="0"/>
              <a:t>不可用于入口或者出口，仅仅在</a:t>
            </a:r>
            <a:r>
              <a:rPr lang="en-US" altLang="zh-CN" sz="1800" dirty="0" err="1"/>
              <a:t>openflow</a:t>
            </a:r>
            <a:r>
              <a:rPr lang="zh-CN" altLang="en-US" sz="1800" dirty="0"/>
              <a:t>命令中使用，譬如</a:t>
            </a:r>
            <a:r>
              <a:rPr lang="en-US" altLang="zh-CN" sz="1800" dirty="0"/>
              <a:t>					</a:t>
            </a:r>
            <a:r>
              <a:rPr lang="en-US" altLang="zh-CN" sz="1400" dirty="0"/>
              <a:t>OFPT_MULTIPART_REQUEST</a:t>
            </a:r>
            <a:r>
              <a:rPr lang="zh-CN" altLang="en-US" sz="1400" dirty="0"/>
              <a:t>中的</a:t>
            </a:r>
            <a:r>
              <a:rPr lang="en-US" altLang="zh-CN" sz="1400" dirty="0"/>
              <a:t>OFPMP_AGGREATE</a:t>
            </a:r>
          </a:p>
          <a:p>
            <a:pPr lvl="1"/>
            <a:r>
              <a:rPr lang="en-US" altLang="zh-CN" sz="1800" dirty="0"/>
              <a:t>LOCAL		</a:t>
            </a:r>
            <a:r>
              <a:rPr lang="zh-CN" altLang="en-US" sz="1800" dirty="0"/>
              <a:t>转到本地网络协议栈和管理栈</a:t>
            </a:r>
            <a:endParaRPr lang="en-US" altLang="zh-CN" sz="1800" dirty="0"/>
          </a:p>
          <a:p>
            <a:pPr lvl="1"/>
            <a:r>
              <a:rPr lang="en-US" altLang="zh-CN" sz="1800" dirty="0"/>
              <a:t>NORMAL		</a:t>
            </a:r>
            <a:r>
              <a:rPr lang="zh-CN" altLang="en-US" sz="1800" dirty="0"/>
              <a:t>通常</a:t>
            </a:r>
            <a:r>
              <a:rPr lang="en-US" altLang="zh-CN" sz="1800" dirty="0"/>
              <a:t>Hybrid</a:t>
            </a:r>
            <a:r>
              <a:rPr lang="zh-CN" altLang="en-US" sz="1800" dirty="0"/>
              <a:t>中使用，转到非</a:t>
            </a:r>
            <a:r>
              <a:rPr lang="en-US" altLang="zh-CN" sz="1800" dirty="0" err="1"/>
              <a:t>openflow</a:t>
            </a:r>
            <a:r>
              <a:rPr lang="zh-CN" altLang="en-US" sz="1800" dirty="0"/>
              <a:t>的处理流程</a:t>
            </a:r>
            <a:endParaRPr lang="en-US" altLang="zh-CN" sz="1800" dirty="0"/>
          </a:p>
          <a:p>
            <a:pPr lvl="1"/>
            <a:r>
              <a:rPr lang="en-US" altLang="zh-CN" sz="1800" dirty="0"/>
              <a:t>FLOOD		</a:t>
            </a:r>
            <a:r>
              <a:rPr lang="zh-CN" altLang="en-US" sz="1800" dirty="0"/>
              <a:t>通常</a:t>
            </a:r>
            <a:r>
              <a:rPr lang="en-US" altLang="zh-CN" sz="1800" dirty="0"/>
              <a:t>Hybrid</a:t>
            </a:r>
            <a:r>
              <a:rPr lang="zh-CN" altLang="en-US" sz="1800" dirty="0"/>
              <a:t>中使用，转到非</a:t>
            </a:r>
            <a:r>
              <a:rPr lang="en-US" altLang="zh-CN" sz="1800" dirty="0" err="1"/>
              <a:t>openflow</a:t>
            </a:r>
            <a:r>
              <a:rPr lang="zh-CN" altLang="en-US" sz="1800" dirty="0"/>
              <a:t>的</a:t>
            </a:r>
            <a:r>
              <a:rPr lang="en-US" altLang="zh-CN" sz="1800" dirty="0"/>
              <a:t>flood</a:t>
            </a:r>
            <a:r>
              <a:rPr lang="zh-CN" altLang="en-US" sz="1800" dirty="0"/>
              <a:t>处理流程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8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OpenFlow</a:t>
            </a:r>
            <a:r>
              <a:rPr lang="zh-CN" altLang="en-US" b="1" dirty="0"/>
              <a:t>：</a:t>
            </a:r>
            <a:r>
              <a:rPr lang="en-US" altLang="zh-CN" b="1" dirty="0"/>
              <a:t>Match</a:t>
            </a:r>
            <a:r>
              <a:rPr lang="zh-CN" altLang="en-US" b="1" dirty="0"/>
              <a:t>匹配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5206" y="1038937"/>
            <a:ext cx="4406030" cy="5518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9859" y="1690688"/>
            <a:ext cx="429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 err="1"/>
              <a:t>openflow</a:t>
            </a:r>
            <a:r>
              <a:rPr lang="zh-CN" altLang="en-US" dirty="0"/>
              <a:t>标准定义必须支持的匹配字段外，其他的依赖于厂家的实现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859" y="3125819"/>
            <a:ext cx="5465776" cy="2285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9859" y="2756487"/>
            <a:ext cx="379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OpenFlow</a:t>
            </a:r>
            <a:r>
              <a:rPr lang="en-US" altLang="zh-CN" dirty="0"/>
              <a:t> 1.3.1 </a:t>
            </a:r>
            <a:r>
              <a:rPr lang="zh-CN" altLang="en-US" dirty="0"/>
              <a:t>必须支持的匹配字段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797" y="5866411"/>
            <a:ext cx="5295900" cy="3333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300899" y="5618374"/>
            <a:ext cx="1102936" cy="843045"/>
          </a:xfrm>
          <a:prstGeom prst="ellipse">
            <a:avLst/>
          </a:prstGeom>
          <a:solidFill>
            <a:srgbClr val="FF000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OpenFlow</a:t>
            </a:r>
            <a:r>
              <a:rPr lang="zh-CN" altLang="en-US" b="1" dirty="0"/>
              <a:t>：指令与动作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87563" y="3490011"/>
          <a:ext cx="582689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22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22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547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是否必须支持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47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meter_id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dirty="0"/>
                        <a:t>optional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47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Apply-Actions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action(s)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[action</a:t>
                      </a:r>
                      <a:r>
                        <a:rPr lang="en-US" altLang="zh-CN" sz="1400" b="1" baseline="0" dirty="0">
                          <a:solidFill>
                            <a:srgbClr val="FF0000"/>
                          </a:solidFill>
                        </a:rPr>
                        <a:t> list]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/>
                        <a:t>optional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47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Clear-Actions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N/A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/>
                        <a:t>optional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47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Write-Actions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action(s) 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[action set]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/>
                        <a:t>optional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47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Write-Metadata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metadata/mask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/>
                        <a:t>optional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547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Goto</a:t>
                      </a:r>
                      <a:r>
                        <a:rPr lang="en-US" altLang="zh-CN" sz="1400" dirty="0"/>
                        <a:t>-Table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next-table-id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/>
                        <a:t>required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84124" y="3347012"/>
            <a:ext cx="1511376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动作：</a:t>
            </a:r>
            <a:endParaRPr lang="en-US" altLang="zh-CN" sz="2400" b="1" dirty="0"/>
          </a:p>
          <a:p>
            <a:r>
              <a:rPr lang="en-US" altLang="zh-CN" sz="1400" dirty="0"/>
              <a:t>Output</a:t>
            </a:r>
          </a:p>
          <a:p>
            <a:r>
              <a:rPr lang="en-US" altLang="zh-CN" sz="1400" dirty="0"/>
              <a:t>Set-Queue</a:t>
            </a:r>
          </a:p>
          <a:p>
            <a:r>
              <a:rPr lang="en-US" altLang="zh-CN" sz="1400" dirty="0"/>
              <a:t>Drop</a:t>
            </a:r>
          </a:p>
          <a:p>
            <a:r>
              <a:rPr lang="en-US" altLang="zh-CN" sz="1400" dirty="0"/>
              <a:t>Group</a:t>
            </a:r>
          </a:p>
          <a:p>
            <a:r>
              <a:rPr lang="en-US" altLang="zh-CN" sz="1400" dirty="0"/>
              <a:t>Push-Tag/</a:t>
            </a:r>
            <a:r>
              <a:rPr lang="en-US" altLang="zh-CN" sz="1400" dirty="0" err="1"/>
              <a:t>Pop_tag</a:t>
            </a:r>
            <a:endParaRPr lang="en-US" altLang="zh-CN" sz="1400" dirty="0"/>
          </a:p>
          <a:p>
            <a:r>
              <a:rPr lang="en-US" altLang="zh-CN" sz="1400" dirty="0"/>
              <a:t>Set-Field</a:t>
            </a:r>
          </a:p>
          <a:p>
            <a:r>
              <a:rPr lang="en-US" altLang="zh-CN" sz="1400" dirty="0"/>
              <a:t>Change-TTL</a:t>
            </a:r>
            <a:endParaRPr lang="zh-CN" alt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162" y="2063045"/>
            <a:ext cx="5295900" cy="3333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794112" y="1826764"/>
            <a:ext cx="1018094" cy="805935"/>
          </a:xfrm>
          <a:prstGeom prst="ellipse">
            <a:avLst/>
          </a:prstGeom>
          <a:solidFill>
            <a:srgbClr val="FF0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Down Arrow 8"/>
          <p:cNvSpPr/>
          <p:nvPr/>
        </p:nvSpPr>
        <p:spPr>
          <a:xfrm>
            <a:off x="4187592" y="2768775"/>
            <a:ext cx="231134" cy="65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>
            <a:off x="7114460" y="4091233"/>
            <a:ext cx="1369664" cy="179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59DAD244-214B-4945-89B0-9B0CA13A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>
                <a:latin typeface="+mn-lt"/>
                <a:ea typeface="+mn-ea"/>
                <a:cs typeface="+mn-ea"/>
                <a:sym typeface="+mn-lt"/>
              </a:rPr>
              <a:t>OpenFlowPlugin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项目使用介绍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1AF9E56-521D-403B-9936-9191B581C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User Guide of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OpenFlowPlugin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Project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4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ODL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中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OpenFlow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协议的支持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1390CA"/>
              </a:buClr>
              <a:buNone/>
            </a:pPr>
            <a:r>
              <a:rPr lang="en-US" altLang="zh-CN" sz="2800" b="1" dirty="0" err="1">
                <a:solidFill>
                  <a:srgbClr val="1390CA"/>
                </a:solidFill>
                <a:latin typeface="+mn-lt"/>
                <a:cs typeface="+mn-ea"/>
                <a:sym typeface="+mn-lt"/>
              </a:rPr>
              <a:t>OpenFlowPlugin</a:t>
            </a:r>
            <a:r>
              <a:rPr lang="zh-CN" altLang="en-US" sz="2800" b="1" dirty="0">
                <a:solidFill>
                  <a:srgbClr val="1390CA"/>
                </a:solidFill>
                <a:latin typeface="+mn-lt"/>
                <a:cs typeface="+mn-ea"/>
                <a:sym typeface="+mn-lt"/>
              </a:rPr>
              <a:t>项目简介</a:t>
            </a:r>
            <a:endParaRPr lang="en-US" altLang="zh-CN" sz="2800" b="1" dirty="0">
              <a:solidFill>
                <a:srgbClr val="1390CA"/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buClr>
                <a:srgbClr val="1390CA"/>
              </a:buClr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The OpenFlow plugin project intends to develop a plugin to support implementations of the OpenFlow specification as it develops and evolves. </a:t>
            </a:r>
          </a:p>
          <a:p>
            <a:pPr marL="342900" indent="-342900">
              <a:buClr>
                <a:srgbClr val="1390CA"/>
              </a:buClr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Specifically the project has developed a plugin aiming to support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OpenFlow 1.0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and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1.3.x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. </a:t>
            </a:r>
          </a:p>
          <a:p>
            <a:pPr marL="342900" indent="-342900">
              <a:buClr>
                <a:srgbClr val="1390CA"/>
              </a:buClr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It can be extended to add support for subsequent OpenFlow specifications. </a:t>
            </a:r>
          </a:p>
          <a:p>
            <a:pPr marL="342900" indent="-342900">
              <a:buClr>
                <a:srgbClr val="1390CA"/>
              </a:buClr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The plugin is based on the Model Driven Service Abstraction Layer 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MD-SAL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) architecture </a:t>
            </a:r>
          </a:p>
        </p:txBody>
      </p:sp>
    </p:spTree>
    <p:extLst>
      <p:ext uri="{BB962C8B-B14F-4D97-AF65-F5344CB8AC3E}">
        <p14:creationId xmlns:p14="http://schemas.microsoft.com/office/powerpoint/2010/main" val="22869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78BBB627-958E-4674-9FFC-4C88DCAA6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218" y="150143"/>
            <a:ext cx="9139262" cy="1184387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本节课</a:t>
            </a:r>
            <a:r>
              <a:rPr lang="zh-CN" altLang="en-US" dirty="0" smtClean="0">
                <a:cs typeface="+mn-ea"/>
                <a:sym typeface="+mn-lt"/>
              </a:rPr>
              <a:t>内容</a:t>
            </a:r>
            <a:r>
              <a:rPr lang="en-US" altLang="zh-CN" dirty="0" smtClean="0"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使用</a:t>
            </a:r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ODL</a:t>
            </a:r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北</a:t>
            </a:r>
            <a:r>
              <a:rPr lang="zh-CN" altLang="en-US" dirty="0" smtClean="0">
                <a:solidFill>
                  <a:srgbClr val="0070C0"/>
                </a:solidFill>
                <a:cs typeface="+mn-ea"/>
                <a:sym typeface="+mn-lt"/>
              </a:rPr>
              <a:t>向</a:t>
            </a:r>
            <a:r>
              <a:rPr lang="en-US" altLang="zh-CN" dirty="0" smtClean="0">
                <a:solidFill>
                  <a:srgbClr val="0070C0"/>
                </a:solidFill>
                <a:cs typeface="+mn-ea"/>
                <a:sym typeface="+mn-lt"/>
              </a:rPr>
              <a:t>RESTCONF</a:t>
            </a:r>
            <a:r>
              <a:rPr lang="zh-CN" altLang="en-US" dirty="0" smtClean="0">
                <a:solidFill>
                  <a:srgbClr val="0070C0"/>
                </a:solidFill>
                <a:cs typeface="+mn-ea"/>
                <a:sym typeface="+mn-lt"/>
              </a:rPr>
              <a:t>接口</a:t>
            </a:r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下发</a:t>
            </a:r>
            <a:r>
              <a:rPr lang="en-US" altLang="zh-CN" dirty="0" err="1">
                <a:solidFill>
                  <a:srgbClr val="0070C0"/>
                </a:solidFill>
                <a:cs typeface="+mn-ea"/>
                <a:sym typeface="+mn-lt"/>
              </a:rPr>
              <a:t>OpenFlow</a:t>
            </a:r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流表，打通最简单的网络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BC9DC683-3534-495D-9D3C-526E7CADE23C}"/>
              </a:ext>
            </a:extLst>
          </p:cNvPr>
          <p:cNvGrpSpPr/>
          <p:nvPr/>
        </p:nvGrpSpPr>
        <p:grpSpPr>
          <a:xfrm>
            <a:off x="0" y="3811092"/>
            <a:ext cx="6759146" cy="696024"/>
            <a:chOff x="0" y="2228274"/>
            <a:chExt cx="6655326" cy="878868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4A7F9684-FF96-4322-A1B9-46721340ED64}"/>
                </a:ext>
              </a:extLst>
            </p:cNvPr>
            <p:cNvGrpSpPr/>
            <p:nvPr/>
          </p:nvGrpSpPr>
          <p:grpSpPr>
            <a:xfrm>
              <a:off x="0" y="2228274"/>
              <a:ext cx="1388225" cy="878868"/>
              <a:chOff x="-266380" y="2160678"/>
              <a:chExt cx="2017637" cy="1277341"/>
            </a:xfrm>
            <a:solidFill>
              <a:schemeClr val="accent1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D8779611-6031-4E2A-A830-B923A41D008A}"/>
                  </a:ext>
                </a:extLst>
              </p:cNvPr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b="1" dirty="0">
                  <a:cs typeface="+mn-ea"/>
                  <a:sym typeface="+mn-lt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4251E647-26A4-4D5D-8CEE-4A9725B3282A}"/>
                  </a:ext>
                </a:extLst>
              </p:cNvPr>
              <p:cNvSpPr txBox="1"/>
              <p:nvPr/>
            </p:nvSpPr>
            <p:spPr>
              <a:xfrm>
                <a:off x="1047567" y="2160678"/>
                <a:ext cx="453225" cy="1277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0BB12659-AD0C-43D1-8C75-2582562ABBF1}"/>
                </a:ext>
              </a:extLst>
            </p:cNvPr>
            <p:cNvSpPr txBox="1"/>
            <p:nvPr/>
          </p:nvSpPr>
          <p:spPr>
            <a:xfrm>
              <a:off x="1560558" y="2393106"/>
              <a:ext cx="5094768" cy="582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defRPr>
              </a:lvl1pPr>
            </a:lstStyle>
            <a:p>
              <a:r>
                <a:rPr lang="en-US" altLang="zh-CN" sz="2400" dirty="0" err="1" smtClean="0">
                  <a:sym typeface="+mn-lt"/>
                </a:rPr>
                <a:t>Mininet</a:t>
              </a:r>
              <a:r>
                <a:rPr lang="zh-CN" altLang="en-US" sz="2400" dirty="0" smtClean="0">
                  <a:sym typeface="+mn-lt"/>
                </a:rPr>
                <a:t>搭建一个最简单的模拟网络</a:t>
              </a:r>
              <a:endParaRPr lang="zh-CN" altLang="en-US" sz="2400" dirty="0"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BEFA34CF-B2EB-46A6-8268-A2E55309B0E3}"/>
              </a:ext>
            </a:extLst>
          </p:cNvPr>
          <p:cNvGrpSpPr/>
          <p:nvPr/>
        </p:nvGrpSpPr>
        <p:grpSpPr>
          <a:xfrm>
            <a:off x="0" y="2202714"/>
            <a:ext cx="8748409" cy="696024"/>
            <a:chOff x="0" y="3300550"/>
            <a:chExt cx="8748409" cy="878868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30855DEE-20A8-4DDC-8488-7BAC355BB899}"/>
                </a:ext>
              </a:extLst>
            </p:cNvPr>
            <p:cNvGrpSpPr/>
            <p:nvPr/>
          </p:nvGrpSpPr>
          <p:grpSpPr>
            <a:xfrm>
              <a:off x="0" y="3300550"/>
              <a:ext cx="1388225" cy="878868"/>
              <a:chOff x="-266380" y="2160678"/>
              <a:chExt cx="2017637" cy="1277341"/>
            </a:xfrm>
            <a:solidFill>
              <a:schemeClr val="accent1"/>
            </a:solidFill>
          </p:grpSpPr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A7A96F47-E6E0-41D5-A057-9D22C86DE01A}"/>
                  </a:ext>
                </a:extLst>
              </p:cNvPr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b="1">
                  <a:cs typeface="+mn-ea"/>
                  <a:sym typeface="+mn-lt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191CADA4-1279-42FA-91C1-34379B0A2339}"/>
                  </a:ext>
                </a:extLst>
              </p:cNvPr>
              <p:cNvSpPr txBox="1"/>
              <p:nvPr/>
            </p:nvSpPr>
            <p:spPr>
              <a:xfrm>
                <a:off x="1047568" y="2160678"/>
                <a:ext cx="453225" cy="1277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429257E1-7F4E-4488-9940-15D4A3C7607B}"/>
                </a:ext>
              </a:extLst>
            </p:cNvPr>
            <p:cNvSpPr txBox="1"/>
            <p:nvPr/>
          </p:nvSpPr>
          <p:spPr>
            <a:xfrm>
              <a:off x="1560557" y="3461445"/>
              <a:ext cx="7187852" cy="582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启动</a:t>
              </a:r>
              <a:r>
                <a:rPr lang="en-US" altLang="zh-CN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ODL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并安装</a:t>
              </a:r>
              <a:r>
                <a:rPr lang="en-US" altLang="zh-CN" sz="2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OpenFlowPlugin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相关</a:t>
              </a:r>
              <a:r>
                <a:rPr lang="en-US" altLang="zh-CN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feature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7AD60FEA-4B5F-46E3-BC98-AAD55FD90F06}"/>
              </a:ext>
            </a:extLst>
          </p:cNvPr>
          <p:cNvGrpSpPr/>
          <p:nvPr/>
        </p:nvGrpSpPr>
        <p:grpSpPr>
          <a:xfrm>
            <a:off x="0" y="4635003"/>
            <a:ext cx="8513805" cy="696024"/>
            <a:chOff x="0" y="4372827"/>
            <a:chExt cx="8513805" cy="878868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7716D425-97A7-42A1-BF25-CBE54DBA5C8F}"/>
                </a:ext>
              </a:extLst>
            </p:cNvPr>
            <p:cNvGrpSpPr/>
            <p:nvPr/>
          </p:nvGrpSpPr>
          <p:grpSpPr>
            <a:xfrm>
              <a:off x="0" y="4372827"/>
              <a:ext cx="1388225" cy="878868"/>
              <a:chOff x="-266380" y="2160678"/>
              <a:chExt cx="2017637" cy="1277341"/>
            </a:xfrm>
            <a:solidFill>
              <a:schemeClr val="accent1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34ACD6FB-D9B3-4988-BB38-AE00982CDDA7}"/>
                  </a:ext>
                </a:extLst>
              </p:cNvPr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b="1">
                  <a:cs typeface="+mn-ea"/>
                  <a:sym typeface="+mn-lt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3516F39F-4AF6-401F-BEA5-C4C714487B2E}"/>
                  </a:ext>
                </a:extLst>
              </p:cNvPr>
              <p:cNvSpPr txBox="1"/>
              <p:nvPr/>
            </p:nvSpPr>
            <p:spPr>
              <a:xfrm>
                <a:off x="1047568" y="2160678"/>
                <a:ext cx="453225" cy="1277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4">
              <a:extLst>
                <a:ext uri="{FF2B5EF4-FFF2-40B4-BE49-F238E27FC236}">
                  <a16:creationId xmlns="" xmlns:a16="http://schemas.microsoft.com/office/drawing/2014/main" id="{A63ED395-E38B-44A5-AFA0-25FEECF533E6}"/>
                </a:ext>
              </a:extLst>
            </p:cNvPr>
            <p:cNvSpPr txBox="1"/>
            <p:nvPr/>
          </p:nvSpPr>
          <p:spPr>
            <a:xfrm>
              <a:off x="1560556" y="4533722"/>
              <a:ext cx="6953249" cy="582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通过</a:t>
              </a:r>
              <a:r>
                <a:rPr lang="en-US" altLang="zh-CN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ODL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的北向</a:t>
              </a:r>
              <a:r>
                <a:rPr lang="en-US" altLang="zh-CN" sz="2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restconf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接口下发流表打通网络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28DBEDEF-58A8-4AF6-BBC6-525349BDD8D9}"/>
              </a:ext>
            </a:extLst>
          </p:cNvPr>
          <p:cNvGrpSpPr/>
          <p:nvPr/>
        </p:nvGrpSpPr>
        <p:grpSpPr>
          <a:xfrm>
            <a:off x="0" y="5436201"/>
            <a:ext cx="11452699" cy="696024"/>
            <a:chOff x="0" y="4372827"/>
            <a:chExt cx="11452699" cy="878868"/>
          </a:xfrm>
        </p:grpSpPr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AD90729F-1C0D-42D4-9876-971B726F3B6F}"/>
                </a:ext>
              </a:extLst>
            </p:cNvPr>
            <p:cNvGrpSpPr/>
            <p:nvPr/>
          </p:nvGrpSpPr>
          <p:grpSpPr>
            <a:xfrm>
              <a:off x="0" y="4372827"/>
              <a:ext cx="1388225" cy="878868"/>
              <a:chOff x="-266380" y="2160678"/>
              <a:chExt cx="2017637" cy="1277341"/>
            </a:xfrm>
            <a:solidFill>
              <a:schemeClr val="accent1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8085C456-A97C-4BF7-BC91-195E963E000B}"/>
                  </a:ext>
                </a:extLst>
              </p:cNvPr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338E895A-993A-4C48-8919-D5167EA7BDE3}"/>
                  </a:ext>
                </a:extLst>
              </p:cNvPr>
              <p:cNvSpPr txBox="1"/>
              <p:nvPr/>
            </p:nvSpPr>
            <p:spPr>
              <a:xfrm>
                <a:off x="1047568" y="2160678"/>
                <a:ext cx="453225" cy="1277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14">
              <a:extLst>
                <a:ext uri="{FF2B5EF4-FFF2-40B4-BE49-F238E27FC236}">
                  <a16:creationId xmlns="" xmlns:a16="http://schemas.microsoft.com/office/drawing/2014/main" id="{F10D8729-940B-4ED7-AD97-BCF307C341BF}"/>
                </a:ext>
              </a:extLst>
            </p:cNvPr>
            <p:cNvSpPr txBox="1"/>
            <p:nvPr/>
          </p:nvSpPr>
          <p:spPr>
            <a:xfrm>
              <a:off x="1560557" y="4533722"/>
              <a:ext cx="9892142" cy="582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背景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知识讲解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46638" y="6180156"/>
            <a:ext cx="421365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OpenFlow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协议基础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RESTCONF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基础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BEFA34CF-B2EB-46A6-8268-A2E55309B0E3}"/>
              </a:ext>
            </a:extLst>
          </p:cNvPr>
          <p:cNvGrpSpPr/>
          <p:nvPr/>
        </p:nvGrpSpPr>
        <p:grpSpPr>
          <a:xfrm>
            <a:off x="28830" y="3022373"/>
            <a:ext cx="8748409" cy="696024"/>
            <a:chOff x="0" y="3300550"/>
            <a:chExt cx="8748409" cy="878868"/>
          </a:xfrm>
        </p:grpSpPr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30855DEE-20A8-4DDC-8488-7BAC355BB899}"/>
                </a:ext>
              </a:extLst>
            </p:cNvPr>
            <p:cNvGrpSpPr/>
            <p:nvPr/>
          </p:nvGrpSpPr>
          <p:grpSpPr>
            <a:xfrm>
              <a:off x="0" y="3300550"/>
              <a:ext cx="1388225" cy="878868"/>
              <a:chOff x="-266380" y="2160678"/>
              <a:chExt cx="2017637" cy="1277341"/>
            </a:xfrm>
            <a:solidFill>
              <a:schemeClr val="accent1"/>
            </a:solidFill>
          </p:grpSpPr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A7A96F47-E6E0-41D5-A057-9D22C86DE01A}"/>
                  </a:ext>
                </a:extLst>
              </p:cNvPr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b="1">
                  <a:cs typeface="+mn-ea"/>
                  <a:sym typeface="+mn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="" xmlns:a16="http://schemas.microsoft.com/office/drawing/2014/main" id="{191CADA4-1279-42FA-91C1-34379B0A2339}"/>
                  </a:ext>
                </a:extLst>
              </p:cNvPr>
              <p:cNvSpPr txBox="1"/>
              <p:nvPr/>
            </p:nvSpPr>
            <p:spPr>
              <a:xfrm>
                <a:off x="1047568" y="2160678"/>
                <a:ext cx="453225" cy="1277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429257E1-7F4E-4488-9940-15D4A3C7607B}"/>
                </a:ext>
              </a:extLst>
            </p:cNvPr>
            <p:cNvSpPr txBox="1"/>
            <p:nvPr/>
          </p:nvSpPr>
          <p:spPr>
            <a:xfrm>
              <a:off x="1560557" y="3461445"/>
              <a:ext cx="7187852" cy="5829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安装</a:t>
              </a:r>
              <a:r>
                <a:rPr lang="en-US" altLang="zh-CN" sz="2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restconf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2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dlux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相关</a:t>
              </a:r>
              <a:r>
                <a:rPr lang="en-US" altLang="zh-CN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feature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E9F4EF04-B94E-424F-8D8E-CBCB0B4A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OpenFlowPlugin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High Level Architecture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4" y="1057939"/>
            <a:ext cx="10515600" cy="56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下发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OpenFlow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流表的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两种编程方式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390CA"/>
              </a:buClr>
            </a:pPr>
            <a:r>
              <a:rPr lang="zh-CN" altLang="en-US" dirty="0">
                <a:cs typeface="+mn-ea"/>
                <a:sym typeface="+mn-lt"/>
              </a:rPr>
              <a:t>通过北</a:t>
            </a:r>
            <a:r>
              <a:rPr lang="zh-CN" altLang="en-US" dirty="0" smtClean="0">
                <a:cs typeface="+mn-ea"/>
                <a:sym typeface="+mn-lt"/>
              </a:rPr>
              <a:t>向</a:t>
            </a:r>
            <a:r>
              <a:rPr lang="en-US" altLang="zh-CN" dirty="0" err="1" smtClean="0">
                <a:cs typeface="+mn-ea"/>
                <a:sym typeface="+mn-lt"/>
              </a:rPr>
              <a:t>restconf</a:t>
            </a:r>
            <a:r>
              <a:rPr lang="zh-CN" altLang="en-US" dirty="0" smtClean="0">
                <a:cs typeface="+mn-ea"/>
                <a:sym typeface="+mn-lt"/>
              </a:rPr>
              <a:t>调用</a:t>
            </a:r>
            <a:r>
              <a:rPr lang="en-US" altLang="zh-CN" dirty="0" smtClean="0">
                <a:cs typeface="+mn-ea"/>
                <a:sym typeface="+mn-lt"/>
              </a:rPr>
              <a:t>RPC</a:t>
            </a:r>
            <a:r>
              <a:rPr lang="zh-CN" altLang="en-US" dirty="0" smtClean="0">
                <a:cs typeface="+mn-ea"/>
                <a:sym typeface="+mn-lt"/>
              </a:rPr>
              <a:t>下发流表</a:t>
            </a:r>
            <a:r>
              <a:rPr lang="en-US" altLang="zh-CN" dirty="0" smtClean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也</a:t>
            </a:r>
            <a:r>
              <a:rPr lang="zh-CN" altLang="en-US" dirty="0" smtClean="0">
                <a:cs typeface="+mn-ea"/>
                <a:sym typeface="+mn-lt"/>
              </a:rPr>
              <a:t>可以把流表写到配置库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>
              <a:buClr>
                <a:srgbClr val="1390CA"/>
              </a:buClr>
            </a:pPr>
            <a:r>
              <a:rPr lang="zh-CN" altLang="en-US" dirty="0" smtClean="0">
                <a:latin typeface="+mn-lt"/>
                <a:cs typeface="+mn-ea"/>
                <a:sym typeface="+mn-lt"/>
              </a:rPr>
              <a:t>通过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Java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代码调用</a:t>
            </a:r>
            <a:r>
              <a:rPr lang="en-US" altLang="zh-CN" dirty="0">
                <a:cs typeface="+mn-ea"/>
                <a:sym typeface="+mn-lt"/>
              </a:rPr>
              <a:t>RPC</a:t>
            </a:r>
            <a:r>
              <a:rPr lang="zh-CN" altLang="en-US" dirty="0">
                <a:cs typeface="+mn-ea"/>
                <a:sym typeface="+mn-lt"/>
              </a:rPr>
              <a:t>下发流表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也可以把流表写到配置库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pPr>
              <a:buClr>
                <a:srgbClr val="1390CA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0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RESTCONF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标准</a:t>
            </a:r>
            <a:r>
              <a:rPr lang="en-US" altLang="zh-CN" dirty="0">
                <a:cs typeface="+mn-ea"/>
                <a:sym typeface="+mn-lt"/>
              </a:rPr>
              <a:t>RFC 8040  https://trac.tools.ietf.org/html/rfc8040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4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北向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接口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restconf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390CA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+mn-lt"/>
                <a:cs typeface="+mn-ea"/>
                <a:sym typeface="+mn-lt"/>
              </a:rPr>
              <a:t>ODL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的两套实现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marL="0" indent="0">
              <a:buClr>
                <a:srgbClr val="1390CA"/>
              </a:buClr>
              <a:buNone/>
            </a:pP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          1. </a:t>
            </a:r>
            <a:r>
              <a:rPr lang="en-US" altLang="zh-CN" dirty="0" smtClean="0"/>
              <a:t>bierman02    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restconf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/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config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/ or 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restconf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/operational</a:t>
            </a:r>
          </a:p>
          <a:p>
            <a:pPr marL="0" indent="0">
              <a:buClr>
                <a:srgbClr val="1390CA"/>
              </a:buClr>
              <a:buNone/>
            </a:pP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          2. RFC 8040      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restconf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/data/ ... ? content=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config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or content=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nonconfig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2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本节应该掌握的知识点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1390CA"/>
              </a:buClr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OpenFlow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协议基础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buClr>
                <a:srgbClr val="1390CA"/>
              </a:buClr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RESTCONF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协议基础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Clr>
                <a:srgbClr val="1390CA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Mininet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基本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buClr>
                <a:srgbClr val="1390CA"/>
              </a:buCl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了解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OpenFlowPlugin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及使用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ODL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restconf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进行流表下发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buClr>
                <a:srgbClr val="1390CA"/>
              </a:buClr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掌握通过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ODL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下发流表到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OpenFlow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交换机并让主机可以互通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的操作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 smtClean="0"/>
              <a:t>建立多个交换机的网络拓扑</a:t>
            </a:r>
            <a:endParaRPr lang="zh-CN" altLang="en-US" dirty="0"/>
          </a:p>
          <a:p>
            <a:r>
              <a:rPr lang="zh-CN" altLang="en-US" dirty="0" smtClean="0"/>
              <a:t>下发</a:t>
            </a:r>
            <a:r>
              <a:rPr lang="zh-CN" altLang="en-US" dirty="0" smtClean="0"/>
              <a:t>一条流表实现</a:t>
            </a:r>
            <a:r>
              <a:rPr lang="en-US" altLang="zh-CN" dirty="0" smtClean="0"/>
              <a:t>LLDP</a:t>
            </a:r>
            <a:r>
              <a:rPr lang="zh-CN" altLang="en-US" dirty="0" smtClean="0"/>
              <a:t>报文上送</a:t>
            </a:r>
            <a:r>
              <a:rPr lang="zh-CN" altLang="en-US" dirty="0" smtClean="0"/>
              <a:t>控制器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08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5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OpenFlowPlugin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介绍及安装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odl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openflowplugin</a:t>
            </a:r>
            <a:r>
              <a:rPr lang="en-US" altLang="zh-CN" dirty="0" smtClean="0"/>
              <a:t>-flow-services-rest</a:t>
            </a:r>
          </a:p>
          <a:p>
            <a:endParaRPr lang="en-US" altLang="zh-CN" dirty="0"/>
          </a:p>
          <a:p>
            <a:r>
              <a:rPr lang="en-US" altLang="zh-CN" dirty="0" err="1" smtClean="0"/>
              <a:t>feature:info</a:t>
            </a:r>
            <a:r>
              <a:rPr lang="en-US" altLang="zh-CN" dirty="0" smtClean="0"/>
              <a:t> </a:t>
            </a:r>
            <a:r>
              <a:rPr lang="en-US" altLang="zh-CN" dirty="0" err="1"/>
              <a:t>odl</a:t>
            </a:r>
            <a:r>
              <a:rPr lang="en-US" altLang="zh-CN" dirty="0"/>
              <a:t>-</a:t>
            </a:r>
            <a:r>
              <a:rPr lang="en-US" altLang="zh-CN" dirty="0" err="1"/>
              <a:t>openflowplugin</a:t>
            </a:r>
            <a:r>
              <a:rPr lang="en-US" altLang="zh-CN" dirty="0"/>
              <a:t>-flow-services-rest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0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ODL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</a:t>
            </a:r>
            <a:r>
              <a:rPr lang="en-US" altLang="zh-CN" dirty="0" err="1" smtClean="0"/>
              <a:t>dlux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feature</a:t>
            </a:r>
            <a:r>
              <a:rPr lang="zh-CN" altLang="en-US" dirty="0"/>
              <a:t>：</a:t>
            </a:r>
            <a:r>
              <a:rPr lang="en-US" altLang="zh-CN" dirty="0" err="1" smtClean="0"/>
              <a:t>odl-dluxapps-yangman</a:t>
            </a:r>
            <a:endParaRPr lang="en-US" altLang="zh-CN" dirty="0" smtClean="0"/>
          </a:p>
          <a:p>
            <a:r>
              <a:rPr lang="zh-CN" altLang="en-US" dirty="0"/>
              <a:t>安装</a:t>
            </a:r>
            <a:r>
              <a:rPr lang="en-US" altLang="zh-CN" dirty="0"/>
              <a:t>feature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odl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dluxapps</a:t>
            </a:r>
            <a:r>
              <a:rPr lang="en-US" altLang="zh-CN" dirty="0" smtClean="0"/>
              <a:t>-topology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另外了解下</a:t>
            </a:r>
            <a:r>
              <a:rPr lang="en-US" altLang="zh-CN" dirty="0" smtClean="0"/>
              <a:t>feature    </a:t>
            </a:r>
            <a:r>
              <a:rPr lang="en-US" altLang="zh-CN" dirty="0" err="1" smtClean="0"/>
              <a:t>odl-mdsal-apidocs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访问方式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://127.0.0.1:8181/index.html#/</a:t>
            </a:r>
            <a:r>
              <a:rPr lang="en-US" altLang="zh-CN" dirty="0" smtClean="0">
                <a:hlinkClick r:id="rId3"/>
              </a:rPr>
              <a:t>yangman/index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http</a:t>
            </a:r>
            <a:r>
              <a:rPr lang="en-US" altLang="zh-CN" dirty="0"/>
              <a:t>://</a:t>
            </a:r>
            <a:r>
              <a:rPr lang="en-US" altLang="zh-CN" dirty="0" smtClean="0"/>
              <a:t>127.0.0.1:8181/apidoc/explorer/index.html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http</a:t>
            </a:r>
            <a:r>
              <a:rPr lang="en-US" altLang="zh-CN" dirty="0"/>
              <a:t>://</a:t>
            </a:r>
            <a:r>
              <a:rPr lang="en-US" altLang="zh-CN" dirty="0" smtClean="0"/>
              <a:t>127.0.0.1:8181/apidoc/18/explorer/index.html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6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Mininet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介绍及使用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1"/>
              </a:buClr>
            </a:pPr>
            <a:r>
              <a:rPr lang="zh-CN" altLang="en-US" dirty="0">
                <a:latin typeface="+mn-lt"/>
                <a:cs typeface="+mn-ea"/>
                <a:sym typeface="+mn-lt"/>
              </a:rPr>
              <a:t>未来网络学院实验平台提供的已安装好的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mininet</a:t>
            </a:r>
            <a:r>
              <a:rPr lang="zh-CN" altLang="en-US" dirty="0">
                <a:latin typeface="+mn-lt"/>
                <a:cs typeface="+mn-ea"/>
                <a:sym typeface="+mn-lt"/>
              </a:rPr>
              <a:t>虚机</a:t>
            </a:r>
          </a:p>
          <a:p>
            <a:pPr marL="342900" indent="-342900">
              <a:buClr>
                <a:schemeClr val="accent1"/>
              </a:buClr>
            </a:pPr>
            <a:endParaRPr lang="en-US" altLang="zh-CN" dirty="0">
              <a:latin typeface="+mn-lt"/>
              <a:cs typeface="+mn-ea"/>
              <a:sym typeface="+mn-lt"/>
            </a:endParaRPr>
          </a:p>
          <a:p>
            <a:pPr marL="342900" indent="-342900">
              <a:buClr>
                <a:schemeClr val="accent1"/>
              </a:buClr>
            </a:pPr>
            <a:r>
              <a:rPr lang="zh-CN" altLang="en-US" dirty="0">
                <a:latin typeface="+mn-lt"/>
                <a:cs typeface="+mn-ea"/>
                <a:sym typeface="+mn-lt"/>
              </a:rPr>
              <a:t>基本命令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启动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sudo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mn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–controller=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remote,ip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=,port=6653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查看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节点，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拓扑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nodes ,  net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   查看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: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dpctl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dump-flows [bridge]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buClr>
                <a:schemeClr val="accent1"/>
              </a:buClr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743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390CA"/>
              </a:buClr>
            </a:pPr>
            <a:r>
              <a:rPr lang="en-US" altLang="zh-CN" dirty="0" err="1">
                <a:latin typeface="+mn-lt"/>
                <a:cs typeface="+mn-ea"/>
                <a:sym typeface="+mn-lt"/>
              </a:rPr>
              <a:t>Mininet</a:t>
            </a:r>
            <a:r>
              <a:rPr lang="zh-CN" altLang="en-US" dirty="0">
                <a:latin typeface="+mn-lt"/>
                <a:cs typeface="+mn-ea"/>
                <a:sym typeface="+mn-lt"/>
              </a:rPr>
              <a:t>建立拓扑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marL="0" indent="0">
              <a:buClr>
                <a:srgbClr val="1390CA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建立最简单的一个交换机，两台主机的拓扑（启动时不带任何拓扑参数，默认的）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buClr>
                <a:srgbClr val="1390CA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buClr>
                <a:srgbClr val="1390CA"/>
              </a:buClr>
            </a:pPr>
            <a:r>
              <a:rPr lang="zh-CN" altLang="en-US" dirty="0">
                <a:latin typeface="+mn-lt"/>
                <a:cs typeface="+mn-ea"/>
                <a:sym typeface="+mn-lt"/>
              </a:rPr>
              <a:t>下发流表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marL="0" indent="0">
              <a:buClr>
                <a:srgbClr val="1390CA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设计如何下发一条流表，两条流表和三条流表打通两台主机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buClr>
                <a:srgbClr val="1390CA"/>
              </a:buClr>
              <a:buNone/>
            </a:pP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6FF24E5B-FEB0-4D7B-A049-D29430E5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OpenFlow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协议介绍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AD59717-D17C-44E8-A1B1-49810E97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Introduction of OpenFlow Protocol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9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OpenFlow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SDN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1390CA"/>
              </a:buClr>
              <a:buNone/>
            </a:pPr>
            <a:r>
              <a:rPr lang="en-US" altLang="zh-CN" sz="4400" b="1" dirty="0">
                <a:solidFill>
                  <a:srgbClr val="1390CA"/>
                </a:solidFill>
                <a:latin typeface="+mn-lt"/>
                <a:cs typeface="+mn-ea"/>
                <a:sym typeface="+mn-lt"/>
              </a:rPr>
              <a:t>SDN ≠ OpenFlow</a:t>
            </a:r>
          </a:p>
          <a:p>
            <a:pPr>
              <a:buClr>
                <a:srgbClr val="1390CA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1390CA"/>
                </a:solidFill>
                <a:latin typeface="+mn-lt"/>
                <a:cs typeface="+mn-ea"/>
                <a:sym typeface="+mn-lt"/>
              </a:rPr>
              <a:t>OpenFlow</a:t>
            </a:r>
            <a:endParaRPr lang="en-US" altLang="zh-CN" b="1" dirty="0">
              <a:solidFill>
                <a:srgbClr val="1390CA"/>
              </a:solidFill>
              <a:latin typeface="+mn-lt"/>
              <a:cs typeface="+mn-ea"/>
              <a:sym typeface="+mn-lt"/>
            </a:endParaRPr>
          </a:p>
          <a:p>
            <a:pPr marL="0" indent="0">
              <a:buClr>
                <a:srgbClr val="1390CA"/>
              </a:buClr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OpenFlow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作为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SDN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的主要实现方式，是承载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SDN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的一个重要协议。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OpenFlow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的发展史就是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SDN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的发展史，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OpenFlow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对整个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SDN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的发展起了功不可没的作用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buClr>
                <a:srgbClr val="1390CA"/>
              </a:buClr>
            </a:pPr>
            <a:r>
              <a:rPr lang="en-US" altLang="zh-CN" b="1" dirty="0">
                <a:cs typeface="+mn-ea"/>
                <a:sym typeface="+mn-lt"/>
              </a:rPr>
              <a:t>SDN</a:t>
            </a:r>
          </a:p>
          <a:p>
            <a:pPr marL="0" indent="0">
              <a:buClr>
                <a:srgbClr val="1390CA"/>
              </a:buClr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SDN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是一个比较抽象的概念，目的是网络更灵活，它可以由很多网络协议和方案来实现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  <a:p>
            <a:pPr marL="457200">
              <a:buClr>
                <a:srgbClr val="1390CA"/>
              </a:buClr>
            </a:pPr>
            <a:r>
              <a:rPr lang="en-US" altLang="zh-CN" b="1" dirty="0" err="1" smtClean="0">
                <a:cs typeface="+mn-ea"/>
                <a:sym typeface="+mn-lt"/>
              </a:rPr>
              <a:t>OpenFlow</a:t>
            </a:r>
            <a:r>
              <a:rPr lang="zh-CN" altLang="en-US" b="1" dirty="0" smtClean="0">
                <a:cs typeface="+mn-ea"/>
                <a:sym typeface="+mn-lt"/>
              </a:rPr>
              <a:t>仅仅是</a:t>
            </a:r>
            <a:r>
              <a:rPr lang="en-US" altLang="zh-CN" b="1" dirty="0" smtClean="0">
                <a:cs typeface="+mn-ea"/>
                <a:sym typeface="+mn-lt"/>
              </a:rPr>
              <a:t>SDN</a:t>
            </a:r>
            <a:r>
              <a:rPr lang="zh-CN" altLang="en-US" b="1" dirty="0" smtClean="0">
                <a:cs typeface="+mn-ea"/>
                <a:sym typeface="+mn-lt"/>
              </a:rPr>
              <a:t>众多南向协议的一种</a:t>
            </a:r>
            <a:endParaRPr lang="en-US" altLang="zh-CN" b="1" dirty="0">
              <a:cs typeface="+mn-ea"/>
              <a:sym typeface="+mn-lt"/>
            </a:endParaRPr>
          </a:p>
          <a:p>
            <a:pPr marL="0" indent="0">
              <a:buClr>
                <a:srgbClr val="1390CA"/>
              </a:buClr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8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OpenFlow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协议简介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772" y="1448100"/>
            <a:ext cx="109597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cs typeface="+mn-ea"/>
                <a:sym typeface="+mn-lt"/>
              </a:rPr>
              <a:t>OpenFlow</a:t>
            </a:r>
            <a:r>
              <a:rPr lang="zh-CN" altLang="en-US" sz="2000" dirty="0">
                <a:cs typeface="+mn-ea"/>
                <a:sym typeface="+mn-lt"/>
              </a:rPr>
              <a:t>协议是</a:t>
            </a:r>
            <a:r>
              <a:rPr lang="zh-CN" altLang="en-US" sz="2000" b="1" dirty="0">
                <a:solidFill>
                  <a:srgbClr val="1390CA"/>
                </a:solidFill>
                <a:cs typeface="+mn-ea"/>
                <a:sym typeface="+mn-lt"/>
              </a:rPr>
              <a:t>描述控制器和交换机之间交互信息的南向接口标准。</a:t>
            </a:r>
            <a:endParaRPr lang="en-US" altLang="zh-CN" sz="2000" b="1" dirty="0">
              <a:solidFill>
                <a:srgbClr val="1390CA"/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rgbClr val="1390CA"/>
              </a:solidFill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在基于</a:t>
            </a:r>
            <a:r>
              <a:rPr lang="en-US" altLang="zh-CN" dirty="0">
                <a:cs typeface="+mn-ea"/>
                <a:sym typeface="+mn-lt"/>
              </a:rPr>
              <a:t>OpenFlow</a:t>
            </a:r>
            <a:r>
              <a:rPr lang="zh-CN" altLang="en-US" dirty="0">
                <a:cs typeface="+mn-ea"/>
                <a:sym typeface="+mn-lt"/>
              </a:rPr>
              <a:t>协议的</a:t>
            </a:r>
            <a:r>
              <a:rPr lang="en-US" altLang="zh-CN" dirty="0">
                <a:cs typeface="+mn-ea"/>
                <a:sym typeface="+mn-lt"/>
              </a:rPr>
              <a:t>SDN</a:t>
            </a:r>
            <a:r>
              <a:rPr lang="zh-CN" altLang="en-US" dirty="0">
                <a:cs typeface="+mn-ea"/>
                <a:sym typeface="+mn-lt"/>
              </a:rPr>
              <a:t>网络中，</a:t>
            </a:r>
            <a:r>
              <a:rPr lang="zh-CN" altLang="en-US" b="1" dirty="0">
                <a:cs typeface="+mn-ea"/>
                <a:sym typeface="+mn-lt"/>
              </a:rPr>
              <a:t>控制器在网络中相当于上帝</a:t>
            </a:r>
            <a:r>
              <a:rPr lang="zh-CN" altLang="en-US" dirty="0">
                <a:cs typeface="+mn-ea"/>
                <a:sym typeface="+mn-lt"/>
              </a:rPr>
              <a:t>，可以知道网络中所有的消息。控制器和交换机之间就是遵循</a:t>
            </a:r>
            <a:r>
              <a:rPr lang="en-US" altLang="zh-CN" dirty="0" err="1">
                <a:cs typeface="+mn-ea"/>
                <a:sym typeface="+mn-lt"/>
              </a:rPr>
              <a:t>OpenFlow</a:t>
            </a:r>
            <a:r>
              <a:rPr lang="zh-CN" altLang="en-US" dirty="0">
                <a:cs typeface="+mn-ea"/>
                <a:sym typeface="+mn-lt"/>
              </a:rPr>
              <a:t>协议规范进行连接建立，流表下发和信息交换，实现对网络中所有</a:t>
            </a:r>
            <a:r>
              <a:rPr lang="en-US" altLang="zh-CN" dirty="0">
                <a:cs typeface="+mn-ea"/>
                <a:sym typeface="+mn-lt"/>
              </a:rPr>
              <a:t>OpenFlow</a:t>
            </a:r>
            <a:r>
              <a:rPr lang="zh-CN" altLang="en-US" dirty="0">
                <a:cs typeface="+mn-ea"/>
                <a:sym typeface="+mn-lt"/>
              </a:rPr>
              <a:t>交换机的控制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讲解内容提纲：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 err="1" smtClean="0">
                <a:cs typeface="+mn-ea"/>
                <a:sym typeface="+mn-lt"/>
              </a:rPr>
              <a:t>OpenFlow</a:t>
            </a:r>
            <a:r>
              <a:rPr lang="zh-CN" altLang="en-US" dirty="0" smtClean="0">
                <a:cs typeface="+mn-ea"/>
                <a:sym typeface="+mn-lt"/>
              </a:rPr>
              <a:t>协议版本介绍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err="1" smtClean="0">
                <a:cs typeface="+mn-ea"/>
                <a:sym typeface="+mn-lt"/>
              </a:rPr>
              <a:t>OpenFlow</a:t>
            </a:r>
            <a:r>
              <a:rPr lang="zh-CN" altLang="en-US" dirty="0" smtClean="0">
                <a:cs typeface="+mn-ea"/>
                <a:sym typeface="+mn-lt"/>
              </a:rPr>
              <a:t>端口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err="1" smtClean="0">
                <a:cs typeface="+mn-ea"/>
                <a:sym typeface="+mn-lt"/>
              </a:rPr>
              <a:t>OpenFlow</a:t>
            </a:r>
            <a:r>
              <a:rPr lang="en-US" altLang="zh-CN" dirty="0" smtClean="0">
                <a:cs typeface="+mn-ea"/>
                <a:sym typeface="+mn-lt"/>
              </a:rPr>
              <a:t> Match</a:t>
            </a:r>
            <a:r>
              <a:rPr lang="zh-CN" altLang="en-US" dirty="0" smtClean="0">
                <a:cs typeface="+mn-ea"/>
                <a:sym typeface="+mn-lt"/>
              </a:rPr>
              <a:t>介绍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err="1" smtClean="0">
                <a:cs typeface="+mn-ea"/>
                <a:sym typeface="+mn-lt"/>
              </a:rPr>
              <a:t>OpenFlow</a:t>
            </a:r>
            <a:r>
              <a:rPr lang="en-US" altLang="zh-CN" dirty="0" smtClean="0">
                <a:cs typeface="+mn-ea"/>
                <a:sym typeface="+mn-lt"/>
              </a:rPr>
              <a:t> Instructions</a:t>
            </a:r>
            <a:r>
              <a:rPr lang="zh-CN" altLang="en-US" dirty="0" smtClean="0">
                <a:cs typeface="+mn-ea"/>
                <a:sym typeface="+mn-lt"/>
              </a:rPr>
              <a:t>介绍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8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lkxiyvg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indent="0" algn="l">
          <a:buNone/>
          <a:defRPr dirty="0" smtClean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</a:spDef>
    <a:txDef>
      <a:spPr>
        <a:noFill/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126E9214-A555-4BC3-B5A3-E13F28C54F29}" vid="{F6FD8EF6-F4B5-4285-8F67-75C5C11983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BA59FC-20B4-4871-AF4A-4FA26F6D6041}">
  <we:reference id="wa104379251" version="1.1.0.0" store="zh-CN" storeType="OMEX"/>
  <we:alternateReferences>
    <we:reference id="WA104379251" version="1.1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未来网络学院-PPT模板v2.0</Template>
  <TotalTime>14305</TotalTime>
  <Words>1398</Words>
  <Application>Microsoft Office PowerPoint</Application>
  <PresentationFormat>宽屏</PresentationFormat>
  <Paragraphs>267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CMTT9</vt:lpstr>
      <vt:lpstr>等线</vt:lpstr>
      <vt:lpstr>Microsoft YaHei</vt:lpstr>
      <vt:lpstr>Microsoft YaHei</vt:lpstr>
      <vt:lpstr>Arial</vt:lpstr>
      <vt:lpstr>Wingdings</vt:lpstr>
      <vt:lpstr>1_自定义设计方案</vt:lpstr>
      <vt:lpstr>印象SDN（认识SDN）</vt:lpstr>
      <vt:lpstr>PowerPoint 演示文稿</vt:lpstr>
      <vt:lpstr>OpenFlowPlugin相关feature介绍及安装</vt:lpstr>
      <vt:lpstr>ODL的web界面dlux</vt:lpstr>
      <vt:lpstr>Mininet介绍及使用</vt:lpstr>
      <vt:lpstr>实验</vt:lpstr>
      <vt:lpstr>OpenFlow协议介绍</vt:lpstr>
      <vt:lpstr>OpenFlow与SDN</vt:lpstr>
      <vt:lpstr>OpenFlow协议简介</vt:lpstr>
      <vt:lpstr>OpenFlow：协议版本</vt:lpstr>
      <vt:lpstr>OpenFlow：OpenFlow v1.3.0协议包分类</vt:lpstr>
      <vt:lpstr>OpenFlow：OpenFlow v1.3.0协议包分类续</vt:lpstr>
      <vt:lpstr>OpenFlow：协议过程</vt:lpstr>
      <vt:lpstr>OpenFlow：端口</vt:lpstr>
      <vt:lpstr>OpenFlow ：端口续</vt:lpstr>
      <vt:lpstr>OpenFlow：Match匹配</vt:lpstr>
      <vt:lpstr>OpenFlow：指令与动作</vt:lpstr>
      <vt:lpstr>OpenFlowPlugin项目使用介绍</vt:lpstr>
      <vt:lpstr>ODL中OpenFlow协议的支持</vt:lpstr>
      <vt:lpstr>OpenFlowPlugin High Level Architecture</vt:lpstr>
      <vt:lpstr>下发OpenFlow流表的两种编程方式</vt:lpstr>
      <vt:lpstr>RESTCONF协议</vt:lpstr>
      <vt:lpstr>北向接口restconf实现</vt:lpstr>
      <vt:lpstr>本节应该掌握的知识点</vt:lpstr>
      <vt:lpstr>思考练习题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10032272</dc:creator>
  <cp:lastModifiedBy>齐 琦</cp:lastModifiedBy>
  <cp:revision>258</cp:revision>
  <dcterms:created xsi:type="dcterms:W3CDTF">2017-09-30T20:07:13Z</dcterms:created>
  <dcterms:modified xsi:type="dcterms:W3CDTF">2018-06-10T21:09:10Z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