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64" r:id="rId3"/>
    <p:sldId id="265" r:id="rId4"/>
    <p:sldId id="288"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59" r:id="rId24"/>
    <p:sldId id="260" r:id="rId25"/>
    <p:sldId id="261" r:id="rId26"/>
    <p:sldId id="284" r:id="rId27"/>
    <p:sldId id="262" r:id="rId28"/>
    <p:sldId id="285" r:id="rId29"/>
    <p:sldId id="287" r:id="rId30"/>
    <p:sldId id="263"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90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D0BCB-D936-4555-8DC2-B1CC930F1795}" type="datetimeFigureOut">
              <a:rPr lang="zh-CN" altLang="en-US" smtClean="0"/>
              <a:t>2018/7/3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9F167F-A208-47CC-926D-1B2245DB37B0}" type="slidenum">
              <a:rPr lang="zh-CN" altLang="en-US" smtClean="0"/>
              <a:t>‹#›</a:t>
            </a:fld>
            <a:endParaRPr lang="zh-CN" altLang="en-US"/>
          </a:p>
        </p:txBody>
      </p:sp>
    </p:spTree>
    <p:extLst>
      <p:ext uri="{BB962C8B-B14F-4D97-AF65-F5344CB8AC3E}">
        <p14:creationId xmlns:p14="http://schemas.microsoft.com/office/powerpoint/2010/main" val="2230970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1A37F0-1623-4208-8086-17A02521056B}" type="slidenum">
              <a:rPr lang="zh-CN" altLang="en-US" smtClean="0"/>
              <a:pPr/>
              <a:t>2</a:t>
            </a:fld>
            <a:endParaRPr lang="zh-CN" altLang="en-US"/>
          </a:p>
        </p:txBody>
      </p:sp>
    </p:spTree>
    <p:extLst>
      <p:ext uri="{BB962C8B-B14F-4D97-AF65-F5344CB8AC3E}">
        <p14:creationId xmlns:p14="http://schemas.microsoft.com/office/powerpoint/2010/main" val="38460365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
    <p:spTree>
      <p:nvGrpSpPr>
        <p:cNvPr id="1" name=""/>
        <p:cNvGrpSpPr/>
        <p:nvPr/>
      </p:nvGrpSpPr>
      <p:grpSpPr>
        <a:xfrm>
          <a:off x="0" y="0"/>
          <a:ext cx="0" cy="0"/>
          <a:chOff x="0" y="0"/>
          <a:chExt cx="0" cy="0"/>
        </a:xfrm>
      </p:grpSpPr>
      <p:sp>
        <p:nvSpPr>
          <p:cNvPr id="44" name="标题 43"/>
          <p:cNvSpPr>
            <a:spLocks noGrp="1"/>
          </p:cNvSpPr>
          <p:nvPr>
            <p:ph type="title" hasCustomPrompt="1"/>
          </p:nvPr>
        </p:nvSpPr>
        <p:spPr>
          <a:xfrm>
            <a:off x="572404" y="3501264"/>
            <a:ext cx="5287489" cy="826025"/>
          </a:xfrm>
        </p:spPr>
        <p:txBody>
          <a:bodyPr anchor="ctr">
            <a:normAutofit/>
          </a:bodyPr>
          <a:lstStyle>
            <a:lvl1pPr>
              <a:defRPr sz="4800" b="1">
                <a:solidFill>
                  <a:schemeClr val="tx1">
                    <a:lumMod val="75000"/>
                    <a:lumOff val="25000"/>
                  </a:schemeClr>
                </a:solidFill>
                <a:effectLst/>
                <a:latin typeface="+mj-ea"/>
                <a:ea typeface="+mj-ea"/>
              </a:defRPr>
            </a:lvl1pPr>
          </a:lstStyle>
          <a:p>
            <a:r>
              <a:rPr lang="zh-CN" altLang="en-US" dirty="0"/>
              <a:t>单击此处编辑标题</a:t>
            </a:r>
          </a:p>
        </p:txBody>
      </p:sp>
      <p:pic>
        <p:nvPicPr>
          <p:cNvPr id="10" name="图片 9">
            <a:extLst>
              <a:ext uri="{FF2B5EF4-FFF2-40B4-BE49-F238E27FC236}">
                <a16:creationId xmlns="" xmlns:a16="http://schemas.microsoft.com/office/drawing/2014/main" id="{A0D3DA76-49EB-44A1-A95F-A41EA447F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5296" y="0"/>
            <a:ext cx="7156704" cy="6858000"/>
          </a:xfrm>
          <a:prstGeom prst="rect">
            <a:avLst/>
          </a:prstGeom>
        </p:spPr>
      </p:pic>
      <p:pic>
        <p:nvPicPr>
          <p:cNvPr id="11" name="图片 10" descr="图片包含 事情&#10;&#10;已生成高可信度的说明">
            <a:extLst>
              <a:ext uri="{FF2B5EF4-FFF2-40B4-BE49-F238E27FC236}">
                <a16:creationId xmlns="" xmlns:a16="http://schemas.microsoft.com/office/drawing/2014/main" id="{7A54BE48-E6E4-4DBF-8304-1DABD34BFB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8991" y="5715548"/>
            <a:ext cx="1427305" cy="469142"/>
          </a:xfrm>
          <a:prstGeom prst="rect">
            <a:avLst/>
          </a:prstGeom>
        </p:spPr>
      </p:pic>
      <p:pic>
        <p:nvPicPr>
          <p:cNvPr id="12" name="图片 11">
            <a:extLst>
              <a:ext uri="{FF2B5EF4-FFF2-40B4-BE49-F238E27FC236}">
                <a16:creationId xmlns="" xmlns:a16="http://schemas.microsoft.com/office/drawing/2014/main" id="{D2745CB0-AAF8-47B5-B072-94CC99DF65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5296" y="0"/>
            <a:ext cx="7156704" cy="6858000"/>
          </a:xfrm>
          <a:prstGeom prst="rect">
            <a:avLst/>
          </a:prstGeom>
        </p:spPr>
      </p:pic>
      <p:sp>
        <p:nvSpPr>
          <p:cNvPr id="14" name="文本占位符 13">
            <a:extLst>
              <a:ext uri="{FF2B5EF4-FFF2-40B4-BE49-F238E27FC236}">
                <a16:creationId xmlns="" xmlns:a16="http://schemas.microsoft.com/office/drawing/2014/main" id="{D51B6D18-F448-474E-825B-3F6D0AD073E8}"/>
              </a:ext>
            </a:extLst>
          </p:cNvPr>
          <p:cNvSpPr>
            <a:spLocks noGrp="1"/>
          </p:cNvSpPr>
          <p:nvPr>
            <p:ph type="body" sz="quarter" idx="10" hasCustomPrompt="1"/>
          </p:nvPr>
        </p:nvSpPr>
        <p:spPr>
          <a:xfrm>
            <a:off x="573088" y="4275017"/>
            <a:ext cx="5286805" cy="469142"/>
          </a:xfrm>
        </p:spPr>
        <p:txBody>
          <a:bodyPr anchor="ctr"/>
          <a:lstStyle>
            <a:lvl1pPr marL="0" indent="0">
              <a:buNone/>
              <a:defRPr>
                <a:solidFill>
                  <a:schemeClr val="tx1">
                    <a:lumMod val="65000"/>
                    <a:lumOff val="35000"/>
                  </a:schemeClr>
                </a:solidFill>
              </a:defRPr>
            </a:lvl1pPr>
          </a:lstStyle>
          <a:p>
            <a:pPr lvl="0"/>
            <a:r>
              <a:rPr lang="zh-CN" altLang="en-US" dirty="0"/>
              <a:t>单击此处编辑</a:t>
            </a:r>
          </a:p>
        </p:txBody>
      </p:sp>
    </p:spTree>
    <p:extLst>
      <p:ext uri="{BB962C8B-B14F-4D97-AF65-F5344CB8AC3E}">
        <p14:creationId xmlns:p14="http://schemas.microsoft.com/office/powerpoint/2010/main" val="1849028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录">
    <p:spTree>
      <p:nvGrpSpPr>
        <p:cNvPr id="1" name=""/>
        <p:cNvGrpSpPr/>
        <p:nvPr/>
      </p:nvGrpSpPr>
      <p:grpSpPr>
        <a:xfrm>
          <a:off x="0" y="0"/>
          <a:ext cx="0" cy="0"/>
          <a:chOff x="0" y="0"/>
          <a:chExt cx="0" cy="0"/>
        </a:xfrm>
      </p:grpSpPr>
      <p:sp>
        <p:nvSpPr>
          <p:cNvPr id="6" name="矩形 5">
            <a:extLst>
              <a:ext uri="{FF2B5EF4-FFF2-40B4-BE49-F238E27FC236}">
                <a16:creationId xmlns="" xmlns:a16="http://schemas.microsoft.com/office/drawing/2014/main" id="{75FAE1A1-3532-4AC3-B78A-66239455F1F6}"/>
              </a:ext>
            </a:extLst>
          </p:cNvPr>
          <p:cNvSpPr/>
          <p:nvPr/>
        </p:nvSpPr>
        <p:spPr>
          <a:xfrm>
            <a:off x="-1" y="345327"/>
            <a:ext cx="522395" cy="683812"/>
          </a:xfrm>
          <a:prstGeom prst="rect">
            <a:avLst/>
          </a:prstGeom>
          <a:solidFill>
            <a:srgbClr val="1390CA"/>
          </a:solidFill>
          <a:ln>
            <a:solidFill>
              <a:srgbClr val="1390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descr="图片包含 事情&#10;&#10;已生成高可信度的说明">
            <a:extLst>
              <a:ext uri="{FF2B5EF4-FFF2-40B4-BE49-F238E27FC236}">
                <a16:creationId xmlns="" xmlns:a16="http://schemas.microsoft.com/office/drawing/2014/main" id="{E24177B6-18F8-4B4E-826C-9A61189C4D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30004" y="452662"/>
            <a:ext cx="1427305" cy="469142"/>
          </a:xfrm>
          <a:prstGeom prst="rect">
            <a:avLst/>
          </a:prstGeom>
        </p:spPr>
      </p:pic>
      <p:pic>
        <p:nvPicPr>
          <p:cNvPr id="8" name="图片 7">
            <a:extLst>
              <a:ext uri="{FF2B5EF4-FFF2-40B4-BE49-F238E27FC236}">
                <a16:creationId xmlns="" xmlns:a16="http://schemas.microsoft.com/office/drawing/2014/main" id="{E042D150-4675-4850-8556-879012521C67}"/>
              </a:ext>
            </a:extLst>
          </p:cNvPr>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artisticPhotocopy/>
                    </a14:imgEffect>
                    <a14:imgEffect>
                      <a14:colorTemperature colorTemp="4700"/>
                    </a14:imgEffect>
                    <a14:imgEffect>
                      <a14:saturation sat="400000"/>
                    </a14:imgEffect>
                  </a14:imgLayer>
                </a14:imgProps>
              </a:ext>
              <a:ext uri="{28A0092B-C50C-407E-A947-70E740481C1C}">
                <a14:useLocalDpi xmlns:a14="http://schemas.microsoft.com/office/drawing/2010/main" val="0"/>
              </a:ext>
            </a:extLst>
          </a:blip>
          <a:srcRect r="17746" b="13499"/>
          <a:stretch/>
        </p:blipFill>
        <p:spPr>
          <a:xfrm>
            <a:off x="8020399" y="2470999"/>
            <a:ext cx="4171601" cy="4387001"/>
          </a:xfrm>
          <a:prstGeom prst="rect">
            <a:avLst/>
          </a:prstGeom>
        </p:spPr>
      </p:pic>
      <p:sp>
        <p:nvSpPr>
          <p:cNvPr id="19" name="文本占位符 18">
            <a:extLst>
              <a:ext uri="{FF2B5EF4-FFF2-40B4-BE49-F238E27FC236}">
                <a16:creationId xmlns="" xmlns:a16="http://schemas.microsoft.com/office/drawing/2014/main" id="{8F5419F7-BFF7-4256-A2DE-4C5FBAB79C3A}"/>
              </a:ext>
            </a:extLst>
          </p:cNvPr>
          <p:cNvSpPr>
            <a:spLocks noGrp="1"/>
          </p:cNvSpPr>
          <p:nvPr>
            <p:ph type="body" sz="quarter" idx="10" hasCustomPrompt="1"/>
          </p:nvPr>
        </p:nvSpPr>
        <p:spPr>
          <a:xfrm>
            <a:off x="597863" y="360208"/>
            <a:ext cx="2266950" cy="654050"/>
          </a:xfrm>
          <a:noFill/>
          <a:effectLst/>
        </p:spPr>
        <p:txBody>
          <a:bodyPr wrap="square" rtlCol="0">
            <a:spAutoFit/>
          </a:bodyPr>
          <a:lstStyle>
            <a:lvl1pPr marL="0" indent="0">
              <a:buNone/>
              <a:defRPr lang="zh-CN" altLang="en-US" sz="3600" b="1" dirty="0">
                <a:solidFill>
                  <a:srgbClr val="1390CA"/>
                </a:solidFill>
                <a:latin typeface="+mn-lt"/>
                <a:ea typeface="+mn-ea"/>
              </a:defRPr>
            </a:lvl1pPr>
          </a:lstStyle>
          <a:p>
            <a:pPr lvl="0"/>
            <a:r>
              <a:rPr lang="zh-CN" altLang="en-US" dirty="0"/>
              <a:t>标题</a:t>
            </a:r>
          </a:p>
        </p:txBody>
      </p:sp>
    </p:spTree>
    <p:extLst>
      <p:ext uri="{BB962C8B-B14F-4D97-AF65-F5344CB8AC3E}">
        <p14:creationId xmlns:p14="http://schemas.microsoft.com/office/powerpoint/2010/main" val="3801316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节标题">
    <p:spTree>
      <p:nvGrpSpPr>
        <p:cNvPr id="1" name=""/>
        <p:cNvGrpSpPr/>
        <p:nvPr/>
      </p:nvGrpSpPr>
      <p:grpSpPr>
        <a:xfrm>
          <a:off x="0" y="0"/>
          <a:ext cx="0" cy="0"/>
          <a:chOff x="0" y="0"/>
          <a:chExt cx="0" cy="0"/>
        </a:xfrm>
      </p:grpSpPr>
      <p:sp>
        <p:nvSpPr>
          <p:cNvPr id="2" name="标题 1"/>
          <p:cNvSpPr>
            <a:spLocks noGrp="1"/>
          </p:cNvSpPr>
          <p:nvPr>
            <p:ph type="title"/>
          </p:nvPr>
        </p:nvSpPr>
        <p:spPr>
          <a:xfrm>
            <a:off x="994040" y="4261816"/>
            <a:ext cx="8124286" cy="806072"/>
          </a:xfrm>
        </p:spPr>
        <p:txBody>
          <a:bodyPr anchor="b"/>
          <a:lstStyle>
            <a:lvl1pPr>
              <a:defRPr sz="5200" b="1">
                <a:solidFill>
                  <a:srgbClr val="1390CA"/>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1012203" y="5011763"/>
            <a:ext cx="6886197" cy="397758"/>
          </a:xfrm>
        </p:spPr>
        <p:txBody>
          <a:bodyPr>
            <a:normAutofit/>
          </a:bodyPr>
          <a:lstStyle>
            <a:lvl1pPr marL="0" indent="0">
              <a:buNone/>
              <a:defRPr sz="20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pic>
        <p:nvPicPr>
          <p:cNvPr id="7" name="图片 6" descr="图片包含 事情&#10;&#10;已生成高可信度的说明">
            <a:extLst>
              <a:ext uri="{FF2B5EF4-FFF2-40B4-BE49-F238E27FC236}">
                <a16:creationId xmlns="" xmlns:a16="http://schemas.microsoft.com/office/drawing/2014/main" id="{31B08F91-5F8D-438E-9E79-0D1E54E8B9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30004" y="345327"/>
            <a:ext cx="1427305" cy="469142"/>
          </a:xfrm>
          <a:prstGeom prst="rect">
            <a:avLst/>
          </a:prstGeom>
        </p:spPr>
      </p:pic>
      <p:pic>
        <p:nvPicPr>
          <p:cNvPr id="9" name="图片 8" descr="图片包含 事情&#10;&#10;已生成高可信度的说明">
            <a:extLst>
              <a:ext uri="{FF2B5EF4-FFF2-40B4-BE49-F238E27FC236}">
                <a16:creationId xmlns="" xmlns:a16="http://schemas.microsoft.com/office/drawing/2014/main" id="{52AB3A20-BC19-413C-ACA9-385A013322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30004" y="345327"/>
            <a:ext cx="1427305" cy="469142"/>
          </a:xfrm>
          <a:prstGeom prst="rect">
            <a:avLst/>
          </a:prstGeom>
        </p:spPr>
      </p:pic>
      <p:sp>
        <p:nvSpPr>
          <p:cNvPr id="4" name="矩形 3">
            <a:extLst>
              <a:ext uri="{FF2B5EF4-FFF2-40B4-BE49-F238E27FC236}">
                <a16:creationId xmlns="" xmlns:a16="http://schemas.microsoft.com/office/drawing/2014/main" id="{86D55681-9159-488C-A5D8-D76958229FE2}"/>
              </a:ext>
            </a:extLst>
          </p:cNvPr>
          <p:cNvSpPr/>
          <p:nvPr/>
        </p:nvSpPr>
        <p:spPr>
          <a:xfrm>
            <a:off x="0" y="4262873"/>
            <a:ext cx="940158" cy="1152936"/>
          </a:xfrm>
          <a:prstGeom prst="rect">
            <a:avLst/>
          </a:prstGeom>
          <a:solidFill>
            <a:srgbClr val="1390CA"/>
          </a:solidFill>
          <a:ln>
            <a:solidFill>
              <a:srgbClr val="1390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59182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页面">
    <p:spTree>
      <p:nvGrpSpPr>
        <p:cNvPr id="1" name=""/>
        <p:cNvGrpSpPr/>
        <p:nvPr/>
      </p:nvGrpSpPr>
      <p:grpSpPr>
        <a:xfrm>
          <a:off x="0" y="0"/>
          <a:ext cx="0" cy="0"/>
          <a:chOff x="0" y="0"/>
          <a:chExt cx="0" cy="0"/>
        </a:xfrm>
      </p:grpSpPr>
      <p:sp>
        <p:nvSpPr>
          <p:cNvPr id="2" name="标题 1"/>
          <p:cNvSpPr>
            <a:spLocks noGrp="1"/>
          </p:cNvSpPr>
          <p:nvPr>
            <p:ph type="title"/>
          </p:nvPr>
        </p:nvSpPr>
        <p:spPr>
          <a:xfrm>
            <a:off x="575772" y="374127"/>
            <a:ext cx="10515600" cy="683812"/>
          </a:xfrm>
        </p:spPr>
        <p:txBody>
          <a:bodyPr>
            <a:normAutofit/>
          </a:bodyPr>
          <a:lstStyle>
            <a:lvl1pPr>
              <a:defRPr sz="3600">
                <a:solidFill>
                  <a:schemeClr val="tx1">
                    <a:lumMod val="75000"/>
                    <a:lumOff val="25000"/>
                  </a:schemeClr>
                </a:solidFill>
              </a:defRPr>
            </a:lvl1pPr>
          </a:lstStyle>
          <a:p>
            <a:r>
              <a:rPr lang="zh-CN" altLang="en-US"/>
              <a:t>单击此处编辑母版标题样式</a:t>
            </a:r>
            <a:endParaRPr lang="zh-CN" altLang="en-US" dirty="0"/>
          </a:p>
        </p:txBody>
      </p:sp>
      <p:pic>
        <p:nvPicPr>
          <p:cNvPr id="5" name="图片 4" descr="图片包含 事情&#10;&#10;已生成高可信度的说明">
            <a:extLst>
              <a:ext uri="{FF2B5EF4-FFF2-40B4-BE49-F238E27FC236}">
                <a16:creationId xmlns="" xmlns:a16="http://schemas.microsoft.com/office/drawing/2014/main" id="{3B3C7442-44B5-45F3-9A27-CD25A08B01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30004" y="452662"/>
            <a:ext cx="1427305" cy="469142"/>
          </a:xfrm>
          <a:prstGeom prst="rect">
            <a:avLst/>
          </a:prstGeom>
        </p:spPr>
      </p:pic>
      <p:sp>
        <p:nvSpPr>
          <p:cNvPr id="6" name="矩形 5">
            <a:extLst>
              <a:ext uri="{FF2B5EF4-FFF2-40B4-BE49-F238E27FC236}">
                <a16:creationId xmlns="" xmlns:a16="http://schemas.microsoft.com/office/drawing/2014/main" id="{26BFFF4B-0750-4482-ACF9-12EE4239E0DB}"/>
              </a:ext>
            </a:extLst>
          </p:cNvPr>
          <p:cNvSpPr/>
          <p:nvPr/>
        </p:nvSpPr>
        <p:spPr>
          <a:xfrm>
            <a:off x="-1" y="345327"/>
            <a:ext cx="522395" cy="683812"/>
          </a:xfrm>
          <a:prstGeom prst="rect">
            <a:avLst/>
          </a:prstGeom>
          <a:solidFill>
            <a:srgbClr val="1390CA"/>
          </a:solidFill>
          <a:ln>
            <a:solidFill>
              <a:srgbClr val="1390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62479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72566" y="374128"/>
            <a:ext cx="10934701" cy="683812"/>
          </a:xfrm>
        </p:spPr>
        <p:txBody>
          <a:bodyPr>
            <a:normAutofit/>
          </a:bodyPr>
          <a:lstStyle>
            <a:lvl1pPr>
              <a:defRPr sz="3600">
                <a:solidFill>
                  <a:schemeClr val="tx1">
                    <a:lumMod val="75000"/>
                    <a:lumOff val="25000"/>
                  </a:schemeClr>
                </a:solidFill>
              </a:defRPr>
            </a:lvl1pPr>
          </a:lstStyle>
          <a:p>
            <a:r>
              <a:rPr lang="zh-CN" altLang="en-US" dirty="0"/>
              <a:t>单击此处编辑标题</a:t>
            </a:r>
          </a:p>
        </p:txBody>
      </p:sp>
      <p:sp>
        <p:nvSpPr>
          <p:cNvPr id="3" name="内容占位符 2"/>
          <p:cNvSpPr>
            <a:spLocks noGrp="1"/>
          </p:cNvSpPr>
          <p:nvPr>
            <p:ph idx="1" hasCustomPrompt="1"/>
          </p:nvPr>
        </p:nvSpPr>
        <p:spPr>
          <a:xfrm>
            <a:off x="572567" y="1602138"/>
            <a:ext cx="10934699" cy="4351338"/>
          </a:xfrm>
        </p:spPr>
        <p:txBody>
          <a:bodyPr/>
          <a:lstStyle>
            <a:lvl1pPr marL="91440" indent="-457200">
              <a:lnSpc>
                <a:spcPct val="100000"/>
              </a:lnSpc>
              <a:spcBef>
                <a:spcPts val="600"/>
              </a:spcBef>
              <a:spcAft>
                <a:spcPts val="600"/>
              </a:spcAft>
              <a:buFont typeface="Wingdings" panose="05000000000000000000" pitchFamily="2" charset="2"/>
              <a:buChar char="n"/>
              <a:defRPr sz="2400">
                <a:solidFill>
                  <a:srgbClr val="1390CA"/>
                </a:solidFill>
                <a:latin typeface="+mn-ea"/>
                <a:ea typeface="+mn-ea"/>
              </a:defRPr>
            </a:lvl1pPr>
            <a:lvl2pPr marL="91440" indent="-457200">
              <a:lnSpc>
                <a:spcPct val="100000"/>
              </a:lnSpc>
              <a:spcBef>
                <a:spcPts val="600"/>
              </a:spcBef>
              <a:spcAft>
                <a:spcPts val="600"/>
              </a:spcAft>
              <a:buFont typeface="Wingdings" panose="05000000000000000000" pitchFamily="2" charset="2"/>
              <a:buChar char="l"/>
              <a:defRPr sz="2000">
                <a:solidFill>
                  <a:schemeClr val="tx1">
                    <a:lumMod val="75000"/>
                    <a:lumOff val="25000"/>
                  </a:schemeClr>
                </a:solidFill>
              </a:defRPr>
            </a:lvl2pPr>
            <a:lvl3pPr marL="91440" indent="-457200">
              <a:lnSpc>
                <a:spcPct val="100000"/>
              </a:lnSpc>
              <a:spcBef>
                <a:spcPts val="600"/>
              </a:spcBef>
              <a:spcAft>
                <a:spcPts val="600"/>
              </a:spcAft>
              <a:buFont typeface="Arial" panose="020B0604020202020204" pitchFamily="34" charset="0"/>
              <a:buChar char="•"/>
              <a:defRPr sz="1800">
                <a:solidFill>
                  <a:schemeClr val="tx1">
                    <a:lumMod val="75000"/>
                    <a:lumOff val="25000"/>
                  </a:schemeClr>
                </a:solidFill>
              </a:defRPr>
            </a:lvl3pPr>
            <a:lvl4pPr marL="91440" indent="-457200">
              <a:lnSpc>
                <a:spcPct val="100000"/>
              </a:lnSpc>
              <a:spcBef>
                <a:spcPts val="600"/>
              </a:spcBef>
              <a:spcAft>
                <a:spcPts val="600"/>
              </a:spcAft>
              <a:buFont typeface="Wingdings" panose="05000000000000000000" pitchFamily="2" charset="2"/>
              <a:buChar char="n"/>
              <a:defRPr/>
            </a:lvl4pPr>
            <a:lvl5pPr marL="91440" indent="-457200">
              <a:lnSpc>
                <a:spcPct val="100000"/>
              </a:lnSpc>
              <a:spcBef>
                <a:spcPts val="600"/>
              </a:spcBef>
              <a:spcAft>
                <a:spcPts val="600"/>
              </a:spcAft>
              <a:buFont typeface="Wingdings" panose="05000000000000000000" pitchFamily="2" charset="2"/>
              <a:buChar char="n"/>
              <a:defRPr/>
            </a:lvl5pPr>
          </a:lstStyle>
          <a:p>
            <a:pPr lvl="0"/>
            <a:r>
              <a:rPr lang="zh-CN" altLang="en-US" dirty="0"/>
              <a:t>单击此处编辑内容</a:t>
            </a:r>
          </a:p>
          <a:p>
            <a:pPr lvl="1"/>
            <a:r>
              <a:rPr lang="zh-CN" altLang="en-US" dirty="0"/>
              <a:t>第二级</a:t>
            </a:r>
          </a:p>
          <a:p>
            <a:pPr lvl="2"/>
            <a:r>
              <a:rPr lang="zh-CN" altLang="en-US" dirty="0"/>
              <a:t>第三级</a:t>
            </a:r>
          </a:p>
        </p:txBody>
      </p:sp>
      <p:pic>
        <p:nvPicPr>
          <p:cNvPr id="13" name="图片 12" descr="图片包含 事情&#10;&#10;已生成高可信度的说明">
            <a:extLst>
              <a:ext uri="{FF2B5EF4-FFF2-40B4-BE49-F238E27FC236}">
                <a16:creationId xmlns="" xmlns:a16="http://schemas.microsoft.com/office/drawing/2014/main" id="{26CD6027-D42A-462D-AA28-0114CA848C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30004" y="452662"/>
            <a:ext cx="1427305" cy="469142"/>
          </a:xfrm>
          <a:prstGeom prst="rect">
            <a:avLst/>
          </a:prstGeom>
        </p:spPr>
      </p:pic>
      <p:sp>
        <p:nvSpPr>
          <p:cNvPr id="14" name="矩形 13">
            <a:extLst>
              <a:ext uri="{FF2B5EF4-FFF2-40B4-BE49-F238E27FC236}">
                <a16:creationId xmlns="" xmlns:a16="http://schemas.microsoft.com/office/drawing/2014/main" id="{AF4CBE18-86C4-4D7C-B9FF-898E4A09C187}"/>
              </a:ext>
            </a:extLst>
          </p:cNvPr>
          <p:cNvSpPr/>
          <p:nvPr/>
        </p:nvSpPr>
        <p:spPr>
          <a:xfrm>
            <a:off x="-1" y="345327"/>
            <a:ext cx="522395" cy="683812"/>
          </a:xfrm>
          <a:prstGeom prst="rect">
            <a:avLst/>
          </a:prstGeom>
          <a:solidFill>
            <a:srgbClr val="1390CA"/>
          </a:solidFill>
          <a:ln>
            <a:solidFill>
              <a:srgbClr val="1390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3680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descr="图片包含 事情&#10;&#10;已生成高可信度的说明">
            <a:extLst>
              <a:ext uri="{FF2B5EF4-FFF2-40B4-BE49-F238E27FC236}">
                <a16:creationId xmlns="" xmlns:a16="http://schemas.microsoft.com/office/drawing/2014/main" id="{987A9A24-4327-4218-B4D1-A0C7BD9C66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30004" y="452662"/>
            <a:ext cx="1427305" cy="469142"/>
          </a:xfrm>
          <a:prstGeom prst="rect">
            <a:avLst/>
          </a:prstGeom>
        </p:spPr>
      </p:pic>
    </p:spTree>
    <p:extLst>
      <p:ext uri="{BB962C8B-B14F-4D97-AF65-F5344CB8AC3E}">
        <p14:creationId xmlns:p14="http://schemas.microsoft.com/office/powerpoint/2010/main" val="2194320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版面">
    <p:spTree>
      <p:nvGrpSpPr>
        <p:cNvPr id="1" name=""/>
        <p:cNvGrpSpPr/>
        <p:nvPr/>
      </p:nvGrpSpPr>
      <p:grpSpPr>
        <a:xfrm>
          <a:off x="0" y="0"/>
          <a:ext cx="0" cy="0"/>
          <a:chOff x="0" y="0"/>
          <a:chExt cx="0" cy="0"/>
        </a:xfrm>
      </p:grpSpPr>
      <p:sp>
        <p:nvSpPr>
          <p:cNvPr id="3" name="文本框 3">
            <a:extLst>
              <a:ext uri="{FF2B5EF4-FFF2-40B4-BE49-F238E27FC236}">
                <a16:creationId xmlns="" xmlns:a16="http://schemas.microsoft.com/office/drawing/2014/main" id="{81E2D641-B690-4E23-BAE3-5BA3A1066063}"/>
              </a:ext>
            </a:extLst>
          </p:cNvPr>
          <p:cNvSpPr txBox="1"/>
          <p:nvPr/>
        </p:nvSpPr>
        <p:spPr>
          <a:xfrm>
            <a:off x="2615266" y="2705725"/>
            <a:ext cx="7108283" cy="14465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800" b="0" dirty="0">
                <a:solidFill>
                  <a:srgbClr val="2688BD"/>
                </a:solidFill>
                <a:latin typeface="微软雅黑" panose="020B0503020204020204" pitchFamily="34" charset="-122"/>
                <a:ea typeface="微软雅黑" panose="020B0503020204020204" pitchFamily="34" charset="-122"/>
              </a:rPr>
              <a:t>Thank </a:t>
            </a:r>
            <a:r>
              <a:rPr lang="en-US" altLang="zh-CN" sz="8800" b="0" dirty="0">
                <a:solidFill>
                  <a:srgbClr val="585C63"/>
                </a:solidFill>
                <a:latin typeface="微软雅黑" panose="020B0503020204020204" pitchFamily="34" charset="-122"/>
                <a:ea typeface="微软雅黑" panose="020B0503020204020204" pitchFamily="34" charset="-122"/>
              </a:rPr>
              <a:t>Y  u</a:t>
            </a:r>
            <a:r>
              <a:rPr lang="zh-CN" altLang="en-US" sz="8800" b="0" dirty="0">
                <a:solidFill>
                  <a:srgbClr val="585C63"/>
                </a:solidFill>
                <a:latin typeface="微软雅黑" panose="020B0503020204020204" pitchFamily="34" charset="-122"/>
                <a:ea typeface="微软雅黑" panose="020B0503020204020204" pitchFamily="34" charset="-122"/>
              </a:rPr>
              <a:t>！</a:t>
            </a:r>
          </a:p>
        </p:txBody>
      </p:sp>
      <p:pic>
        <p:nvPicPr>
          <p:cNvPr id="5" name="图片 4">
            <a:extLst>
              <a:ext uri="{FF2B5EF4-FFF2-40B4-BE49-F238E27FC236}">
                <a16:creationId xmlns="" xmlns:a16="http://schemas.microsoft.com/office/drawing/2014/main" id="{A0F23A89-67D2-4CD8-9703-4DA7BE5FE03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053000" y="3204000"/>
            <a:ext cx="640800" cy="640800"/>
          </a:xfrm>
          <a:prstGeom prst="rect">
            <a:avLst/>
          </a:prstGeom>
        </p:spPr>
      </p:pic>
    </p:spTree>
    <p:extLst>
      <p:ext uri="{BB962C8B-B14F-4D97-AF65-F5344CB8AC3E}">
        <p14:creationId xmlns:p14="http://schemas.microsoft.com/office/powerpoint/2010/main" val="3292449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300" y="105217"/>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95300" y="1602138"/>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4"/>
          </p:nvPr>
        </p:nvSpPr>
        <p:spPr>
          <a:xfrm>
            <a:off x="9136380" y="6310630"/>
            <a:ext cx="2743200" cy="365125"/>
          </a:xfrm>
          <a:prstGeom prst="rect">
            <a:avLst/>
          </a:prstGeom>
        </p:spPr>
        <p:txBody>
          <a:bodyPr vert="horz" lIns="91440" tIns="45720" rIns="91440" bIns="45720" rtlCol="0" anchor="ctr"/>
          <a:lstStyle>
            <a:lvl1pPr algn="r">
              <a:defRPr sz="1200">
                <a:solidFill>
                  <a:schemeClr val="tx1">
                    <a:tint val="75000"/>
                  </a:schemeClr>
                </a:solidFill>
                <a:latin typeface="+mj-ea"/>
                <a:ea typeface="+mj-ea"/>
              </a:defRPr>
            </a:lvl1pPr>
          </a:lstStyle>
          <a:p>
            <a:fld id="{C49B72E3-10B5-4565-B400-91F5C9CD2A31}" type="slidenum">
              <a:rPr lang="zh-CN" altLang="en-US" smtClean="0"/>
              <a:t>‹#›</a:t>
            </a:fld>
            <a:endParaRPr lang="zh-CN" altLang="en-US"/>
          </a:p>
        </p:txBody>
      </p:sp>
    </p:spTree>
    <p:extLst>
      <p:ext uri="{BB962C8B-B14F-4D97-AF65-F5344CB8AC3E}">
        <p14:creationId xmlns:p14="http://schemas.microsoft.com/office/powerpoint/2010/main" val="553936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914400" rtl="0" eaLnBrk="1" latinLnBrk="0" hangingPunct="1">
        <a:lnSpc>
          <a:spcPct val="90000"/>
        </a:lnSpc>
        <a:spcBef>
          <a:spcPct val="0"/>
        </a:spcBef>
        <a:buNone/>
        <a:defRPr sz="3600" kern="1200">
          <a:solidFill>
            <a:schemeClr val="tx1"/>
          </a:solidFill>
          <a:latin typeface="+mj-ea"/>
          <a:ea typeface="+mj-ea"/>
          <a:cs typeface="+mj-cs"/>
        </a:defRPr>
      </a:lvl1pPr>
    </p:titleStyle>
    <p:bodyStyle>
      <a:lvl1pPr marL="0" indent="-457200" algn="l" defTabSz="914400" rtl="0" eaLnBrk="1" latinLnBrk="0" hangingPunct="1">
        <a:lnSpc>
          <a:spcPct val="100000"/>
        </a:lnSpc>
        <a:spcBef>
          <a:spcPts val="600"/>
        </a:spcBef>
        <a:spcAft>
          <a:spcPts val="600"/>
        </a:spcAft>
        <a:buFont typeface="Arial" panose="020B0604020202020204" pitchFamily="34" charset="0"/>
        <a:buChar char="•"/>
        <a:defRPr sz="2800" kern="1200">
          <a:solidFill>
            <a:schemeClr val="tx1"/>
          </a:solidFill>
          <a:latin typeface="+mj-ea"/>
          <a:ea typeface="+mj-ea"/>
          <a:cs typeface="+mn-cs"/>
        </a:defRPr>
      </a:lvl1pPr>
      <a:lvl2pPr marL="0" indent="-457200" algn="l" defTabSz="914400" rtl="0" eaLnBrk="1" latinLnBrk="0" hangingPunct="1">
        <a:lnSpc>
          <a:spcPct val="100000"/>
        </a:lnSpc>
        <a:spcBef>
          <a:spcPts val="600"/>
        </a:spcBef>
        <a:spcAft>
          <a:spcPts val="600"/>
        </a:spcAft>
        <a:buFont typeface="Arial" panose="020B0604020202020204" pitchFamily="34" charset="0"/>
        <a:buChar char="•"/>
        <a:defRPr sz="2400" kern="1200">
          <a:solidFill>
            <a:schemeClr val="tx1"/>
          </a:solidFill>
          <a:latin typeface="+mj-ea"/>
          <a:ea typeface="+mj-ea"/>
          <a:cs typeface="+mn-cs"/>
        </a:defRPr>
      </a:lvl2pPr>
      <a:lvl3pPr marL="0" indent="-457200" algn="l" defTabSz="914400" rtl="0" eaLnBrk="1" latinLnBrk="0" hangingPunct="1">
        <a:lnSpc>
          <a:spcPct val="100000"/>
        </a:lnSpc>
        <a:spcBef>
          <a:spcPts val="600"/>
        </a:spcBef>
        <a:spcAft>
          <a:spcPts val="600"/>
        </a:spcAft>
        <a:buFont typeface="Arial" panose="020B0604020202020204" pitchFamily="34" charset="0"/>
        <a:buChar char="•"/>
        <a:defRPr sz="2000" kern="1200">
          <a:solidFill>
            <a:schemeClr val="tx1"/>
          </a:solidFill>
          <a:latin typeface="+mj-ea"/>
          <a:ea typeface="+mj-ea"/>
          <a:cs typeface="+mn-cs"/>
        </a:defRPr>
      </a:lvl3pPr>
      <a:lvl4pPr marL="0" indent="-457200" algn="l" defTabSz="914400" rtl="0" eaLnBrk="1" latinLnBrk="0" hangingPunct="1">
        <a:lnSpc>
          <a:spcPct val="100000"/>
        </a:lnSpc>
        <a:spcBef>
          <a:spcPts val="600"/>
        </a:spcBef>
        <a:spcAft>
          <a:spcPts val="600"/>
        </a:spcAft>
        <a:buFont typeface="Arial" panose="020B0604020202020204" pitchFamily="34" charset="0"/>
        <a:buChar char="•"/>
        <a:defRPr sz="1800" kern="1200">
          <a:solidFill>
            <a:schemeClr val="tx1"/>
          </a:solidFill>
          <a:latin typeface="+mj-ea"/>
          <a:ea typeface="+mj-ea"/>
          <a:cs typeface="+mn-cs"/>
        </a:defRPr>
      </a:lvl4pPr>
      <a:lvl5pPr marL="0" indent="-457200" algn="l" defTabSz="914400" rtl="0" eaLnBrk="1" latinLnBrk="0" hangingPunct="1">
        <a:lnSpc>
          <a:spcPct val="100000"/>
        </a:lnSpc>
        <a:spcBef>
          <a:spcPts val="600"/>
        </a:spcBef>
        <a:spcAft>
          <a:spcPts val="600"/>
        </a:spcAft>
        <a:buFont typeface="Arial" panose="020B0604020202020204" pitchFamily="34" charset="0"/>
        <a:buChar char="•"/>
        <a:defRPr sz="1800" kern="1200">
          <a:solidFill>
            <a:schemeClr val="tx1"/>
          </a:solidFill>
          <a:latin typeface="+mj-ea"/>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2404" y="3501264"/>
            <a:ext cx="6027901" cy="826025"/>
          </a:xfrm>
        </p:spPr>
        <p:txBody>
          <a:bodyPr>
            <a:normAutofit fontScale="90000"/>
          </a:bodyPr>
          <a:lstStyle/>
          <a:p>
            <a:r>
              <a:rPr lang="en-US" altLang="zh-CN" dirty="0"/>
              <a:t>ODL’s  Hello World</a:t>
            </a:r>
            <a:endParaRPr lang="zh-CN" altLang="en-US" dirty="0"/>
          </a:p>
        </p:txBody>
      </p:sp>
      <p:sp>
        <p:nvSpPr>
          <p:cNvPr id="3" name="文本占位符 2"/>
          <p:cNvSpPr>
            <a:spLocks noGrp="1"/>
          </p:cNvSpPr>
          <p:nvPr>
            <p:ph type="body" sz="quarter" idx="10"/>
          </p:nvPr>
        </p:nvSpPr>
        <p:spPr/>
        <p:txBody>
          <a:bodyPr>
            <a:normAutofit fontScale="92500" lnSpcReduction="10000"/>
          </a:bodyPr>
          <a:lstStyle/>
          <a:p>
            <a:r>
              <a:rPr lang="zh-CN" altLang="en-US" dirty="0" smtClean="0"/>
              <a:t>      如何基于</a:t>
            </a:r>
            <a:r>
              <a:rPr lang="en-US" altLang="zh-CN" dirty="0" smtClean="0"/>
              <a:t>ODL</a:t>
            </a:r>
            <a:r>
              <a:rPr lang="zh-CN" altLang="en-US" dirty="0" smtClean="0"/>
              <a:t>开发</a:t>
            </a:r>
            <a:r>
              <a:rPr lang="zh-CN" altLang="en-US" dirty="0"/>
              <a:t>第一个</a:t>
            </a:r>
            <a:r>
              <a:rPr lang="zh-CN" altLang="en-US" dirty="0" smtClean="0"/>
              <a:t>程序？</a:t>
            </a:r>
            <a:endParaRPr lang="zh-CN" altLang="en-US" dirty="0"/>
          </a:p>
        </p:txBody>
      </p:sp>
    </p:spTree>
    <p:extLst>
      <p:ext uri="{BB962C8B-B14F-4D97-AF65-F5344CB8AC3E}">
        <p14:creationId xmlns:p14="http://schemas.microsoft.com/office/powerpoint/2010/main" val="231607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Maven</a:t>
            </a:r>
            <a:r>
              <a:rPr lang="zh-CN" altLang="en-US" dirty="0"/>
              <a:t>插件</a:t>
            </a:r>
          </a:p>
        </p:txBody>
      </p:sp>
      <p:sp>
        <p:nvSpPr>
          <p:cNvPr id="3" name="内容占位符 2"/>
          <p:cNvSpPr>
            <a:spLocks noGrp="1"/>
          </p:cNvSpPr>
          <p:nvPr>
            <p:ph idx="1"/>
          </p:nvPr>
        </p:nvSpPr>
        <p:spPr/>
        <p:txBody>
          <a:bodyPr/>
          <a:lstStyle/>
          <a:p>
            <a:r>
              <a:rPr lang="en-US" altLang="zh-CN" dirty="0"/>
              <a:t>Maven</a:t>
            </a:r>
            <a:r>
              <a:rPr lang="zh-CN" altLang="en-US" dirty="0"/>
              <a:t>的核心仅仅定义了抽象的生命周期，具体的任务是交给插件完成的，插件以独立的构件形式存在的，</a:t>
            </a:r>
            <a:r>
              <a:rPr lang="en-US" altLang="zh-CN" dirty="0"/>
              <a:t>Maven</a:t>
            </a:r>
            <a:r>
              <a:rPr lang="zh-CN" altLang="en-US" dirty="0"/>
              <a:t>会在需要的时候下载并使用插件。</a:t>
            </a:r>
            <a:endParaRPr lang="en-US" altLang="zh-CN" dirty="0"/>
          </a:p>
          <a:p>
            <a:endParaRPr lang="en-US" altLang="zh-CN" dirty="0"/>
          </a:p>
          <a:p>
            <a:r>
              <a:rPr lang="zh-CN" altLang="en-US" dirty="0"/>
              <a:t>对于插件本身，为了能够复用代码，它往往能够完成多个任务。</a:t>
            </a:r>
            <a:endParaRPr lang="en-US" altLang="zh-CN" dirty="0"/>
          </a:p>
          <a:p>
            <a:endParaRPr lang="en-US" altLang="zh-CN" dirty="0"/>
          </a:p>
          <a:p>
            <a:r>
              <a:rPr lang="en-US" altLang="zh-CN" dirty="0"/>
              <a:t>Maven</a:t>
            </a:r>
            <a:r>
              <a:rPr lang="zh-CN" altLang="en-US" dirty="0"/>
              <a:t>的生命周期与插件相互绑定，用以完成实际的构建任务。具体而言是生命周期的阶段与插件的目标相互绑定，以完成某个具体的构建任务。</a:t>
            </a:r>
          </a:p>
        </p:txBody>
      </p:sp>
    </p:spTree>
    <p:extLst>
      <p:ext uri="{BB962C8B-B14F-4D97-AF65-F5344CB8AC3E}">
        <p14:creationId xmlns:p14="http://schemas.microsoft.com/office/powerpoint/2010/main" val="3826461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内置绑定的插件</a:t>
            </a:r>
            <a:r>
              <a:rPr lang="en-US" altLang="zh-CN" dirty="0"/>
              <a:t>(1)</a:t>
            </a:r>
            <a:endParaRPr lang="zh-CN" altLang="en-US" dirty="0"/>
          </a:p>
        </p:txBody>
      </p:sp>
      <p:sp>
        <p:nvSpPr>
          <p:cNvPr id="3" name="内容占位符 2"/>
          <p:cNvSpPr>
            <a:spLocks noGrp="1"/>
          </p:cNvSpPr>
          <p:nvPr>
            <p:ph idx="1"/>
          </p:nvPr>
        </p:nvSpPr>
        <p:spPr>
          <a:xfrm>
            <a:off x="572566" y="1353636"/>
            <a:ext cx="10934699" cy="533097"/>
          </a:xfrm>
        </p:spPr>
        <p:txBody>
          <a:bodyPr>
            <a:normAutofit/>
          </a:bodyPr>
          <a:lstStyle/>
          <a:p>
            <a:r>
              <a:rPr lang="en-US" altLang="zh-CN" dirty="0"/>
              <a:t>clean</a:t>
            </a:r>
            <a:r>
              <a:rPr lang="zh-CN" altLang="en-US" dirty="0"/>
              <a:t>生命周期阶段与插件目标的绑定关系</a:t>
            </a:r>
          </a:p>
        </p:txBody>
      </p:sp>
      <p:graphicFrame>
        <p:nvGraphicFramePr>
          <p:cNvPr id="4" name="表格 3">
            <a:extLst>
              <a:ext uri="{FF2B5EF4-FFF2-40B4-BE49-F238E27FC236}">
                <a16:creationId xmlns="" xmlns:a16="http://schemas.microsoft.com/office/drawing/2014/main" id="{F9754ACA-2FF0-43EA-8131-8D6B24DC30D2}"/>
              </a:ext>
            </a:extLst>
          </p:cNvPr>
          <p:cNvGraphicFramePr>
            <a:graphicFrameLocks noGrp="1"/>
          </p:cNvGraphicFramePr>
          <p:nvPr>
            <p:extLst>
              <p:ext uri="{D42A27DB-BD31-4B8C-83A1-F6EECF244321}">
                <p14:modId xmlns:p14="http://schemas.microsoft.com/office/powerpoint/2010/main" val="744500585"/>
              </p:ext>
            </p:extLst>
          </p:nvPr>
        </p:nvGraphicFramePr>
        <p:xfrm>
          <a:off x="1859815" y="1945640"/>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 xmlns:a16="http://schemas.microsoft.com/office/drawing/2014/main" val="4083149417"/>
                    </a:ext>
                  </a:extLst>
                </a:gridCol>
                <a:gridCol w="4064000">
                  <a:extLst>
                    <a:ext uri="{9D8B030D-6E8A-4147-A177-3AD203B41FA5}">
                      <a16:colId xmlns="" xmlns:a16="http://schemas.microsoft.com/office/drawing/2014/main" val="3742825174"/>
                    </a:ext>
                  </a:extLst>
                </a:gridCol>
              </a:tblGrid>
              <a:tr h="370840">
                <a:tc>
                  <a:txBody>
                    <a:bodyPr/>
                    <a:lstStyle/>
                    <a:p>
                      <a:r>
                        <a:rPr lang="zh-CN" altLang="en-US" dirty="0"/>
                        <a:t>生命周期阶段 </a:t>
                      </a:r>
                    </a:p>
                  </a:txBody>
                  <a:tcPr>
                    <a:solidFill>
                      <a:srgbClr val="1390C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插件目标</a:t>
                      </a:r>
                    </a:p>
                  </a:txBody>
                  <a:tcPr>
                    <a:solidFill>
                      <a:srgbClr val="1390CA"/>
                    </a:solidFill>
                  </a:tcPr>
                </a:tc>
                <a:extLst>
                  <a:ext uri="{0D108BD9-81ED-4DB2-BD59-A6C34878D82A}">
                    <a16:rowId xmlns="" xmlns:a16="http://schemas.microsoft.com/office/drawing/2014/main" val="38224938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pre-clean</a:t>
                      </a:r>
                    </a:p>
                  </a:txBody>
                  <a:tcPr/>
                </a:tc>
                <a:tc>
                  <a:txBody>
                    <a:bodyPr/>
                    <a:lstStyle/>
                    <a:p>
                      <a:endParaRPr lang="zh-CN" altLang="en-US"/>
                    </a:p>
                  </a:txBody>
                  <a:tcPr/>
                </a:tc>
                <a:extLst>
                  <a:ext uri="{0D108BD9-81ED-4DB2-BD59-A6C34878D82A}">
                    <a16:rowId xmlns="" xmlns:a16="http://schemas.microsoft.com/office/drawing/2014/main" val="4014916938"/>
                  </a:ext>
                </a:extLst>
              </a:tr>
              <a:tr h="370840">
                <a:tc>
                  <a:txBody>
                    <a:bodyPr/>
                    <a:lstStyle/>
                    <a:p>
                      <a:r>
                        <a:rPr lang="en-US" altLang="zh-CN" dirty="0"/>
                        <a:t>clean</a:t>
                      </a:r>
                      <a:endParaRPr lang="zh-CN" altLang="en-US" dirty="0"/>
                    </a:p>
                  </a:txBody>
                  <a:tcPr/>
                </a:tc>
                <a:tc>
                  <a:txBody>
                    <a:bodyPr/>
                    <a:lstStyle/>
                    <a:p>
                      <a:r>
                        <a:rPr lang="en-US" altLang="zh-CN" dirty="0" err="1"/>
                        <a:t>maven-clean-plugin:clean</a:t>
                      </a:r>
                      <a:endParaRPr lang="zh-CN" altLang="en-US" dirty="0"/>
                    </a:p>
                  </a:txBody>
                  <a:tcPr/>
                </a:tc>
                <a:extLst>
                  <a:ext uri="{0D108BD9-81ED-4DB2-BD59-A6C34878D82A}">
                    <a16:rowId xmlns="" xmlns:a16="http://schemas.microsoft.com/office/drawing/2014/main" val="30793380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post-clean</a:t>
                      </a:r>
                    </a:p>
                  </a:txBody>
                  <a:tcPr/>
                </a:tc>
                <a:tc>
                  <a:txBody>
                    <a:bodyPr/>
                    <a:lstStyle/>
                    <a:p>
                      <a:endParaRPr lang="zh-CN" altLang="en-US" dirty="0"/>
                    </a:p>
                  </a:txBody>
                  <a:tcPr/>
                </a:tc>
                <a:extLst>
                  <a:ext uri="{0D108BD9-81ED-4DB2-BD59-A6C34878D82A}">
                    <a16:rowId xmlns="" xmlns:a16="http://schemas.microsoft.com/office/drawing/2014/main" val="1802174878"/>
                  </a:ext>
                </a:extLst>
              </a:tr>
            </a:tbl>
          </a:graphicData>
        </a:graphic>
      </p:graphicFrame>
      <p:graphicFrame>
        <p:nvGraphicFramePr>
          <p:cNvPr id="5" name="表格 4">
            <a:extLst>
              <a:ext uri="{FF2B5EF4-FFF2-40B4-BE49-F238E27FC236}">
                <a16:creationId xmlns="" xmlns:a16="http://schemas.microsoft.com/office/drawing/2014/main" id="{15DC358F-A1C5-4F3C-A1AF-C80C06092906}"/>
              </a:ext>
            </a:extLst>
          </p:cNvPr>
          <p:cNvGraphicFramePr>
            <a:graphicFrameLocks noGrp="1"/>
          </p:cNvGraphicFramePr>
          <p:nvPr>
            <p:extLst>
              <p:ext uri="{D42A27DB-BD31-4B8C-83A1-F6EECF244321}">
                <p14:modId xmlns:p14="http://schemas.microsoft.com/office/powerpoint/2010/main" val="1410493682"/>
              </p:ext>
            </p:extLst>
          </p:nvPr>
        </p:nvGraphicFramePr>
        <p:xfrm>
          <a:off x="1859815" y="4358013"/>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 xmlns:a16="http://schemas.microsoft.com/office/drawing/2014/main" val="4083149417"/>
                    </a:ext>
                  </a:extLst>
                </a:gridCol>
                <a:gridCol w="4064000">
                  <a:extLst>
                    <a:ext uri="{9D8B030D-6E8A-4147-A177-3AD203B41FA5}">
                      <a16:colId xmlns="" xmlns:a16="http://schemas.microsoft.com/office/drawing/2014/main" val="3742825174"/>
                    </a:ext>
                  </a:extLst>
                </a:gridCol>
              </a:tblGrid>
              <a:tr h="370840">
                <a:tc>
                  <a:txBody>
                    <a:bodyPr/>
                    <a:lstStyle/>
                    <a:p>
                      <a:r>
                        <a:rPr lang="zh-CN" altLang="en-US" dirty="0"/>
                        <a:t>生命周期阶段 </a:t>
                      </a:r>
                    </a:p>
                  </a:txBody>
                  <a:tcPr>
                    <a:solidFill>
                      <a:srgbClr val="1390C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插件目标</a:t>
                      </a:r>
                    </a:p>
                  </a:txBody>
                  <a:tcPr>
                    <a:solidFill>
                      <a:srgbClr val="1390CA"/>
                    </a:solidFill>
                  </a:tcPr>
                </a:tc>
                <a:extLst>
                  <a:ext uri="{0D108BD9-81ED-4DB2-BD59-A6C34878D82A}">
                    <a16:rowId xmlns="" xmlns:a16="http://schemas.microsoft.com/office/drawing/2014/main" val="3822493872"/>
                  </a:ext>
                </a:extLst>
              </a:tr>
              <a:tr h="370840">
                <a:tc>
                  <a:txBody>
                    <a:bodyPr/>
                    <a:lstStyle/>
                    <a:p>
                      <a:pPr marL="0" indent="0">
                        <a:buNone/>
                      </a:pPr>
                      <a:r>
                        <a:rPr lang="en-US" altLang="zh-CN" dirty="0"/>
                        <a:t>pre-site</a:t>
                      </a:r>
                    </a:p>
                  </a:txBody>
                  <a:tcPr/>
                </a:tc>
                <a:tc>
                  <a:txBody>
                    <a:bodyPr/>
                    <a:lstStyle/>
                    <a:p>
                      <a:endParaRPr lang="zh-CN" altLang="en-US"/>
                    </a:p>
                  </a:txBody>
                  <a:tcPr/>
                </a:tc>
                <a:extLst>
                  <a:ext uri="{0D108BD9-81ED-4DB2-BD59-A6C34878D82A}">
                    <a16:rowId xmlns="" xmlns:a16="http://schemas.microsoft.com/office/drawing/2014/main" val="4014916938"/>
                  </a:ext>
                </a:extLst>
              </a:tr>
              <a:tr h="370840">
                <a:tc>
                  <a:txBody>
                    <a:bodyPr/>
                    <a:lstStyle/>
                    <a:p>
                      <a:r>
                        <a:rPr lang="en-US" altLang="zh-CN" dirty="0"/>
                        <a:t>site</a:t>
                      </a:r>
                      <a:endParaRPr lang="zh-CN" altLang="en-US" dirty="0"/>
                    </a:p>
                  </a:txBody>
                  <a:tcPr/>
                </a:tc>
                <a:tc>
                  <a:txBody>
                    <a:bodyPr/>
                    <a:lstStyle/>
                    <a:p>
                      <a:r>
                        <a:rPr lang="en-US" altLang="zh-CN" dirty="0" err="1"/>
                        <a:t>maven-site-plugin:site</a:t>
                      </a:r>
                      <a:endParaRPr lang="zh-CN" altLang="en-US" dirty="0"/>
                    </a:p>
                  </a:txBody>
                  <a:tcPr/>
                </a:tc>
                <a:extLst>
                  <a:ext uri="{0D108BD9-81ED-4DB2-BD59-A6C34878D82A}">
                    <a16:rowId xmlns="" xmlns:a16="http://schemas.microsoft.com/office/drawing/2014/main" val="3079338036"/>
                  </a:ext>
                </a:extLst>
              </a:tr>
              <a:tr h="370840">
                <a:tc>
                  <a:txBody>
                    <a:bodyPr/>
                    <a:lstStyle/>
                    <a:p>
                      <a:pPr marL="0" indent="0">
                        <a:buNone/>
                      </a:pPr>
                      <a:r>
                        <a:rPr lang="en-US" altLang="zh-CN" dirty="0"/>
                        <a:t>post-site</a:t>
                      </a:r>
                    </a:p>
                  </a:txBody>
                  <a:tcPr/>
                </a:tc>
                <a:tc>
                  <a:txBody>
                    <a:bodyPr/>
                    <a:lstStyle/>
                    <a:p>
                      <a:endParaRPr lang="zh-CN" altLang="en-US" dirty="0"/>
                    </a:p>
                  </a:txBody>
                  <a:tcPr/>
                </a:tc>
                <a:extLst>
                  <a:ext uri="{0D108BD9-81ED-4DB2-BD59-A6C34878D82A}">
                    <a16:rowId xmlns="" xmlns:a16="http://schemas.microsoft.com/office/drawing/2014/main" val="1802174878"/>
                  </a:ext>
                </a:extLst>
              </a:tr>
              <a:tr h="370840">
                <a:tc>
                  <a:txBody>
                    <a:bodyPr/>
                    <a:lstStyle/>
                    <a:p>
                      <a:pPr marL="0" indent="0">
                        <a:buNone/>
                      </a:pPr>
                      <a:r>
                        <a:rPr lang="en-US" altLang="zh-CN" dirty="0"/>
                        <a:t>site-deploy</a:t>
                      </a:r>
                    </a:p>
                  </a:txBody>
                  <a:tcPr/>
                </a:tc>
                <a:tc>
                  <a:txBody>
                    <a:bodyPr/>
                    <a:lstStyle/>
                    <a:p>
                      <a:r>
                        <a:rPr lang="en-US" altLang="zh-CN" dirty="0" err="1"/>
                        <a:t>maven-site-plugin:deploy</a:t>
                      </a:r>
                      <a:endParaRPr lang="zh-CN" altLang="en-US" dirty="0"/>
                    </a:p>
                  </a:txBody>
                  <a:tcPr/>
                </a:tc>
                <a:extLst>
                  <a:ext uri="{0D108BD9-81ED-4DB2-BD59-A6C34878D82A}">
                    <a16:rowId xmlns="" xmlns:a16="http://schemas.microsoft.com/office/drawing/2014/main" val="3656420430"/>
                  </a:ext>
                </a:extLst>
              </a:tr>
            </a:tbl>
          </a:graphicData>
        </a:graphic>
      </p:graphicFrame>
      <p:sp>
        <p:nvSpPr>
          <p:cNvPr id="7" name="矩形 6">
            <a:extLst>
              <a:ext uri="{FF2B5EF4-FFF2-40B4-BE49-F238E27FC236}">
                <a16:creationId xmlns="" xmlns:a16="http://schemas.microsoft.com/office/drawing/2014/main" id="{4F0C7E19-3C73-46BC-89F1-04662411B4EA}"/>
              </a:ext>
            </a:extLst>
          </p:cNvPr>
          <p:cNvSpPr/>
          <p:nvPr/>
        </p:nvSpPr>
        <p:spPr>
          <a:xfrm>
            <a:off x="572566" y="3742846"/>
            <a:ext cx="6082755" cy="461665"/>
          </a:xfrm>
          <a:prstGeom prst="rect">
            <a:avLst/>
          </a:prstGeom>
        </p:spPr>
        <p:txBody>
          <a:bodyPr wrap="none">
            <a:spAutoFit/>
          </a:bodyPr>
          <a:lstStyle/>
          <a:p>
            <a:pPr marL="91440" lvl="0" indent="-457200">
              <a:spcBef>
                <a:spcPts val="600"/>
              </a:spcBef>
              <a:spcAft>
                <a:spcPts val="600"/>
              </a:spcAft>
              <a:buFont typeface="Wingdings" panose="05000000000000000000" pitchFamily="2" charset="2"/>
              <a:buChar char="n"/>
            </a:pPr>
            <a:r>
              <a:rPr lang="en-US" altLang="zh-CN" sz="2400" dirty="0">
                <a:solidFill>
                  <a:srgbClr val="1390CA"/>
                </a:solidFill>
                <a:latin typeface="Microsoft YaHei"/>
              </a:rPr>
              <a:t>site</a:t>
            </a:r>
            <a:r>
              <a:rPr lang="zh-CN" altLang="en-US" sz="2400" dirty="0">
                <a:solidFill>
                  <a:srgbClr val="1390CA"/>
                </a:solidFill>
                <a:latin typeface="Microsoft YaHei"/>
              </a:rPr>
              <a:t>生命周期阶段与插件目标的绑定关系</a:t>
            </a:r>
          </a:p>
        </p:txBody>
      </p:sp>
    </p:spTree>
    <p:extLst>
      <p:ext uri="{BB962C8B-B14F-4D97-AF65-F5344CB8AC3E}">
        <p14:creationId xmlns:p14="http://schemas.microsoft.com/office/powerpoint/2010/main" val="186614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内置绑定的插件</a:t>
            </a:r>
            <a:r>
              <a:rPr lang="en-US" altLang="zh-CN" dirty="0"/>
              <a:t>(2)</a:t>
            </a:r>
            <a:endParaRPr lang="zh-CN" altLang="en-US" dirty="0"/>
          </a:p>
        </p:txBody>
      </p:sp>
      <p:sp>
        <p:nvSpPr>
          <p:cNvPr id="3" name="内容占位符 2"/>
          <p:cNvSpPr>
            <a:spLocks noGrp="1"/>
          </p:cNvSpPr>
          <p:nvPr>
            <p:ph idx="1"/>
          </p:nvPr>
        </p:nvSpPr>
        <p:spPr>
          <a:xfrm>
            <a:off x="572567" y="1602138"/>
            <a:ext cx="10934699" cy="513265"/>
          </a:xfrm>
        </p:spPr>
        <p:txBody>
          <a:bodyPr>
            <a:normAutofit/>
          </a:bodyPr>
          <a:lstStyle/>
          <a:p>
            <a:r>
              <a:rPr lang="en-US" altLang="zh-CN" dirty="0"/>
              <a:t>default</a:t>
            </a:r>
            <a:r>
              <a:rPr lang="zh-CN" altLang="en-US" dirty="0"/>
              <a:t>生命周期与内置插件绑定关系</a:t>
            </a:r>
            <a:endParaRPr lang="en-US" altLang="zh-CN" dirty="0"/>
          </a:p>
        </p:txBody>
      </p:sp>
      <p:graphicFrame>
        <p:nvGraphicFramePr>
          <p:cNvPr id="4" name="表格 3">
            <a:extLst>
              <a:ext uri="{FF2B5EF4-FFF2-40B4-BE49-F238E27FC236}">
                <a16:creationId xmlns="" xmlns:a16="http://schemas.microsoft.com/office/drawing/2014/main" id="{DD1D43C5-FAFC-409E-B489-7E5A0826F333}"/>
              </a:ext>
            </a:extLst>
          </p:cNvPr>
          <p:cNvGraphicFramePr>
            <a:graphicFrameLocks noGrp="1"/>
          </p:cNvGraphicFramePr>
          <p:nvPr>
            <p:extLst>
              <p:ext uri="{D42A27DB-BD31-4B8C-83A1-F6EECF244321}">
                <p14:modId xmlns:p14="http://schemas.microsoft.com/office/powerpoint/2010/main" val="321530330"/>
              </p:ext>
            </p:extLst>
          </p:nvPr>
        </p:nvGraphicFramePr>
        <p:xfrm>
          <a:off x="1149847" y="2347540"/>
          <a:ext cx="9780138" cy="3337560"/>
        </p:xfrm>
        <a:graphic>
          <a:graphicData uri="http://schemas.openxmlformats.org/drawingml/2006/table">
            <a:tbl>
              <a:tblPr firstRow="1" bandRow="1">
                <a:tableStyleId>{5C22544A-7EE6-4342-B048-85BDC9FD1C3A}</a:tableStyleId>
              </a:tblPr>
              <a:tblGrid>
                <a:gridCol w="2580942">
                  <a:extLst>
                    <a:ext uri="{9D8B030D-6E8A-4147-A177-3AD203B41FA5}">
                      <a16:colId xmlns="" xmlns:a16="http://schemas.microsoft.com/office/drawing/2014/main" val="3763519561"/>
                    </a:ext>
                  </a:extLst>
                </a:gridCol>
                <a:gridCol w="3939150">
                  <a:extLst>
                    <a:ext uri="{9D8B030D-6E8A-4147-A177-3AD203B41FA5}">
                      <a16:colId xmlns="" xmlns:a16="http://schemas.microsoft.com/office/drawing/2014/main" val="3515636966"/>
                    </a:ext>
                  </a:extLst>
                </a:gridCol>
                <a:gridCol w="3260046">
                  <a:extLst>
                    <a:ext uri="{9D8B030D-6E8A-4147-A177-3AD203B41FA5}">
                      <a16:colId xmlns="" xmlns:a16="http://schemas.microsoft.com/office/drawing/2014/main" val="1746878693"/>
                    </a:ext>
                  </a:extLst>
                </a:gridCol>
              </a:tblGrid>
              <a:tr h="370840">
                <a:tc>
                  <a:txBody>
                    <a:bodyPr/>
                    <a:lstStyle/>
                    <a:p>
                      <a:pPr algn="ctr"/>
                      <a:r>
                        <a:rPr lang="zh-CN" altLang="en-US" dirty="0"/>
                        <a:t>生命周期阶段</a:t>
                      </a:r>
                    </a:p>
                  </a:txBody>
                  <a:tcPr anchor="ctr">
                    <a:solidFill>
                      <a:srgbClr val="1390CA"/>
                    </a:solidFill>
                  </a:tcPr>
                </a:tc>
                <a:tc gridSpan="2">
                  <a:txBody>
                    <a:bodyPr/>
                    <a:lstStyle/>
                    <a:p>
                      <a:pPr algn="ctr"/>
                      <a:r>
                        <a:rPr lang="zh-CN" altLang="en-US" dirty="0"/>
                        <a:t>插件目标</a:t>
                      </a:r>
                    </a:p>
                  </a:txBody>
                  <a:tcPr anchor="ctr">
                    <a:solidFill>
                      <a:srgbClr val="1390CA"/>
                    </a:solidFill>
                  </a:tcPr>
                </a:tc>
                <a:tc hMerge="1">
                  <a:txBody>
                    <a:bodyPr/>
                    <a:lstStyle/>
                    <a:p>
                      <a:endParaRPr lang="zh-CN" altLang="en-US" dirty="0"/>
                    </a:p>
                  </a:txBody>
                  <a:tcPr/>
                </a:tc>
                <a:extLst>
                  <a:ext uri="{0D108BD9-81ED-4DB2-BD59-A6C34878D82A}">
                    <a16:rowId xmlns="" xmlns:a16="http://schemas.microsoft.com/office/drawing/2014/main" val="358136774"/>
                  </a:ext>
                </a:extLst>
              </a:tr>
              <a:tr h="370840">
                <a:tc>
                  <a:txBody>
                    <a:bodyPr/>
                    <a:lstStyle/>
                    <a:p>
                      <a:r>
                        <a:rPr lang="en-US" altLang="zh-CN" sz="1600" b="1" dirty="0"/>
                        <a:t>process-resources</a:t>
                      </a:r>
                      <a:endParaRPr lang="zh-CN" altLang="en-US" sz="1600" b="1" dirty="0"/>
                    </a:p>
                  </a:txBody>
                  <a:tcPr anchor="ctr"/>
                </a:tc>
                <a:tc>
                  <a:txBody>
                    <a:bodyPr/>
                    <a:lstStyle/>
                    <a:p>
                      <a:r>
                        <a:rPr lang="en-US" altLang="zh-CN" sz="1600" dirty="0" err="1"/>
                        <a:t>maven-resources-plugin:resources</a:t>
                      </a:r>
                      <a:endParaRPr lang="zh-CN" altLang="en-US" sz="1600" dirty="0"/>
                    </a:p>
                  </a:txBody>
                  <a:tcPr anchor="ctr"/>
                </a:tc>
                <a:tc>
                  <a:txBody>
                    <a:bodyPr/>
                    <a:lstStyle/>
                    <a:p>
                      <a:r>
                        <a:rPr lang="zh-CN" altLang="en-US" sz="1600" dirty="0"/>
                        <a:t>复制主资源文件至主输出目录</a:t>
                      </a:r>
                    </a:p>
                  </a:txBody>
                  <a:tcPr anchor="ctr"/>
                </a:tc>
                <a:extLst>
                  <a:ext uri="{0D108BD9-81ED-4DB2-BD59-A6C34878D82A}">
                    <a16:rowId xmlns="" xmlns:a16="http://schemas.microsoft.com/office/drawing/2014/main" val="2562799143"/>
                  </a:ext>
                </a:extLst>
              </a:tr>
              <a:tr h="370840">
                <a:tc>
                  <a:txBody>
                    <a:bodyPr/>
                    <a:lstStyle/>
                    <a:p>
                      <a:r>
                        <a:rPr lang="en-US" altLang="zh-CN" sz="1600" b="1" dirty="0"/>
                        <a:t>compile</a:t>
                      </a:r>
                      <a:endParaRPr lang="zh-CN" altLang="en-US" sz="1600" b="1" dirty="0"/>
                    </a:p>
                  </a:txBody>
                  <a:tcPr anchor="ctr"/>
                </a:tc>
                <a:tc>
                  <a:txBody>
                    <a:bodyPr/>
                    <a:lstStyle/>
                    <a:p>
                      <a:r>
                        <a:rPr lang="en-US" altLang="zh-CN" sz="1600" dirty="0" err="1"/>
                        <a:t>maven-compile-plugin:compile</a:t>
                      </a:r>
                      <a:endParaRPr lang="zh-CN" altLang="en-US" sz="1600" dirty="0"/>
                    </a:p>
                  </a:txBody>
                  <a:tcPr anchor="ctr"/>
                </a:tc>
                <a:tc>
                  <a:txBody>
                    <a:bodyPr/>
                    <a:lstStyle/>
                    <a:p>
                      <a:r>
                        <a:rPr lang="zh-CN" altLang="en-US" sz="1600" dirty="0"/>
                        <a:t>编译主代码至主输出目录</a:t>
                      </a:r>
                    </a:p>
                  </a:txBody>
                  <a:tcPr anchor="ctr"/>
                </a:tc>
                <a:extLst>
                  <a:ext uri="{0D108BD9-81ED-4DB2-BD59-A6C34878D82A}">
                    <a16:rowId xmlns="" xmlns:a16="http://schemas.microsoft.com/office/drawing/2014/main" val="1510105795"/>
                  </a:ext>
                </a:extLst>
              </a:tr>
              <a:tr h="370840">
                <a:tc>
                  <a:txBody>
                    <a:bodyPr/>
                    <a:lstStyle/>
                    <a:p>
                      <a:r>
                        <a:rPr lang="en-US" altLang="zh-CN" sz="1600" b="1" dirty="0"/>
                        <a:t>process-test-resources</a:t>
                      </a:r>
                      <a:endParaRPr lang="zh-CN" altLang="en-US" sz="1600" b="1" dirty="0"/>
                    </a:p>
                  </a:txBody>
                  <a:tcPr anchor="ctr"/>
                </a:tc>
                <a:tc>
                  <a:txBody>
                    <a:bodyPr/>
                    <a:lstStyle/>
                    <a:p>
                      <a:r>
                        <a:rPr lang="en-US" altLang="zh-CN" sz="1600" dirty="0" err="1"/>
                        <a:t>maven-resources-plugin:testRresources</a:t>
                      </a:r>
                      <a:endParaRPr lang="zh-CN" altLang="en-US" sz="1600" dirty="0"/>
                    </a:p>
                  </a:txBody>
                  <a:tcPr anchor="ctr"/>
                </a:tc>
                <a:tc>
                  <a:txBody>
                    <a:bodyPr/>
                    <a:lstStyle/>
                    <a:p>
                      <a:r>
                        <a:rPr lang="zh-CN" altLang="en-US" sz="1600" dirty="0"/>
                        <a:t>复制测试资源文件至测试输出目录</a:t>
                      </a:r>
                    </a:p>
                  </a:txBody>
                  <a:tcPr anchor="ctr"/>
                </a:tc>
                <a:extLst>
                  <a:ext uri="{0D108BD9-81ED-4DB2-BD59-A6C34878D82A}">
                    <a16:rowId xmlns="" xmlns:a16="http://schemas.microsoft.com/office/drawing/2014/main" val="4022266725"/>
                  </a:ext>
                </a:extLst>
              </a:tr>
              <a:tr h="370840">
                <a:tc>
                  <a:txBody>
                    <a:bodyPr/>
                    <a:lstStyle/>
                    <a:p>
                      <a:r>
                        <a:rPr lang="en-US" altLang="zh-CN" sz="1600" b="1" dirty="0"/>
                        <a:t>test-compile</a:t>
                      </a:r>
                      <a:endParaRPr lang="zh-CN" altLang="en-US" sz="1600" b="1" dirty="0"/>
                    </a:p>
                  </a:txBody>
                  <a:tcPr anchor="ctr"/>
                </a:tc>
                <a:tc>
                  <a:txBody>
                    <a:bodyPr/>
                    <a:lstStyle/>
                    <a:p>
                      <a:r>
                        <a:rPr lang="en-US" altLang="zh-CN" sz="1600" dirty="0" err="1"/>
                        <a:t>maven-compiler-plugin:testCompile</a:t>
                      </a:r>
                      <a:endParaRPr lang="zh-CN" altLang="en-US" sz="1600" dirty="0"/>
                    </a:p>
                  </a:txBody>
                  <a:tcPr anchor="ctr"/>
                </a:tc>
                <a:tc>
                  <a:txBody>
                    <a:bodyPr/>
                    <a:lstStyle/>
                    <a:p>
                      <a:r>
                        <a:rPr lang="zh-CN" altLang="en-US" sz="1600" dirty="0"/>
                        <a:t>编译测试代码至测试输出目录</a:t>
                      </a:r>
                    </a:p>
                  </a:txBody>
                  <a:tcPr anchor="ctr"/>
                </a:tc>
                <a:extLst>
                  <a:ext uri="{0D108BD9-81ED-4DB2-BD59-A6C34878D82A}">
                    <a16:rowId xmlns="" xmlns:a16="http://schemas.microsoft.com/office/drawing/2014/main" val="3793737604"/>
                  </a:ext>
                </a:extLst>
              </a:tr>
              <a:tr h="370840">
                <a:tc>
                  <a:txBody>
                    <a:bodyPr/>
                    <a:lstStyle/>
                    <a:p>
                      <a:r>
                        <a:rPr lang="en-US" altLang="zh-CN" sz="1600" b="1" dirty="0"/>
                        <a:t>test</a:t>
                      </a:r>
                      <a:endParaRPr lang="zh-CN" altLang="en-US" sz="1600" b="1" dirty="0"/>
                    </a:p>
                  </a:txBody>
                  <a:tcPr anchor="ctr"/>
                </a:tc>
                <a:tc>
                  <a:txBody>
                    <a:bodyPr/>
                    <a:lstStyle/>
                    <a:p>
                      <a:r>
                        <a:rPr lang="en-US" altLang="zh-CN" sz="1600" dirty="0" err="1"/>
                        <a:t>maven-surefire-plugin:test</a:t>
                      </a:r>
                      <a:endParaRPr lang="zh-CN" altLang="en-US" sz="1600" dirty="0"/>
                    </a:p>
                  </a:txBody>
                  <a:tcPr anchor="ctr"/>
                </a:tc>
                <a:tc>
                  <a:txBody>
                    <a:bodyPr/>
                    <a:lstStyle/>
                    <a:p>
                      <a:r>
                        <a:rPr lang="zh-CN" altLang="en-US" sz="1600" dirty="0"/>
                        <a:t>执行测试用例</a:t>
                      </a:r>
                    </a:p>
                  </a:txBody>
                  <a:tcPr anchor="ctr"/>
                </a:tc>
                <a:extLst>
                  <a:ext uri="{0D108BD9-81ED-4DB2-BD59-A6C34878D82A}">
                    <a16:rowId xmlns="" xmlns:a16="http://schemas.microsoft.com/office/drawing/2014/main" val="2879657570"/>
                  </a:ext>
                </a:extLst>
              </a:tr>
              <a:tr h="370840">
                <a:tc>
                  <a:txBody>
                    <a:bodyPr/>
                    <a:lstStyle/>
                    <a:p>
                      <a:r>
                        <a:rPr lang="en-US" altLang="zh-CN" sz="1600" b="1" dirty="0"/>
                        <a:t>package</a:t>
                      </a:r>
                      <a:endParaRPr lang="zh-CN" altLang="en-US" sz="1600" b="1" dirty="0"/>
                    </a:p>
                  </a:txBody>
                  <a:tcPr anchor="ctr"/>
                </a:tc>
                <a:tc>
                  <a:txBody>
                    <a:bodyPr/>
                    <a:lstStyle/>
                    <a:p>
                      <a:r>
                        <a:rPr lang="en-US" altLang="zh-CN" sz="1600" dirty="0" err="1"/>
                        <a:t>maven-jar-plugin:jar</a:t>
                      </a:r>
                      <a:endParaRPr lang="zh-CN" altLang="en-US" sz="1600" dirty="0"/>
                    </a:p>
                  </a:txBody>
                  <a:tcPr anchor="ctr"/>
                </a:tc>
                <a:tc>
                  <a:txBody>
                    <a:bodyPr/>
                    <a:lstStyle/>
                    <a:p>
                      <a:r>
                        <a:rPr lang="zh-CN" altLang="en-US" sz="1600" dirty="0"/>
                        <a:t>创建项目</a:t>
                      </a:r>
                      <a:r>
                        <a:rPr lang="en-US" altLang="zh-CN" sz="1600" dirty="0"/>
                        <a:t>jar</a:t>
                      </a:r>
                      <a:r>
                        <a:rPr lang="zh-CN" altLang="en-US" sz="1600" dirty="0"/>
                        <a:t>包</a:t>
                      </a:r>
                    </a:p>
                  </a:txBody>
                  <a:tcPr anchor="ctr"/>
                </a:tc>
                <a:extLst>
                  <a:ext uri="{0D108BD9-81ED-4DB2-BD59-A6C34878D82A}">
                    <a16:rowId xmlns="" xmlns:a16="http://schemas.microsoft.com/office/drawing/2014/main" val="705802600"/>
                  </a:ext>
                </a:extLst>
              </a:tr>
              <a:tr h="370840">
                <a:tc>
                  <a:txBody>
                    <a:bodyPr/>
                    <a:lstStyle/>
                    <a:p>
                      <a:r>
                        <a:rPr lang="en-US" altLang="zh-CN" sz="1600" b="1" dirty="0"/>
                        <a:t>install</a:t>
                      </a:r>
                      <a:endParaRPr lang="zh-CN" altLang="en-US" sz="1600" b="1" dirty="0"/>
                    </a:p>
                  </a:txBody>
                  <a:tcPr anchor="ctr"/>
                </a:tc>
                <a:tc>
                  <a:txBody>
                    <a:bodyPr/>
                    <a:lstStyle/>
                    <a:p>
                      <a:r>
                        <a:rPr lang="en-US" altLang="zh-CN" sz="1600" dirty="0" err="1"/>
                        <a:t>maven-install-plugin:install</a:t>
                      </a:r>
                      <a:endParaRPr lang="zh-CN" altLang="en-US" sz="1600" dirty="0"/>
                    </a:p>
                  </a:txBody>
                  <a:tcPr anchor="ctr"/>
                </a:tc>
                <a:tc>
                  <a:txBody>
                    <a:bodyPr/>
                    <a:lstStyle/>
                    <a:p>
                      <a:r>
                        <a:rPr lang="zh-CN" altLang="en-US" sz="1600" dirty="0"/>
                        <a:t>将项目输出构件安装到本地仓库</a:t>
                      </a:r>
                    </a:p>
                  </a:txBody>
                  <a:tcPr anchor="ctr"/>
                </a:tc>
                <a:extLst>
                  <a:ext uri="{0D108BD9-81ED-4DB2-BD59-A6C34878D82A}">
                    <a16:rowId xmlns="" xmlns:a16="http://schemas.microsoft.com/office/drawing/2014/main" val="1123218860"/>
                  </a:ext>
                </a:extLst>
              </a:tr>
              <a:tr h="370840">
                <a:tc>
                  <a:txBody>
                    <a:bodyPr/>
                    <a:lstStyle/>
                    <a:p>
                      <a:r>
                        <a:rPr lang="en-US" altLang="zh-CN" sz="1600" b="1" dirty="0"/>
                        <a:t>deploy</a:t>
                      </a:r>
                      <a:endParaRPr lang="zh-CN" altLang="en-US" sz="1600" b="1" dirty="0"/>
                    </a:p>
                  </a:txBody>
                  <a:tcPr anchor="ctr"/>
                </a:tc>
                <a:tc>
                  <a:txBody>
                    <a:bodyPr/>
                    <a:lstStyle/>
                    <a:p>
                      <a:r>
                        <a:rPr lang="en-US" altLang="zh-CN" sz="1600" dirty="0" err="1"/>
                        <a:t>maven-deploy-plugin:deploy</a:t>
                      </a:r>
                      <a:endParaRPr lang="zh-CN" altLang="en-US" sz="1600" dirty="0"/>
                    </a:p>
                  </a:txBody>
                  <a:tcPr anchor="ctr"/>
                </a:tc>
                <a:tc>
                  <a:txBody>
                    <a:bodyPr/>
                    <a:lstStyle/>
                    <a:p>
                      <a:r>
                        <a:rPr lang="zh-CN" altLang="en-US" sz="1600" dirty="0"/>
                        <a:t>将项目输出构件部署到远程仓库</a:t>
                      </a:r>
                    </a:p>
                  </a:txBody>
                  <a:tcPr anchor="ctr"/>
                </a:tc>
                <a:extLst>
                  <a:ext uri="{0D108BD9-81ED-4DB2-BD59-A6C34878D82A}">
                    <a16:rowId xmlns="" xmlns:a16="http://schemas.microsoft.com/office/drawing/2014/main" val="332463458"/>
                  </a:ext>
                </a:extLst>
              </a:tr>
            </a:tbl>
          </a:graphicData>
        </a:graphic>
      </p:graphicFrame>
    </p:spTree>
    <p:extLst>
      <p:ext uri="{BB962C8B-B14F-4D97-AF65-F5344CB8AC3E}">
        <p14:creationId xmlns:p14="http://schemas.microsoft.com/office/powerpoint/2010/main" val="38775926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自定义插件与绑定</a:t>
            </a:r>
          </a:p>
        </p:txBody>
      </p:sp>
      <p:sp>
        <p:nvSpPr>
          <p:cNvPr id="3" name="内容占位符 2"/>
          <p:cNvSpPr>
            <a:spLocks noGrp="1"/>
          </p:cNvSpPr>
          <p:nvPr>
            <p:ph idx="1"/>
          </p:nvPr>
        </p:nvSpPr>
        <p:spPr/>
        <p:txBody>
          <a:bodyPr>
            <a:normAutofit/>
          </a:bodyPr>
          <a:lstStyle/>
          <a:p>
            <a:pPr marL="342900" indent="-342900"/>
            <a:r>
              <a:rPr lang="zh-CN" altLang="en-US" sz="2000" dirty="0"/>
              <a:t>除了内置绑定外，用户可以自己选择将某个插件目标绑定到生命周期的某个阶段上。</a:t>
            </a:r>
            <a:endParaRPr lang="en-US" altLang="zh-CN" sz="2000" dirty="0"/>
          </a:p>
          <a:p>
            <a:pPr marL="0" indent="0">
              <a:buNone/>
            </a:pPr>
            <a:endParaRPr lang="en-US" altLang="zh-CN" sz="2000" dirty="0">
              <a:solidFill>
                <a:schemeClr val="tx1">
                  <a:lumMod val="75000"/>
                  <a:lumOff val="25000"/>
                </a:schemeClr>
              </a:solidFill>
            </a:endParaRPr>
          </a:p>
          <a:p>
            <a:pPr marL="342900" indent="-342900"/>
            <a:r>
              <a:rPr lang="zh-CN" altLang="en-US" sz="2000" dirty="0"/>
              <a:t>在</a:t>
            </a:r>
            <a:r>
              <a:rPr lang="en-US" altLang="zh-CN" sz="2000" dirty="0" err="1"/>
              <a:t>Opendaylight</a:t>
            </a:r>
            <a:r>
              <a:rPr lang="zh-CN" altLang="en-US" sz="2000" dirty="0"/>
              <a:t>里，也有一个自定义</a:t>
            </a:r>
            <a:r>
              <a:rPr lang="en-US" altLang="zh-CN" sz="2000" dirty="0"/>
              <a:t>maven</a:t>
            </a:r>
            <a:r>
              <a:rPr lang="zh-CN" altLang="en-US" sz="2000" dirty="0"/>
              <a:t>插件</a:t>
            </a:r>
          </a:p>
          <a:p>
            <a:pPr marL="0" indent="0">
              <a:buNone/>
            </a:pPr>
            <a:r>
              <a:rPr lang="en-US" altLang="zh-CN" sz="2000" dirty="0"/>
              <a:t>    </a:t>
            </a:r>
            <a:r>
              <a:rPr lang="en-US" altLang="zh-CN" sz="2000" dirty="0">
                <a:solidFill>
                  <a:schemeClr val="tx1">
                    <a:lumMod val="75000"/>
                    <a:lumOff val="25000"/>
                  </a:schemeClr>
                </a:solidFill>
              </a:rPr>
              <a:t>&lt;</a:t>
            </a:r>
            <a:r>
              <a:rPr lang="en-US" altLang="zh-CN" sz="2000" b="1" dirty="0" err="1">
                <a:solidFill>
                  <a:schemeClr val="tx1">
                    <a:lumMod val="75000"/>
                    <a:lumOff val="25000"/>
                  </a:schemeClr>
                </a:solidFill>
              </a:rPr>
              <a:t>groupId</a:t>
            </a:r>
            <a:r>
              <a:rPr lang="en-US" altLang="zh-CN" sz="2000" dirty="0">
                <a:solidFill>
                  <a:schemeClr val="tx1">
                    <a:lumMod val="75000"/>
                    <a:lumOff val="25000"/>
                  </a:schemeClr>
                </a:solidFill>
              </a:rPr>
              <a:t>&gt;</a:t>
            </a:r>
            <a:r>
              <a:rPr lang="en-US" altLang="zh-CN" sz="2000" dirty="0" err="1">
                <a:solidFill>
                  <a:schemeClr val="tx1">
                    <a:lumMod val="75000"/>
                    <a:lumOff val="25000"/>
                  </a:schemeClr>
                </a:solidFill>
              </a:rPr>
              <a:t>org.opendaylight.yangtools</a:t>
            </a:r>
            <a:r>
              <a:rPr lang="en-US" altLang="zh-CN" sz="2000" dirty="0">
                <a:solidFill>
                  <a:schemeClr val="tx1">
                    <a:lumMod val="75000"/>
                    <a:lumOff val="25000"/>
                  </a:schemeClr>
                </a:solidFill>
              </a:rPr>
              <a:t>&lt;/</a:t>
            </a:r>
            <a:r>
              <a:rPr lang="en-US" altLang="zh-CN" sz="2000" b="1" dirty="0" err="1">
                <a:solidFill>
                  <a:schemeClr val="tx1">
                    <a:lumMod val="75000"/>
                    <a:lumOff val="25000"/>
                  </a:schemeClr>
                </a:solidFill>
              </a:rPr>
              <a:t>groupId</a:t>
            </a:r>
            <a:r>
              <a:rPr lang="en-US" altLang="zh-CN" sz="2000" dirty="0">
                <a:solidFill>
                  <a:schemeClr val="tx1">
                    <a:lumMod val="75000"/>
                    <a:lumOff val="25000"/>
                  </a:schemeClr>
                </a:solidFill>
              </a:rPr>
              <a:t>&gt;</a:t>
            </a:r>
            <a:br>
              <a:rPr lang="en-US" altLang="zh-CN" sz="2000" dirty="0">
                <a:solidFill>
                  <a:schemeClr val="tx1">
                    <a:lumMod val="75000"/>
                    <a:lumOff val="25000"/>
                  </a:schemeClr>
                </a:solidFill>
              </a:rPr>
            </a:br>
            <a:r>
              <a:rPr lang="en-US" altLang="zh-CN" sz="2000" dirty="0">
                <a:solidFill>
                  <a:schemeClr val="tx1">
                    <a:lumMod val="75000"/>
                    <a:lumOff val="25000"/>
                  </a:schemeClr>
                </a:solidFill>
              </a:rPr>
              <a:t>    &lt;</a:t>
            </a:r>
            <a:r>
              <a:rPr lang="en-US" altLang="zh-CN" sz="2000" b="1" dirty="0" err="1">
                <a:solidFill>
                  <a:schemeClr val="tx1">
                    <a:lumMod val="75000"/>
                    <a:lumOff val="25000"/>
                  </a:schemeClr>
                </a:solidFill>
              </a:rPr>
              <a:t>artifactId</a:t>
            </a:r>
            <a:r>
              <a:rPr lang="en-US" altLang="zh-CN" sz="2000" dirty="0">
                <a:solidFill>
                  <a:schemeClr val="tx1">
                    <a:lumMod val="75000"/>
                    <a:lumOff val="25000"/>
                  </a:schemeClr>
                </a:solidFill>
              </a:rPr>
              <a:t>&gt;yang-maven-plugin&lt;/</a:t>
            </a:r>
            <a:r>
              <a:rPr lang="en-US" altLang="zh-CN" sz="2000" b="1" dirty="0" err="1">
                <a:solidFill>
                  <a:schemeClr val="tx1">
                    <a:lumMod val="75000"/>
                    <a:lumOff val="25000"/>
                  </a:schemeClr>
                </a:solidFill>
              </a:rPr>
              <a:t>artifactId</a:t>
            </a:r>
            <a:r>
              <a:rPr lang="en-US" altLang="zh-CN" sz="2000" dirty="0">
                <a:solidFill>
                  <a:schemeClr val="tx1">
                    <a:lumMod val="75000"/>
                    <a:lumOff val="25000"/>
                  </a:schemeClr>
                </a:solidFill>
              </a:rPr>
              <a:t>&gt;</a:t>
            </a:r>
          </a:p>
          <a:p>
            <a:pPr marL="0" indent="0">
              <a:buNone/>
            </a:pPr>
            <a:r>
              <a:rPr lang="zh-CN" altLang="en-US" sz="2000" dirty="0"/>
              <a:t>    </a:t>
            </a:r>
            <a:endParaRPr lang="en-US" altLang="zh-CN" sz="2000" dirty="0"/>
          </a:p>
          <a:p>
            <a:pPr marL="0" indent="0">
              <a:buNone/>
            </a:pPr>
            <a:r>
              <a:rPr lang="zh-CN" altLang="en-US" sz="2000" dirty="0"/>
              <a:t>该插件被绑定到</a:t>
            </a:r>
            <a:r>
              <a:rPr lang="en-US" altLang="zh-CN" sz="2000" dirty="0"/>
              <a:t>default</a:t>
            </a:r>
            <a:r>
              <a:rPr lang="zh-CN" altLang="en-US" sz="2000" dirty="0"/>
              <a:t>生命周期的</a:t>
            </a:r>
            <a:r>
              <a:rPr lang="en-US" altLang="zh-CN" sz="2000" dirty="0"/>
              <a:t>generate-sources</a:t>
            </a:r>
            <a:r>
              <a:rPr lang="zh-CN" altLang="en-US" sz="2000" dirty="0"/>
              <a:t>阶段来执行，根据</a:t>
            </a:r>
            <a:r>
              <a:rPr lang="en-US" altLang="zh-CN" sz="2000" dirty="0"/>
              <a:t>YANG</a:t>
            </a:r>
            <a:r>
              <a:rPr lang="zh-CN" altLang="en-US" sz="2000" dirty="0"/>
              <a:t>模型文件生成</a:t>
            </a:r>
            <a:r>
              <a:rPr lang="en-US" altLang="zh-CN" sz="2000" dirty="0"/>
              <a:t>Java</a:t>
            </a:r>
            <a:r>
              <a:rPr lang="zh-CN" altLang="en-US" sz="2000" dirty="0"/>
              <a:t>代码。</a:t>
            </a:r>
          </a:p>
        </p:txBody>
      </p:sp>
    </p:spTree>
    <p:extLst>
      <p:ext uri="{BB962C8B-B14F-4D97-AF65-F5344CB8AC3E}">
        <p14:creationId xmlns:p14="http://schemas.microsoft.com/office/powerpoint/2010/main" val="28318576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依赖管理</a:t>
            </a:r>
          </a:p>
        </p:txBody>
      </p:sp>
      <p:sp>
        <p:nvSpPr>
          <p:cNvPr id="3" name="内容占位符 2"/>
          <p:cNvSpPr>
            <a:spLocks noGrp="1"/>
          </p:cNvSpPr>
          <p:nvPr>
            <p:ph idx="1"/>
          </p:nvPr>
        </p:nvSpPr>
        <p:spPr/>
        <p:txBody>
          <a:bodyPr>
            <a:normAutofit/>
          </a:bodyPr>
          <a:lstStyle/>
          <a:p>
            <a:r>
              <a:rPr lang="en-US" altLang="zh-CN" sz="2000" dirty="0"/>
              <a:t>Maven</a:t>
            </a:r>
            <a:r>
              <a:rPr lang="zh-CN" altLang="en-US" sz="2000" dirty="0"/>
              <a:t>要求每一个</a:t>
            </a:r>
            <a:r>
              <a:rPr lang="en-US" altLang="zh-CN" sz="2000" dirty="0"/>
              <a:t>jar</a:t>
            </a:r>
            <a:r>
              <a:rPr lang="zh-CN" altLang="en-US" sz="2000" dirty="0"/>
              <a:t>包都必须明确定义自己的坐标，</a:t>
            </a:r>
            <a:r>
              <a:rPr lang="en-US" altLang="zh-CN" sz="2000" dirty="0"/>
              <a:t>Maven</a:t>
            </a:r>
            <a:r>
              <a:rPr lang="zh-CN" altLang="en-US" sz="2000" dirty="0"/>
              <a:t>就是通过这个坐标来查找管理这些</a:t>
            </a:r>
            <a:r>
              <a:rPr lang="en-US" altLang="zh-CN" sz="2000" dirty="0"/>
              <a:t>jar</a:t>
            </a:r>
            <a:r>
              <a:rPr lang="zh-CN" altLang="en-US" sz="2000" dirty="0"/>
              <a:t>包的。</a:t>
            </a:r>
            <a:endParaRPr lang="en-US" altLang="zh-CN" sz="2000" dirty="0"/>
          </a:p>
          <a:p>
            <a:endParaRPr lang="zh-CN" altLang="en-US" sz="2000" dirty="0"/>
          </a:p>
          <a:p>
            <a:r>
              <a:rPr lang="zh-CN" altLang="en-US" sz="2000" dirty="0"/>
              <a:t>在</a:t>
            </a:r>
            <a:r>
              <a:rPr lang="en-US" altLang="zh-CN" sz="2000" dirty="0"/>
              <a:t>Maven</a:t>
            </a:r>
            <a:r>
              <a:rPr lang="zh-CN" altLang="en-US" sz="2000" dirty="0"/>
              <a:t>中，一个</a:t>
            </a:r>
            <a:r>
              <a:rPr lang="en-US" altLang="zh-CN" sz="2000" dirty="0"/>
              <a:t>jar</a:t>
            </a:r>
            <a:r>
              <a:rPr lang="zh-CN" altLang="en-US" sz="2000" dirty="0"/>
              <a:t>包的坐标是由它的</a:t>
            </a:r>
            <a:r>
              <a:rPr lang="en-US" altLang="zh-CN" sz="2000" dirty="0" err="1"/>
              <a:t>groupId</a:t>
            </a:r>
            <a:r>
              <a:rPr lang="zh-CN" altLang="en-US" sz="2000" dirty="0"/>
              <a:t>、</a:t>
            </a:r>
            <a:r>
              <a:rPr lang="en-US" altLang="zh-CN" sz="2000" dirty="0" err="1"/>
              <a:t>artifactId</a:t>
            </a:r>
            <a:r>
              <a:rPr lang="zh-CN" altLang="en-US" sz="2000" dirty="0"/>
              <a:t>、</a:t>
            </a:r>
            <a:r>
              <a:rPr lang="en-US" altLang="zh-CN" sz="2000" dirty="0"/>
              <a:t>version</a:t>
            </a:r>
            <a:r>
              <a:rPr lang="zh-CN" altLang="en-US" sz="2000" dirty="0"/>
              <a:t>这些元素来定义的。</a:t>
            </a:r>
          </a:p>
          <a:p>
            <a:pPr lvl="1"/>
            <a:r>
              <a:rPr lang="en-US" altLang="zh-CN" sz="1800" dirty="0" err="1"/>
              <a:t>groupId</a:t>
            </a:r>
            <a:r>
              <a:rPr lang="zh-CN" altLang="en-US" sz="1800" dirty="0"/>
              <a:t>：表明其所属组织或公司及其所属项目，命名规则为组织或公司域名反转加项目名称。</a:t>
            </a:r>
          </a:p>
          <a:p>
            <a:pPr lvl="1"/>
            <a:r>
              <a:rPr lang="en-US" altLang="zh-CN" sz="1800" dirty="0" err="1"/>
              <a:t>artifactId</a:t>
            </a:r>
            <a:r>
              <a:rPr lang="zh-CN" altLang="en-US" sz="1800" dirty="0"/>
              <a:t>：项目的模块名，通常与实际项目名称一致。模块的命名通常为项目名前缀加模块名。</a:t>
            </a:r>
          </a:p>
          <a:p>
            <a:pPr lvl="1"/>
            <a:r>
              <a:rPr lang="en-US" altLang="zh-CN" sz="1800" dirty="0"/>
              <a:t>version</a:t>
            </a:r>
            <a:r>
              <a:rPr lang="zh-CN" altLang="en-US" sz="1800" dirty="0"/>
              <a:t>：当前项目的版本号。</a:t>
            </a:r>
          </a:p>
          <a:p>
            <a:pPr lvl="1"/>
            <a:r>
              <a:rPr lang="en-US" altLang="zh-CN" sz="1800" dirty="0"/>
              <a:t>packaging</a:t>
            </a:r>
            <a:r>
              <a:rPr lang="zh-CN" altLang="en-US" sz="1800" dirty="0"/>
              <a:t>：定义项目的打包方式，可选值有</a:t>
            </a:r>
            <a:r>
              <a:rPr lang="en-US" altLang="zh-CN" sz="1800" dirty="0"/>
              <a:t>jar</a:t>
            </a:r>
            <a:r>
              <a:rPr lang="zh-CN" altLang="en-US" sz="1800" dirty="0"/>
              <a:t>、</a:t>
            </a:r>
            <a:r>
              <a:rPr lang="en-US" altLang="zh-CN" sz="1800" dirty="0"/>
              <a:t>war</a:t>
            </a:r>
            <a:r>
              <a:rPr lang="zh-CN" altLang="en-US" sz="1800" dirty="0"/>
              <a:t>、</a:t>
            </a:r>
            <a:r>
              <a:rPr lang="en-US" altLang="zh-CN" sz="1800" dirty="0" err="1"/>
              <a:t>pom</a:t>
            </a:r>
            <a:r>
              <a:rPr lang="zh-CN" altLang="en-US" sz="1800" dirty="0"/>
              <a:t>、</a:t>
            </a:r>
            <a:r>
              <a:rPr lang="en-US" altLang="zh-CN" sz="1800" dirty="0"/>
              <a:t>bundle</a:t>
            </a:r>
            <a:r>
              <a:rPr lang="zh-CN" altLang="en-US" sz="1800" dirty="0"/>
              <a:t>，默认为</a:t>
            </a:r>
            <a:r>
              <a:rPr lang="en-US" altLang="zh-CN" sz="1800" dirty="0"/>
              <a:t>jar</a:t>
            </a:r>
            <a:r>
              <a:rPr lang="zh-CN" altLang="en-US" dirty="0"/>
              <a:t>。</a:t>
            </a:r>
          </a:p>
          <a:p>
            <a:endParaRPr lang="zh-CN" altLang="en-US" dirty="0"/>
          </a:p>
        </p:txBody>
      </p:sp>
    </p:spTree>
    <p:extLst>
      <p:ext uri="{BB962C8B-B14F-4D97-AF65-F5344CB8AC3E}">
        <p14:creationId xmlns:p14="http://schemas.microsoft.com/office/powerpoint/2010/main" val="1663819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依赖的传递性</a:t>
            </a:r>
          </a:p>
        </p:txBody>
      </p:sp>
      <p:sp>
        <p:nvSpPr>
          <p:cNvPr id="3" name="内容占位符 2"/>
          <p:cNvSpPr>
            <a:spLocks noGrp="1"/>
          </p:cNvSpPr>
          <p:nvPr>
            <p:ph idx="1"/>
          </p:nvPr>
        </p:nvSpPr>
        <p:spPr/>
        <p:txBody>
          <a:bodyPr/>
          <a:lstStyle/>
          <a:p>
            <a:r>
              <a:rPr lang="zh-CN" altLang="en-US" dirty="0"/>
              <a:t>传递性依赖</a:t>
            </a:r>
            <a:endParaRPr lang="en-US" altLang="zh-CN" dirty="0"/>
          </a:p>
          <a:p>
            <a:pPr marL="0" indent="0">
              <a:buNone/>
            </a:pPr>
            <a:r>
              <a:rPr lang="zh-CN" altLang="en-US" sz="2000" dirty="0">
                <a:solidFill>
                  <a:schemeClr val="tx1">
                    <a:lumMod val="75000"/>
                    <a:lumOff val="25000"/>
                  </a:schemeClr>
                </a:solidFill>
              </a:rPr>
              <a:t>传递性依赖是在</a:t>
            </a:r>
            <a:r>
              <a:rPr lang="en-US" altLang="zh-CN" sz="2000" dirty="0">
                <a:solidFill>
                  <a:schemeClr val="tx1">
                    <a:lumMod val="75000"/>
                    <a:lumOff val="25000"/>
                  </a:schemeClr>
                </a:solidFill>
              </a:rPr>
              <a:t>maven2</a:t>
            </a:r>
            <a:r>
              <a:rPr lang="zh-CN" altLang="en-US" sz="2000" dirty="0">
                <a:solidFill>
                  <a:schemeClr val="tx1">
                    <a:lumMod val="75000"/>
                    <a:lumOff val="25000"/>
                  </a:schemeClr>
                </a:solidFill>
              </a:rPr>
              <a:t>中添加的新特征，这个特征的作用就是你不需要考虑你依赖的库文件所需要依赖的库文件，能够将依赖模块的依赖自动的引入。</a:t>
            </a:r>
            <a:endParaRPr lang="en-US" altLang="zh-CN" sz="2000" dirty="0">
              <a:solidFill>
                <a:schemeClr val="tx1">
                  <a:lumMod val="75000"/>
                  <a:lumOff val="25000"/>
                </a:schemeClr>
              </a:solidFill>
            </a:endParaRPr>
          </a:p>
          <a:p>
            <a:endParaRPr lang="en-US" altLang="zh-CN" dirty="0"/>
          </a:p>
          <a:p>
            <a:r>
              <a:rPr lang="zh-CN" altLang="en-US" dirty="0"/>
              <a:t>依赖的版本</a:t>
            </a:r>
            <a:endParaRPr lang="en-US" altLang="zh-CN" dirty="0"/>
          </a:p>
          <a:p>
            <a:pPr marL="0" indent="0">
              <a:buNone/>
            </a:pPr>
            <a:r>
              <a:rPr lang="zh-CN" altLang="en-US" sz="2000" dirty="0">
                <a:solidFill>
                  <a:schemeClr val="tx1">
                    <a:lumMod val="75000"/>
                    <a:lumOff val="25000"/>
                  </a:schemeClr>
                </a:solidFill>
              </a:rPr>
              <a:t>如果在一个项目里面出现不同的模块，依赖了一个项目的不同版本的时候判断依赖的版本。</a:t>
            </a:r>
            <a:r>
              <a:rPr lang="en-US" altLang="zh-CN" sz="2000" dirty="0">
                <a:solidFill>
                  <a:schemeClr val="tx1">
                    <a:lumMod val="75000"/>
                    <a:lumOff val="25000"/>
                  </a:schemeClr>
                </a:solidFill>
              </a:rPr>
              <a:t>maven2.0</a:t>
            </a:r>
            <a:r>
              <a:rPr lang="zh-CN" altLang="en-US" sz="2000" dirty="0">
                <a:solidFill>
                  <a:schemeClr val="tx1">
                    <a:lumMod val="75000"/>
                    <a:lumOff val="25000"/>
                  </a:schemeClr>
                </a:solidFill>
              </a:rPr>
              <a:t>的时候仅仅支持最近原则也就是在依赖树中的最靠近项目的版本作为依赖版本。到了</a:t>
            </a:r>
            <a:r>
              <a:rPr lang="en-US" altLang="zh-CN" sz="2000" dirty="0">
                <a:solidFill>
                  <a:schemeClr val="tx1">
                    <a:lumMod val="75000"/>
                    <a:lumOff val="25000"/>
                  </a:schemeClr>
                </a:solidFill>
              </a:rPr>
              <a:t>maven2.0.9</a:t>
            </a:r>
            <a:r>
              <a:rPr lang="zh-CN" altLang="en-US" sz="2000" dirty="0">
                <a:solidFill>
                  <a:schemeClr val="tx1">
                    <a:lumMod val="75000"/>
                    <a:lumOff val="25000"/>
                  </a:schemeClr>
                </a:solidFill>
              </a:rPr>
              <a:t>的时候又提出了一个最先声明原则，也就是在项目中被最早声明的被判断为依赖的版本。</a:t>
            </a:r>
          </a:p>
        </p:txBody>
      </p:sp>
    </p:spTree>
    <p:extLst>
      <p:ext uri="{BB962C8B-B14F-4D97-AF65-F5344CB8AC3E}">
        <p14:creationId xmlns:p14="http://schemas.microsoft.com/office/powerpoint/2010/main" val="4712288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依赖范围</a:t>
            </a:r>
          </a:p>
        </p:txBody>
      </p:sp>
      <p:sp>
        <p:nvSpPr>
          <p:cNvPr id="3" name="内容占位符 2"/>
          <p:cNvSpPr>
            <a:spLocks noGrp="1"/>
          </p:cNvSpPr>
          <p:nvPr>
            <p:ph idx="1"/>
          </p:nvPr>
        </p:nvSpPr>
        <p:spPr/>
        <p:txBody>
          <a:bodyPr>
            <a:normAutofit fontScale="92500" lnSpcReduction="10000"/>
          </a:bodyPr>
          <a:lstStyle/>
          <a:p>
            <a:r>
              <a:rPr lang="en-US" altLang="zh-CN" dirty="0"/>
              <a:t>maven</a:t>
            </a:r>
            <a:r>
              <a:rPr lang="zh-CN" altLang="en-US" dirty="0"/>
              <a:t>有三套</a:t>
            </a:r>
            <a:r>
              <a:rPr lang="en-US" altLang="zh-CN" dirty="0" err="1"/>
              <a:t>classpath</a:t>
            </a:r>
            <a:r>
              <a:rPr lang="zh-CN" altLang="en-US" dirty="0"/>
              <a:t>（编译</a:t>
            </a:r>
            <a:r>
              <a:rPr lang="en-US" altLang="zh-CN" dirty="0" err="1"/>
              <a:t>classpath</a:t>
            </a:r>
            <a:r>
              <a:rPr lang="zh-CN" altLang="en-US" dirty="0"/>
              <a:t>，运行</a:t>
            </a:r>
            <a:r>
              <a:rPr lang="en-US" altLang="zh-CN" dirty="0" err="1"/>
              <a:t>classpath</a:t>
            </a:r>
            <a:r>
              <a:rPr lang="zh-CN" altLang="en-US" dirty="0"/>
              <a:t>，测试</a:t>
            </a:r>
            <a:r>
              <a:rPr lang="en-US" altLang="zh-CN" dirty="0" err="1"/>
              <a:t>classpath</a:t>
            </a:r>
            <a:r>
              <a:rPr lang="zh-CN" altLang="en-US" dirty="0"/>
              <a:t>）分别对应构建的三个阶段。依赖范围就是控制依赖与这三套</a:t>
            </a:r>
            <a:r>
              <a:rPr lang="en-US" altLang="zh-CN" dirty="0" err="1"/>
              <a:t>classpath</a:t>
            </a:r>
            <a:r>
              <a:rPr lang="zh-CN" altLang="en-US" dirty="0"/>
              <a:t>的关系。依赖范围有六种：</a:t>
            </a:r>
          </a:p>
          <a:p>
            <a:pPr lvl="1"/>
            <a:r>
              <a:rPr lang="en-US" altLang="zh-CN" dirty="0"/>
              <a:t>compile</a:t>
            </a:r>
            <a:r>
              <a:rPr lang="zh-CN" altLang="en-US" dirty="0"/>
              <a:t>：编译依赖范围，在三个</a:t>
            </a:r>
            <a:r>
              <a:rPr lang="en-US" altLang="zh-CN" dirty="0" err="1"/>
              <a:t>classpath</a:t>
            </a:r>
            <a:r>
              <a:rPr lang="zh-CN" altLang="en-US" dirty="0"/>
              <a:t>都有效。</a:t>
            </a:r>
          </a:p>
          <a:p>
            <a:pPr lvl="1"/>
            <a:r>
              <a:rPr lang="en-US" altLang="zh-CN" dirty="0"/>
              <a:t>test</a:t>
            </a:r>
            <a:r>
              <a:rPr lang="zh-CN" altLang="en-US" dirty="0"/>
              <a:t>：测试依赖范围，在编译代码和运行代码是无效。</a:t>
            </a:r>
          </a:p>
          <a:p>
            <a:pPr lvl="1"/>
            <a:r>
              <a:rPr lang="en-US" altLang="zh-CN" dirty="0"/>
              <a:t>provided</a:t>
            </a:r>
            <a:r>
              <a:rPr lang="zh-CN" altLang="en-US" dirty="0"/>
              <a:t>：以提供的依赖范围，在编译和测试的时候有效，在运行的时候无效。例如</a:t>
            </a:r>
            <a:r>
              <a:rPr lang="en-US" altLang="zh-CN" dirty="0"/>
              <a:t>servlet-</a:t>
            </a:r>
            <a:r>
              <a:rPr lang="en-US" altLang="zh-CN" dirty="0" err="1"/>
              <a:t>api</a:t>
            </a:r>
            <a:r>
              <a:rPr lang="en-US" altLang="zh-CN" dirty="0"/>
              <a:t>,</a:t>
            </a:r>
            <a:r>
              <a:rPr lang="zh-CN" altLang="en-US" dirty="0"/>
              <a:t>因为容器已经提供，在运行的时候是不需要的。</a:t>
            </a:r>
          </a:p>
          <a:p>
            <a:pPr lvl="1"/>
            <a:r>
              <a:rPr lang="en-US" altLang="zh-CN" dirty="0"/>
              <a:t>runtime</a:t>
            </a:r>
            <a:r>
              <a:rPr lang="zh-CN" altLang="en-US" dirty="0"/>
              <a:t>：运行时依赖范围，仅在测试和运行的时候有效。例如</a:t>
            </a:r>
            <a:r>
              <a:rPr lang="en-US" altLang="zh-CN" dirty="0" err="1"/>
              <a:t>jdbc</a:t>
            </a:r>
            <a:r>
              <a:rPr lang="zh-CN" altLang="en-US" dirty="0"/>
              <a:t>只有在测试和运行的时候才有效。</a:t>
            </a:r>
          </a:p>
          <a:p>
            <a:pPr lvl="1"/>
            <a:r>
              <a:rPr lang="en-US" altLang="zh-CN" dirty="0"/>
              <a:t>system</a:t>
            </a:r>
            <a:r>
              <a:rPr lang="zh-CN" altLang="en-US" dirty="0"/>
              <a:t>：系统依赖范围，与</a:t>
            </a:r>
            <a:r>
              <a:rPr lang="en-US" altLang="zh-CN" dirty="0"/>
              <a:t>provided</a:t>
            </a:r>
            <a:r>
              <a:rPr lang="zh-CN" altLang="en-US" dirty="0"/>
              <a:t>范围一致，但是依赖是通过系统变量来指定依赖，不利于移植。</a:t>
            </a:r>
            <a:endParaRPr lang="en-US" altLang="zh-CN" dirty="0"/>
          </a:p>
          <a:p>
            <a:pPr lvl="1"/>
            <a:r>
              <a:rPr lang="en-US" altLang="zh-CN" dirty="0"/>
              <a:t>import(</a:t>
            </a:r>
            <a:r>
              <a:rPr lang="zh-CN" altLang="en-US" dirty="0"/>
              <a:t>在</a:t>
            </a:r>
            <a:r>
              <a:rPr lang="en-US" altLang="zh-CN" dirty="0"/>
              <a:t>maven2.0.9</a:t>
            </a:r>
            <a:r>
              <a:rPr lang="zh-CN" altLang="en-US" dirty="0"/>
              <a:t>后支持</a:t>
            </a:r>
            <a:r>
              <a:rPr lang="en-US" altLang="zh-CN" dirty="0"/>
              <a:t>)</a:t>
            </a:r>
            <a:r>
              <a:rPr lang="zh-CN" altLang="en-US" dirty="0"/>
              <a:t>：导入依赖范围，对三个</a:t>
            </a:r>
            <a:r>
              <a:rPr lang="en-US" altLang="zh-CN" dirty="0" err="1"/>
              <a:t>classpath</a:t>
            </a:r>
            <a:r>
              <a:rPr lang="zh-CN" altLang="en-US" dirty="0"/>
              <a:t>没有实际影响。</a:t>
            </a:r>
          </a:p>
          <a:p>
            <a:endParaRPr lang="zh-CN" altLang="en-US" dirty="0"/>
          </a:p>
        </p:txBody>
      </p:sp>
    </p:spTree>
    <p:extLst>
      <p:ext uri="{BB962C8B-B14F-4D97-AF65-F5344CB8AC3E}">
        <p14:creationId xmlns:p14="http://schemas.microsoft.com/office/powerpoint/2010/main" val="32843738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依赖范围影响传递性依赖</a:t>
            </a:r>
          </a:p>
        </p:txBody>
      </p:sp>
      <p:sp>
        <p:nvSpPr>
          <p:cNvPr id="5" name="文本框 4"/>
          <p:cNvSpPr txBox="1"/>
          <p:nvPr/>
        </p:nvSpPr>
        <p:spPr>
          <a:xfrm>
            <a:off x="572565" y="1501861"/>
            <a:ext cx="10796019" cy="2246769"/>
          </a:xfrm>
          <a:prstGeom prst="rect">
            <a:avLst/>
          </a:prstGeom>
          <a:noFill/>
          <a:effectLst/>
        </p:spPr>
        <p:txBody>
          <a:bodyPr wrap="square" rtlCol="0">
            <a:spAutoFit/>
          </a:bodyPr>
          <a:lstStyle/>
          <a:p>
            <a:r>
              <a:rPr lang="zh-CN" altLang="en-US" sz="2000" dirty="0"/>
              <a:t>假如</a:t>
            </a:r>
            <a:r>
              <a:rPr lang="en-US" altLang="zh-CN" sz="2000" b="1" dirty="0"/>
              <a:t>A</a:t>
            </a:r>
            <a:r>
              <a:rPr lang="zh-CN" altLang="en-US" sz="2000" dirty="0"/>
              <a:t>依赖于</a:t>
            </a:r>
            <a:r>
              <a:rPr lang="en-US" altLang="zh-CN" sz="2000" b="1" dirty="0"/>
              <a:t>B</a:t>
            </a:r>
            <a:r>
              <a:rPr lang="zh-CN" altLang="en-US" sz="2000" dirty="0"/>
              <a:t>，</a:t>
            </a:r>
            <a:r>
              <a:rPr lang="en-US" altLang="zh-CN" sz="2000" b="1" dirty="0"/>
              <a:t>B</a:t>
            </a:r>
            <a:r>
              <a:rPr lang="zh-CN" altLang="en-US" sz="2000" dirty="0"/>
              <a:t>依赖于</a:t>
            </a:r>
            <a:r>
              <a:rPr lang="en-US" altLang="zh-CN" sz="2000" b="1" dirty="0"/>
              <a:t>C</a:t>
            </a:r>
            <a:r>
              <a:rPr lang="zh-CN" altLang="en-US" sz="2000" dirty="0"/>
              <a:t>，那么</a:t>
            </a:r>
            <a:r>
              <a:rPr lang="en-US" altLang="zh-CN" sz="2000" b="1" dirty="0"/>
              <a:t>A</a:t>
            </a:r>
            <a:r>
              <a:rPr lang="zh-CN" altLang="en-US" sz="2000" dirty="0"/>
              <a:t>对</a:t>
            </a:r>
            <a:r>
              <a:rPr lang="en-US" altLang="zh-CN" sz="2000" b="1" dirty="0"/>
              <a:t>B</a:t>
            </a:r>
            <a:r>
              <a:rPr lang="zh-CN" altLang="en-US" sz="2000" dirty="0"/>
              <a:t>为第一直接依赖，</a:t>
            </a:r>
            <a:r>
              <a:rPr lang="en-US" altLang="zh-CN" sz="2000" b="1" dirty="0"/>
              <a:t>B</a:t>
            </a:r>
            <a:r>
              <a:rPr lang="zh-CN" altLang="en-US" sz="2000" dirty="0"/>
              <a:t>对</a:t>
            </a:r>
            <a:r>
              <a:rPr lang="en-US" altLang="zh-CN" sz="2000" b="1" dirty="0"/>
              <a:t>C</a:t>
            </a:r>
            <a:r>
              <a:rPr lang="zh-CN" altLang="en-US" sz="2000" dirty="0"/>
              <a:t>为第二直接依赖，</a:t>
            </a:r>
            <a:r>
              <a:rPr lang="en-US" altLang="zh-CN" sz="2000" b="1" dirty="0"/>
              <a:t>A</a:t>
            </a:r>
            <a:r>
              <a:rPr lang="zh-CN" altLang="en-US" sz="2000" dirty="0"/>
              <a:t>对</a:t>
            </a:r>
            <a:r>
              <a:rPr lang="en-US" altLang="zh-CN" sz="2000" b="1" dirty="0"/>
              <a:t>C</a:t>
            </a:r>
            <a:r>
              <a:rPr lang="zh-CN" altLang="en-US" sz="2000" dirty="0"/>
              <a:t>为传递性依赖。</a:t>
            </a:r>
            <a:endParaRPr lang="en-US" altLang="zh-CN" sz="2000" dirty="0"/>
          </a:p>
          <a:p>
            <a:endParaRPr lang="en-US" altLang="zh-CN" sz="2000" dirty="0"/>
          </a:p>
          <a:p>
            <a:r>
              <a:rPr lang="zh-CN" altLang="en-US" sz="2000" dirty="0"/>
              <a:t>第一直接依赖和第二直接依赖的范围决定了传递性依赖的范围</a:t>
            </a:r>
            <a:endParaRPr lang="en-US" altLang="zh-CN" sz="2000" dirty="0"/>
          </a:p>
          <a:p>
            <a:endParaRPr lang="en-US" altLang="zh-CN" sz="2000" dirty="0"/>
          </a:p>
          <a:p>
            <a:endParaRPr lang="en-US" altLang="zh-CN" sz="2000" dirty="0"/>
          </a:p>
          <a:p>
            <a:r>
              <a:rPr lang="zh-CN" altLang="en-US" sz="2000" dirty="0"/>
              <a:t>左边第一列是第一直接依赖范围，第一行是第二直接依赖范围，中间区域是传递依赖范围。</a:t>
            </a:r>
          </a:p>
        </p:txBody>
      </p:sp>
      <p:graphicFrame>
        <p:nvGraphicFramePr>
          <p:cNvPr id="3" name="表格 2">
            <a:extLst>
              <a:ext uri="{FF2B5EF4-FFF2-40B4-BE49-F238E27FC236}">
                <a16:creationId xmlns="" xmlns:a16="http://schemas.microsoft.com/office/drawing/2014/main" id="{595AEC08-E16C-4EB2-919A-E4EDBE572202}"/>
              </a:ext>
            </a:extLst>
          </p:cNvPr>
          <p:cNvGraphicFramePr>
            <a:graphicFrameLocks noGrp="1"/>
          </p:cNvGraphicFramePr>
          <p:nvPr>
            <p:extLst>
              <p:ext uri="{D42A27DB-BD31-4B8C-83A1-F6EECF244321}">
                <p14:modId xmlns:p14="http://schemas.microsoft.com/office/powerpoint/2010/main" val="2237726210"/>
              </p:ext>
            </p:extLst>
          </p:nvPr>
        </p:nvGraphicFramePr>
        <p:xfrm>
          <a:off x="668740" y="3904608"/>
          <a:ext cx="10122185" cy="1981200"/>
        </p:xfrm>
        <a:graphic>
          <a:graphicData uri="http://schemas.openxmlformats.org/drawingml/2006/table">
            <a:tbl>
              <a:tblPr/>
              <a:tblGrid>
                <a:gridCol w="3118514">
                  <a:extLst>
                    <a:ext uri="{9D8B030D-6E8A-4147-A177-3AD203B41FA5}">
                      <a16:colId xmlns="" xmlns:a16="http://schemas.microsoft.com/office/drawing/2014/main" val="269494124"/>
                    </a:ext>
                  </a:extLst>
                </a:gridCol>
                <a:gridCol w="2038261">
                  <a:extLst>
                    <a:ext uri="{9D8B030D-6E8A-4147-A177-3AD203B41FA5}">
                      <a16:colId xmlns="" xmlns:a16="http://schemas.microsoft.com/office/drawing/2014/main" val="946124499"/>
                    </a:ext>
                  </a:extLst>
                </a:gridCol>
                <a:gridCol w="1638065">
                  <a:extLst>
                    <a:ext uri="{9D8B030D-6E8A-4147-A177-3AD203B41FA5}">
                      <a16:colId xmlns="" xmlns:a16="http://schemas.microsoft.com/office/drawing/2014/main" val="2369905262"/>
                    </a:ext>
                  </a:extLst>
                </a:gridCol>
                <a:gridCol w="1617155">
                  <a:extLst>
                    <a:ext uri="{9D8B030D-6E8A-4147-A177-3AD203B41FA5}">
                      <a16:colId xmlns="" xmlns:a16="http://schemas.microsoft.com/office/drawing/2014/main" val="2931672414"/>
                    </a:ext>
                  </a:extLst>
                </a:gridCol>
                <a:gridCol w="1710190">
                  <a:extLst>
                    <a:ext uri="{9D8B030D-6E8A-4147-A177-3AD203B41FA5}">
                      <a16:colId xmlns="" xmlns:a16="http://schemas.microsoft.com/office/drawing/2014/main" val="1734202535"/>
                    </a:ext>
                  </a:extLst>
                </a:gridCol>
              </a:tblGrid>
              <a:tr h="0">
                <a:tc>
                  <a:txBody>
                    <a:bodyPr/>
                    <a:lstStyle/>
                    <a:p>
                      <a:pPr algn="l" fontAlgn="ctr" latinLnBrk="0"/>
                      <a:r>
                        <a:rPr lang="zh-CN" altLang="en-US" b="1" dirty="0">
                          <a:solidFill>
                            <a:srgbClr val="1390CA"/>
                          </a:solidFill>
                          <a:effectLst/>
                        </a:rPr>
                        <a:t>第一直接依赖</a:t>
                      </a:r>
                      <a:r>
                        <a:rPr lang="en-US" altLang="zh-CN" b="1" dirty="0">
                          <a:solidFill>
                            <a:srgbClr val="1390CA"/>
                          </a:solidFill>
                          <a:effectLst/>
                        </a:rPr>
                        <a:t>\</a:t>
                      </a:r>
                      <a:r>
                        <a:rPr lang="zh-CN" altLang="en-US" b="1" dirty="0">
                          <a:solidFill>
                            <a:srgbClr val="1390CA"/>
                          </a:solidFill>
                          <a:effectLst/>
                        </a:rPr>
                        <a:t>第二直接依赖</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noFill/>
                  </a:tcPr>
                </a:tc>
                <a:tc>
                  <a:txBody>
                    <a:bodyPr/>
                    <a:lstStyle/>
                    <a:p>
                      <a:pPr algn="l" fontAlgn="ctr" latinLnBrk="0"/>
                      <a:r>
                        <a:rPr lang="en-US" b="1" dirty="0">
                          <a:solidFill>
                            <a:srgbClr val="1390CA"/>
                          </a:solidFill>
                          <a:effectLst/>
                        </a:rPr>
                        <a:t>compile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noFill/>
                  </a:tcPr>
                </a:tc>
                <a:tc>
                  <a:txBody>
                    <a:bodyPr/>
                    <a:lstStyle/>
                    <a:p>
                      <a:pPr algn="l" fontAlgn="ctr" latinLnBrk="0"/>
                      <a:r>
                        <a:rPr lang="en-US" b="1" dirty="0">
                          <a:solidFill>
                            <a:srgbClr val="1390CA"/>
                          </a:solidFill>
                          <a:effectLst/>
                        </a:rPr>
                        <a:t>test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noFill/>
                  </a:tcPr>
                </a:tc>
                <a:tc>
                  <a:txBody>
                    <a:bodyPr/>
                    <a:lstStyle/>
                    <a:p>
                      <a:pPr algn="l" fontAlgn="ctr" latinLnBrk="0"/>
                      <a:r>
                        <a:rPr lang="en-US" b="1" dirty="0">
                          <a:solidFill>
                            <a:srgbClr val="1390CA"/>
                          </a:solidFill>
                          <a:effectLst/>
                        </a:rPr>
                        <a:t>provided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noFill/>
                  </a:tcPr>
                </a:tc>
                <a:tc>
                  <a:txBody>
                    <a:bodyPr/>
                    <a:lstStyle/>
                    <a:p>
                      <a:pPr algn="l" fontAlgn="ctr" latinLnBrk="0"/>
                      <a:r>
                        <a:rPr lang="en-US" b="1" dirty="0">
                          <a:solidFill>
                            <a:srgbClr val="1390CA"/>
                          </a:solidFill>
                          <a:effectLst/>
                        </a:rPr>
                        <a:t>runtime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noFill/>
                  </a:tcPr>
                </a:tc>
                <a:extLst>
                  <a:ext uri="{0D108BD9-81ED-4DB2-BD59-A6C34878D82A}">
                    <a16:rowId xmlns="" xmlns:a16="http://schemas.microsoft.com/office/drawing/2014/main" val="2709447241"/>
                  </a:ext>
                </a:extLst>
              </a:tr>
              <a:tr h="0">
                <a:tc>
                  <a:txBody>
                    <a:bodyPr/>
                    <a:lstStyle/>
                    <a:p>
                      <a:pPr algn="r" fontAlgn="ctr" latinLnBrk="0"/>
                      <a:r>
                        <a:rPr lang="en-US" b="1" dirty="0">
                          <a:solidFill>
                            <a:srgbClr val="1390CA"/>
                          </a:solidFill>
                          <a:effectLst/>
                        </a:rPr>
                        <a:t>compile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noFill/>
                  </a:tcPr>
                </a:tc>
                <a:tc>
                  <a:txBody>
                    <a:bodyPr/>
                    <a:lstStyle/>
                    <a:p>
                      <a:pPr algn="l" fontAlgn="ctr" latinLnBrk="0"/>
                      <a:r>
                        <a:rPr lang="en-US" b="0" dirty="0">
                          <a:solidFill>
                            <a:srgbClr val="4F4F4F"/>
                          </a:solidFill>
                          <a:effectLst/>
                        </a:rPr>
                        <a:t>compile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ctr" latinLnBrk="0"/>
                      <a:r>
                        <a:rPr lang="en-US" altLang="zh-CN" b="0">
                          <a:solidFill>
                            <a:srgbClr val="4F4F4F"/>
                          </a:solidFill>
                          <a:effectLst/>
                        </a:rPr>
                        <a: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ctr" latinLnBrk="0"/>
                      <a:r>
                        <a:rPr lang="en-US" altLang="zh-CN" b="0">
                          <a:solidFill>
                            <a:srgbClr val="4F4F4F"/>
                          </a:solidFill>
                          <a:effectLst/>
                        </a:rPr>
                        <a: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ctr" latinLnBrk="0"/>
                      <a:r>
                        <a:rPr lang="en-US" b="0">
                          <a:solidFill>
                            <a:srgbClr val="4F4F4F"/>
                          </a:solidFill>
                          <a:effectLst/>
                        </a:rPr>
                        <a:t>runtime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3219143691"/>
                  </a:ext>
                </a:extLst>
              </a:tr>
              <a:tr h="0">
                <a:tc>
                  <a:txBody>
                    <a:bodyPr/>
                    <a:lstStyle/>
                    <a:p>
                      <a:pPr algn="r" fontAlgn="ctr" latinLnBrk="0"/>
                      <a:r>
                        <a:rPr lang="en-US" b="1" dirty="0">
                          <a:solidFill>
                            <a:srgbClr val="1390CA"/>
                          </a:solidFill>
                          <a:effectLst/>
                        </a:rPr>
                        <a:t>test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noFill/>
                  </a:tcPr>
                </a:tc>
                <a:tc>
                  <a:txBody>
                    <a:bodyPr/>
                    <a:lstStyle/>
                    <a:p>
                      <a:pPr algn="l" fontAlgn="ctr" latinLnBrk="0"/>
                      <a:r>
                        <a:rPr lang="en-US" b="0">
                          <a:solidFill>
                            <a:srgbClr val="4F4F4F"/>
                          </a:solidFill>
                          <a:effectLst/>
                        </a:rPr>
                        <a:t>test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fontAlgn="ctr" latinLnBrk="0"/>
                      <a:r>
                        <a:rPr lang="en-US" altLang="zh-CN" b="0">
                          <a:solidFill>
                            <a:srgbClr val="4F4F4F"/>
                          </a:solidFill>
                          <a:effectLst/>
                        </a:rPr>
                        <a: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fontAlgn="ctr" latinLnBrk="0"/>
                      <a:r>
                        <a:rPr lang="en-US" altLang="zh-CN" b="0">
                          <a:solidFill>
                            <a:srgbClr val="4F4F4F"/>
                          </a:solidFill>
                          <a:effectLst/>
                        </a:rPr>
                        <a: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fontAlgn="ctr" latinLnBrk="0"/>
                      <a:r>
                        <a:rPr lang="en-US" b="0">
                          <a:solidFill>
                            <a:srgbClr val="4F4F4F"/>
                          </a:solidFill>
                          <a:effectLst/>
                        </a:rPr>
                        <a:t>test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 xmlns:a16="http://schemas.microsoft.com/office/drawing/2014/main" val="1190185726"/>
                  </a:ext>
                </a:extLst>
              </a:tr>
              <a:tr h="0">
                <a:tc>
                  <a:txBody>
                    <a:bodyPr/>
                    <a:lstStyle/>
                    <a:p>
                      <a:pPr algn="r" fontAlgn="ctr" latinLnBrk="0"/>
                      <a:r>
                        <a:rPr lang="en-US" b="1" dirty="0">
                          <a:solidFill>
                            <a:srgbClr val="1390CA"/>
                          </a:solidFill>
                          <a:effectLst/>
                        </a:rPr>
                        <a:t>provided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noFill/>
                  </a:tcPr>
                </a:tc>
                <a:tc>
                  <a:txBody>
                    <a:bodyPr/>
                    <a:lstStyle/>
                    <a:p>
                      <a:pPr algn="l" fontAlgn="ctr" latinLnBrk="0"/>
                      <a:r>
                        <a:rPr lang="en-US" b="0">
                          <a:solidFill>
                            <a:srgbClr val="4F4F4F"/>
                          </a:solidFill>
                          <a:effectLst/>
                        </a:rPr>
                        <a:t>provided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ctr" latinLnBrk="0"/>
                      <a:r>
                        <a:rPr lang="en-US" altLang="zh-CN" b="0">
                          <a:solidFill>
                            <a:srgbClr val="4F4F4F"/>
                          </a:solidFill>
                          <a:effectLst/>
                        </a:rPr>
                        <a: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ctr" latinLnBrk="0"/>
                      <a:r>
                        <a:rPr lang="en-US" b="0">
                          <a:solidFill>
                            <a:srgbClr val="4F4F4F"/>
                          </a:solidFill>
                          <a:effectLst/>
                        </a:rPr>
                        <a:t>provided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ctr" latinLnBrk="0"/>
                      <a:r>
                        <a:rPr lang="en-US" b="0">
                          <a:solidFill>
                            <a:srgbClr val="4F4F4F"/>
                          </a:solidFill>
                          <a:effectLst/>
                        </a:rPr>
                        <a:t>provided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611382139"/>
                  </a:ext>
                </a:extLst>
              </a:tr>
              <a:tr h="0">
                <a:tc>
                  <a:txBody>
                    <a:bodyPr/>
                    <a:lstStyle/>
                    <a:p>
                      <a:pPr algn="r" fontAlgn="ctr" latinLnBrk="0"/>
                      <a:r>
                        <a:rPr lang="en-US" b="1" dirty="0">
                          <a:solidFill>
                            <a:srgbClr val="1390CA"/>
                          </a:solidFill>
                          <a:effectLst/>
                        </a:rPr>
                        <a:t>runtime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noFill/>
                  </a:tcPr>
                </a:tc>
                <a:tc>
                  <a:txBody>
                    <a:bodyPr/>
                    <a:lstStyle/>
                    <a:p>
                      <a:pPr algn="l" fontAlgn="ctr" latinLnBrk="0"/>
                      <a:r>
                        <a:rPr lang="en-US" b="0">
                          <a:solidFill>
                            <a:srgbClr val="4F4F4F"/>
                          </a:solidFill>
                          <a:effectLst/>
                        </a:rPr>
                        <a:t>runtime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fontAlgn="ctr" latinLnBrk="0"/>
                      <a:r>
                        <a:rPr lang="en-US" altLang="zh-CN" b="0">
                          <a:solidFill>
                            <a:srgbClr val="4F4F4F"/>
                          </a:solidFill>
                          <a:effectLst/>
                        </a:rPr>
                        <a: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fontAlgn="ctr" latinLnBrk="0"/>
                      <a:r>
                        <a:rPr lang="en-US" altLang="zh-CN" b="0" dirty="0">
                          <a:solidFill>
                            <a:srgbClr val="4F4F4F"/>
                          </a:solidFill>
                          <a:effectLst/>
                        </a:rPr>
                        <a: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fontAlgn="ctr" latinLnBrk="0"/>
                      <a:r>
                        <a:rPr lang="en-US" b="0" dirty="0">
                          <a:solidFill>
                            <a:srgbClr val="4F4F4F"/>
                          </a:solidFill>
                          <a:effectLst/>
                        </a:rPr>
                        <a:t>runtime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 xmlns:a16="http://schemas.microsoft.com/office/drawing/2014/main" val="4166388033"/>
                  </a:ext>
                </a:extLst>
              </a:tr>
            </a:tbl>
          </a:graphicData>
        </a:graphic>
      </p:graphicFrame>
    </p:spTree>
    <p:extLst>
      <p:ext uri="{BB962C8B-B14F-4D97-AF65-F5344CB8AC3E}">
        <p14:creationId xmlns:p14="http://schemas.microsoft.com/office/powerpoint/2010/main" val="1248909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Maven</a:t>
            </a:r>
            <a:r>
              <a:rPr lang="zh-CN" altLang="en-US" dirty="0"/>
              <a:t>仓库</a:t>
            </a:r>
          </a:p>
        </p:txBody>
      </p:sp>
      <p:sp>
        <p:nvSpPr>
          <p:cNvPr id="3" name="内容占位符 2"/>
          <p:cNvSpPr>
            <a:spLocks noGrp="1"/>
          </p:cNvSpPr>
          <p:nvPr>
            <p:ph idx="1"/>
          </p:nvPr>
        </p:nvSpPr>
        <p:spPr/>
        <p:txBody>
          <a:bodyPr>
            <a:normAutofit/>
          </a:bodyPr>
          <a:lstStyle/>
          <a:p>
            <a:r>
              <a:rPr lang="en-US" altLang="zh-CN" dirty="0"/>
              <a:t>Maven</a:t>
            </a:r>
            <a:r>
              <a:rPr lang="zh-CN" altLang="en-US" dirty="0"/>
              <a:t>通过项目定义的坐标来管理这些依赖，而这些依赖的物理文件是通过</a:t>
            </a:r>
            <a:r>
              <a:rPr lang="en-US" altLang="zh-CN" dirty="0"/>
              <a:t>Maven</a:t>
            </a:r>
            <a:r>
              <a:rPr lang="zh-CN" altLang="en-US" dirty="0"/>
              <a:t>的仓库来统一管理的。</a:t>
            </a:r>
            <a:endParaRPr lang="en-US" altLang="zh-CN" dirty="0"/>
          </a:p>
          <a:p>
            <a:r>
              <a:rPr lang="zh-CN" altLang="en-US" dirty="0"/>
              <a:t>对于一个依赖坐标，它会按照如下方式反映到</a:t>
            </a:r>
            <a:r>
              <a:rPr lang="en-US" altLang="zh-CN" dirty="0"/>
              <a:t>Maven</a:t>
            </a:r>
            <a:r>
              <a:rPr lang="zh-CN" altLang="en-US" dirty="0"/>
              <a:t>的仓库中。</a:t>
            </a:r>
          </a:p>
          <a:p>
            <a:pPr lvl="1"/>
            <a:r>
              <a:rPr lang="en-US" altLang="zh-CN" dirty="0"/>
              <a:t>1</a:t>
            </a:r>
            <a:r>
              <a:rPr lang="zh-CN" altLang="en-US" dirty="0"/>
              <a:t>、将</a:t>
            </a:r>
            <a:r>
              <a:rPr lang="en-US" altLang="zh-CN" dirty="0" err="1"/>
              <a:t>groupId</a:t>
            </a:r>
            <a:r>
              <a:rPr lang="zh-CN" altLang="en-US" dirty="0"/>
              <a:t>转化为路径：将</a:t>
            </a:r>
            <a:r>
              <a:rPr lang="en-US" altLang="zh-CN" dirty="0" err="1"/>
              <a:t>groupId</a:t>
            </a:r>
            <a:r>
              <a:rPr lang="zh-CN" altLang="en-US" dirty="0"/>
              <a:t>中的包名分隔符</a:t>
            </a:r>
            <a:r>
              <a:rPr lang="en-US" altLang="zh-CN" dirty="0"/>
              <a:t>(.)</a:t>
            </a:r>
            <a:r>
              <a:rPr lang="zh-CN" altLang="en-US" dirty="0"/>
              <a:t>转换成路径分隔符</a:t>
            </a:r>
            <a:r>
              <a:rPr lang="en-US" altLang="zh-CN" dirty="0"/>
              <a:t>(/)</a:t>
            </a:r>
            <a:r>
              <a:rPr lang="zh-CN" altLang="en-US" dirty="0"/>
              <a:t>。</a:t>
            </a:r>
            <a:endParaRPr lang="en-US" altLang="zh-CN" dirty="0"/>
          </a:p>
          <a:p>
            <a:pPr lvl="1"/>
            <a:r>
              <a:rPr lang="en-US" altLang="zh-CN" dirty="0"/>
              <a:t>2</a:t>
            </a:r>
            <a:r>
              <a:rPr lang="zh-CN" altLang="en-US" dirty="0"/>
              <a:t>、将</a:t>
            </a:r>
            <a:r>
              <a:rPr lang="en-US" altLang="zh-CN" dirty="0" err="1"/>
              <a:t>artifactId</a:t>
            </a:r>
            <a:r>
              <a:rPr lang="zh-CN" altLang="en-US" dirty="0"/>
              <a:t>转化为路径：在</a:t>
            </a:r>
            <a:r>
              <a:rPr lang="en-US" altLang="zh-CN" dirty="0" err="1"/>
              <a:t>groupId</a:t>
            </a:r>
            <a:r>
              <a:rPr lang="zh-CN" altLang="en-US" dirty="0"/>
              <a:t>转化的路径基础上连接</a:t>
            </a:r>
            <a:r>
              <a:rPr lang="en-US" altLang="zh-CN" dirty="0" err="1"/>
              <a:t>artifactId</a:t>
            </a:r>
            <a:r>
              <a:rPr lang="zh-CN" altLang="en-US" dirty="0"/>
              <a:t>。生成路径为</a:t>
            </a:r>
            <a:endParaRPr lang="en-US" altLang="zh-CN" dirty="0"/>
          </a:p>
          <a:p>
            <a:pPr lvl="1"/>
            <a:r>
              <a:rPr lang="en-US" altLang="zh-CN" dirty="0"/>
              <a:t>3</a:t>
            </a:r>
            <a:r>
              <a:rPr lang="zh-CN" altLang="en-US" dirty="0"/>
              <a:t>、将</a:t>
            </a:r>
            <a:r>
              <a:rPr lang="en-US" altLang="zh-CN" dirty="0" err="1"/>
              <a:t>verion</a:t>
            </a:r>
            <a:r>
              <a:rPr lang="zh-CN" altLang="en-US" dirty="0"/>
              <a:t>转化为路径</a:t>
            </a:r>
            <a:endParaRPr lang="en-US" altLang="zh-CN" dirty="0"/>
          </a:p>
          <a:p>
            <a:pPr lvl="1"/>
            <a:r>
              <a:rPr lang="en-US" altLang="zh-CN" dirty="0"/>
              <a:t>4</a:t>
            </a:r>
            <a:r>
              <a:rPr lang="zh-CN" altLang="en-US" dirty="0"/>
              <a:t>、根据</a:t>
            </a:r>
            <a:r>
              <a:rPr lang="en-US" altLang="zh-CN" dirty="0" err="1"/>
              <a:t>artifactId</a:t>
            </a:r>
            <a:r>
              <a:rPr lang="zh-CN" altLang="en-US" dirty="0"/>
              <a:t>和</a:t>
            </a:r>
            <a:r>
              <a:rPr lang="en-US" altLang="zh-CN" dirty="0"/>
              <a:t>version</a:t>
            </a:r>
            <a:r>
              <a:rPr lang="zh-CN" altLang="en-US" dirty="0"/>
              <a:t>生成依赖包文件名</a:t>
            </a:r>
            <a:endParaRPr lang="en-US" altLang="zh-CN" dirty="0"/>
          </a:p>
          <a:p>
            <a:pPr lvl="1"/>
            <a:r>
              <a:rPr lang="en-US" altLang="zh-CN" dirty="0"/>
              <a:t>5</a:t>
            </a:r>
            <a:r>
              <a:rPr lang="zh-CN" altLang="en-US" dirty="0"/>
              <a:t>、根据依赖的打包方式确定文件的扩展名。对于上例它的扩展名就是</a:t>
            </a:r>
            <a:r>
              <a:rPr lang="en-US" altLang="zh-CN" dirty="0"/>
              <a:t>.jar</a:t>
            </a:r>
          </a:p>
          <a:p>
            <a:endParaRPr lang="zh-CN" altLang="en-US" dirty="0"/>
          </a:p>
        </p:txBody>
      </p:sp>
    </p:spTree>
    <p:extLst>
      <p:ext uri="{BB962C8B-B14F-4D97-AF65-F5344CB8AC3E}">
        <p14:creationId xmlns:p14="http://schemas.microsoft.com/office/powerpoint/2010/main" val="521770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项目配置文件</a:t>
            </a:r>
            <a:r>
              <a:rPr lang="en-US" altLang="zh-CN" dirty="0"/>
              <a:t>pom.xml</a:t>
            </a:r>
            <a:endParaRPr lang="zh-CN" altLang="en-US" dirty="0"/>
          </a:p>
        </p:txBody>
      </p:sp>
      <p:sp>
        <p:nvSpPr>
          <p:cNvPr id="3" name="内容占位符 2"/>
          <p:cNvSpPr>
            <a:spLocks noGrp="1"/>
          </p:cNvSpPr>
          <p:nvPr>
            <p:ph idx="1"/>
          </p:nvPr>
        </p:nvSpPr>
        <p:spPr/>
        <p:txBody>
          <a:bodyPr/>
          <a:lstStyle/>
          <a:p>
            <a:r>
              <a:rPr lang="zh-CN" altLang="en-US" dirty="0"/>
              <a:t>实际例子</a:t>
            </a:r>
            <a:endParaRPr lang="en-US" altLang="zh-CN" dirty="0"/>
          </a:p>
          <a:p>
            <a:r>
              <a:rPr lang="en-US" altLang="zh-CN" dirty="0" err="1"/>
              <a:t>pom</a:t>
            </a:r>
            <a:r>
              <a:rPr lang="zh-CN" altLang="en-US" dirty="0"/>
              <a:t>的继承关系</a:t>
            </a:r>
            <a:endParaRPr lang="en-US" altLang="zh-CN" dirty="0"/>
          </a:p>
          <a:p>
            <a:r>
              <a:rPr lang="en-US" altLang="zh-CN" dirty="0" err="1"/>
              <a:t>pom</a:t>
            </a:r>
            <a:r>
              <a:rPr lang="zh-CN" altLang="en-US" dirty="0"/>
              <a:t>的聚合关系</a:t>
            </a:r>
          </a:p>
        </p:txBody>
      </p:sp>
    </p:spTree>
    <p:extLst>
      <p:ext uri="{BB962C8B-B14F-4D97-AF65-F5344CB8AC3E}">
        <p14:creationId xmlns:p14="http://schemas.microsoft.com/office/powerpoint/2010/main" val="3037003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 xmlns:a16="http://schemas.microsoft.com/office/drawing/2014/main" id="{4EE4A9F2-5803-4F26-8A4F-3A47262920D1}"/>
              </a:ext>
            </a:extLst>
          </p:cNvPr>
          <p:cNvSpPr>
            <a:spLocks noGrp="1"/>
          </p:cNvSpPr>
          <p:nvPr>
            <p:ph type="body" sz="quarter" idx="10"/>
          </p:nvPr>
        </p:nvSpPr>
        <p:spPr>
          <a:xfrm>
            <a:off x="597862" y="360208"/>
            <a:ext cx="3302805" cy="1200329"/>
          </a:xfrm>
        </p:spPr>
        <p:txBody>
          <a:bodyPr/>
          <a:lstStyle/>
          <a:p>
            <a:r>
              <a:rPr lang="zh-CN" altLang="en-US" dirty="0"/>
              <a:t>本节主要内容</a:t>
            </a:r>
          </a:p>
        </p:txBody>
      </p:sp>
      <p:grpSp>
        <p:nvGrpSpPr>
          <p:cNvPr id="5" name="组合 4">
            <a:extLst>
              <a:ext uri="{FF2B5EF4-FFF2-40B4-BE49-F238E27FC236}">
                <a16:creationId xmlns="" xmlns:a16="http://schemas.microsoft.com/office/drawing/2014/main" id="{2CA3B45E-A18A-40B1-9521-EF4AAF17DA29}"/>
              </a:ext>
            </a:extLst>
          </p:cNvPr>
          <p:cNvGrpSpPr/>
          <p:nvPr/>
        </p:nvGrpSpPr>
        <p:grpSpPr>
          <a:xfrm>
            <a:off x="0" y="2104734"/>
            <a:ext cx="7361499" cy="553781"/>
            <a:chOff x="0" y="2326860"/>
            <a:chExt cx="7227038" cy="681695"/>
          </a:xfrm>
        </p:grpSpPr>
        <p:grpSp>
          <p:nvGrpSpPr>
            <p:cNvPr id="6" name="组合 5"/>
            <p:cNvGrpSpPr/>
            <p:nvPr/>
          </p:nvGrpSpPr>
          <p:grpSpPr>
            <a:xfrm>
              <a:off x="0" y="2326860"/>
              <a:ext cx="1388225" cy="681695"/>
              <a:chOff x="-266380" y="2303962"/>
              <a:chExt cx="2017637" cy="990771"/>
            </a:xfrm>
            <a:solidFill>
              <a:schemeClr val="accent1"/>
            </a:solidFill>
          </p:grpSpPr>
          <p:sp>
            <p:nvSpPr>
              <p:cNvPr id="7" name="矩形 6"/>
              <p:cNvSpPr/>
              <p:nvPr/>
            </p:nvSpPr>
            <p:spPr>
              <a:xfrm>
                <a:off x="-266380" y="2337683"/>
                <a:ext cx="2017637" cy="954157"/>
              </a:xfrm>
              <a:prstGeom prst="rect">
                <a:avLst/>
              </a:prstGeom>
              <a:solidFill>
                <a:srgbClr val="1390CA"/>
              </a:solidFill>
              <a:ln w="38100">
                <a:solidFill>
                  <a:srgbClr val="1390C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100" dirty="0">
                  <a:cs typeface="+mn-ea"/>
                  <a:sym typeface="+mn-lt"/>
                </a:endParaRPr>
              </a:p>
            </p:txBody>
          </p:sp>
          <p:sp>
            <p:nvSpPr>
              <p:cNvPr id="8" name="文本框 7"/>
              <p:cNvSpPr txBox="1"/>
              <p:nvPr/>
            </p:nvSpPr>
            <p:spPr>
              <a:xfrm>
                <a:off x="1047568" y="2303962"/>
                <a:ext cx="453225" cy="990771"/>
              </a:xfrm>
              <a:prstGeom prst="rect">
                <a:avLst/>
              </a:prstGeom>
              <a:noFill/>
              <a:ln>
                <a:noFill/>
              </a:ln>
            </p:spPr>
            <p:txBody>
              <a:bodyPr wrap="square" rtlCol="0" anchor="ctr">
                <a:spAutoFit/>
              </a:bodyPr>
              <a:lstStyle/>
              <a:p>
                <a:pPr algn="ctr">
                  <a:lnSpc>
                    <a:spcPct val="120000"/>
                  </a:lnSpc>
                </a:pPr>
                <a:r>
                  <a:rPr lang="en-US" altLang="zh-CN" sz="3600" b="1" dirty="0">
                    <a:solidFill>
                      <a:schemeClr val="bg1"/>
                    </a:solidFill>
                    <a:cs typeface="+mn-ea"/>
                    <a:sym typeface="+mn-lt"/>
                  </a:rPr>
                  <a:t>1</a:t>
                </a:r>
                <a:endParaRPr lang="zh-CN" altLang="en-US" sz="3600" b="1" dirty="0">
                  <a:solidFill>
                    <a:schemeClr val="bg1"/>
                  </a:solidFill>
                  <a:cs typeface="+mn-ea"/>
                  <a:sym typeface="+mn-lt"/>
                </a:endParaRPr>
              </a:p>
            </p:txBody>
          </p:sp>
        </p:grpSp>
        <p:sp>
          <p:nvSpPr>
            <p:cNvPr id="15" name="文本框 14">
              <a:extLst>
                <a:ext uri="{FF2B5EF4-FFF2-40B4-BE49-F238E27FC236}">
                  <a16:creationId xmlns="" xmlns:a16="http://schemas.microsoft.com/office/drawing/2014/main" id="{2BA8F43E-F02F-4844-B204-E6354B1F3EEC}"/>
                </a:ext>
              </a:extLst>
            </p:cNvPr>
            <p:cNvSpPr txBox="1"/>
            <p:nvPr/>
          </p:nvSpPr>
          <p:spPr>
            <a:xfrm>
              <a:off x="1560558" y="2393106"/>
              <a:ext cx="5666480" cy="452161"/>
            </a:xfrm>
            <a:prstGeom prst="rect">
              <a:avLst/>
            </a:prstGeom>
            <a:noFill/>
            <a:effectLst/>
          </p:spPr>
          <p:txBody>
            <a:bodyPr wrap="square" rtlCol="0">
              <a:spAutoFit/>
            </a:bodyPr>
            <a:lstStyle/>
            <a:p>
              <a:r>
                <a:rPr lang="en-US" altLang="zh-CN" sz="2400" b="1" dirty="0">
                  <a:solidFill>
                    <a:schemeClr val="tx1">
                      <a:lumMod val="65000"/>
                      <a:lumOff val="35000"/>
                    </a:schemeClr>
                  </a:solidFill>
                  <a:cs typeface="+mn-ea"/>
                  <a:sym typeface="+mn-lt"/>
                </a:rPr>
                <a:t>ODL</a:t>
              </a:r>
              <a:r>
                <a:rPr lang="zh-CN" altLang="en-US" sz="2400" b="1" dirty="0">
                  <a:solidFill>
                    <a:schemeClr val="tx1">
                      <a:lumMod val="65000"/>
                      <a:lumOff val="35000"/>
                    </a:schemeClr>
                  </a:solidFill>
                  <a:cs typeface="+mn-ea"/>
                  <a:sym typeface="+mn-lt"/>
                </a:rPr>
                <a:t>开发背景知识</a:t>
              </a:r>
              <a:r>
                <a:rPr lang="en-US" altLang="zh-CN" sz="2400" b="1" dirty="0">
                  <a:solidFill>
                    <a:schemeClr val="tx1">
                      <a:lumMod val="65000"/>
                      <a:lumOff val="35000"/>
                    </a:schemeClr>
                  </a:solidFill>
                  <a:cs typeface="+mn-ea"/>
                  <a:sym typeface="+mn-lt"/>
                </a:rPr>
                <a:t>-Maven</a:t>
              </a:r>
              <a:r>
                <a:rPr lang="zh-CN" altLang="en-US" sz="2400" b="1" dirty="0">
                  <a:solidFill>
                    <a:schemeClr val="tx1">
                      <a:lumMod val="65000"/>
                      <a:lumOff val="35000"/>
                    </a:schemeClr>
                  </a:solidFill>
                  <a:cs typeface="+mn-ea"/>
                  <a:sym typeface="+mn-lt"/>
                </a:rPr>
                <a:t>简介</a:t>
              </a:r>
            </a:p>
          </p:txBody>
        </p:sp>
      </p:grpSp>
      <p:grpSp>
        <p:nvGrpSpPr>
          <p:cNvPr id="26" name="组合 25">
            <a:extLst>
              <a:ext uri="{FF2B5EF4-FFF2-40B4-BE49-F238E27FC236}">
                <a16:creationId xmlns="" xmlns:a16="http://schemas.microsoft.com/office/drawing/2014/main" id="{FFC62646-50D3-4904-98F0-399D2EDE78A0}"/>
              </a:ext>
            </a:extLst>
          </p:cNvPr>
          <p:cNvGrpSpPr/>
          <p:nvPr/>
        </p:nvGrpSpPr>
        <p:grpSpPr>
          <a:xfrm>
            <a:off x="0" y="3008360"/>
            <a:ext cx="7547956" cy="553781"/>
            <a:chOff x="0" y="3391971"/>
            <a:chExt cx="7457859" cy="696024"/>
          </a:xfrm>
        </p:grpSpPr>
        <p:grpSp>
          <p:nvGrpSpPr>
            <p:cNvPr id="9" name="组合 8"/>
            <p:cNvGrpSpPr/>
            <p:nvPr/>
          </p:nvGrpSpPr>
          <p:grpSpPr>
            <a:xfrm>
              <a:off x="0" y="3391971"/>
              <a:ext cx="1388225" cy="696024"/>
              <a:chOff x="-266380" y="2293550"/>
              <a:chExt cx="2017637" cy="1011597"/>
            </a:xfrm>
            <a:solidFill>
              <a:schemeClr val="accent1"/>
            </a:solidFill>
          </p:grpSpPr>
          <p:sp>
            <p:nvSpPr>
              <p:cNvPr id="10" name="矩形 9"/>
              <p:cNvSpPr/>
              <p:nvPr/>
            </p:nvSpPr>
            <p:spPr>
              <a:xfrm>
                <a:off x="-266380" y="2337683"/>
                <a:ext cx="2017637" cy="954157"/>
              </a:xfrm>
              <a:prstGeom prst="rect">
                <a:avLst/>
              </a:prstGeom>
              <a:solidFill>
                <a:srgbClr val="1390CA"/>
              </a:solidFill>
              <a:ln w="38100">
                <a:solidFill>
                  <a:srgbClr val="1390C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100">
                  <a:cs typeface="+mn-ea"/>
                  <a:sym typeface="+mn-lt"/>
                </a:endParaRPr>
              </a:p>
            </p:txBody>
          </p:sp>
          <p:sp>
            <p:nvSpPr>
              <p:cNvPr id="11" name="文本框 10"/>
              <p:cNvSpPr txBox="1"/>
              <p:nvPr/>
            </p:nvSpPr>
            <p:spPr>
              <a:xfrm>
                <a:off x="1047568" y="2293550"/>
                <a:ext cx="453224" cy="1011597"/>
              </a:xfrm>
              <a:prstGeom prst="rect">
                <a:avLst/>
              </a:prstGeom>
              <a:noFill/>
              <a:ln>
                <a:noFill/>
              </a:ln>
            </p:spPr>
            <p:txBody>
              <a:bodyPr wrap="square" rtlCol="0" anchor="ctr">
                <a:spAutoFit/>
              </a:bodyPr>
              <a:lstStyle/>
              <a:p>
                <a:pPr algn="ctr">
                  <a:lnSpc>
                    <a:spcPct val="120000"/>
                  </a:lnSpc>
                </a:pPr>
                <a:r>
                  <a:rPr lang="en-US" altLang="zh-CN" sz="3600" b="1" dirty="0">
                    <a:solidFill>
                      <a:schemeClr val="bg1"/>
                    </a:solidFill>
                    <a:cs typeface="+mn-ea"/>
                    <a:sym typeface="+mn-lt"/>
                  </a:rPr>
                  <a:t>2</a:t>
                </a:r>
                <a:endParaRPr lang="zh-CN" altLang="en-US" sz="3600" b="1" dirty="0">
                  <a:solidFill>
                    <a:schemeClr val="bg1"/>
                  </a:solidFill>
                  <a:cs typeface="+mn-ea"/>
                  <a:sym typeface="+mn-lt"/>
                </a:endParaRPr>
              </a:p>
            </p:txBody>
          </p:sp>
        </p:grpSp>
        <p:sp>
          <p:nvSpPr>
            <p:cNvPr id="16" name="文本框 15">
              <a:extLst>
                <a:ext uri="{FF2B5EF4-FFF2-40B4-BE49-F238E27FC236}">
                  <a16:creationId xmlns="" xmlns:a16="http://schemas.microsoft.com/office/drawing/2014/main" id="{EB774DED-C653-4128-B45E-B833614C17DF}"/>
                </a:ext>
              </a:extLst>
            </p:cNvPr>
            <p:cNvSpPr txBox="1"/>
            <p:nvPr/>
          </p:nvSpPr>
          <p:spPr>
            <a:xfrm>
              <a:off x="1560557" y="3461445"/>
              <a:ext cx="5897302" cy="461665"/>
            </a:xfrm>
            <a:prstGeom prst="rect">
              <a:avLst/>
            </a:prstGeom>
            <a:noFill/>
            <a:effectLst/>
          </p:spPr>
          <p:txBody>
            <a:bodyPr wrap="square" rtlCol="0">
              <a:spAutoFit/>
            </a:bodyPr>
            <a:lstStyle/>
            <a:p>
              <a:r>
                <a:rPr lang="en-US" altLang="zh-CN" sz="2400" b="1" dirty="0">
                  <a:solidFill>
                    <a:schemeClr val="tx1">
                      <a:lumMod val="65000"/>
                      <a:lumOff val="35000"/>
                    </a:schemeClr>
                  </a:solidFill>
                  <a:cs typeface="+mn-ea"/>
                  <a:sym typeface="+mn-lt"/>
                </a:rPr>
                <a:t>ODL</a:t>
              </a:r>
              <a:r>
                <a:rPr lang="zh-CN" altLang="en-US" sz="2400" b="1" dirty="0">
                  <a:solidFill>
                    <a:schemeClr val="tx1">
                      <a:lumMod val="65000"/>
                      <a:lumOff val="35000"/>
                    </a:schemeClr>
                  </a:solidFill>
                  <a:cs typeface="+mn-ea"/>
                  <a:sym typeface="+mn-lt"/>
                </a:rPr>
                <a:t>的</a:t>
              </a:r>
              <a:r>
                <a:rPr lang="en-US" altLang="zh-CN" sz="2400" b="1" dirty="0">
                  <a:solidFill>
                    <a:schemeClr val="tx1">
                      <a:lumMod val="65000"/>
                      <a:lumOff val="35000"/>
                    </a:schemeClr>
                  </a:solidFill>
                  <a:cs typeface="+mn-ea"/>
                  <a:sym typeface="+mn-lt"/>
                </a:rPr>
                <a:t>Maven</a:t>
              </a:r>
              <a:r>
                <a:rPr lang="zh-CN" altLang="en-US" sz="2400" b="1" dirty="0">
                  <a:solidFill>
                    <a:schemeClr val="tx1">
                      <a:lumMod val="65000"/>
                      <a:lumOff val="35000"/>
                    </a:schemeClr>
                  </a:solidFill>
                  <a:cs typeface="+mn-ea"/>
                  <a:sym typeface="+mn-lt"/>
                </a:rPr>
                <a:t>项目模板</a:t>
              </a:r>
              <a:r>
                <a:rPr lang="en-US" altLang="zh-CN" sz="2400" b="1" dirty="0">
                  <a:solidFill>
                    <a:schemeClr val="tx1">
                      <a:lumMod val="65000"/>
                      <a:lumOff val="35000"/>
                    </a:schemeClr>
                  </a:solidFill>
                  <a:cs typeface="+mn-ea"/>
                  <a:sym typeface="+mn-lt"/>
                </a:rPr>
                <a:t>startup</a:t>
              </a:r>
              <a:endParaRPr lang="zh-CN" altLang="en-US" sz="2400" b="1" dirty="0">
                <a:solidFill>
                  <a:schemeClr val="tx1">
                    <a:lumMod val="65000"/>
                    <a:lumOff val="35000"/>
                  </a:schemeClr>
                </a:solidFill>
                <a:cs typeface="+mn-ea"/>
                <a:sym typeface="+mn-lt"/>
              </a:endParaRPr>
            </a:p>
          </p:txBody>
        </p:sp>
      </p:grpSp>
      <p:grpSp>
        <p:nvGrpSpPr>
          <p:cNvPr id="27" name="组合 26">
            <a:extLst>
              <a:ext uri="{FF2B5EF4-FFF2-40B4-BE49-F238E27FC236}">
                <a16:creationId xmlns="" xmlns:a16="http://schemas.microsoft.com/office/drawing/2014/main" id="{308FB7A0-CDF2-4AE5-A33C-F13BFF675610}"/>
              </a:ext>
            </a:extLst>
          </p:cNvPr>
          <p:cNvGrpSpPr/>
          <p:nvPr/>
        </p:nvGrpSpPr>
        <p:grpSpPr>
          <a:xfrm>
            <a:off x="0" y="3911986"/>
            <a:ext cx="6816436" cy="553781"/>
            <a:chOff x="0" y="4464248"/>
            <a:chExt cx="6816436" cy="696024"/>
          </a:xfrm>
        </p:grpSpPr>
        <p:grpSp>
          <p:nvGrpSpPr>
            <p:cNvPr id="12" name="组合 11"/>
            <p:cNvGrpSpPr/>
            <p:nvPr/>
          </p:nvGrpSpPr>
          <p:grpSpPr>
            <a:xfrm>
              <a:off x="0" y="4464248"/>
              <a:ext cx="1388225" cy="696024"/>
              <a:chOff x="-266380" y="2293550"/>
              <a:chExt cx="2017637" cy="1011597"/>
            </a:xfrm>
            <a:solidFill>
              <a:schemeClr val="accent1"/>
            </a:solidFill>
          </p:grpSpPr>
          <p:sp>
            <p:nvSpPr>
              <p:cNvPr id="13" name="矩形 12"/>
              <p:cNvSpPr/>
              <p:nvPr/>
            </p:nvSpPr>
            <p:spPr>
              <a:xfrm>
                <a:off x="-266380" y="2337683"/>
                <a:ext cx="2017637" cy="954157"/>
              </a:xfrm>
              <a:prstGeom prst="rect">
                <a:avLst/>
              </a:prstGeom>
              <a:solidFill>
                <a:srgbClr val="1390CA"/>
              </a:solidFill>
              <a:ln w="38100">
                <a:solidFill>
                  <a:srgbClr val="1390C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100">
                  <a:cs typeface="+mn-ea"/>
                  <a:sym typeface="+mn-lt"/>
                </a:endParaRPr>
              </a:p>
            </p:txBody>
          </p:sp>
          <p:sp>
            <p:nvSpPr>
              <p:cNvPr id="14" name="文本框 13"/>
              <p:cNvSpPr txBox="1"/>
              <p:nvPr/>
            </p:nvSpPr>
            <p:spPr>
              <a:xfrm>
                <a:off x="1047568" y="2293550"/>
                <a:ext cx="453225" cy="1011597"/>
              </a:xfrm>
              <a:prstGeom prst="rect">
                <a:avLst/>
              </a:prstGeom>
              <a:noFill/>
              <a:ln>
                <a:noFill/>
              </a:ln>
            </p:spPr>
            <p:txBody>
              <a:bodyPr wrap="square" rtlCol="0" anchor="ctr">
                <a:spAutoFit/>
              </a:bodyPr>
              <a:lstStyle/>
              <a:p>
                <a:pPr algn="ctr">
                  <a:lnSpc>
                    <a:spcPct val="120000"/>
                  </a:lnSpc>
                </a:pPr>
                <a:r>
                  <a:rPr lang="en-US" altLang="zh-CN" sz="3600" b="1" dirty="0">
                    <a:solidFill>
                      <a:schemeClr val="bg1"/>
                    </a:solidFill>
                    <a:cs typeface="+mn-ea"/>
                    <a:sym typeface="+mn-lt"/>
                  </a:rPr>
                  <a:t>3</a:t>
                </a:r>
                <a:endParaRPr lang="zh-CN" altLang="en-US" sz="3600" b="1" dirty="0">
                  <a:solidFill>
                    <a:schemeClr val="bg1"/>
                  </a:solidFill>
                  <a:cs typeface="+mn-ea"/>
                  <a:sym typeface="+mn-lt"/>
                </a:endParaRPr>
              </a:p>
            </p:txBody>
          </p:sp>
        </p:grpSp>
        <p:sp>
          <p:nvSpPr>
            <p:cNvPr id="17" name="文本框 14">
              <a:extLst>
                <a:ext uri="{FF2B5EF4-FFF2-40B4-BE49-F238E27FC236}">
                  <a16:creationId xmlns="" xmlns:a16="http://schemas.microsoft.com/office/drawing/2014/main" id="{2BA8F43E-F02F-4844-B204-E6354B1F3EEC}"/>
                </a:ext>
              </a:extLst>
            </p:cNvPr>
            <p:cNvSpPr txBox="1"/>
            <p:nvPr/>
          </p:nvSpPr>
          <p:spPr>
            <a:xfrm>
              <a:off x="1560556" y="4533722"/>
              <a:ext cx="525588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chemeClr val="tx1">
                      <a:lumMod val="65000"/>
                      <a:lumOff val="35000"/>
                    </a:schemeClr>
                  </a:solidFill>
                  <a:cs typeface="+mn-ea"/>
                  <a:sym typeface="+mn-lt"/>
                </a:rPr>
                <a:t>ODL</a:t>
              </a:r>
              <a:r>
                <a:rPr lang="zh-CN" altLang="en-US" sz="2400" b="1" dirty="0">
                  <a:solidFill>
                    <a:schemeClr val="tx1">
                      <a:lumMod val="65000"/>
                      <a:lumOff val="35000"/>
                    </a:schemeClr>
                  </a:solidFill>
                  <a:cs typeface="+mn-ea"/>
                  <a:sym typeface="+mn-lt"/>
                </a:rPr>
                <a:t>开发</a:t>
              </a:r>
              <a:r>
                <a:rPr lang="en-US" altLang="zh-CN" sz="2400" b="1" dirty="0">
                  <a:solidFill>
                    <a:schemeClr val="tx1">
                      <a:lumMod val="65000"/>
                      <a:lumOff val="35000"/>
                    </a:schemeClr>
                  </a:solidFill>
                  <a:cs typeface="+mn-ea"/>
                  <a:sym typeface="+mn-lt"/>
                </a:rPr>
                <a:t>APP</a:t>
              </a:r>
              <a:r>
                <a:rPr lang="zh-CN" altLang="en-US" sz="2400" b="1" dirty="0">
                  <a:solidFill>
                    <a:schemeClr val="tx1">
                      <a:lumMod val="65000"/>
                      <a:lumOff val="35000"/>
                    </a:schemeClr>
                  </a:solidFill>
                  <a:cs typeface="+mn-ea"/>
                  <a:sym typeface="+mn-lt"/>
                </a:rPr>
                <a:t>的主要思路</a:t>
              </a:r>
            </a:p>
          </p:txBody>
        </p:sp>
      </p:grpSp>
      <p:grpSp>
        <p:nvGrpSpPr>
          <p:cNvPr id="18" name="组合 17">
            <a:extLst>
              <a:ext uri="{FF2B5EF4-FFF2-40B4-BE49-F238E27FC236}">
                <a16:creationId xmlns="" xmlns:a16="http://schemas.microsoft.com/office/drawing/2014/main" id="{308FB7A0-CDF2-4AE5-A33C-F13BFF675610}"/>
              </a:ext>
            </a:extLst>
          </p:cNvPr>
          <p:cNvGrpSpPr/>
          <p:nvPr/>
        </p:nvGrpSpPr>
        <p:grpSpPr>
          <a:xfrm>
            <a:off x="0" y="4815613"/>
            <a:ext cx="6192979" cy="553781"/>
            <a:chOff x="0" y="4464248"/>
            <a:chExt cx="6192979" cy="696024"/>
          </a:xfrm>
        </p:grpSpPr>
        <p:grpSp>
          <p:nvGrpSpPr>
            <p:cNvPr id="19" name="组合 18"/>
            <p:cNvGrpSpPr/>
            <p:nvPr/>
          </p:nvGrpSpPr>
          <p:grpSpPr>
            <a:xfrm>
              <a:off x="0" y="4464248"/>
              <a:ext cx="1388225" cy="696024"/>
              <a:chOff x="-266380" y="2293550"/>
              <a:chExt cx="2017637" cy="1011597"/>
            </a:xfrm>
            <a:solidFill>
              <a:schemeClr val="accent1"/>
            </a:solidFill>
          </p:grpSpPr>
          <p:sp>
            <p:nvSpPr>
              <p:cNvPr id="21" name="矩形 20"/>
              <p:cNvSpPr/>
              <p:nvPr/>
            </p:nvSpPr>
            <p:spPr>
              <a:xfrm>
                <a:off x="-266380" y="2337683"/>
                <a:ext cx="2017637" cy="954157"/>
              </a:xfrm>
              <a:prstGeom prst="rect">
                <a:avLst/>
              </a:prstGeom>
              <a:solidFill>
                <a:srgbClr val="1390CA"/>
              </a:solidFill>
              <a:ln w="38100">
                <a:solidFill>
                  <a:srgbClr val="1390C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100">
                  <a:cs typeface="+mn-ea"/>
                  <a:sym typeface="+mn-lt"/>
                </a:endParaRPr>
              </a:p>
            </p:txBody>
          </p:sp>
          <p:sp>
            <p:nvSpPr>
              <p:cNvPr id="22" name="文本框 21"/>
              <p:cNvSpPr txBox="1"/>
              <p:nvPr/>
            </p:nvSpPr>
            <p:spPr>
              <a:xfrm>
                <a:off x="1047568" y="2293550"/>
                <a:ext cx="453225" cy="1011597"/>
              </a:xfrm>
              <a:prstGeom prst="rect">
                <a:avLst/>
              </a:prstGeom>
              <a:noFill/>
              <a:ln>
                <a:noFill/>
              </a:ln>
            </p:spPr>
            <p:txBody>
              <a:bodyPr wrap="square" rtlCol="0" anchor="ctr">
                <a:spAutoFit/>
              </a:bodyPr>
              <a:lstStyle/>
              <a:p>
                <a:pPr algn="ctr">
                  <a:lnSpc>
                    <a:spcPct val="120000"/>
                  </a:lnSpc>
                </a:pPr>
                <a:r>
                  <a:rPr lang="en-US" altLang="zh-CN" sz="3600" b="1" dirty="0">
                    <a:solidFill>
                      <a:schemeClr val="bg1"/>
                    </a:solidFill>
                    <a:cs typeface="+mn-ea"/>
                    <a:sym typeface="+mn-lt"/>
                  </a:rPr>
                  <a:t>4</a:t>
                </a:r>
                <a:endParaRPr lang="zh-CN" altLang="en-US" sz="3600" b="1" dirty="0">
                  <a:solidFill>
                    <a:schemeClr val="bg1"/>
                  </a:solidFill>
                  <a:cs typeface="+mn-ea"/>
                  <a:sym typeface="+mn-lt"/>
                </a:endParaRPr>
              </a:p>
            </p:txBody>
          </p:sp>
        </p:grpSp>
        <p:sp>
          <p:nvSpPr>
            <p:cNvPr id="20" name="文本框 14">
              <a:extLst>
                <a:ext uri="{FF2B5EF4-FFF2-40B4-BE49-F238E27FC236}">
                  <a16:creationId xmlns="" xmlns:a16="http://schemas.microsoft.com/office/drawing/2014/main" id="{2BA8F43E-F02F-4844-B204-E6354B1F3EEC}"/>
                </a:ext>
              </a:extLst>
            </p:cNvPr>
            <p:cNvSpPr txBox="1"/>
            <p:nvPr/>
          </p:nvSpPr>
          <p:spPr>
            <a:xfrm>
              <a:off x="1560556" y="4533722"/>
              <a:ext cx="4632423"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tx1">
                      <a:lumMod val="65000"/>
                      <a:lumOff val="35000"/>
                    </a:schemeClr>
                  </a:solidFill>
                  <a:cs typeface="+mn-ea"/>
                  <a:sym typeface="+mn-lt"/>
                </a:rPr>
                <a:t>开发实战</a:t>
              </a:r>
              <a:r>
                <a:rPr lang="en-US" altLang="zh-CN" sz="2400" b="1" dirty="0">
                  <a:solidFill>
                    <a:schemeClr val="tx1">
                      <a:lumMod val="65000"/>
                      <a:lumOff val="35000"/>
                    </a:schemeClr>
                  </a:solidFill>
                  <a:cs typeface="+mn-ea"/>
                  <a:sym typeface="+mn-lt"/>
                </a:rPr>
                <a:t>-hello world</a:t>
              </a:r>
              <a:endParaRPr lang="zh-CN" altLang="en-US" sz="2400" b="1" dirty="0">
                <a:solidFill>
                  <a:schemeClr val="tx1">
                    <a:lumMod val="65000"/>
                    <a:lumOff val="35000"/>
                  </a:schemeClr>
                </a:solidFill>
                <a:cs typeface="+mn-ea"/>
                <a:sym typeface="+mn-lt"/>
              </a:endParaRPr>
            </a:p>
          </p:txBody>
        </p:sp>
      </p:grpSp>
    </p:spTree>
    <p:extLst>
      <p:ext uri="{BB962C8B-B14F-4D97-AF65-F5344CB8AC3E}">
        <p14:creationId xmlns:p14="http://schemas.microsoft.com/office/powerpoint/2010/main" val="6584608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约定优于配置的原则</a:t>
            </a:r>
          </a:p>
        </p:txBody>
      </p:sp>
      <p:sp>
        <p:nvSpPr>
          <p:cNvPr id="4" name="内容占位符 2"/>
          <p:cNvSpPr>
            <a:spLocks noGrp="1"/>
          </p:cNvSpPr>
          <p:nvPr>
            <p:ph idx="1"/>
          </p:nvPr>
        </p:nvSpPr>
        <p:spPr>
          <a:xfrm>
            <a:off x="495300" y="1602138"/>
            <a:ext cx="10515600" cy="4351338"/>
          </a:xfrm>
        </p:spPr>
        <p:txBody>
          <a:bodyPr/>
          <a:lstStyle/>
          <a:p>
            <a:r>
              <a:rPr lang="en-US" altLang="zh-CN" dirty="0">
                <a:solidFill>
                  <a:schemeClr val="tx1">
                    <a:lumMod val="75000"/>
                    <a:lumOff val="25000"/>
                  </a:schemeClr>
                </a:solidFill>
              </a:rPr>
              <a:t>Maven</a:t>
            </a:r>
            <a:r>
              <a:rPr lang="zh-CN" altLang="en-US" dirty="0">
                <a:solidFill>
                  <a:schemeClr val="tx1">
                    <a:lumMod val="75000"/>
                    <a:lumOff val="25000"/>
                  </a:schemeClr>
                </a:solidFill>
              </a:rPr>
              <a:t>的配置文件看似很复杂，其实只需要根据项目的实际背景，设置个别的几个配置项而已。</a:t>
            </a:r>
            <a:endParaRPr lang="en-US" altLang="zh-CN" dirty="0">
              <a:solidFill>
                <a:schemeClr val="tx1">
                  <a:lumMod val="75000"/>
                  <a:lumOff val="25000"/>
                </a:schemeClr>
              </a:solidFill>
            </a:endParaRPr>
          </a:p>
          <a:p>
            <a:r>
              <a:rPr lang="en-US" altLang="zh-CN" dirty="0">
                <a:solidFill>
                  <a:schemeClr val="tx1">
                    <a:lumMod val="75000"/>
                    <a:lumOff val="25000"/>
                  </a:schemeClr>
                </a:solidFill>
              </a:rPr>
              <a:t>Maven</a:t>
            </a:r>
            <a:r>
              <a:rPr lang="zh-CN" altLang="en-US" dirty="0">
                <a:solidFill>
                  <a:schemeClr val="tx1">
                    <a:lumMod val="75000"/>
                    <a:lumOff val="25000"/>
                  </a:schemeClr>
                </a:solidFill>
              </a:rPr>
              <a:t>有自己的一套默认配置，使用者除非必要，并不需要去修改那些约定内容。这就是所谓的“</a:t>
            </a:r>
            <a:r>
              <a:rPr lang="zh-CN" altLang="en-US" b="1" dirty="0"/>
              <a:t>约定优于配置</a:t>
            </a:r>
            <a:r>
              <a:rPr lang="zh-CN" altLang="en-US" dirty="0">
                <a:solidFill>
                  <a:schemeClr val="tx1">
                    <a:lumMod val="75000"/>
                    <a:lumOff val="25000"/>
                  </a:schemeClr>
                </a:solidFill>
              </a:rPr>
              <a:t>”</a:t>
            </a:r>
            <a:endParaRPr lang="en-US" altLang="zh-CN" dirty="0">
              <a:solidFill>
                <a:schemeClr val="tx1">
                  <a:lumMod val="75000"/>
                  <a:lumOff val="25000"/>
                </a:schemeClr>
              </a:solidFill>
            </a:endParaRPr>
          </a:p>
          <a:p>
            <a:endParaRPr lang="zh-CN" altLang="en-US" dirty="0"/>
          </a:p>
        </p:txBody>
      </p:sp>
    </p:spTree>
    <p:extLst>
      <p:ext uri="{BB962C8B-B14F-4D97-AF65-F5344CB8AC3E}">
        <p14:creationId xmlns:p14="http://schemas.microsoft.com/office/powerpoint/2010/main" val="25351139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434343"/>
                </a:solidFill>
                <a:latin typeface="Arial" panose="020B0604020202020204" pitchFamily="34" charset="0"/>
                <a:ea typeface="Microsoft Yahei" panose="020B0503020204020204" pitchFamily="34" charset="-122"/>
              </a:rPr>
              <a:t>Maven</a:t>
            </a:r>
            <a:r>
              <a:rPr lang="zh-CN" altLang="en-US" dirty="0">
                <a:solidFill>
                  <a:srgbClr val="434343"/>
                </a:solidFill>
                <a:latin typeface="Arial" panose="020B0604020202020204" pitchFamily="34" charset="0"/>
                <a:ea typeface="Microsoft Yahei" panose="020B0503020204020204" pitchFamily="34" charset="-122"/>
              </a:rPr>
              <a:t>常用的约定</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218492832"/>
              </p:ext>
            </p:extLst>
          </p:nvPr>
        </p:nvGraphicFramePr>
        <p:xfrm>
          <a:off x="847181" y="1581517"/>
          <a:ext cx="9811838" cy="4650960"/>
        </p:xfrm>
        <a:graphic>
          <a:graphicData uri="http://schemas.openxmlformats.org/drawingml/2006/table">
            <a:tbl>
              <a:tblPr/>
              <a:tblGrid>
                <a:gridCol w="4905919">
                  <a:extLst>
                    <a:ext uri="{9D8B030D-6E8A-4147-A177-3AD203B41FA5}">
                      <a16:colId xmlns="" xmlns:a16="http://schemas.microsoft.com/office/drawing/2014/main" val="20000"/>
                    </a:ext>
                  </a:extLst>
                </a:gridCol>
                <a:gridCol w="4905919">
                  <a:extLst>
                    <a:ext uri="{9D8B030D-6E8A-4147-A177-3AD203B41FA5}">
                      <a16:colId xmlns="" xmlns:a16="http://schemas.microsoft.com/office/drawing/2014/main" val="20001"/>
                    </a:ext>
                  </a:extLst>
                </a:gridCol>
              </a:tblGrid>
              <a:tr h="341281">
                <a:tc>
                  <a:txBody>
                    <a:bodyPr/>
                    <a:lstStyle/>
                    <a:p>
                      <a:pPr algn="ctr"/>
                      <a:r>
                        <a:rPr lang="zh-CN" altLang="en-US" sz="1700" b="1" i="0" dirty="0">
                          <a:solidFill>
                            <a:srgbClr val="1390CA"/>
                          </a:solidFill>
                          <a:effectLst/>
                        </a:rPr>
                        <a:t>目录</a:t>
                      </a:r>
                    </a:p>
                  </a:txBody>
                  <a:tcPr marL="85320" marR="85320" marT="42660" marB="42660" anchor="ctr">
                    <a:lnL>
                      <a:noFill/>
                    </a:lnL>
                    <a:lnR>
                      <a:noFill/>
                    </a:lnR>
                    <a:lnT>
                      <a:noFill/>
                    </a:lnT>
                    <a:lnB>
                      <a:noFill/>
                    </a:lnB>
                  </a:tcPr>
                </a:tc>
                <a:tc>
                  <a:txBody>
                    <a:bodyPr/>
                    <a:lstStyle/>
                    <a:p>
                      <a:pPr algn="ctr"/>
                      <a:r>
                        <a:rPr lang="zh-CN" altLang="en-US" sz="1700" b="1" i="0" dirty="0">
                          <a:solidFill>
                            <a:srgbClr val="1390CA"/>
                          </a:solidFill>
                          <a:effectLst/>
                        </a:rPr>
                        <a:t>目的</a:t>
                      </a:r>
                    </a:p>
                  </a:txBody>
                  <a:tcPr marL="85320" marR="85320" marT="42660" marB="42660" anchor="ctr">
                    <a:lnL>
                      <a:noFill/>
                    </a:lnL>
                    <a:lnR>
                      <a:noFill/>
                    </a:lnR>
                    <a:lnT>
                      <a:noFill/>
                    </a:lnT>
                    <a:lnB>
                      <a:noFill/>
                    </a:lnB>
                  </a:tcPr>
                </a:tc>
                <a:extLst>
                  <a:ext uri="{0D108BD9-81ED-4DB2-BD59-A6C34878D82A}">
                    <a16:rowId xmlns="" xmlns:a16="http://schemas.microsoft.com/office/drawing/2014/main" val="10000"/>
                  </a:ext>
                </a:extLst>
              </a:tr>
              <a:tr h="341281">
                <a:tc>
                  <a:txBody>
                    <a:bodyPr/>
                    <a:lstStyle/>
                    <a:p>
                      <a:pPr algn="ctr"/>
                      <a:r>
                        <a:rPr lang="en-US" sz="1700" dirty="0">
                          <a:solidFill>
                            <a:srgbClr val="434343"/>
                          </a:solidFill>
                          <a:effectLst/>
                        </a:rPr>
                        <a:t>${</a:t>
                      </a:r>
                      <a:r>
                        <a:rPr lang="en-US" sz="1700" dirty="0" err="1">
                          <a:solidFill>
                            <a:srgbClr val="434343"/>
                          </a:solidFill>
                          <a:effectLst/>
                        </a:rPr>
                        <a:t>basedir</a:t>
                      </a:r>
                      <a:r>
                        <a:rPr lang="en-US" sz="1700" dirty="0">
                          <a:solidFill>
                            <a:srgbClr val="434343"/>
                          </a:solidFill>
                          <a:effectLst/>
                        </a:rPr>
                        <a:t>}</a:t>
                      </a:r>
                    </a:p>
                  </a:txBody>
                  <a:tcPr marL="85320" marR="85320" marT="42660" marB="42660" anchor="ctr">
                    <a:lnL>
                      <a:noFill/>
                    </a:lnL>
                    <a:lnR w="12700" cap="flat" cmpd="sng" algn="ctr">
                      <a:noFill/>
                      <a:prstDash val="solid"/>
                      <a:round/>
                      <a:headEnd type="none" w="med" len="med"/>
                      <a:tailEnd type="none" w="med" len="med"/>
                    </a:lnR>
                    <a:lnT>
                      <a:noFill/>
                    </a:lnT>
                    <a:lnB w="12700" cap="flat" cmpd="sng" algn="ctr">
                      <a:solidFill>
                        <a:schemeClr val="bg2">
                          <a:lumMod val="90000"/>
                        </a:schemeClr>
                      </a:solidFill>
                      <a:prstDash val="solid"/>
                      <a:round/>
                      <a:headEnd type="none" w="med" len="med"/>
                      <a:tailEnd type="none" w="med" len="med"/>
                    </a:lnB>
                  </a:tcPr>
                </a:tc>
                <a:tc>
                  <a:txBody>
                    <a:bodyPr/>
                    <a:lstStyle/>
                    <a:p>
                      <a:pPr algn="ctr"/>
                      <a:r>
                        <a:rPr lang="zh-CN" altLang="en-US" sz="1700" dirty="0">
                          <a:solidFill>
                            <a:srgbClr val="434343"/>
                          </a:solidFill>
                          <a:effectLst/>
                        </a:rPr>
                        <a:t>存放</a:t>
                      </a:r>
                      <a:r>
                        <a:rPr lang="en-US" altLang="zh-CN" sz="1700" dirty="0">
                          <a:solidFill>
                            <a:srgbClr val="434343"/>
                          </a:solidFill>
                          <a:effectLst/>
                        </a:rPr>
                        <a:t>pom.xml</a:t>
                      </a:r>
                      <a:r>
                        <a:rPr lang="zh-CN" altLang="en-US" sz="1700" dirty="0">
                          <a:solidFill>
                            <a:srgbClr val="434343"/>
                          </a:solidFill>
                          <a:effectLst/>
                        </a:rPr>
                        <a:t>和所有的子目录</a:t>
                      </a:r>
                    </a:p>
                  </a:txBody>
                  <a:tcPr marL="85320" marR="85320" marT="42660" marB="42660" anchor="ctr">
                    <a:lnL w="12700" cap="flat" cmpd="sng" algn="ctr">
                      <a:noFill/>
                      <a:prstDash val="solid"/>
                      <a:round/>
                      <a:headEnd type="none" w="med" len="med"/>
                      <a:tailEnd type="none" w="med" len="med"/>
                    </a:lnL>
                    <a:lnR>
                      <a:noFill/>
                    </a:lnR>
                    <a:lnT>
                      <a:noFill/>
                    </a:lnT>
                    <a:lnB w="12700" cap="flat" cmpd="sng" algn="ctr">
                      <a:solidFill>
                        <a:schemeClr val="bg2">
                          <a:lumMod val="90000"/>
                        </a:schemeClr>
                      </a:solidFill>
                      <a:prstDash val="solid"/>
                      <a:round/>
                      <a:headEnd type="none" w="med" len="med"/>
                      <a:tailEnd type="none" w="med" len="med"/>
                    </a:lnB>
                  </a:tcPr>
                </a:tc>
                <a:extLst>
                  <a:ext uri="{0D108BD9-81ED-4DB2-BD59-A6C34878D82A}">
                    <a16:rowId xmlns="" xmlns:a16="http://schemas.microsoft.com/office/drawing/2014/main" val="10001"/>
                  </a:ext>
                </a:extLst>
              </a:tr>
              <a:tr h="341281">
                <a:tc>
                  <a:txBody>
                    <a:bodyPr/>
                    <a:lstStyle/>
                    <a:p>
                      <a:pPr algn="ctr"/>
                      <a:r>
                        <a:rPr lang="en-US" sz="1700" dirty="0">
                          <a:solidFill>
                            <a:srgbClr val="434343"/>
                          </a:solidFill>
                          <a:effectLst/>
                        </a:rPr>
                        <a:t>${</a:t>
                      </a:r>
                      <a:r>
                        <a:rPr lang="en-US" sz="1700" dirty="0" err="1">
                          <a:solidFill>
                            <a:srgbClr val="434343"/>
                          </a:solidFill>
                          <a:effectLst/>
                        </a:rPr>
                        <a:t>basedir</a:t>
                      </a:r>
                      <a:r>
                        <a:rPr lang="en-US" sz="1700" dirty="0">
                          <a:solidFill>
                            <a:srgbClr val="434343"/>
                          </a:solidFill>
                          <a:effectLst/>
                        </a:rPr>
                        <a:t>}/</a:t>
                      </a:r>
                      <a:r>
                        <a:rPr lang="en-US" sz="1700" dirty="0" err="1">
                          <a:solidFill>
                            <a:srgbClr val="434343"/>
                          </a:solidFill>
                          <a:effectLst/>
                        </a:rPr>
                        <a:t>src</a:t>
                      </a:r>
                      <a:r>
                        <a:rPr lang="en-US" sz="1700" dirty="0">
                          <a:solidFill>
                            <a:srgbClr val="434343"/>
                          </a:solidFill>
                          <a:effectLst/>
                        </a:rPr>
                        <a:t>/main/java</a:t>
                      </a:r>
                    </a:p>
                  </a:txBody>
                  <a:tcPr marL="85320" marR="85320" marT="42660" marB="42660" anchor="ctr">
                    <a:lnL>
                      <a:noFill/>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zh-CN" altLang="en-US" sz="1700" dirty="0">
                          <a:solidFill>
                            <a:srgbClr val="434343"/>
                          </a:solidFill>
                          <a:effectLst/>
                        </a:rPr>
                        <a:t>项目的</a:t>
                      </a:r>
                      <a:r>
                        <a:rPr lang="en-US" altLang="zh-CN" sz="1700" dirty="0">
                          <a:solidFill>
                            <a:srgbClr val="434343"/>
                          </a:solidFill>
                          <a:effectLst/>
                        </a:rPr>
                        <a:t>java</a:t>
                      </a:r>
                      <a:r>
                        <a:rPr lang="zh-CN" altLang="en-US" sz="1700" dirty="0">
                          <a:solidFill>
                            <a:srgbClr val="434343"/>
                          </a:solidFill>
                          <a:effectLst/>
                        </a:rPr>
                        <a:t>源代码</a:t>
                      </a:r>
                    </a:p>
                  </a:txBody>
                  <a:tcPr marL="85320" marR="85320" marT="42660" marB="42660" anchor="ctr">
                    <a:lnL w="12700" cap="flat" cmpd="sng" algn="ctr">
                      <a:noFill/>
                      <a:prstDash val="solid"/>
                      <a:round/>
                      <a:headEnd type="none" w="med" len="med"/>
                      <a:tailEnd type="none" w="med" len="med"/>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 xmlns:a16="http://schemas.microsoft.com/office/drawing/2014/main" val="10002"/>
                  </a:ext>
                </a:extLst>
              </a:tr>
              <a:tr h="341281">
                <a:tc>
                  <a:txBody>
                    <a:bodyPr/>
                    <a:lstStyle/>
                    <a:p>
                      <a:pPr algn="ctr"/>
                      <a:r>
                        <a:rPr lang="en-US" sz="1700" dirty="0">
                          <a:solidFill>
                            <a:srgbClr val="434343"/>
                          </a:solidFill>
                          <a:effectLst/>
                        </a:rPr>
                        <a:t>${</a:t>
                      </a:r>
                      <a:r>
                        <a:rPr lang="en-US" sz="1700" dirty="0" err="1">
                          <a:solidFill>
                            <a:srgbClr val="434343"/>
                          </a:solidFill>
                          <a:effectLst/>
                        </a:rPr>
                        <a:t>basedir</a:t>
                      </a:r>
                      <a:r>
                        <a:rPr lang="en-US" sz="1700" dirty="0">
                          <a:solidFill>
                            <a:srgbClr val="434343"/>
                          </a:solidFill>
                          <a:effectLst/>
                        </a:rPr>
                        <a:t>}/</a:t>
                      </a:r>
                      <a:r>
                        <a:rPr lang="en-US" sz="1700" dirty="0" err="1">
                          <a:solidFill>
                            <a:srgbClr val="434343"/>
                          </a:solidFill>
                          <a:effectLst/>
                        </a:rPr>
                        <a:t>src</a:t>
                      </a:r>
                      <a:r>
                        <a:rPr lang="en-US" sz="1700" dirty="0">
                          <a:solidFill>
                            <a:srgbClr val="434343"/>
                          </a:solidFill>
                          <a:effectLst/>
                        </a:rPr>
                        <a:t>/main/resource</a:t>
                      </a:r>
                    </a:p>
                  </a:txBody>
                  <a:tcPr marL="85320" marR="85320" marT="42660" marB="42660" anchor="ctr">
                    <a:lnL>
                      <a:noFill/>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zh-CN" altLang="en-US" sz="1700" dirty="0">
                          <a:solidFill>
                            <a:srgbClr val="434343"/>
                          </a:solidFill>
                          <a:effectLst/>
                        </a:rPr>
                        <a:t>项目的资源，比如说</a:t>
                      </a:r>
                      <a:r>
                        <a:rPr lang="en-US" sz="1700" dirty="0">
                          <a:solidFill>
                            <a:srgbClr val="434343"/>
                          </a:solidFill>
                          <a:effectLst/>
                        </a:rPr>
                        <a:t>property</a:t>
                      </a:r>
                      <a:r>
                        <a:rPr lang="zh-CN" altLang="en-US" sz="1700" dirty="0">
                          <a:solidFill>
                            <a:srgbClr val="434343"/>
                          </a:solidFill>
                          <a:effectLst/>
                        </a:rPr>
                        <a:t>文件，</a:t>
                      </a:r>
                      <a:r>
                        <a:rPr lang="en-US" sz="1700" dirty="0">
                          <a:solidFill>
                            <a:srgbClr val="434343"/>
                          </a:solidFill>
                          <a:effectLst/>
                        </a:rPr>
                        <a:t>springmvc.xml</a:t>
                      </a:r>
                    </a:p>
                  </a:txBody>
                  <a:tcPr marL="85320" marR="85320" marT="42660" marB="42660" anchor="ctr">
                    <a:lnL w="12700" cap="flat" cmpd="sng" algn="ctr">
                      <a:noFill/>
                      <a:prstDash val="solid"/>
                      <a:round/>
                      <a:headEnd type="none" w="med" len="med"/>
                      <a:tailEnd type="none" w="med" len="med"/>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 xmlns:a16="http://schemas.microsoft.com/office/drawing/2014/main" val="10003"/>
                  </a:ext>
                </a:extLst>
              </a:tr>
              <a:tr h="341281">
                <a:tc>
                  <a:txBody>
                    <a:bodyPr/>
                    <a:lstStyle/>
                    <a:p>
                      <a:pPr algn="ctr"/>
                      <a:r>
                        <a:rPr lang="en-US" sz="1700" dirty="0">
                          <a:solidFill>
                            <a:srgbClr val="434343"/>
                          </a:solidFill>
                          <a:effectLst/>
                        </a:rPr>
                        <a:t>${</a:t>
                      </a:r>
                      <a:r>
                        <a:rPr lang="en-US" sz="1700" dirty="0" err="1">
                          <a:solidFill>
                            <a:srgbClr val="434343"/>
                          </a:solidFill>
                          <a:effectLst/>
                        </a:rPr>
                        <a:t>basedir</a:t>
                      </a:r>
                      <a:r>
                        <a:rPr lang="en-US" sz="1700" dirty="0">
                          <a:solidFill>
                            <a:srgbClr val="434343"/>
                          </a:solidFill>
                          <a:effectLst/>
                        </a:rPr>
                        <a:t>}/</a:t>
                      </a:r>
                      <a:r>
                        <a:rPr lang="en-US" sz="1700" dirty="0" err="1">
                          <a:solidFill>
                            <a:srgbClr val="434343"/>
                          </a:solidFill>
                          <a:effectLst/>
                        </a:rPr>
                        <a:t>src</a:t>
                      </a:r>
                      <a:r>
                        <a:rPr lang="en-US" sz="1700" dirty="0">
                          <a:solidFill>
                            <a:srgbClr val="434343"/>
                          </a:solidFill>
                          <a:effectLst/>
                        </a:rPr>
                        <a:t>/test/java</a:t>
                      </a:r>
                    </a:p>
                  </a:txBody>
                  <a:tcPr marL="85320" marR="85320" marT="42660" marB="42660" anchor="ctr">
                    <a:lnL>
                      <a:noFill/>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zh-CN" altLang="en-US" sz="1700" dirty="0">
                          <a:solidFill>
                            <a:srgbClr val="434343"/>
                          </a:solidFill>
                          <a:effectLst/>
                        </a:rPr>
                        <a:t>项目的测试类，比如说</a:t>
                      </a:r>
                      <a:r>
                        <a:rPr lang="en-US" altLang="zh-CN" sz="1700" dirty="0">
                          <a:solidFill>
                            <a:srgbClr val="434343"/>
                          </a:solidFill>
                          <a:effectLst/>
                        </a:rPr>
                        <a:t>Junit</a:t>
                      </a:r>
                      <a:r>
                        <a:rPr lang="zh-CN" altLang="en-US" sz="1700" dirty="0">
                          <a:solidFill>
                            <a:srgbClr val="434343"/>
                          </a:solidFill>
                          <a:effectLst/>
                        </a:rPr>
                        <a:t>代码</a:t>
                      </a:r>
                    </a:p>
                  </a:txBody>
                  <a:tcPr marL="85320" marR="85320" marT="42660" marB="42660" anchor="ctr">
                    <a:lnL w="12700" cap="flat" cmpd="sng" algn="ctr">
                      <a:noFill/>
                      <a:prstDash val="solid"/>
                      <a:round/>
                      <a:headEnd type="none" w="med" len="med"/>
                      <a:tailEnd type="none" w="med" len="med"/>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 xmlns:a16="http://schemas.microsoft.com/office/drawing/2014/main" val="10004"/>
                  </a:ext>
                </a:extLst>
              </a:tr>
              <a:tr h="341281">
                <a:tc>
                  <a:txBody>
                    <a:bodyPr/>
                    <a:lstStyle/>
                    <a:p>
                      <a:pPr algn="ctr"/>
                      <a:r>
                        <a:rPr lang="en-US" sz="1700" dirty="0">
                          <a:solidFill>
                            <a:srgbClr val="434343"/>
                          </a:solidFill>
                          <a:effectLst/>
                        </a:rPr>
                        <a:t>${</a:t>
                      </a:r>
                      <a:r>
                        <a:rPr lang="en-US" sz="1700" dirty="0" err="1">
                          <a:solidFill>
                            <a:srgbClr val="434343"/>
                          </a:solidFill>
                          <a:effectLst/>
                        </a:rPr>
                        <a:t>basedir</a:t>
                      </a:r>
                      <a:r>
                        <a:rPr lang="en-US" sz="1700" dirty="0">
                          <a:solidFill>
                            <a:srgbClr val="434343"/>
                          </a:solidFill>
                          <a:effectLst/>
                        </a:rPr>
                        <a:t>}/</a:t>
                      </a:r>
                      <a:r>
                        <a:rPr lang="en-US" sz="1700" dirty="0" err="1">
                          <a:solidFill>
                            <a:srgbClr val="434343"/>
                          </a:solidFill>
                          <a:effectLst/>
                        </a:rPr>
                        <a:t>src</a:t>
                      </a:r>
                      <a:r>
                        <a:rPr lang="en-US" sz="1700" dirty="0">
                          <a:solidFill>
                            <a:srgbClr val="434343"/>
                          </a:solidFill>
                          <a:effectLst/>
                        </a:rPr>
                        <a:t>/test/resource</a:t>
                      </a:r>
                    </a:p>
                  </a:txBody>
                  <a:tcPr marL="85320" marR="85320" marT="42660" marB="42660" anchor="ctr">
                    <a:lnL>
                      <a:noFill/>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zh-CN" altLang="en-US" sz="1700" dirty="0">
                          <a:solidFill>
                            <a:srgbClr val="434343"/>
                          </a:solidFill>
                          <a:effectLst/>
                        </a:rPr>
                        <a:t>测试用用的资源</a:t>
                      </a:r>
                    </a:p>
                  </a:txBody>
                  <a:tcPr marL="85320" marR="85320" marT="42660" marB="42660" anchor="ctr">
                    <a:lnL w="12700" cap="flat" cmpd="sng" algn="ctr">
                      <a:noFill/>
                      <a:prstDash val="solid"/>
                      <a:round/>
                      <a:headEnd type="none" w="med" len="med"/>
                      <a:tailEnd type="none" w="med" len="med"/>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 xmlns:a16="http://schemas.microsoft.com/office/drawing/2014/main" val="10005"/>
                  </a:ext>
                </a:extLst>
              </a:tr>
              <a:tr h="597242">
                <a:tc>
                  <a:txBody>
                    <a:bodyPr/>
                    <a:lstStyle/>
                    <a:p>
                      <a:pPr algn="ctr"/>
                      <a:r>
                        <a:rPr lang="en-US" sz="1700" dirty="0">
                          <a:solidFill>
                            <a:srgbClr val="434343"/>
                          </a:solidFill>
                          <a:effectLst/>
                        </a:rPr>
                        <a:t>${</a:t>
                      </a:r>
                      <a:r>
                        <a:rPr lang="en-US" sz="1700" dirty="0" err="1">
                          <a:solidFill>
                            <a:srgbClr val="434343"/>
                          </a:solidFill>
                          <a:effectLst/>
                        </a:rPr>
                        <a:t>basedir</a:t>
                      </a:r>
                      <a:r>
                        <a:rPr lang="en-US" sz="1700" dirty="0">
                          <a:solidFill>
                            <a:srgbClr val="434343"/>
                          </a:solidFill>
                          <a:effectLst/>
                        </a:rPr>
                        <a:t>}/</a:t>
                      </a:r>
                      <a:r>
                        <a:rPr lang="en-US" sz="1700" dirty="0" err="1">
                          <a:solidFill>
                            <a:srgbClr val="434343"/>
                          </a:solidFill>
                          <a:effectLst/>
                        </a:rPr>
                        <a:t>src</a:t>
                      </a:r>
                      <a:r>
                        <a:rPr lang="en-US" sz="1700" dirty="0">
                          <a:solidFill>
                            <a:srgbClr val="434343"/>
                          </a:solidFill>
                          <a:effectLst/>
                        </a:rPr>
                        <a:t>/main/</a:t>
                      </a:r>
                      <a:r>
                        <a:rPr lang="en-US" sz="1700" dirty="0" err="1">
                          <a:solidFill>
                            <a:srgbClr val="434343"/>
                          </a:solidFill>
                          <a:effectLst/>
                        </a:rPr>
                        <a:t>webapp</a:t>
                      </a:r>
                      <a:r>
                        <a:rPr lang="en-US" sz="1700" dirty="0">
                          <a:solidFill>
                            <a:srgbClr val="434343"/>
                          </a:solidFill>
                          <a:effectLst/>
                        </a:rPr>
                        <a:t>/WEB-INF</a:t>
                      </a:r>
                    </a:p>
                  </a:txBody>
                  <a:tcPr marL="85320" marR="85320" marT="42660" marB="42660" anchor="ctr">
                    <a:lnL>
                      <a:noFill/>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altLang="zh-CN" sz="1700" dirty="0">
                          <a:solidFill>
                            <a:srgbClr val="434343"/>
                          </a:solidFill>
                          <a:effectLst/>
                        </a:rPr>
                        <a:t>web</a:t>
                      </a:r>
                      <a:r>
                        <a:rPr lang="zh-CN" altLang="en-US" sz="1700" dirty="0">
                          <a:solidFill>
                            <a:srgbClr val="434343"/>
                          </a:solidFill>
                          <a:effectLst/>
                        </a:rPr>
                        <a:t>应用文件目录，</a:t>
                      </a:r>
                      <a:r>
                        <a:rPr lang="en-US" altLang="zh-CN" sz="1700" dirty="0">
                          <a:solidFill>
                            <a:srgbClr val="434343"/>
                          </a:solidFill>
                          <a:effectLst/>
                        </a:rPr>
                        <a:t>web</a:t>
                      </a:r>
                      <a:r>
                        <a:rPr lang="zh-CN" altLang="en-US" sz="1700" dirty="0">
                          <a:solidFill>
                            <a:srgbClr val="434343"/>
                          </a:solidFill>
                          <a:effectLst/>
                        </a:rPr>
                        <a:t>项目的信息，比如存放</a:t>
                      </a:r>
                      <a:r>
                        <a:rPr lang="en-US" altLang="zh-CN" sz="1700" dirty="0">
                          <a:solidFill>
                            <a:srgbClr val="434343"/>
                          </a:solidFill>
                          <a:effectLst/>
                        </a:rPr>
                        <a:t>web.xml</a:t>
                      </a:r>
                      <a:r>
                        <a:rPr lang="zh-CN" altLang="en-US" sz="1700" dirty="0">
                          <a:solidFill>
                            <a:srgbClr val="434343"/>
                          </a:solidFill>
                          <a:effectLst/>
                        </a:rPr>
                        <a:t>、本地图片、</a:t>
                      </a:r>
                      <a:r>
                        <a:rPr lang="en-US" altLang="zh-CN" sz="1700" dirty="0" err="1">
                          <a:solidFill>
                            <a:srgbClr val="434343"/>
                          </a:solidFill>
                          <a:effectLst/>
                        </a:rPr>
                        <a:t>jsp</a:t>
                      </a:r>
                      <a:r>
                        <a:rPr lang="zh-CN" altLang="en-US" sz="1700" dirty="0">
                          <a:solidFill>
                            <a:srgbClr val="434343"/>
                          </a:solidFill>
                          <a:effectLst/>
                        </a:rPr>
                        <a:t>视图页面</a:t>
                      </a:r>
                    </a:p>
                  </a:txBody>
                  <a:tcPr marL="85320" marR="85320" marT="42660" marB="42660" anchor="ctr">
                    <a:lnL w="12700" cap="flat" cmpd="sng" algn="ctr">
                      <a:noFill/>
                      <a:prstDash val="solid"/>
                      <a:round/>
                      <a:headEnd type="none" w="med" len="med"/>
                      <a:tailEnd type="none" w="med" len="med"/>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 xmlns:a16="http://schemas.microsoft.com/office/drawing/2014/main" val="10006"/>
                  </a:ext>
                </a:extLst>
              </a:tr>
              <a:tr h="341281">
                <a:tc>
                  <a:txBody>
                    <a:bodyPr/>
                    <a:lstStyle/>
                    <a:p>
                      <a:pPr algn="ctr"/>
                      <a:r>
                        <a:rPr lang="en-US" sz="1700" dirty="0">
                          <a:solidFill>
                            <a:srgbClr val="434343"/>
                          </a:solidFill>
                          <a:effectLst/>
                        </a:rPr>
                        <a:t>${</a:t>
                      </a:r>
                      <a:r>
                        <a:rPr lang="en-US" sz="1700" dirty="0" err="1">
                          <a:solidFill>
                            <a:srgbClr val="434343"/>
                          </a:solidFill>
                          <a:effectLst/>
                        </a:rPr>
                        <a:t>basedir</a:t>
                      </a:r>
                      <a:r>
                        <a:rPr lang="en-US" sz="1700" dirty="0">
                          <a:solidFill>
                            <a:srgbClr val="434343"/>
                          </a:solidFill>
                          <a:effectLst/>
                        </a:rPr>
                        <a:t>}/target</a:t>
                      </a:r>
                    </a:p>
                  </a:txBody>
                  <a:tcPr marL="85320" marR="85320" marT="42660" marB="42660" anchor="ctr">
                    <a:lnL>
                      <a:noFill/>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zh-CN" altLang="en-US" sz="1700" dirty="0">
                          <a:solidFill>
                            <a:srgbClr val="434343"/>
                          </a:solidFill>
                          <a:effectLst/>
                        </a:rPr>
                        <a:t>打包输出目录</a:t>
                      </a:r>
                    </a:p>
                  </a:txBody>
                  <a:tcPr marL="85320" marR="85320" marT="42660" marB="42660" anchor="ctr">
                    <a:lnL w="12700" cap="flat" cmpd="sng" algn="ctr">
                      <a:noFill/>
                      <a:prstDash val="solid"/>
                      <a:round/>
                      <a:headEnd type="none" w="med" len="med"/>
                      <a:tailEnd type="none" w="med" len="med"/>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 xmlns:a16="http://schemas.microsoft.com/office/drawing/2014/main" val="10007"/>
                  </a:ext>
                </a:extLst>
              </a:tr>
              <a:tr h="341281">
                <a:tc>
                  <a:txBody>
                    <a:bodyPr/>
                    <a:lstStyle/>
                    <a:p>
                      <a:pPr algn="ctr"/>
                      <a:r>
                        <a:rPr lang="en-US" sz="1700" dirty="0">
                          <a:solidFill>
                            <a:srgbClr val="434343"/>
                          </a:solidFill>
                          <a:effectLst/>
                        </a:rPr>
                        <a:t>${</a:t>
                      </a:r>
                      <a:r>
                        <a:rPr lang="en-US" sz="1700" dirty="0" err="1">
                          <a:solidFill>
                            <a:srgbClr val="434343"/>
                          </a:solidFill>
                          <a:effectLst/>
                        </a:rPr>
                        <a:t>basedir</a:t>
                      </a:r>
                      <a:r>
                        <a:rPr lang="en-US" sz="1700" dirty="0">
                          <a:solidFill>
                            <a:srgbClr val="434343"/>
                          </a:solidFill>
                          <a:effectLst/>
                        </a:rPr>
                        <a:t>}/target/</a:t>
                      </a:r>
                      <a:r>
                        <a:rPr lang="en-US" sz="1700" dirty="0" err="1">
                          <a:solidFill>
                            <a:srgbClr val="434343"/>
                          </a:solidFill>
                          <a:effectLst/>
                        </a:rPr>
                        <a:t>classe</a:t>
                      </a:r>
                      <a:endParaRPr lang="en-US" sz="1700" dirty="0">
                        <a:solidFill>
                          <a:srgbClr val="434343"/>
                        </a:solidFill>
                        <a:effectLst/>
                      </a:endParaRPr>
                    </a:p>
                  </a:txBody>
                  <a:tcPr marL="85320" marR="85320" marT="42660" marB="42660" anchor="ctr">
                    <a:lnL>
                      <a:noFill/>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zh-CN" altLang="en-US" sz="1700" dirty="0">
                          <a:solidFill>
                            <a:srgbClr val="434343"/>
                          </a:solidFill>
                          <a:effectLst/>
                        </a:rPr>
                        <a:t>编译输出目录</a:t>
                      </a:r>
                    </a:p>
                  </a:txBody>
                  <a:tcPr marL="85320" marR="85320" marT="42660" marB="42660" anchor="ctr">
                    <a:lnL w="12700" cap="flat" cmpd="sng" algn="ctr">
                      <a:noFill/>
                      <a:prstDash val="solid"/>
                      <a:round/>
                      <a:headEnd type="none" w="med" len="med"/>
                      <a:tailEnd type="none" w="med" len="med"/>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 xmlns:a16="http://schemas.microsoft.com/office/drawing/2014/main" val="10008"/>
                  </a:ext>
                </a:extLst>
              </a:tr>
              <a:tr h="341281">
                <a:tc>
                  <a:txBody>
                    <a:bodyPr/>
                    <a:lstStyle/>
                    <a:p>
                      <a:pPr algn="ctr"/>
                      <a:r>
                        <a:rPr lang="en-US" sz="1700" dirty="0">
                          <a:solidFill>
                            <a:srgbClr val="434343"/>
                          </a:solidFill>
                          <a:effectLst/>
                        </a:rPr>
                        <a:t>${</a:t>
                      </a:r>
                      <a:r>
                        <a:rPr lang="en-US" sz="1700" dirty="0" err="1">
                          <a:solidFill>
                            <a:srgbClr val="434343"/>
                          </a:solidFill>
                          <a:effectLst/>
                        </a:rPr>
                        <a:t>basedir</a:t>
                      </a:r>
                      <a:r>
                        <a:rPr lang="en-US" sz="1700" dirty="0">
                          <a:solidFill>
                            <a:srgbClr val="434343"/>
                          </a:solidFill>
                          <a:effectLst/>
                        </a:rPr>
                        <a:t>}/target/test-</a:t>
                      </a:r>
                      <a:r>
                        <a:rPr lang="en-US" sz="1700" dirty="0" err="1">
                          <a:solidFill>
                            <a:srgbClr val="434343"/>
                          </a:solidFill>
                          <a:effectLst/>
                        </a:rPr>
                        <a:t>classe</a:t>
                      </a:r>
                      <a:endParaRPr lang="en-US" sz="1700" dirty="0">
                        <a:solidFill>
                          <a:srgbClr val="434343"/>
                        </a:solidFill>
                        <a:effectLst/>
                      </a:endParaRPr>
                    </a:p>
                  </a:txBody>
                  <a:tcPr marL="85320" marR="85320" marT="42660" marB="42660" anchor="ctr">
                    <a:lnL>
                      <a:noFill/>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zh-CN" altLang="en-US" sz="1700" dirty="0">
                          <a:solidFill>
                            <a:srgbClr val="434343"/>
                          </a:solidFill>
                          <a:effectLst/>
                        </a:rPr>
                        <a:t>测试编译输出目录</a:t>
                      </a:r>
                    </a:p>
                  </a:txBody>
                  <a:tcPr marL="85320" marR="85320" marT="42660" marB="42660" anchor="ctr">
                    <a:lnL w="12700" cap="flat" cmpd="sng" algn="ctr">
                      <a:noFill/>
                      <a:prstDash val="solid"/>
                      <a:round/>
                      <a:headEnd type="none" w="med" len="med"/>
                      <a:tailEnd type="none" w="med" len="med"/>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 xmlns:a16="http://schemas.microsoft.com/office/drawing/2014/main" val="10009"/>
                  </a:ext>
                </a:extLst>
              </a:tr>
              <a:tr h="341281">
                <a:tc>
                  <a:txBody>
                    <a:bodyPr/>
                    <a:lstStyle/>
                    <a:p>
                      <a:pPr algn="ctr"/>
                      <a:r>
                        <a:rPr lang="en-US" sz="1700" dirty="0">
                          <a:solidFill>
                            <a:srgbClr val="434343"/>
                          </a:solidFill>
                          <a:effectLst/>
                        </a:rPr>
                        <a:t>Test.java</a:t>
                      </a:r>
                    </a:p>
                  </a:txBody>
                  <a:tcPr marL="85320" marR="85320" marT="42660" marB="42660" anchor="ctr">
                    <a:lnL>
                      <a:noFill/>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altLang="zh-CN" sz="1700" dirty="0">
                          <a:solidFill>
                            <a:srgbClr val="434343"/>
                          </a:solidFill>
                          <a:effectLst/>
                        </a:rPr>
                        <a:t>Maven</a:t>
                      </a:r>
                      <a:r>
                        <a:rPr lang="zh-CN" altLang="en-US" sz="1700" dirty="0">
                          <a:solidFill>
                            <a:srgbClr val="434343"/>
                          </a:solidFill>
                          <a:effectLst/>
                        </a:rPr>
                        <a:t>只会自动运行符合该命名规则的测试类</a:t>
                      </a:r>
                    </a:p>
                  </a:txBody>
                  <a:tcPr marL="85320" marR="85320" marT="42660" marB="42660" anchor="ctr">
                    <a:lnL w="12700" cap="flat" cmpd="sng" algn="ctr">
                      <a:noFill/>
                      <a:prstDash val="solid"/>
                      <a:round/>
                      <a:headEnd type="none" w="med" len="med"/>
                      <a:tailEnd type="none" w="med" len="med"/>
                    </a:lnL>
                    <a:lnR>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 xmlns:a16="http://schemas.microsoft.com/office/drawing/2014/main" val="10010"/>
                  </a:ext>
                </a:extLst>
              </a:tr>
              <a:tr h="341281">
                <a:tc>
                  <a:txBody>
                    <a:bodyPr/>
                    <a:lstStyle/>
                    <a:p>
                      <a:pPr algn="ctr"/>
                      <a:r>
                        <a:rPr lang="en-US" sz="1700">
                          <a:solidFill>
                            <a:srgbClr val="434343"/>
                          </a:solidFill>
                          <a:effectLst/>
                        </a:rPr>
                        <a:t>~/.m2/repository</a:t>
                      </a:r>
                    </a:p>
                  </a:txBody>
                  <a:tcPr marL="85320" marR="85320" marT="42660" marB="42660" anchor="ctr">
                    <a:lnL>
                      <a:noFill/>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a:noFill/>
                    </a:lnB>
                  </a:tcPr>
                </a:tc>
                <a:tc>
                  <a:txBody>
                    <a:bodyPr/>
                    <a:lstStyle/>
                    <a:p>
                      <a:pPr algn="ctr"/>
                      <a:r>
                        <a:rPr lang="en-US" altLang="zh-CN" sz="1700" dirty="0">
                          <a:solidFill>
                            <a:srgbClr val="434343"/>
                          </a:solidFill>
                          <a:effectLst/>
                        </a:rPr>
                        <a:t>Maven</a:t>
                      </a:r>
                      <a:r>
                        <a:rPr lang="zh-CN" altLang="en-US" sz="1700" dirty="0">
                          <a:solidFill>
                            <a:srgbClr val="434343"/>
                          </a:solidFill>
                          <a:effectLst/>
                        </a:rPr>
                        <a:t>默认的本地仓库目录位置</a:t>
                      </a:r>
                    </a:p>
                  </a:txBody>
                  <a:tcPr marL="85320" marR="85320" marT="42660" marB="42660" anchor="ctr">
                    <a:lnL w="12700" cap="flat" cmpd="sng" algn="ctr">
                      <a:noFill/>
                      <a:prstDash val="solid"/>
                      <a:round/>
                      <a:headEnd type="none" w="med" len="med"/>
                      <a:tailEnd type="none" w="med" len="med"/>
                    </a:lnL>
                    <a:lnR>
                      <a:noFill/>
                    </a:lnR>
                    <a:lnT w="12700" cap="flat" cmpd="sng" algn="ctr">
                      <a:solidFill>
                        <a:schemeClr val="bg2">
                          <a:lumMod val="90000"/>
                        </a:schemeClr>
                      </a:solidFill>
                      <a:prstDash val="solid"/>
                      <a:round/>
                      <a:headEnd type="none" w="med" len="med"/>
                      <a:tailEnd type="none" w="med" len="med"/>
                    </a:lnT>
                    <a:lnB>
                      <a:noFill/>
                    </a:lnB>
                  </a:tcPr>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31581331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Maven</a:t>
            </a:r>
            <a:r>
              <a:rPr lang="zh-CN" altLang="en-US" dirty="0"/>
              <a:t>项目原型</a:t>
            </a:r>
            <a:r>
              <a:rPr lang="en-US" altLang="zh-CN" dirty="0"/>
              <a:t>- Archetype </a:t>
            </a:r>
            <a:r>
              <a:rPr lang="zh-CN" altLang="en-US" dirty="0"/>
              <a:t>（项目模板）</a:t>
            </a:r>
          </a:p>
        </p:txBody>
      </p:sp>
      <p:sp>
        <p:nvSpPr>
          <p:cNvPr id="3" name="内容占位符 2"/>
          <p:cNvSpPr>
            <a:spLocks noGrp="1"/>
          </p:cNvSpPr>
          <p:nvPr>
            <p:ph idx="1"/>
          </p:nvPr>
        </p:nvSpPr>
        <p:spPr/>
        <p:txBody>
          <a:bodyPr/>
          <a:lstStyle/>
          <a:p>
            <a:r>
              <a:rPr lang="en-US" altLang="zh-CN" dirty="0"/>
              <a:t>Archetype </a:t>
            </a:r>
            <a:r>
              <a:rPr lang="zh-CN" altLang="en-US" dirty="0"/>
              <a:t>是一个 </a:t>
            </a:r>
            <a:r>
              <a:rPr lang="en-US" altLang="zh-CN" dirty="0"/>
              <a:t>Maven </a:t>
            </a:r>
            <a:r>
              <a:rPr lang="zh-CN" altLang="en-US" dirty="0"/>
              <a:t>插件，其任务是按照其模板来创建一个项目结构。</a:t>
            </a:r>
            <a:endParaRPr lang="en-US" altLang="zh-CN" dirty="0"/>
          </a:p>
          <a:p>
            <a:pPr lvl="0">
              <a:buClr>
                <a:srgbClr val="0070C0"/>
              </a:buClr>
            </a:pPr>
            <a:r>
              <a:rPr lang="zh-CN" altLang="zh-CN" dirty="0">
                <a:solidFill>
                  <a:srgbClr val="0070C0"/>
                </a:solidFill>
                <a:latin typeface="Arial Unicode MS" panose="020B0604020202020204" pitchFamily="34" charset="-122"/>
              </a:rPr>
              <a:t>mvn archetype:generate</a:t>
            </a:r>
            <a:endParaRPr lang="en-US" altLang="zh-CN" dirty="0">
              <a:solidFill>
                <a:srgbClr val="0070C0"/>
              </a:solidFill>
              <a:latin typeface="Arial Unicode MS" panose="020B0604020202020204" pitchFamily="34" charset="-122"/>
            </a:endParaRPr>
          </a:p>
          <a:p>
            <a:pPr marL="0" lvl="2" indent="0">
              <a:buNone/>
            </a:pPr>
            <a:r>
              <a:rPr lang="en-US" altLang="zh-CN" sz="1800" dirty="0">
                <a:solidFill>
                  <a:srgbClr val="0070C0"/>
                </a:solidFill>
              </a:rPr>
              <a:t>-</a:t>
            </a:r>
            <a:r>
              <a:rPr lang="en-US" altLang="zh-CN" sz="1800" dirty="0" err="1">
                <a:solidFill>
                  <a:srgbClr val="0070C0"/>
                </a:solidFill>
              </a:rPr>
              <a:t>DarchetypeGroupId</a:t>
            </a:r>
            <a:endParaRPr lang="en-US" altLang="zh-CN" sz="1800" dirty="0">
              <a:solidFill>
                <a:srgbClr val="0070C0"/>
              </a:solidFill>
            </a:endParaRPr>
          </a:p>
          <a:p>
            <a:pPr marL="0" lvl="2" indent="0">
              <a:buNone/>
            </a:pPr>
            <a:r>
              <a:rPr lang="en-US" altLang="zh-CN" sz="1800" dirty="0">
                <a:solidFill>
                  <a:srgbClr val="0070C0"/>
                </a:solidFill>
              </a:rPr>
              <a:t>-</a:t>
            </a:r>
            <a:r>
              <a:rPr lang="en-US" altLang="zh-CN" sz="1800" dirty="0" err="1">
                <a:solidFill>
                  <a:srgbClr val="0070C0"/>
                </a:solidFill>
              </a:rPr>
              <a:t>DarchetypeArtifactId</a:t>
            </a:r>
            <a:endParaRPr lang="en-US" altLang="zh-CN" sz="1800" dirty="0">
              <a:solidFill>
                <a:srgbClr val="0070C0"/>
              </a:solidFill>
            </a:endParaRPr>
          </a:p>
          <a:p>
            <a:pPr marL="0" lvl="2" indent="0">
              <a:buNone/>
            </a:pPr>
            <a:r>
              <a:rPr lang="en-US" altLang="zh-CN" dirty="0">
                <a:solidFill>
                  <a:srgbClr val="0070C0"/>
                </a:solidFill>
              </a:rPr>
              <a:t>-</a:t>
            </a:r>
            <a:r>
              <a:rPr lang="en-US" altLang="zh-CN" dirty="0" err="1">
                <a:solidFill>
                  <a:srgbClr val="0070C0"/>
                </a:solidFill>
              </a:rPr>
              <a:t>DarchetypeRepository</a:t>
            </a:r>
            <a:endParaRPr lang="en-US" altLang="zh-CN" dirty="0">
              <a:solidFill>
                <a:srgbClr val="0070C0"/>
              </a:solidFill>
            </a:endParaRPr>
          </a:p>
          <a:p>
            <a:pPr marL="0" lvl="2" indent="0">
              <a:buNone/>
            </a:pPr>
            <a:r>
              <a:rPr lang="en-US" altLang="zh-CN" dirty="0">
                <a:solidFill>
                  <a:srgbClr val="0070C0"/>
                </a:solidFill>
              </a:rPr>
              <a:t>-</a:t>
            </a:r>
            <a:r>
              <a:rPr lang="en-US" altLang="zh-CN" dirty="0" err="1">
                <a:solidFill>
                  <a:srgbClr val="0070C0"/>
                </a:solidFill>
              </a:rPr>
              <a:t>DarchetypeCatalog</a:t>
            </a:r>
            <a:endParaRPr lang="en-US" altLang="zh-CN" dirty="0">
              <a:solidFill>
                <a:srgbClr val="0070C0"/>
              </a:solidFill>
            </a:endParaRPr>
          </a:p>
          <a:p>
            <a:pPr marL="0" lvl="2" indent="0">
              <a:buNone/>
            </a:pPr>
            <a:r>
              <a:rPr lang="en-US" altLang="zh-CN" dirty="0">
                <a:solidFill>
                  <a:srgbClr val="0070C0"/>
                </a:solidFill>
              </a:rPr>
              <a:t>-</a:t>
            </a:r>
            <a:r>
              <a:rPr lang="en-US" altLang="zh-CN" dirty="0" err="1">
                <a:solidFill>
                  <a:srgbClr val="0070C0"/>
                </a:solidFill>
              </a:rPr>
              <a:t>DarchetypeVersion</a:t>
            </a:r>
            <a:endParaRPr lang="zh-CN" altLang="zh-CN" dirty="0">
              <a:solidFill>
                <a:srgbClr val="0070C0"/>
              </a:solidFill>
              <a:latin typeface="Arial" panose="020B0604020202020204" pitchFamily="34" charset="0"/>
            </a:endParaRPr>
          </a:p>
          <a:p>
            <a:endParaRPr lang="zh-CN" altLang="en-US" dirty="0"/>
          </a:p>
        </p:txBody>
      </p:sp>
    </p:spTree>
    <p:extLst>
      <p:ext uri="{BB962C8B-B14F-4D97-AF65-F5344CB8AC3E}">
        <p14:creationId xmlns:p14="http://schemas.microsoft.com/office/powerpoint/2010/main" val="11976559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97862" y="360208"/>
            <a:ext cx="5312049" cy="756323"/>
          </a:xfrm>
        </p:spPr>
        <p:txBody>
          <a:bodyPr/>
          <a:lstStyle/>
          <a:p>
            <a:r>
              <a:rPr lang="en-US" altLang="zh-CN" dirty="0"/>
              <a:t>ODL startup </a:t>
            </a:r>
            <a:r>
              <a:rPr lang="zh-CN" altLang="en-US" dirty="0"/>
              <a:t>模板</a:t>
            </a:r>
          </a:p>
        </p:txBody>
      </p:sp>
      <p:sp>
        <p:nvSpPr>
          <p:cNvPr id="3" name="文本框 2"/>
          <p:cNvSpPr txBox="1"/>
          <p:nvPr/>
        </p:nvSpPr>
        <p:spPr>
          <a:xfrm>
            <a:off x="423512" y="1549667"/>
            <a:ext cx="10693667" cy="1200329"/>
          </a:xfrm>
          <a:prstGeom prst="rect">
            <a:avLst/>
          </a:prstGeom>
          <a:noFill/>
          <a:effectLst/>
        </p:spPr>
        <p:txBody>
          <a:bodyPr wrap="square" rtlCol="0">
            <a:spAutoFit/>
          </a:bodyPr>
          <a:lstStyle/>
          <a:p>
            <a:r>
              <a:rPr lang="en-US" altLang="zh-CN" dirty="0" err="1">
                <a:solidFill>
                  <a:schemeClr val="tx1">
                    <a:lumMod val="75000"/>
                    <a:lumOff val="25000"/>
                  </a:schemeClr>
                </a:solidFill>
              </a:rPr>
              <a:t>mvn</a:t>
            </a:r>
            <a:r>
              <a:rPr lang="en-US" altLang="zh-CN" dirty="0">
                <a:solidFill>
                  <a:schemeClr val="tx1">
                    <a:lumMod val="75000"/>
                    <a:lumOff val="25000"/>
                  </a:schemeClr>
                </a:solidFill>
              </a:rPr>
              <a:t> </a:t>
            </a:r>
            <a:r>
              <a:rPr lang="en-US" altLang="zh-CN" dirty="0" err="1">
                <a:solidFill>
                  <a:schemeClr val="tx1">
                    <a:lumMod val="75000"/>
                    <a:lumOff val="25000"/>
                  </a:schemeClr>
                </a:solidFill>
              </a:rPr>
              <a:t>archetype:generate</a:t>
            </a:r>
            <a:r>
              <a:rPr lang="en-US" altLang="zh-CN" dirty="0">
                <a:solidFill>
                  <a:schemeClr val="tx1">
                    <a:lumMod val="75000"/>
                    <a:lumOff val="25000"/>
                  </a:schemeClr>
                </a:solidFill>
              </a:rPr>
              <a:t> -</a:t>
            </a:r>
            <a:r>
              <a:rPr lang="en-US" altLang="zh-CN" dirty="0" err="1">
                <a:solidFill>
                  <a:schemeClr val="tx1">
                    <a:lumMod val="75000"/>
                    <a:lumOff val="25000"/>
                  </a:schemeClr>
                </a:solidFill>
              </a:rPr>
              <a:t>DarchetypeGroupId</a:t>
            </a:r>
            <a:r>
              <a:rPr lang="en-US" altLang="zh-CN" dirty="0">
                <a:solidFill>
                  <a:schemeClr val="tx1">
                    <a:lumMod val="75000"/>
                    <a:lumOff val="25000"/>
                  </a:schemeClr>
                </a:solidFill>
              </a:rPr>
              <a:t>=</a:t>
            </a:r>
            <a:r>
              <a:rPr lang="en-US" altLang="zh-CN" dirty="0" err="1">
                <a:solidFill>
                  <a:schemeClr val="tx1">
                    <a:lumMod val="75000"/>
                    <a:lumOff val="25000"/>
                  </a:schemeClr>
                </a:solidFill>
              </a:rPr>
              <a:t>org.opendaylight.controller</a:t>
            </a:r>
            <a:r>
              <a:rPr lang="en-US" altLang="zh-CN" dirty="0">
                <a:solidFill>
                  <a:schemeClr val="tx1">
                    <a:lumMod val="75000"/>
                    <a:lumOff val="25000"/>
                  </a:schemeClr>
                </a:solidFill>
              </a:rPr>
              <a:t> -</a:t>
            </a:r>
            <a:r>
              <a:rPr lang="en-US" altLang="zh-CN" dirty="0" err="1">
                <a:solidFill>
                  <a:schemeClr val="tx1">
                    <a:lumMod val="75000"/>
                    <a:lumOff val="25000"/>
                  </a:schemeClr>
                </a:solidFill>
              </a:rPr>
              <a:t>DarchetypeArtifactId</a:t>
            </a:r>
            <a:r>
              <a:rPr lang="en-US" altLang="zh-CN" dirty="0">
                <a:solidFill>
                  <a:schemeClr val="tx1">
                    <a:lumMod val="75000"/>
                    <a:lumOff val="25000"/>
                  </a:schemeClr>
                </a:solidFill>
              </a:rPr>
              <a:t>=</a:t>
            </a:r>
            <a:r>
              <a:rPr lang="en-US" altLang="zh-CN" dirty="0" err="1">
                <a:solidFill>
                  <a:schemeClr val="tx1">
                    <a:lumMod val="75000"/>
                    <a:lumOff val="25000"/>
                  </a:schemeClr>
                </a:solidFill>
              </a:rPr>
              <a:t>opendaylight</a:t>
            </a:r>
            <a:r>
              <a:rPr lang="en-US" altLang="zh-CN" dirty="0">
                <a:solidFill>
                  <a:schemeClr val="tx1">
                    <a:lumMod val="75000"/>
                    <a:lumOff val="25000"/>
                  </a:schemeClr>
                </a:solidFill>
              </a:rPr>
              <a:t>-startup-archetype -</a:t>
            </a:r>
            <a:r>
              <a:rPr lang="en-US" altLang="zh-CN" dirty="0" err="1">
                <a:solidFill>
                  <a:schemeClr val="tx1">
                    <a:lumMod val="75000"/>
                    <a:lumOff val="25000"/>
                  </a:schemeClr>
                </a:solidFill>
              </a:rPr>
              <a:t>DarchetypeRepository</a:t>
            </a:r>
            <a:r>
              <a:rPr lang="en-US" altLang="zh-CN" dirty="0">
                <a:solidFill>
                  <a:schemeClr val="tx1">
                    <a:lumMod val="75000"/>
                    <a:lumOff val="25000"/>
                  </a:schemeClr>
                </a:solidFill>
              </a:rPr>
              <a:t>=http://nexus.opendaylight.org/content/repositories/opendaylight.release/ -</a:t>
            </a:r>
            <a:r>
              <a:rPr lang="en-US" altLang="zh-CN" dirty="0" err="1">
                <a:solidFill>
                  <a:schemeClr val="tx1">
                    <a:lumMod val="75000"/>
                    <a:lumOff val="25000"/>
                  </a:schemeClr>
                </a:solidFill>
              </a:rPr>
              <a:t>DarchetypeCatalog</a:t>
            </a:r>
            <a:r>
              <a:rPr lang="en-US" altLang="zh-CN" dirty="0">
                <a:solidFill>
                  <a:schemeClr val="tx1">
                    <a:lumMod val="75000"/>
                    <a:lumOff val="25000"/>
                  </a:schemeClr>
                </a:solidFill>
              </a:rPr>
              <a:t>=remote -</a:t>
            </a:r>
            <a:r>
              <a:rPr lang="en-US" altLang="zh-CN" dirty="0" err="1">
                <a:solidFill>
                  <a:schemeClr val="tx1">
                    <a:lumMod val="75000"/>
                    <a:lumOff val="25000"/>
                  </a:schemeClr>
                </a:solidFill>
              </a:rPr>
              <a:t>DarchetypeVersion</a:t>
            </a:r>
            <a:r>
              <a:rPr lang="en-US" altLang="zh-CN" dirty="0">
                <a:solidFill>
                  <a:schemeClr val="tx1">
                    <a:lumMod val="75000"/>
                    <a:lumOff val="25000"/>
                  </a:schemeClr>
                </a:solidFill>
              </a:rPr>
              <a:t>=1.5.1</a:t>
            </a:r>
            <a:endParaRPr lang="zh-CN" altLang="en-US" dirty="0" err="1">
              <a:solidFill>
                <a:schemeClr val="tx1">
                  <a:lumMod val="75000"/>
                  <a:lumOff val="25000"/>
                </a:schemeClr>
              </a:solidFill>
            </a:endParaRPr>
          </a:p>
        </p:txBody>
      </p:sp>
    </p:spTree>
    <p:extLst>
      <p:ext uri="{BB962C8B-B14F-4D97-AF65-F5344CB8AC3E}">
        <p14:creationId xmlns:p14="http://schemas.microsoft.com/office/powerpoint/2010/main" val="10530811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97863" y="360208"/>
            <a:ext cx="3098238" cy="669695"/>
          </a:xfrm>
        </p:spPr>
        <p:txBody>
          <a:bodyPr/>
          <a:lstStyle/>
          <a:p>
            <a:r>
              <a:rPr lang="zh-CN" altLang="en-US" dirty="0"/>
              <a:t>填写项目坐标</a:t>
            </a:r>
          </a:p>
        </p:txBody>
      </p:sp>
      <p:pic>
        <p:nvPicPr>
          <p:cNvPr id="4" name="图片 3"/>
          <p:cNvPicPr>
            <a:picLocks noChangeAspect="1"/>
          </p:cNvPicPr>
          <p:nvPr/>
        </p:nvPicPr>
        <p:blipFill>
          <a:blip r:embed="rId2"/>
          <a:stretch>
            <a:fillRect/>
          </a:stretch>
        </p:blipFill>
        <p:spPr>
          <a:xfrm>
            <a:off x="597863" y="1415214"/>
            <a:ext cx="5800725" cy="5086350"/>
          </a:xfrm>
          <a:prstGeom prst="rect">
            <a:avLst/>
          </a:prstGeom>
        </p:spPr>
      </p:pic>
    </p:spTree>
    <p:extLst>
      <p:ext uri="{BB962C8B-B14F-4D97-AF65-F5344CB8AC3E}">
        <p14:creationId xmlns:p14="http://schemas.microsoft.com/office/powerpoint/2010/main" val="26133648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97862" y="360208"/>
            <a:ext cx="5648933" cy="688946"/>
          </a:xfrm>
        </p:spPr>
        <p:txBody>
          <a:bodyPr/>
          <a:lstStyle/>
          <a:p>
            <a:r>
              <a:rPr lang="zh-CN" altLang="en-US" dirty="0"/>
              <a:t>生成的项目骨架目录介绍</a:t>
            </a:r>
          </a:p>
        </p:txBody>
      </p:sp>
      <p:pic>
        <p:nvPicPr>
          <p:cNvPr id="3" name="图片 2"/>
          <p:cNvPicPr>
            <a:picLocks noChangeAspect="1"/>
          </p:cNvPicPr>
          <p:nvPr/>
        </p:nvPicPr>
        <p:blipFill>
          <a:blip r:embed="rId2"/>
          <a:stretch>
            <a:fillRect/>
          </a:stretch>
        </p:blipFill>
        <p:spPr>
          <a:xfrm>
            <a:off x="991737" y="1651379"/>
            <a:ext cx="10208525" cy="4449171"/>
          </a:xfrm>
          <a:prstGeom prst="rect">
            <a:avLst/>
          </a:prstGeom>
        </p:spPr>
      </p:pic>
    </p:spTree>
    <p:extLst>
      <p:ext uri="{BB962C8B-B14F-4D97-AF65-F5344CB8AC3E}">
        <p14:creationId xmlns:p14="http://schemas.microsoft.com/office/powerpoint/2010/main" val="15538084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ODL APP</a:t>
            </a:r>
            <a:r>
              <a:rPr lang="zh-CN" altLang="en-US" dirty="0"/>
              <a:t>开发流程</a:t>
            </a:r>
          </a:p>
        </p:txBody>
      </p:sp>
      <p:pic>
        <p:nvPicPr>
          <p:cNvPr id="4" name="图片 3"/>
          <p:cNvPicPr>
            <a:picLocks noChangeAspect="1"/>
          </p:cNvPicPr>
          <p:nvPr/>
        </p:nvPicPr>
        <p:blipFill>
          <a:blip r:embed="rId2"/>
          <a:stretch>
            <a:fillRect/>
          </a:stretch>
        </p:blipFill>
        <p:spPr>
          <a:xfrm>
            <a:off x="361212" y="1429125"/>
            <a:ext cx="11146055" cy="5239880"/>
          </a:xfrm>
          <a:prstGeom prst="rect">
            <a:avLst/>
          </a:prstGeom>
        </p:spPr>
      </p:pic>
    </p:spTree>
    <p:extLst>
      <p:ext uri="{BB962C8B-B14F-4D97-AF65-F5344CB8AC3E}">
        <p14:creationId xmlns:p14="http://schemas.microsoft.com/office/powerpoint/2010/main" val="42911574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97863" y="360208"/>
            <a:ext cx="2266950" cy="646331"/>
          </a:xfrm>
        </p:spPr>
        <p:txBody>
          <a:bodyPr/>
          <a:lstStyle/>
          <a:p>
            <a:r>
              <a:rPr lang="zh-CN" altLang="en-US" dirty="0"/>
              <a:t>编程实践</a:t>
            </a:r>
          </a:p>
        </p:txBody>
      </p:sp>
      <p:sp>
        <p:nvSpPr>
          <p:cNvPr id="3" name="文本框 2"/>
          <p:cNvSpPr txBox="1"/>
          <p:nvPr/>
        </p:nvSpPr>
        <p:spPr>
          <a:xfrm>
            <a:off x="597863" y="1530417"/>
            <a:ext cx="9585665" cy="2031325"/>
          </a:xfrm>
          <a:prstGeom prst="rect">
            <a:avLst/>
          </a:prstGeom>
          <a:noFill/>
          <a:effectLst/>
        </p:spPr>
        <p:txBody>
          <a:bodyPr wrap="square" rtlCol="0">
            <a:spAutoFit/>
          </a:bodyPr>
          <a:lstStyle/>
          <a:p>
            <a:pPr marL="342900" indent="-342900" algn="l">
              <a:spcBef>
                <a:spcPts val="600"/>
              </a:spcBef>
              <a:spcAft>
                <a:spcPts val="600"/>
              </a:spcAft>
              <a:buAutoNum type="arabicPeriod"/>
            </a:pPr>
            <a:r>
              <a:rPr lang="zh-CN" altLang="en-US" sz="2400" dirty="0">
                <a:solidFill>
                  <a:schemeClr val="tx1">
                    <a:lumMod val="75000"/>
                    <a:lumOff val="25000"/>
                  </a:schemeClr>
                </a:solidFill>
              </a:rPr>
              <a:t>在</a:t>
            </a:r>
            <a:r>
              <a:rPr lang="en-US" altLang="zh-CN" sz="2400" dirty="0">
                <a:solidFill>
                  <a:schemeClr val="tx1">
                    <a:lumMod val="75000"/>
                    <a:lumOff val="25000"/>
                  </a:schemeClr>
                </a:solidFill>
              </a:rPr>
              <a:t>yang</a:t>
            </a:r>
            <a:r>
              <a:rPr lang="zh-CN" altLang="en-US" sz="2400" dirty="0">
                <a:solidFill>
                  <a:schemeClr val="tx1">
                    <a:lumMod val="75000"/>
                    <a:lumOff val="25000"/>
                  </a:schemeClr>
                </a:solidFill>
              </a:rPr>
              <a:t>文件里定义一个</a:t>
            </a:r>
            <a:r>
              <a:rPr lang="en-US" altLang="zh-CN" sz="2400" dirty="0" err="1">
                <a:solidFill>
                  <a:schemeClr val="tx1">
                    <a:lumMod val="75000"/>
                    <a:lumOff val="25000"/>
                  </a:schemeClr>
                </a:solidFill>
              </a:rPr>
              <a:t>rpc</a:t>
            </a:r>
            <a:endParaRPr lang="en-US" altLang="zh-CN" sz="2400" dirty="0">
              <a:solidFill>
                <a:schemeClr val="tx1">
                  <a:lumMod val="75000"/>
                  <a:lumOff val="25000"/>
                </a:schemeClr>
              </a:solidFill>
            </a:endParaRPr>
          </a:p>
          <a:p>
            <a:pPr marL="342900" indent="-342900" algn="l">
              <a:spcBef>
                <a:spcPts val="600"/>
              </a:spcBef>
              <a:spcAft>
                <a:spcPts val="600"/>
              </a:spcAft>
              <a:buAutoNum type="arabicPeriod"/>
            </a:pPr>
            <a:r>
              <a:rPr lang="zh-CN" altLang="en-US" sz="2400" dirty="0">
                <a:solidFill>
                  <a:schemeClr val="tx1">
                    <a:lumMod val="75000"/>
                    <a:lumOff val="25000"/>
                  </a:schemeClr>
                </a:solidFill>
              </a:rPr>
              <a:t>编译生成</a:t>
            </a:r>
            <a:r>
              <a:rPr lang="en-US" altLang="zh-CN" sz="2400" dirty="0">
                <a:solidFill>
                  <a:schemeClr val="tx1">
                    <a:lumMod val="75000"/>
                    <a:lumOff val="25000"/>
                  </a:schemeClr>
                </a:solidFill>
              </a:rPr>
              <a:t>Java</a:t>
            </a:r>
            <a:r>
              <a:rPr lang="zh-CN" altLang="en-US" sz="2400" dirty="0">
                <a:solidFill>
                  <a:schemeClr val="tx1">
                    <a:lumMod val="75000"/>
                    <a:lumOff val="25000"/>
                  </a:schemeClr>
                </a:solidFill>
              </a:rPr>
              <a:t>接口</a:t>
            </a:r>
            <a:endParaRPr lang="en-US" altLang="zh-CN" sz="2400" dirty="0">
              <a:solidFill>
                <a:schemeClr val="tx1">
                  <a:lumMod val="75000"/>
                  <a:lumOff val="25000"/>
                </a:schemeClr>
              </a:solidFill>
            </a:endParaRPr>
          </a:p>
          <a:p>
            <a:pPr marL="342900" indent="-342900" algn="l">
              <a:spcBef>
                <a:spcPts val="600"/>
              </a:spcBef>
              <a:spcAft>
                <a:spcPts val="600"/>
              </a:spcAft>
              <a:buAutoNum type="arabicPeriod"/>
            </a:pPr>
            <a:r>
              <a:rPr lang="en-US" altLang="zh-CN" sz="2400" dirty="0">
                <a:solidFill>
                  <a:schemeClr val="tx1">
                    <a:lumMod val="75000"/>
                    <a:lumOff val="25000"/>
                  </a:schemeClr>
                </a:solidFill>
              </a:rPr>
              <a:t>Java</a:t>
            </a:r>
            <a:r>
              <a:rPr lang="zh-CN" altLang="en-US" sz="2400" dirty="0">
                <a:solidFill>
                  <a:schemeClr val="tx1">
                    <a:lumMod val="75000"/>
                    <a:lumOff val="25000"/>
                  </a:schemeClr>
                </a:solidFill>
              </a:rPr>
              <a:t>代码实现</a:t>
            </a:r>
            <a:r>
              <a:rPr lang="en-US" altLang="zh-CN" sz="2400" dirty="0">
                <a:solidFill>
                  <a:schemeClr val="tx1">
                    <a:lumMod val="75000"/>
                    <a:lumOff val="25000"/>
                  </a:schemeClr>
                </a:solidFill>
              </a:rPr>
              <a:t>yang </a:t>
            </a:r>
            <a:r>
              <a:rPr lang="en-US" altLang="zh-CN" sz="2400" dirty="0" err="1">
                <a:solidFill>
                  <a:schemeClr val="tx1">
                    <a:lumMod val="75000"/>
                    <a:lumOff val="25000"/>
                  </a:schemeClr>
                </a:solidFill>
              </a:rPr>
              <a:t>rpc</a:t>
            </a:r>
            <a:r>
              <a:rPr lang="zh-CN" altLang="en-US" sz="2400" dirty="0">
                <a:solidFill>
                  <a:schemeClr val="tx1">
                    <a:lumMod val="75000"/>
                    <a:lumOff val="25000"/>
                  </a:schemeClr>
                </a:solidFill>
              </a:rPr>
              <a:t>生成的接口</a:t>
            </a:r>
            <a:endParaRPr lang="en-US" altLang="zh-CN" sz="2400" dirty="0">
              <a:solidFill>
                <a:schemeClr val="tx1">
                  <a:lumMod val="75000"/>
                  <a:lumOff val="25000"/>
                </a:schemeClr>
              </a:solidFill>
            </a:endParaRPr>
          </a:p>
          <a:p>
            <a:pPr marL="342900" indent="-342900" algn="l">
              <a:spcBef>
                <a:spcPts val="600"/>
              </a:spcBef>
              <a:spcAft>
                <a:spcPts val="600"/>
              </a:spcAft>
              <a:buAutoNum type="arabicPeriod"/>
            </a:pPr>
            <a:r>
              <a:rPr lang="zh-CN" altLang="en-US" sz="2400" dirty="0">
                <a:solidFill>
                  <a:schemeClr val="tx1">
                    <a:lumMod val="75000"/>
                    <a:lumOff val="25000"/>
                  </a:schemeClr>
                </a:solidFill>
              </a:rPr>
              <a:t>北向调用</a:t>
            </a:r>
            <a:r>
              <a:rPr lang="en-US" altLang="zh-CN" sz="2400" dirty="0" err="1">
                <a:solidFill>
                  <a:schemeClr val="tx1">
                    <a:lumMod val="75000"/>
                    <a:lumOff val="25000"/>
                  </a:schemeClr>
                </a:solidFill>
              </a:rPr>
              <a:t>rpc</a:t>
            </a:r>
            <a:r>
              <a:rPr lang="zh-CN" altLang="en-US" sz="2400" dirty="0">
                <a:solidFill>
                  <a:schemeClr val="tx1">
                    <a:lumMod val="75000"/>
                    <a:lumOff val="25000"/>
                  </a:schemeClr>
                </a:solidFill>
              </a:rPr>
              <a:t>验证</a:t>
            </a:r>
          </a:p>
        </p:txBody>
      </p:sp>
    </p:spTree>
    <p:extLst>
      <p:ext uri="{BB962C8B-B14F-4D97-AF65-F5344CB8AC3E}">
        <p14:creationId xmlns:p14="http://schemas.microsoft.com/office/powerpoint/2010/main" val="41286774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本节需要掌握的知识点</a:t>
            </a:r>
          </a:p>
        </p:txBody>
      </p:sp>
      <p:sp>
        <p:nvSpPr>
          <p:cNvPr id="4" name="内容占位符 3"/>
          <p:cNvSpPr>
            <a:spLocks noGrp="1"/>
          </p:cNvSpPr>
          <p:nvPr>
            <p:ph idx="1"/>
          </p:nvPr>
        </p:nvSpPr>
        <p:spPr/>
        <p:txBody>
          <a:bodyPr/>
          <a:lstStyle/>
          <a:p>
            <a:r>
              <a:rPr lang="en-US" altLang="zh-CN" dirty="0"/>
              <a:t>Maven</a:t>
            </a:r>
            <a:r>
              <a:rPr lang="zh-CN" altLang="en-US" dirty="0"/>
              <a:t>基本概念及常用命令的使用</a:t>
            </a:r>
            <a:endParaRPr lang="en-US" altLang="zh-CN" dirty="0"/>
          </a:p>
          <a:p>
            <a:r>
              <a:rPr lang="en-US" altLang="zh-CN" dirty="0"/>
              <a:t>ODL</a:t>
            </a:r>
            <a:r>
              <a:rPr lang="zh-CN" altLang="en-US" dirty="0"/>
              <a:t>开发</a:t>
            </a:r>
            <a:r>
              <a:rPr lang="en-US" altLang="zh-CN" dirty="0"/>
              <a:t>APP</a:t>
            </a:r>
            <a:r>
              <a:rPr lang="zh-CN" altLang="en-US" dirty="0"/>
              <a:t>的基本思路</a:t>
            </a:r>
            <a:endParaRPr lang="en-US" altLang="zh-CN" dirty="0"/>
          </a:p>
          <a:p>
            <a:r>
              <a:rPr lang="en-US" altLang="zh-CN" dirty="0"/>
              <a:t>ODL </a:t>
            </a:r>
            <a:r>
              <a:rPr lang="zh-CN" altLang="en-US" dirty="0"/>
              <a:t>模板生成的项目目录组织结构</a:t>
            </a:r>
            <a:endParaRPr lang="en-US" altLang="zh-CN" dirty="0"/>
          </a:p>
          <a:p>
            <a:r>
              <a:rPr lang="zh-CN" altLang="en-US" dirty="0"/>
              <a:t>了解</a:t>
            </a:r>
            <a:r>
              <a:rPr lang="en-US" altLang="zh-CN" dirty="0"/>
              <a:t>yang</a:t>
            </a:r>
            <a:r>
              <a:rPr lang="zh-CN" altLang="en-US" dirty="0"/>
              <a:t>生成的</a:t>
            </a:r>
            <a:r>
              <a:rPr lang="en-US" altLang="zh-CN" dirty="0"/>
              <a:t>Java</a:t>
            </a:r>
            <a:r>
              <a:rPr lang="zh-CN" altLang="en-US" dirty="0"/>
              <a:t>接口并能用</a:t>
            </a:r>
            <a:r>
              <a:rPr lang="en-US" altLang="zh-CN" dirty="0"/>
              <a:t>Java</a:t>
            </a:r>
            <a:r>
              <a:rPr lang="zh-CN" altLang="en-US" dirty="0"/>
              <a:t>编码实现相应接口</a:t>
            </a:r>
          </a:p>
        </p:txBody>
      </p:sp>
    </p:spTree>
    <p:extLst>
      <p:ext uri="{BB962C8B-B14F-4D97-AF65-F5344CB8AC3E}">
        <p14:creationId xmlns:p14="http://schemas.microsoft.com/office/powerpoint/2010/main" val="39011974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思考练习题</a:t>
            </a:r>
            <a:endParaRPr lang="zh-CN" altLang="en-US" dirty="0"/>
          </a:p>
        </p:txBody>
      </p:sp>
      <p:sp>
        <p:nvSpPr>
          <p:cNvPr id="3" name="内容占位符 2"/>
          <p:cNvSpPr>
            <a:spLocks noGrp="1"/>
          </p:cNvSpPr>
          <p:nvPr>
            <p:ph idx="1"/>
          </p:nvPr>
        </p:nvSpPr>
        <p:spPr/>
        <p:txBody>
          <a:bodyPr/>
          <a:lstStyle/>
          <a:p>
            <a:r>
              <a:rPr lang="en-US" altLang="zh-CN" dirty="0" smtClean="0"/>
              <a:t>cli/pom</a:t>
            </a:r>
            <a:r>
              <a:rPr lang="en-US" altLang="zh-CN" dirty="0"/>
              <a:t>.</a:t>
            </a:r>
            <a:r>
              <a:rPr lang="en-US" altLang="zh-CN" dirty="0" smtClean="0"/>
              <a:t>xml</a:t>
            </a:r>
            <a:r>
              <a:rPr lang="zh-CN" altLang="en-US" dirty="0" smtClean="0"/>
              <a:t>里我们把</a:t>
            </a:r>
            <a:r>
              <a:rPr lang="en-US" altLang="zh-CN" dirty="0" err="1" smtClean="0"/>
              <a:t>checkstyle</a:t>
            </a:r>
            <a:r>
              <a:rPr lang="zh-CN" altLang="en-US" dirty="0" smtClean="0"/>
              <a:t>插件的一个配置做了修改，如果不修改会导致什么问题？如何在</a:t>
            </a:r>
            <a:r>
              <a:rPr lang="en-US" altLang="zh-CN" dirty="0" smtClean="0"/>
              <a:t>ODL</a:t>
            </a:r>
            <a:r>
              <a:rPr lang="zh-CN" altLang="en-US" dirty="0" smtClean="0"/>
              <a:t>社区的源码库里修复该问题？</a:t>
            </a:r>
            <a:endParaRPr lang="zh-CN" altLang="en-US" dirty="0"/>
          </a:p>
        </p:txBody>
      </p:sp>
    </p:spTree>
    <p:extLst>
      <p:ext uri="{BB962C8B-B14F-4D97-AF65-F5344CB8AC3E}">
        <p14:creationId xmlns:p14="http://schemas.microsoft.com/office/powerpoint/2010/main" val="2389466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Maven</a:t>
            </a:r>
            <a:r>
              <a:rPr lang="zh-CN" altLang="en-US" dirty="0"/>
              <a:t>是什么？</a:t>
            </a:r>
          </a:p>
        </p:txBody>
      </p:sp>
      <p:sp>
        <p:nvSpPr>
          <p:cNvPr id="3" name="内容占位符 2"/>
          <p:cNvSpPr>
            <a:spLocks noGrp="1"/>
          </p:cNvSpPr>
          <p:nvPr>
            <p:ph idx="1"/>
          </p:nvPr>
        </p:nvSpPr>
        <p:spPr>
          <a:xfrm>
            <a:off x="628651" y="1820342"/>
            <a:ext cx="10934699" cy="2402005"/>
          </a:xfrm>
        </p:spPr>
        <p:txBody>
          <a:bodyPr>
            <a:normAutofit/>
          </a:bodyPr>
          <a:lstStyle/>
          <a:p>
            <a:pPr marL="0" indent="0">
              <a:buNone/>
            </a:pPr>
            <a:r>
              <a:rPr lang="en-US" altLang="zh-CN" sz="2800" dirty="0">
                <a:solidFill>
                  <a:schemeClr val="tx1">
                    <a:lumMod val="75000"/>
                    <a:lumOff val="25000"/>
                  </a:schemeClr>
                </a:solidFill>
              </a:rPr>
              <a:t>Maven</a:t>
            </a:r>
            <a:r>
              <a:rPr lang="zh-CN" altLang="en-US" sz="2800" dirty="0">
                <a:solidFill>
                  <a:schemeClr val="tx1">
                    <a:lumMod val="75000"/>
                    <a:lumOff val="25000"/>
                  </a:schemeClr>
                </a:solidFill>
              </a:rPr>
              <a:t>是现在</a:t>
            </a:r>
            <a:r>
              <a:rPr lang="en-US" altLang="zh-CN" sz="2800" dirty="0">
                <a:solidFill>
                  <a:schemeClr val="tx1">
                    <a:lumMod val="75000"/>
                    <a:lumOff val="25000"/>
                  </a:schemeClr>
                </a:solidFill>
              </a:rPr>
              <a:t>Java</a:t>
            </a:r>
            <a:r>
              <a:rPr lang="zh-CN" altLang="en-US" sz="2800" dirty="0">
                <a:solidFill>
                  <a:schemeClr val="tx1">
                    <a:lumMod val="75000"/>
                    <a:lumOff val="25000"/>
                  </a:schemeClr>
                </a:solidFill>
              </a:rPr>
              <a:t>社区中最强大的</a:t>
            </a:r>
            <a:r>
              <a:rPr lang="zh-CN" altLang="en-US" sz="2800" b="1" dirty="0"/>
              <a:t>项目管理和项目构建工具</a:t>
            </a:r>
            <a:r>
              <a:rPr lang="zh-CN" altLang="en-US" sz="2800" dirty="0">
                <a:solidFill>
                  <a:schemeClr val="tx1">
                    <a:lumMod val="75000"/>
                    <a:lumOff val="25000"/>
                  </a:schemeClr>
                </a:solidFill>
              </a:rPr>
              <a:t>。</a:t>
            </a:r>
            <a:endParaRPr lang="en-US" altLang="zh-CN" dirty="0">
              <a:solidFill>
                <a:schemeClr val="tx1">
                  <a:lumMod val="75000"/>
                  <a:lumOff val="25000"/>
                </a:schemeClr>
              </a:solidFill>
            </a:endParaRPr>
          </a:p>
          <a:p>
            <a:pPr marL="0" lvl="4" indent="0">
              <a:buClr>
                <a:srgbClr val="00B0F0"/>
              </a:buClr>
              <a:buNone/>
            </a:pPr>
            <a:endParaRPr lang="en-US" altLang="zh-CN" dirty="0"/>
          </a:p>
          <a:p>
            <a:pPr marL="0" lvl="4" indent="0">
              <a:buClr>
                <a:srgbClr val="00B0F0"/>
              </a:buClr>
              <a:buNone/>
            </a:pPr>
            <a:r>
              <a:rPr lang="zh-CN" altLang="en-US" dirty="0"/>
              <a:t>软件项目一般都有相似的开发过程：</a:t>
            </a:r>
            <a:r>
              <a:rPr lang="zh-CN" altLang="en-US" b="1" dirty="0">
                <a:solidFill>
                  <a:srgbClr val="1390CA"/>
                </a:solidFill>
              </a:rPr>
              <a:t>准备</a:t>
            </a:r>
            <a:r>
              <a:rPr lang="zh-CN" altLang="en-US" dirty="0"/>
              <a:t>，</a:t>
            </a:r>
            <a:r>
              <a:rPr lang="zh-CN" altLang="en-US" b="1" dirty="0">
                <a:solidFill>
                  <a:srgbClr val="1390CA"/>
                </a:solidFill>
              </a:rPr>
              <a:t>编译</a:t>
            </a:r>
            <a:r>
              <a:rPr lang="zh-CN" altLang="en-US" dirty="0"/>
              <a:t>，</a:t>
            </a:r>
            <a:r>
              <a:rPr lang="zh-CN" altLang="en-US" b="1" dirty="0">
                <a:solidFill>
                  <a:srgbClr val="1390CA"/>
                </a:solidFill>
              </a:rPr>
              <a:t>测试</a:t>
            </a:r>
            <a:r>
              <a:rPr lang="zh-CN" altLang="en-US" dirty="0"/>
              <a:t>，</a:t>
            </a:r>
            <a:r>
              <a:rPr lang="zh-CN" altLang="en-US" b="1" dirty="0">
                <a:solidFill>
                  <a:srgbClr val="1390CA"/>
                </a:solidFill>
              </a:rPr>
              <a:t>打包</a:t>
            </a:r>
            <a:r>
              <a:rPr lang="zh-CN" altLang="en-US" dirty="0"/>
              <a:t>和</a:t>
            </a:r>
            <a:r>
              <a:rPr lang="zh-CN" altLang="en-US" b="1" dirty="0">
                <a:solidFill>
                  <a:srgbClr val="1390CA"/>
                </a:solidFill>
              </a:rPr>
              <a:t>部署</a:t>
            </a:r>
            <a:r>
              <a:rPr lang="zh-CN" altLang="en-US" dirty="0"/>
              <a:t>。</a:t>
            </a:r>
            <a:endParaRPr lang="en-US" altLang="zh-CN" dirty="0"/>
          </a:p>
          <a:p>
            <a:pPr marL="0" lvl="4" indent="0">
              <a:buClr>
                <a:srgbClr val="00B0F0"/>
              </a:buClr>
              <a:buNone/>
            </a:pPr>
            <a:r>
              <a:rPr lang="en-US" altLang="zh-CN" dirty="0"/>
              <a:t>Maven</a:t>
            </a:r>
            <a:r>
              <a:rPr lang="zh-CN" altLang="en-US" dirty="0"/>
              <a:t>将上述过程称为</a:t>
            </a:r>
            <a:r>
              <a:rPr lang="en-US" altLang="zh-CN" b="1" dirty="0">
                <a:solidFill>
                  <a:srgbClr val="1390CA"/>
                </a:solidFill>
              </a:rPr>
              <a:t>Build Life Cycle</a:t>
            </a:r>
            <a:r>
              <a:rPr lang="zh-CN" altLang="en-US" dirty="0"/>
              <a:t>。</a:t>
            </a:r>
          </a:p>
        </p:txBody>
      </p:sp>
      <p:pic>
        <p:nvPicPr>
          <p:cNvPr id="1026" name="Picture 2" descr="https://maven.apache.org/images/maven-logo-black-on-white.png">
            <a:extLst>
              <a:ext uri="{FF2B5EF4-FFF2-40B4-BE49-F238E27FC236}">
                <a16:creationId xmlns="" xmlns:a16="http://schemas.microsoft.com/office/drawing/2014/main" id="{10550DA3-8ABA-4190-94BA-3073832954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1" y="4317739"/>
            <a:ext cx="3238500" cy="819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ache Maven Site">
            <a:extLst>
              <a:ext uri="{FF2B5EF4-FFF2-40B4-BE49-F238E27FC236}">
                <a16:creationId xmlns="" xmlns:a16="http://schemas.microsoft.com/office/drawing/2014/main" id="{3DE54C93-B544-4460-B934-36C6ECFAE1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695" y="4317739"/>
            <a:ext cx="6707843" cy="699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8857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7134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Maven</a:t>
            </a:r>
            <a:r>
              <a:rPr lang="zh-CN" altLang="en-US" dirty="0" smtClean="0"/>
              <a:t>核心总结</a:t>
            </a:r>
            <a:endParaRPr lang="zh-CN" altLang="en-US" dirty="0"/>
          </a:p>
        </p:txBody>
      </p:sp>
      <p:sp>
        <p:nvSpPr>
          <p:cNvPr id="3" name="内容占位符 2"/>
          <p:cNvSpPr>
            <a:spLocks noGrp="1"/>
          </p:cNvSpPr>
          <p:nvPr>
            <p:ph idx="1"/>
          </p:nvPr>
        </p:nvSpPr>
        <p:spPr/>
        <p:txBody>
          <a:bodyPr/>
          <a:lstStyle/>
          <a:p>
            <a:r>
              <a:rPr lang="zh-CN" altLang="en-US" dirty="0" smtClean="0"/>
              <a:t>三套生命周期</a:t>
            </a:r>
            <a:endParaRPr lang="en-US" altLang="zh-CN" dirty="0" smtClean="0"/>
          </a:p>
          <a:p>
            <a:r>
              <a:rPr lang="zh-CN" altLang="en-US" dirty="0"/>
              <a:t>插件</a:t>
            </a:r>
            <a:r>
              <a:rPr lang="zh-CN" altLang="en-US" dirty="0" smtClean="0"/>
              <a:t>化设计及与生命周期的绑定</a:t>
            </a:r>
            <a:endParaRPr lang="en-US" altLang="zh-CN" dirty="0" smtClean="0"/>
          </a:p>
          <a:p>
            <a:r>
              <a:rPr lang="zh-CN" altLang="en-US" dirty="0" smtClean="0"/>
              <a:t>约定优于配置的原则</a:t>
            </a:r>
            <a:endParaRPr lang="en-US" altLang="zh-CN" dirty="0" smtClean="0"/>
          </a:p>
          <a:p>
            <a:r>
              <a:rPr lang="zh-CN" altLang="en-US" dirty="0" smtClean="0"/>
              <a:t>命令，</a:t>
            </a:r>
            <a:r>
              <a:rPr lang="en-US" altLang="zh-CN" dirty="0" err="1" smtClean="0"/>
              <a:t>pom</a:t>
            </a:r>
            <a:r>
              <a:rPr lang="zh-CN" altLang="en-US" smtClean="0"/>
              <a:t>配置</a:t>
            </a:r>
            <a:endParaRPr lang="zh-CN" altLang="en-US" dirty="0"/>
          </a:p>
        </p:txBody>
      </p:sp>
    </p:spTree>
    <p:extLst>
      <p:ext uri="{BB962C8B-B14F-4D97-AF65-F5344CB8AC3E}">
        <p14:creationId xmlns:p14="http://schemas.microsoft.com/office/powerpoint/2010/main" val="238259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生命周期</a:t>
            </a:r>
          </a:p>
        </p:txBody>
      </p:sp>
      <p:sp>
        <p:nvSpPr>
          <p:cNvPr id="3" name="PA-内容占位符 2"/>
          <p:cNvSpPr>
            <a:spLocks noGrp="1"/>
          </p:cNvSpPr>
          <p:nvPr>
            <p:ph idx="1"/>
            <p:custDataLst>
              <p:tags r:id="rId1"/>
            </p:custDataLst>
          </p:nvPr>
        </p:nvSpPr>
        <p:spPr/>
        <p:txBody>
          <a:bodyPr>
            <a:normAutofit/>
          </a:bodyPr>
          <a:lstStyle/>
          <a:p>
            <a:pPr marL="0" indent="0">
              <a:buClr>
                <a:srgbClr val="0070C0"/>
              </a:buClr>
              <a:buNone/>
            </a:pPr>
            <a:r>
              <a:rPr lang="en-US" altLang="zh-CN" dirty="0"/>
              <a:t>Maven</a:t>
            </a:r>
            <a:r>
              <a:rPr lang="zh-CN" altLang="en-US" dirty="0"/>
              <a:t>有三套相互独立的生命周期，这三套生命周期分别是：</a:t>
            </a:r>
            <a:endParaRPr lang="en-US" altLang="zh-CN" dirty="0"/>
          </a:p>
          <a:p>
            <a:pPr lvl="4">
              <a:buClr>
                <a:srgbClr val="0070C0"/>
              </a:buClr>
              <a:buFont typeface="+mj-lt"/>
              <a:buAutoNum type="arabicPeriod"/>
            </a:pPr>
            <a:r>
              <a:rPr lang="en-US" altLang="zh-CN" sz="1600" b="1" dirty="0">
                <a:solidFill>
                  <a:schemeClr val="tx1">
                    <a:lumMod val="75000"/>
                    <a:lumOff val="25000"/>
                  </a:schemeClr>
                </a:solidFill>
              </a:rPr>
              <a:t>Clean </a:t>
            </a:r>
            <a:r>
              <a:rPr lang="en-US" altLang="zh-CN" sz="1600" dirty="0">
                <a:solidFill>
                  <a:schemeClr val="tx1">
                    <a:lumMod val="75000"/>
                    <a:lumOff val="25000"/>
                  </a:schemeClr>
                </a:solidFill>
              </a:rPr>
              <a:t>Lifecycle</a:t>
            </a:r>
            <a:r>
              <a:rPr lang="zh-CN" altLang="en-US" sz="1600" b="1" dirty="0">
                <a:solidFill>
                  <a:schemeClr val="tx1">
                    <a:lumMod val="75000"/>
                    <a:lumOff val="25000"/>
                  </a:schemeClr>
                </a:solidFill>
              </a:rPr>
              <a:t>：</a:t>
            </a:r>
            <a:r>
              <a:rPr lang="zh-CN" altLang="en-US" sz="1600" dirty="0">
                <a:solidFill>
                  <a:schemeClr val="tx1">
                    <a:lumMod val="75000"/>
                    <a:lumOff val="25000"/>
                  </a:schemeClr>
                </a:solidFill>
              </a:rPr>
              <a:t>在进行真正的构建之前进行一些清理工作。</a:t>
            </a:r>
          </a:p>
          <a:p>
            <a:pPr lvl="4">
              <a:buClr>
                <a:srgbClr val="0070C0"/>
              </a:buClr>
              <a:buFont typeface="+mj-lt"/>
              <a:buAutoNum type="arabicPeriod"/>
            </a:pPr>
            <a:r>
              <a:rPr lang="en-US" altLang="zh-CN" sz="1600" b="1" dirty="0">
                <a:solidFill>
                  <a:schemeClr val="tx1">
                    <a:lumMod val="75000"/>
                    <a:lumOff val="25000"/>
                  </a:schemeClr>
                </a:solidFill>
              </a:rPr>
              <a:t>Default </a:t>
            </a:r>
            <a:r>
              <a:rPr lang="en-US" altLang="zh-CN" sz="1600" dirty="0">
                <a:solidFill>
                  <a:schemeClr val="tx1">
                    <a:lumMod val="75000"/>
                    <a:lumOff val="25000"/>
                  </a:schemeClr>
                </a:solidFill>
              </a:rPr>
              <a:t>Lifecycle</a:t>
            </a:r>
            <a:r>
              <a:rPr lang="zh-CN" altLang="en-US" sz="1600" b="1" dirty="0">
                <a:solidFill>
                  <a:schemeClr val="tx1">
                    <a:lumMod val="75000"/>
                    <a:lumOff val="25000"/>
                  </a:schemeClr>
                </a:solidFill>
              </a:rPr>
              <a:t>：</a:t>
            </a:r>
            <a:r>
              <a:rPr lang="zh-CN" altLang="en-US" sz="1600" dirty="0">
                <a:solidFill>
                  <a:schemeClr val="tx1">
                    <a:lumMod val="75000"/>
                    <a:lumOff val="25000"/>
                  </a:schemeClr>
                </a:solidFill>
              </a:rPr>
              <a:t>构建的核心部分，编译，测试，打包，部署等等。</a:t>
            </a:r>
          </a:p>
          <a:p>
            <a:pPr lvl="4">
              <a:buClr>
                <a:srgbClr val="0070C0"/>
              </a:buClr>
              <a:buFont typeface="+mj-lt"/>
              <a:buAutoNum type="arabicPeriod"/>
            </a:pPr>
            <a:r>
              <a:rPr lang="en-US" altLang="zh-CN" sz="1600" b="1" dirty="0">
                <a:solidFill>
                  <a:schemeClr val="tx1">
                    <a:lumMod val="75000"/>
                    <a:lumOff val="25000"/>
                  </a:schemeClr>
                </a:solidFill>
              </a:rPr>
              <a:t>Site </a:t>
            </a:r>
            <a:r>
              <a:rPr lang="en-US" altLang="zh-CN" sz="1600" dirty="0">
                <a:solidFill>
                  <a:schemeClr val="tx1">
                    <a:lumMod val="75000"/>
                    <a:lumOff val="25000"/>
                  </a:schemeClr>
                </a:solidFill>
              </a:rPr>
              <a:t>Lifecycle</a:t>
            </a:r>
            <a:r>
              <a:rPr lang="zh-CN" altLang="en-US" sz="1600" b="1" dirty="0">
                <a:solidFill>
                  <a:schemeClr val="tx1">
                    <a:lumMod val="75000"/>
                    <a:lumOff val="25000"/>
                  </a:schemeClr>
                </a:solidFill>
              </a:rPr>
              <a:t>：</a:t>
            </a:r>
            <a:r>
              <a:rPr lang="zh-CN" altLang="en-US" sz="1600" dirty="0">
                <a:solidFill>
                  <a:schemeClr val="tx1">
                    <a:lumMod val="75000"/>
                    <a:lumOff val="25000"/>
                  </a:schemeClr>
                </a:solidFill>
              </a:rPr>
              <a:t>生成项目报告，站点，发布站点。</a:t>
            </a:r>
            <a:endParaRPr lang="en-US" altLang="zh-CN" sz="1600" dirty="0">
              <a:solidFill>
                <a:schemeClr val="tx1">
                  <a:lumMod val="75000"/>
                  <a:lumOff val="25000"/>
                </a:schemeClr>
              </a:solidFill>
            </a:endParaRPr>
          </a:p>
          <a:p>
            <a:pPr marL="228600" lvl="1">
              <a:spcBef>
                <a:spcPts val="1000"/>
              </a:spcBef>
              <a:buClr>
                <a:srgbClr val="0070C0"/>
              </a:buClr>
              <a:buFont typeface="Wingdings" panose="05000000000000000000" pitchFamily="2" charset="2"/>
              <a:buChar char="n"/>
            </a:pPr>
            <a:endParaRPr lang="en-US" altLang="zh-CN" sz="2400" dirty="0"/>
          </a:p>
          <a:p>
            <a:pPr marL="0" lvl="1" indent="0">
              <a:spcBef>
                <a:spcPts val="1000"/>
              </a:spcBef>
              <a:buClr>
                <a:srgbClr val="0070C0"/>
              </a:buClr>
              <a:buNone/>
            </a:pPr>
            <a:r>
              <a:rPr lang="zh-CN" altLang="en-US" sz="2400" dirty="0">
                <a:solidFill>
                  <a:srgbClr val="1390CA"/>
                </a:solidFill>
              </a:rPr>
              <a:t>每套生命周期都由一组阶段</a:t>
            </a:r>
            <a:r>
              <a:rPr lang="en-US" altLang="zh-CN" sz="2400" dirty="0">
                <a:solidFill>
                  <a:srgbClr val="1390CA"/>
                </a:solidFill>
              </a:rPr>
              <a:t>(Phase)</a:t>
            </a:r>
            <a:r>
              <a:rPr lang="zh-CN" altLang="en-US" sz="2400" dirty="0">
                <a:solidFill>
                  <a:srgbClr val="1390CA"/>
                </a:solidFill>
              </a:rPr>
              <a:t>组成，我们平时在命令行输入的命令总会对应于一个特定的阶段。</a:t>
            </a:r>
            <a:endParaRPr lang="en-US" altLang="zh-CN" sz="2400" dirty="0">
              <a:solidFill>
                <a:srgbClr val="1390CA"/>
              </a:solidFill>
            </a:endParaRPr>
          </a:p>
          <a:p>
            <a:pPr marL="0" lvl="1" indent="0">
              <a:spcBef>
                <a:spcPts val="1000"/>
              </a:spcBef>
              <a:buClr>
                <a:srgbClr val="0070C0"/>
              </a:buClr>
              <a:buNone/>
            </a:pPr>
            <a:r>
              <a:rPr lang="en-US" altLang="zh-CN" sz="2400" dirty="0" err="1"/>
              <a:t>mvn</a:t>
            </a:r>
            <a:r>
              <a:rPr lang="en-US" altLang="zh-CN" sz="2400" dirty="0"/>
              <a:t> clean install</a:t>
            </a:r>
            <a:endParaRPr lang="zh-CN" altLang="en-US" sz="2400" dirty="0"/>
          </a:p>
        </p:txBody>
      </p:sp>
    </p:spTree>
    <p:extLst>
      <p:ext uri="{BB962C8B-B14F-4D97-AF65-F5344CB8AC3E}">
        <p14:creationId xmlns:p14="http://schemas.microsoft.com/office/powerpoint/2010/main" val="393908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Clean</a:t>
            </a:r>
            <a:r>
              <a:rPr lang="zh-CN" altLang="en-US" dirty="0"/>
              <a:t>生命周期</a:t>
            </a:r>
          </a:p>
        </p:txBody>
      </p:sp>
      <p:sp>
        <p:nvSpPr>
          <p:cNvPr id="3" name="内容占位符 2"/>
          <p:cNvSpPr>
            <a:spLocks noGrp="1"/>
          </p:cNvSpPr>
          <p:nvPr>
            <p:ph idx="1"/>
          </p:nvPr>
        </p:nvSpPr>
        <p:spPr/>
        <p:txBody>
          <a:bodyPr/>
          <a:lstStyle/>
          <a:p>
            <a:r>
              <a:rPr lang="en-US" altLang="zh-CN" dirty="0"/>
              <a:t>Clean</a:t>
            </a:r>
            <a:r>
              <a:rPr lang="zh-CN" altLang="en-US" dirty="0"/>
              <a:t>生命周期的三个阶段。</a:t>
            </a:r>
            <a:endParaRPr lang="en-US" altLang="zh-CN" dirty="0"/>
          </a:p>
          <a:p>
            <a:pPr lvl="1">
              <a:buFont typeface="+mj-lt"/>
              <a:buAutoNum type="arabicPeriod"/>
            </a:pPr>
            <a:r>
              <a:rPr lang="en-US" altLang="zh-CN" dirty="0"/>
              <a:t>pre-clean  </a:t>
            </a:r>
            <a:r>
              <a:rPr lang="zh-CN" altLang="en-US" dirty="0"/>
              <a:t>执行一些需要在</a:t>
            </a:r>
            <a:r>
              <a:rPr lang="en-US" altLang="zh-CN" dirty="0"/>
              <a:t>clean</a:t>
            </a:r>
            <a:r>
              <a:rPr lang="zh-CN" altLang="en-US" dirty="0"/>
              <a:t>之前完成的工作</a:t>
            </a:r>
          </a:p>
          <a:p>
            <a:pPr lvl="1">
              <a:buFont typeface="+mj-lt"/>
              <a:buAutoNum type="arabicPeriod"/>
            </a:pPr>
            <a:r>
              <a:rPr lang="en-US" altLang="zh-CN" dirty="0"/>
              <a:t>clean  </a:t>
            </a:r>
            <a:r>
              <a:rPr lang="zh-CN" altLang="en-US" dirty="0"/>
              <a:t>移除所有上一次构建生成的文件</a:t>
            </a:r>
          </a:p>
          <a:p>
            <a:pPr lvl="1">
              <a:buFont typeface="+mj-lt"/>
              <a:buAutoNum type="arabicPeriod"/>
            </a:pPr>
            <a:r>
              <a:rPr lang="en-US" altLang="zh-CN" dirty="0"/>
              <a:t>post-clean  </a:t>
            </a:r>
            <a:r>
              <a:rPr lang="zh-CN" altLang="en-US" dirty="0"/>
              <a:t>执行一些需要在</a:t>
            </a:r>
            <a:r>
              <a:rPr lang="en-US" altLang="zh-CN" dirty="0"/>
              <a:t>clean</a:t>
            </a:r>
            <a:r>
              <a:rPr lang="zh-CN" altLang="en-US" dirty="0"/>
              <a:t>之后立刻完成的工作</a:t>
            </a:r>
          </a:p>
          <a:p>
            <a:endParaRPr lang="zh-CN" altLang="en-US" dirty="0"/>
          </a:p>
        </p:txBody>
      </p:sp>
    </p:spTree>
    <p:extLst>
      <p:ext uri="{BB962C8B-B14F-4D97-AF65-F5344CB8AC3E}">
        <p14:creationId xmlns:p14="http://schemas.microsoft.com/office/powerpoint/2010/main" val="28637141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Site</a:t>
            </a:r>
            <a:r>
              <a:rPr lang="zh-CN" altLang="en-US" dirty="0"/>
              <a:t>生命周期</a:t>
            </a:r>
          </a:p>
        </p:txBody>
      </p:sp>
      <p:sp>
        <p:nvSpPr>
          <p:cNvPr id="3" name="内容占位符 2"/>
          <p:cNvSpPr>
            <a:spLocks noGrp="1"/>
          </p:cNvSpPr>
          <p:nvPr>
            <p:ph idx="1"/>
          </p:nvPr>
        </p:nvSpPr>
        <p:spPr>
          <a:xfrm>
            <a:off x="572566" y="1971427"/>
            <a:ext cx="2727613" cy="2387201"/>
          </a:xfrm>
        </p:spPr>
        <p:txBody>
          <a:bodyPr>
            <a:normAutofit/>
          </a:bodyPr>
          <a:lstStyle/>
          <a:p>
            <a:pPr marL="457200">
              <a:buFont typeface="+mj-lt"/>
              <a:buAutoNum type="arabicPeriod"/>
            </a:pPr>
            <a:r>
              <a:rPr lang="en-US" altLang="zh-CN" sz="2000" b="1" dirty="0"/>
              <a:t>pre-site</a:t>
            </a:r>
            <a:endParaRPr lang="zh-CN" altLang="en-US" sz="2000" b="1" dirty="0">
              <a:solidFill>
                <a:schemeClr val="tx1">
                  <a:lumMod val="75000"/>
                  <a:lumOff val="25000"/>
                </a:schemeClr>
              </a:solidFill>
            </a:endParaRPr>
          </a:p>
          <a:p>
            <a:pPr marL="457200">
              <a:buFont typeface="+mj-lt"/>
              <a:buAutoNum type="arabicPeriod"/>
            </a:pPr>
            <a:r>
              <a:rPr lang="en-US" altLang="zh-CN" sz="2000" b="1" dirty="0"/>
              <a:t>Site</a:t>
            </a:r>
            <a:endParaRPr lang="zh-CN" altLang="en-US" sz="100" b="1" dirty="0">
              <a:solidFill>
                <a:schemeClr val="tx1">
                  <a:lumMod val="75000"/>
                  <a:lumOff val="25000"/>
                </a:schemeClr>
              </a:solidFill>
            </a:endParaRPr>
          </a:p>
          <a:p>
            <a:pPr marL="457200">
              <a:buFont typeface="+mj-lt"/>
              <a:buAutoNum type="arabicPeriod"/>
            </a:pPr>
            <a:r>
              <a:rPr lang="en-US" altLang="zh-CN" sz="2000" b="1" dirty="0"/>
              <a:t>post-site</a:t>
            </a:r>
            <a:r>
              <a:rPr lang="en-US" altLang="zh-CN" sz="100" b="1" dirty="0"/>
              <a:t>  </a:t>
            </a:r>
            <a:endParaRPr lang="zh-CN" altLang="en-US" sz="100" b="1" dirty="0">
              <a:solidFill>
                <a:schemeClr val="tx1">
                  <a:lumMod val="75000"/>
                  <a:lumOff val="25000"/>
                </a:schemeClr>
              </a:solidFill>
            </a:endParaRPr>
          </a:p>
          <a:p>
            <a:pPr marL="457200">
              <a:buFont typeface="+mj-lt"/>
              <a:buAutoNum type="arabicPeriod"/>
            </a:pPr>
            <a:r>
              <a:rPr lang="en-US" altLang="zh-CN" sz="2000" b="1" dirty="0"/>
              <a:t>site-deploy</a:t>
            </a:r>
            <a:endParaRPr lang="zh-CN" altLang="en-US" sz="2000" b="1" dirty="0"/>
          </a:p>
        </p:txBody>
      </p:sp>
      <p:sp>
        <p:nvSpPr>
          <p:cNvPr id="4" name="矩形 3">
            <a:extLst>
              <a:ext uri="{FF2B5EF4-FFF2-40B4-BE49-F238E27FC236}">
                <a16:creationId xmlns="" xmlns:a16="http://schemas.microsoft.com/office/drawing/2014/main" id="{F770C7BE-3DE1-4E71-8B41-AE00328A5DC8}"/>
              </a:ext>
            </a:extLst>
          </p:cNvPr>
          <p:cNvSpPr/>
          <p:nvPr/>
        </p:nvSpPr>
        <p:spPr>
          <a:xfrm>
            <a:off x="2673021" y="1971427"/>
            <a:ext cx="7569623" cy="2387201"/>
          </a:xfrm>
          <a:prstGeom prst="rect">
            <a:avLst/>
          </a:prstGeom>
        </p:spPr>
        <p:txBody>
          <a:bodyPr vert="horz" lIns="91440" tIns="45720" rIns="91440" bIns="45720" rtlCol="0">
            <a:normAutofit/>
          </a:bodyPr>
          <a:lstStyle/>
          <a:p>
            <a:pPr>
              <a:spcBef>
                <a:spcPts val="600"/>
              </a:spcBef>
              <a:spcAft>
                <a:spcPts val="600"/>
              </a:spcAft>
            </a:pPr>
            <a:r>
              <a:rPr lang="zh-CN" altLang="en-US" sz="2000" dirty="0">
                <a:solidFill>
                  <a:schemeClr val="tx1">
                    <a:lumMod val="75000"/>
                    <a:lumOff val="25000"/>
                  </a:schemeClr>
                </a:solidFill>
                <a:latin typeface="+mn-ea"/>
              </a:rPr>
              <a:t>执行一些需要在生成站点文档之前完成的工作</a:t>
            </a:r>
            <a:endParaRPr lang="en-US" altLang="zh-CN" sz="2000" dirty="0">
              <a:solidFill>
                <a:schemeClr val="tx1">
                  <a:lumMod val="75000"/>
                  <a:lumOff val="25000"/>
                </a:schemeClr>
              </a:solidFill>
              <a:latin typeface="+mn-ea"/>
            </a:endParaRPr>
          </a:p>
          <a:p>
            <a:pPr>
              <a:spcBef>
                <a:spcPts val="600"/>
              </a:spcBef>
              <a:spcAft>
                <a:spcPts val="600"/>
              </a:spcAft>
            </a:pPr>
            <a:r>
              <a:rPr lang="zh-CN" altLang="en-US" sz="2000" dirty="0">
                <a:solidFill>
                  <a:schemeClr val="tx1">
                    <a:lumMod val="75000"/>
                    <a:lumOff val="25000"/>
                  </a:schemeClr>
                </a:solidFill>
                <a:latin typeface="+mn-ea"/>
              </a:rPr>
              <a:t>生成项目的站点文档</a:t>
            </a:r>
            <a:endParaRPr lang="en-US" altLang="zh-CN" sz="2000" dirty="0">
              <a:solidFill>
                <a:schemeClr val="tx1">
                  <a:lumMod val="75000"/>
                  <a:lumOff val="25000"/>
                </a:schemeClr>
              </a:solidFill>
              <a:latin typeface="+mn-ea"/>
            </a:endParaRPr>
          </a:p>
          <a:p>
            <a:pPr>
              <a:spcBef>
                <a:spcPts val="600"/>
              </a:spcBef>
              <a:spcAft>
                <a:spcPts val="600"/>
              </a:spcAft>
            </a:pPr>
            <a:r>
              <a:rPr lang="zh-CN" altLang="en-US" sz="2000" dirty="0">
                <a:solidFill>
                  <a:schemeClr val="tx1">
                    <a:lumMod val="75000"/>
                    <a:lumOff val="25000"/>
                  </a:schemeClr>
                </a:solidFill>
                <a:latin typeface="+mn-ea"/>
              </a:rPr>
              <a:t>执行一些需要在生成站点文档之后完成的工作，并且为部署做准备</a:t>
            </a:r>
            <a:endParaRPr lang="en-US" altLang="zh-CN" sz="2000" dirty="0">
              <a:solidFill>
                <a:schemeClr val="tx1">
                  <a:lumMod val="75000"/>
                  <a:lumOff val="25000"/>
                </a:schemeClr>
              </a:solidFill>
              <a:latin typeface="+mn-ea"/>
            </a:endParaRPr>
          </a:p>
          <a:p>
            <a:pPr>
              <a:spcBef>
                <a:spcPts val="600"/>
              </a:spcBef>
              <a:spcAft>
                <a:spcPts val="600"/>
              </a:spcAft>
            </a:pPr>
            <a:r>
              <a:rPr lang="zh-CN" altLang="en-US" sz="2000" dirty="0">
                <a:solidFill>
                  <a:schemeClr val="tx1">
                    <a:lumMod val="75000"/>
                    <a:lumOff val="25000"/>
                  </a:schemeClr>
                </a:solidFill>
                <a:latin typeface="+mn-ea"/>
              </a:rPr>
              <a:t>将生成的站点文档部署到特定的服务器上</a:t>
            </a:r>
            <a:endParaRPr lang="en-US" altLang="zh-CN" sz="2000" dirty="0">
              <a:solidFill>
                <a:schemeClr val="tx1">
                  <a:lumMod val="75000"/>
                  <a:lumOff val="25000"/>
                </a:schemeClr>
              </a:solidFill>
              <a:latin typeface="+mn-ea"/>
            </a:endParaRPr>
          </a:p>
        </p:txBody>
      </p:sp>
    </p:spTree>
    <p:extLst>
      <p:ext uri="{BB962C8B-B14F-4D97-AF65-F5344CB8AC3E}">
        <p14:creationId xmlns:p14="http://schemas.microsoft.com/office/powerpoint/2010/main" val="4113785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Default</a:t>
            </a:r>
            <a:r>
              <a:rPr lang="zh-CN" altLang="en-US" dirty="0"/>
              <a:t>生命周期</a:t>
            </a:r>
            <a:r>
              <a:rPr lang="en-US" altLang="zh-CN" dirty="0"/>
              <a:t>(1)</a:t>
            </a:r>
            <a:endParaRPr lang="zh-CN" altLang="en-US" dirty="0"/>
          </a:p>
        </p:txBody>
      </p:sp>
      <p:sp>
        <p:nvSpPr>
          <p:cNvPr id="3" name="内容占位符 2"/>
          <p:cNvSpPr>
            <a:spLocks noGrp="1"/>
          </p:cNvSpPr>
          <p:nvPr>
            <p:ph idx="1"/>
          </p:nvPr>
        </p:nvSpPr>
        <p:spPr>
          <a:xfrm>
            <a:off x="685423" y="1719833"/>
            <a:ext cx="10515600" cy="4351338"/>
          </a:xfrm>
        </p:spPr>
        <p:txBody>
          <a:bodyPr>
            <a:normAutofit fontScale="85000" lnSpcReduction="20000"/>
          </a:bodyPr>
          <a:lstStyle/>
          <a:p>
            <a:r>
              <a:rPr lang="en-US" altLang="zh-CN" dirty="0"/>
              <a:t>validate</a:t>
            </a:r>
          </a:p>
          <a:p>
            <a:r>
              <a:rPr lang="en-US" altLang="zh-CN" dirty="0"/>
              <a:t>generate-sources</a:t>
            </a:r>
          </a:p>
          <a:p>
            <a:r>
              <a:rPr lang="en-US" altLang="zh-CN" dirty="0"/>
              <a:t>process-sources</a:t>
            </a:r>
          </a:p>
          <a:p>
            <a:r>
              <a:rPr lang="en-US" altLang="zh-CN" dirty="0"/>
              <a:t>generate-resources</a:t>
            </a:r>
          </a:p>
          <a:p>
            <a:r>
              <a:rPr lang="en-US" altLang="zh-CN" dirty="0"/>
              <a:t>process-resources     </a:t>
            </a:r>
            <a:r>
              <a:rPr lang="zh-CN" altLang="en-US" dirty="0">
                <a:solidFill>
                  <a:schemeClr val="tx1">
                    <a:lumMod val="75000"/>
                    <a:lumOff val="25000"/>
                  </a:schemeClr>
                </a:solidFill>
              </a:rPr>
              <a:t>复制并处理资源文件，至目标目录，准备打包。</a:t>
            </a:r>
          </a:p>
          <a:p>
            <a:r>
              <a:rPr lang="en-US" altLang="zh-CN" dirty="0"/>
              <a:t>compile     </a:t>
            </a:r>
            <a:r>
              <a:rPr lang="zh-CN" altLang="en-US" dirty="0">
                <a:solidFill>
                  <a:schemeClr val="tx1">
                    <a:lumMod val="75000"/>
                    <a:lumOff val="25000"/>
                  </a:schemeClr>
                </a:solidFill>
              </a:rPr>
              <a:t>编译项目的源代码。</a:t>
            </a:r>
          </a:p>
          <a:p>
            <a:r>
              <a:rPr lang="en-US" altLang="zh-CN" dirty="0"/>
              <a:t>process-classes</a:t>
            </a:r>
          </a:p>
          <a:p>
            <a:r>
              <a:rPr lang="en-US" altLang="zh-CN" dirty="0"/>
              <a:t>generate-test-sources</a:t>
            </a:r>
          </a:p>
          <a:p>
            <a:r>
              <a:rPr lang="en-US" altLang="zh-CN" dirty="0"/>
              <a:t>process-test-sources</a:t>
            </a:r>
          </a:p>
          <a:p>
            <a:r>
              <a:rPr lang="en-US" altLang="zh-CN" dirty="0"/>
              <a:t>generate-test-resources</a:t>
            </a:r>
          </a:p>
          <a:p>
            <a:r>
              <a:rPr lang="en-US" altLang="zh-CN" dirty="0"/>
              <a:t>process-test-resources     </a:t>
            </a:r>
            <a:r>
              <a:rPr lang="zh-CN" altLang="en-US" dirty="0">
                <a:solidFill>
                  <a:schemeClr val="tx1">
                    <a:lumMod val="75000"/>
                    <a:lumOff val="25000"/>
                  </a:schemeClr>
                </a:solidFill>
              </a:rPr>
              <a:t>复制并处理资源文件，至目标测试目录。</a:t>
            </a:r>
          </a:p>
        </p:txBody>
      </p:sp>
    </p:spTree>
    <p:extLst>
      <p:ext uri="{BB962C8B-B14F-4D97-AF65-F5344CB8AC3E}">
        <p14:creationId xmlns:p14="http://schemas.microsoft.com/office/powerpoint/2010/main" val="3134368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Default</a:t>
            </a:r>
            <a:r>
              <a:rPr lang="zh-CN" altLang="en-US" dirty="0"/>
              <a:t>生命周期</a:t>
            </a:r>
            <a:r>
              <a:rPr lang="en-US" altLang="zh-CN" dirty="0"/>
              <a:t>(2)</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test-compile     </a:t>
            </a:r>
            <a:r>
              <a:rPr lang="zh-CN" altLang="en-US" dirty="0">
                <a:solidFill>
                  <a:schemeClr val="tx1">
                    <a:lumMod val="75000"/>
                    <a:lumOff val="25000"/>
                  </a:schemeClr>
                </a:solidFill>
              </a:rPr>
              <a:t>编译测试源代码。</a:t>
            </a:r>
          </a:p>
          <a:p>
            <a:r>
              <a:rPr lang="en-US" altLang="zh-CN" dirty="0"/>
              <a:t>process-test-classes</a:t>
            </a:r>
          </a:p>
          <a:p>
            <a:r>
              <a:rPr lang="en-US" altLang="zh-CN" dirty="0"/>
              <a:t>test     </a:t>
            </a:r>
            <a:r>
              <a:rPr lang="zh-CN" altLang="en-US" dirty="0">
                <a:solidFill>
                  <a:schemeClr val="tx1">
                    <a:lumMod val="75000"/>
                    <a:lumOff val="25000"/>
                  </a:schemeClr>
                </a:solidFill>
              </a:rPr>
              <a:t>使用合适的单元测试框架运行测试。这些测试代码不会被打包或部署。</a:t>
            </a:r>
          </a:p>
          <a:p>
            <a:r>
              <a:rPr lang="en-US" altLang="zh-CN" dirty="0"/>
              <a:t>prepare-package</a:t>
            </a:r>
          </a:p>
          <a:p>
            <a:r>
              <a:rPr lang="en-US" altLang="zh-CN" dirty="0"/>
              <a:t>package     </a:t>
            </a:r>
            <a:r>
              <a:rPr lang="zh-CN" altLang="en-US" dirty="0">
                <a:solidFill>
                  <a:schemeClr val="tx1">
                    <a:lumMod val="75000"/>
                    <a:lumOff val="25000"/>
                  </a:schemeClr>
                </a:solidFill>
              </a:rPr>
              <a:t>接受编译好的代码，打包成可发布的格式，如 </a:t>
            </a:r>
            <a:r>
              <a:rPr lang="en-US" altLang="zh-CN" dirty="0">
                <a:solidFill>
                  <a:schemeClr val="tx1">
                    <a:lumMod val="75000"/>
                    <a:lumOff val="25000"/>
                  </a:schemeClr>
                </a:solidFill>
              </a:rPr>
              <a:t>JAR </a:t>
            </a:r>
            <a:r>
              <a:rPr lang="zh-CN" altLang="en-US" dirty="0">
                <a:solidFill>
                  <a:schemeClr val="tx1">
                    <a:lumMod val="75000"/>
                    <a:lumOff val="25000"/>
                  </a:schemeClr>
                </a:solidFill>
              </a:rPr>
              <a:t>。</a:t>
            </a:r>
          </a:p>
          <a:p>
            <a:r>
              <a:rPr lang="en-US" altLang="zh-CN" dirty="0"/>
              <a:t>pre-integration-test</a:t>
            </a:r>
          </a:p>
          <a:p>
            <a:r>
              <a:rPr lang="en-US" altLang="zh-CN" dirty="0"/>
              <a:t>integration-test</a:t>
            </a:r>
          </a:p>
          <a:p>
            <a:r>
              <a:rPr lang="en-US" altLang="zh-CN" dirty="0"/>
              <a:t>post-integration-test</a:t>
            </a:r>
          </a:p>
          <a:p>
            <a:r>
              <a:rPr lang="en-US" altLang="zh-CN" dirty="0"/>
              <a:t>verify</a:t>
            </a:r>
          </a:p>
          <a:p>
            <a:r>
              <a:rPr lang="en-US" altLang="zh-CN" dirty="0"/>
              <a:t>install     </a:t>
            </a:r>
            <a:r>
              <a:rPr lang="zh-CN" altLang="en-US" dirty="0">
                <a:solidFill>
                  <a:schemeClr val="tx1">
                    <a:lumMod val="75000"/>
                    <a:lumOff val="25000"/>
                  </a:schemeClr>
                </a:solidFill>
              </a:rPr>
              <a:t>将包安装至本地仓库，以让其它项目依赖。</a:t>
            </a:r>
          </a:p>
          <a:p>
            <a:r>
              <a:rPr lang="en-US" altLang="zh-CN" dirty="0"/>
              <a:t>deploy    </a:t>
            </a:r>
            <a:r>
              <a:rPr lang="zh-CN" altLang="en-US" dirty="0">
                <a:solidFill>
                  <a:schemeClr val="tx1">
                    <a:lumMod val="75000"/>
                    <a:lumOff val="25000"/>
                  </a:schemeClr>
                </a:solidFill>
              </a:rPr>
              <a:t>将最终的包复制到远程的仓库，以让其它开发人员与项目共享。</a:t>
            </a:r>
          </a:p>
        </p:txBody>
      </p:sp>
    </p:spTree>
    <p:extLst>
      <p:ext uri="{BB962C8B-B14F-4D97-AF65-F5344CB8AC3E}">
        <p14:creationId xmlns:p14="http://schemas.microsoft.com/office/powerpoint/2010/main" val="278900721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4.3.1"/>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vkhaezxv">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spAutoFit/>
      </a:bodyPr>
      <a:lstStyle>
        <a:defPPr indent="0" algn="l">
          <a:buNone/>
          <a:defRPr dirty="0" smtClean="0">
            <a:solidFill>
              <a:schemeClr val="tx1">
                <a:lumMod val="65000"/>
                <a:lumOff val="35000"/>
              </a:schemeClr>
            </a:solidFill>
            <a:cs typeface="+mn-ea"/>
            <a:sym typeface="+mn-lt"/>
          </a:defRPr>
        </a:defPPr>
      </a:lstStyle>
    </a:spDef>
    <a:txDef>
      <a:spPr>
        <a:noFill/>
        <a:effectLst/>
      </a:spPr>
      <a:bodyPr wrap="square" rtlCol="0">
        <a:spAutoFit/>
      </a:bodyPr>
      <a:lstStyle>
        <a:defPPr algn="l">
          <a:defRPr dirty="0" err="1"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演示文稿3" id="{126E9214-A555-4BC3-B5A3-E13F28C54F29}" vid="{F6FD8EF6-F4B5-4285-8F67-75C5C119837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未来网络学院-PPT模板v2.0</Template>
  <TotalTime>360</TotalTime>
  <Words>1562</Words>
  <Application>Microsoft Office PowerPoint</Application>
  <PresentationFormat>宽屏</PresentationFormat>
  <Paragraphs>245</Paragraphs>
  <Slides>30</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Arial Unicode MS</vt:lpstr>
      <vt:lpstr>Microsoft Yahei</vt:lpstr>
      <vt:lpstr>宋体</vt:lpstr>
      <vt:lpstr>Microsoft YaHei</vt:lpstr>
      <vt:lpstr>Microsoft YaHei</vt:lpstr>
      <vt:lpstr>Arial</vt:lpstr>
      <vt:lpstr>Calibri</vt:lpstr>
      <vt:lpstr>Wingdings</vt:lpstr>
      <vt:lpstr>自定义设计方案</vt:lpstr>
      <vt:lpstr>ODL’s  Hello World</vt:lpstr>
      <vt:lpstr>PowerPoint 演示文稿</vt:lpstr>
      <vt:lpstr>Maven是什么？</vt:lpstr>
      <vt:lpstr>Maven核心总结</vt:lpstr>
      <vt:lpstr>生命周期</vt:lpstr>
      <vt:lpstr>Clean生命周期</vt:lpstr>
      <vt:lpstr>Site生命周期</vt:lpstr>
      <vt:lpstr>Default生命周期(1)</vt:lpstr>
      <vt:lpstr>Default生命周期(2)</vt:lpstr>
      <vt:lpstr>Maven插件</vt:lpstr>
      <vt:lpstr>内置绑定的插件(1)</vt:lpstr>
      <vt:lpstr>内置绑定的插件(2)</vt:lpstr>
      <vt:lpstr>自定义插件与绑定</vt:lpstr>
      <vt:lpstr>依赖管理</vt:lpstr>
      <vt:lpstr>依赖的传递性</vt:lpstr>
      <vt:lpstr>依赖范围</vt:lpstr>
      <vt:lpstr>依赖范围影响传递性依赖</vt:lpstr>
      <vt:lpstr>Maven仓库</vt:lpstr>
      <vt:lpstr>项目配置文件pom.xml</vt:lpstr>
      <vt:lpstr>约定优于配置的原则</vt:lpstr>
      <vt:lpstr>Maven常用的约定</vt:lpstr>
      <vt:lpstr>Maven项目原型- Archetype （项目模板）</vt:lpstr>
      <vt:lpstr>PowerPoint 演示文稿</vt:lpstr>
      <vt:lpstr>PowerPoint 演示文稿</vt:lpstr>
      <vt:lpstr>PowerPoint 演示文稿</vt:lpstr>
      <vt:lpstr>ODL APP开发流程</vt:lpstr>
      <vt:lpstr>PowerPoint 演示文稿</vt:lpstr>
      <vt:lpstr>本节需要掌握的知识点</vt:lpstr>
      <vt:lpstr>思考练习题</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ODL’s  Hello World</dc:title>
  <dc:creator>齐 琦</dc:creator>
  <cp:lastModifiedBy>齐 琦</cp:lastModifiedBy>
  <cp:revision>83</cp:revision>
  <dcterms:created xsi:type="dcterms:W3CDTF">2018-05-10T20:44:42Z</dcterms:created>
  <dcterms:modified xsi:type="dcterms:W3CDTF">2018-07-02T22:28:20Z</dcterms:modified>
</cp:coreProperties>
</file>