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65" r:id="rId4"/>
    <p:sldId id="266" r:id="rId5"/>
    <p:sldId id="267" r:id="rId6"/>
    <p:sldId id="287" r:id="rId7"/>
    <p:sldId id="331" r:id="rId8"/>
    <p:sldId id="318" r:id="rId9"/>
    <p:sldId id="319" r:id="rId10"/>
    <p:sldId id="332" r:id="rId11"/>
    <p:sldId id="320" r:id="rId12"/>
    <p:sldId id="321" r:id="rId13"/>
    <p:sldId id="322" r:id="rId14"/>
    <p:sldId id="323" r:id="rId15"/>
    <p:sldId id="325" r:id="rId16"/>
    <p:sldId id="328" r:id="rId17"/>
    <p:sldId id="326" r:id="rId18"/>
    <p:sldId id="327" r:id="rId19"/>
    <p:sldId id="329" r:id="rId20"/>
    <p:sldId id="330" r:id="rId21"/>
    <p:sldId id="316" r:id="rId22"/>
    <p:sldId id="268" r:id="rId23"/>
    <p:sldId id="269" r:id="rId24"/>
    <p:sldId id="294" r:id="rId25"/>
    <p:sldId id="295" r:id="rId26"/>
    <p:sldId id="296" r:id="rId27"/>
    <p:sldId id="262" r:id="rId28"/>
    <p:sldId id="285" r:id="rId29"/>
    <p:sldId id="293" r:id="rId30"/>
    <p:sldId id="26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0" autoAdjust="0"/>
  </p:normalViewPr>
  <p:slideViewPr>
    <p:cSldViewPr snapToGrid="0">
      <p:cViewPr varScale="1">
        <p:scale>
          <a:sx n="57" d="100"/>
          <a:sy n="57" d="100"/>
        </p:scale>
        <p:origin x="9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0BCB-D936-4555-8DC2-B1CC930F1795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167F-A208-47CC-926D-1B2245DB3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3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167F-A208-47CC-926D-1B2245DB37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3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In MD-SAL terminology, the term </a:t>
            </a:r>
            <a:r>
              <a:rPr lang="en-US" altLang="zh-CN" sz="1200" i="1" dirty="0" smtClean="0"/>
              <a:t>RPC</a:t>
            </a:r>
            <a:r>
              <a:rPr lang="en-US" altLang="zh-CN" sz="1200" dirty="0" smtClean="0"/>
              <a:t> is used to define the input and output for a procedure (function) that is to be provided by a provider, and mediated by the MD-SAL, that means it may not result in remote call.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F167F-A208-47CC-926D-1B2245DB37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572404" y="3501264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:a16="http://schemas.microsoft.com/office/drawing/2014/main" xmlns="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1" y="571554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4275017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8490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:a16="http://schemas.microsoft.com/office/drawing/2014/main" xmlns="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:a16="http://schemas.microsoft.com/office/drawing/2014/main" xmlns="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8013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:a16="http://schemas.microsoft.com/office/drawing/2014/main" xmlns="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:a16="http://schemas.microsoft.com/office/drawing/2014/main" xmlns="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8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7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:a16="http://schemas.microsoft.com/office/drawing/2014/main" xmlns="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F4CBE18-86C4-4D7C-B9FF-898E4A09C187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xmlns="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49B72E3-10B5-4565-B400-91F5C9CD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04" y="3501264"/>
            <a:ext cx="6027901" cy="826025"/>
          </a:xfrm>
        </p:spPr>
        <p:txBody>
          <a:bodyPr>
            <a:normAutofit/>
          </a:bodyPr>
          <a:lstStyle/>
          <a:p>
            <a:r>
              <a:rPr lang="en-US" altLang="zh-CN" dirty="0"/>
              <a:t>ODL MD-SAL RPC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YANG</a:t>
            </a:r>
            <a:r>
              <a:rPr lang="zh-CN" altLang="en-US" dirty="0" smtClean="0"/>
              <a:t>：派生类型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YANG</a:t>
            </a:r>
            <a:r>
              <a:rPr lang="zh-CN" altLang="en-US" dirty="0"/>
              <a:t>采用</a:t>
            </a:r>
            <a:r>
              <a:rPr lang="en-US" altLang="zh-CN" dirty="0" err="1"/>
              <a:t>typedef</a:t>
            </a:r>
            <a:r>
              <a:rPr lang="zh-CN" altLang="en-US" dirty="0"/>
              <a:t>语句来定义派生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percent { </a:t>
            </a:r>
          </a:p>
          <a:p>
            <a:pPr marL="0" indent="0">
              <a:buNone/>
            </a:pPr>
            <a:r>
              <a:rPr lang="en-US" altLang="zh-CN" dirty="0" smtClean="0"/>
              <a:t>    type </a:t>
            </a:r>
            <a:r>
              <a:rPr lang="en-US" altLang="zh-CN" dirty="0"/>
              <a:t>uint8 {</a:t>
            </a:r>
          </a:p>
          <a:p>
            <a:pPr marL="0" indent="0">
              <a:buNone/>
            </a:pPr>
            <a:r>
              <a:rPr lang="en-US" altLang="zh-CN" dirty="0" smtClean="0"/>
              <a:t>        range </a:t>
            </a:r>
            <a:r>
              <a:rPr lang="en-US" altLang="zh-CN" dirty="0"/>
              <a:t>"0 .. 100"; 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</a:rPr>
              <a:t>YANG</a:t>
            </a:r>
            <a:r>
              <a:rPr lang="zh-CN" altLang="en-US" b="1" dirty="0">
                <a:latin typeface="+mj-ea"/>
              </a:rPr>
              <a:t>：</a:t>
            </a:r>
            <a:r>
              <a:rPr lang="zh-CN" altLang="en-US" dirty="0">
                <a:latin typeface="+mj-ea"/>
              </a:rPr>
              <a:t>节点类型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Leaf</a:t>
            </a:r>
            <a:endParaRPr lang="en-US" altLang="zh-CN" dirty="0"/>
          </a:p>
          <a:p>
            <a:r>
              <a:rPr lang="en-US" altLang="zh-CN" dirty="0" smtClean="0"/>
              <a:t>Leaf-List</a:t>
            </a:r>
          </a:p>
          <a:p>
            <a:r>
              <a:rPr lang="en-US" altLang="zh-CN" dirty="0" smtClean="0"/>
              <a:t>List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r>
              <a:rPr lang="en-US" altLang="zh-CN" dirty="0" smtClean="0"/>
              <a:t>Container</a:t>
            </a:r>
          </a:p>
          <a:p>
            <a:r>
              <a:rPr lang="en-US" altLang="zh-CN" dirty="0"/>
              <a:t>Choice</a:t>
            </a:r>
          </a:p>
          <a:p>
            <a:r>
              <a:rPr lang="en-US" altLang="zh-CN" dirty="0" smtClean="0"/>
              <a:t>Grouping</a:t>
            </a:r>
          </a:p>
          <a:p>
            <a:r>
              <a:rPr lang="en-US" altLang="zh-CN" dirty="0" smtClean="0"/>
              <a:t>Augment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7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：节点类型  </a:t>
            </a:r>
            <a:r>
              <a:rPr lang="en-US" altLang="zh-CN" sz="3200" b="1" dirty="0" smtClean="0"/>
              <a:t>Leaf</a:t>
            </a:r>
            <a:endParaRPr lang="zh-CN" alt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138" y="1690688"/>
            <a:ext cx="63246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8138" y="5700314"/>
            <a:ext cx="8076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leaf</a:t>
            </a:r>
            <a:r>
              <a:rPr lang="zh-CN" altLang="en-US" sz="2400" dirty="0"/>
              <a:t>定义的节点只有一个值，是一个叶子节点，只能有一个实例。</a:t>
            </a:r>
            <a:endParaRPr lang="zh-CN" altLang="en-US" sz="2400" b="1" i="1" dirty="0"/>
          </a:p>
        </p:txBody>
      </p:sp>
      <p:sp>
        <p:nvSpPr>
          <p:cNvPr id="8" name="Oval 7"/>
          <p:cNvSpPr/>
          <p:nvPr/>
        </p:nvSpPr>
        <p:spPr>
          <a:xfrm>
            <a:off x="3525625" y="4251489"/>
            <a:ext cx="251381" cy="235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：节点类型  </a:t>
            </a:r>
            <a:r>
              <a:rPr lang="en-US" altLang="zh-CN" sz="3200" b="1" dirty="0" smtClean="0"/>
              <a:t>Leaf-List</a:t>
            </a:r>
            <a:endParaRPr lang="zh-CN" alt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084" y="2320811"/>
            <a:ext cx="6810375" cy="1657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9084" y="4404732"/>
            <a:ext cx="6810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leaf-list</a:t>
            </a:r>
            <a:r>
              <a:rPr lang="zh-CN" altLang="en-US" sz="2400" dirty="0"/>
              <a:t>定义一组相同类型的叶节节点，类似数组。与</a:t>
            </a:r>
            <a:r>
              <a:rPr lang="en-US" altLang="zh-CN" sz="2400" dirty="0"/>
              <a:t>leaf</a:t>
            </a:r>
            <a:r>
              <a:rPr lang="zh-CN" altLang="en-US" sz="2400" dirty="0"/>
              <a:t>区别在于</a:t>
            </a:r>
            <a:r>
              <a:rPr lang="en-US" altLang="zh-CN" sz="2400" dirty="0"/>
              <a:t>leaf</a:t>
            </a:r>
            <a:r>
              <a:rPr lang="zh-CN" altLang="en-US" sz="2400" dirty="0"/>
              <a:t>只有一个实例，而</a:t>
            </a:r>
            <a:r>
              <a:rPr lang="en-US" altLang="zh-CN" sz="2400" dirty="0"/>
              <a:t>leaf-list</a:t>
            </a:r>
            <a:r>
              <a:rPr lang="zh-CN" altLang="en-US" sz="2400" dirty="0"/>
              <a:t>可以有多个实例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025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：节点类型  </a:t>
            </a:r>
            <a:r>
              <a:rPr lang="en-US" altLang="zh-CN" sz="3200" b="1" dirty="0" smtClean="0"/>
              <a:t>List</a:t>
            </a:r>
            <a:endParaRPr lang="zh-CN" alt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1053" y="3333568"/>
            <a:ext cx="5648325" cy="2438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1053" y="1763908"/>
            <a:ext cx="77591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list</a:t>
            </a:r>
            <a:r>
              <a:rPr lang="zh-CN" altLang="en-US" sz="2400" dirty="0"/>
              <a:t>描述了一组节点的集合，它像一张数据库表一样，表的每一行用</a:t>
            </a:r>
            <a:r>
              <a:rPr lang="en-US" altLang="zh-CN" sz="2400" dirty="0"/>
              <a:t>key</a:t>
            </a:r>
            <a:r>
              <a:rPr lang="zh-CN" altLang="en-US" sz="2400" dirty="0"/>
              <a:t>来标识其主键，有多个实例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65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：节点类型  </a:t>
            </a:r>
            <a:r>
              <a:rPr lang="en-US" altLang="zh-CN" sz="3200" b="1" dirty="0" smtClean="0"/>
              <a:t>Container</a:t>
            </a:r>
            <a:endParaRPr lang="zh-CN" alt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566" y="2964365"/>
            <a:ext cx="7410450" cy="2362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5299" y="1495669"/>
            <a:ext cx="102258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container</a:t>
            </a:r>
            <a:r>
              <a:rPr lang="zh-CN" altLang="en-US" sz="2400" dirty="0"/>
              <a:t>主要定义一个</a:t>
            </a:r>
            <a:r>
              <a:rPr lang="en-US" altLang="zh-CN" sz="2400" dirty="0"/>
              <a:t>schema</a:t>
            </a:r>
            <a:r>
              <a:rPr lang="zh-CN" altLang="en-US" sz="2400" dirty="0"/>
              <a:t>树的内部节点，它本身没有任何值和意义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只是</a:t>
            </a:r>
            <a:r>
              <a:rPr lang="zh-CN" altLang="en-US" sz="2400" dirty="0"/>
              <a:t>作为一系列子节点的父亲存在，只有一个实例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88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：选择节点   </a:t>
            </a:r>
            <a:r>
              <a:rPr lang="en-US" altLang="zh-CN" sz="3200" b="1" dirty="0"/>
              <a:t>Choice</a:t>
            </a:r>
            <a:endParaRPr lang="zh-CN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60241" y="2856138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90C6"/>
                </a:solidFill>
              </a:rPr>
              <a:t>choice address {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</a:t>
            </a:r>
            <a:r>
              <a:rPr lang="en-US" altLang="zh-CN" dirty="0">
                <a:solidFill>
                  <a:srgbClr val="0090C6"/>
                </a:solidFill>
              </a:rPr>
              <a:t>case ipv4 {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   </a:t>
            </a:r>
            <a:r>
              <a:rPr lang="en-US" altLang="zh-CN" dirty="0">
                <a:solidFill>
                  <a:srgbClr val="0090C6"/>
                </a:solidFill>
              </a:rPr>
              <a:t>leaf ipv4-address </a:t>
            </a:r>
            <a:r>
              <a:rPr lang="en-US" altLang="zh-CN" dirty="0" smtClean="0">
                <a:solidFill>
                  <a:srgbClr val="0090C6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        </a:t>
            </a:r>
            <a:r>
              <a:rPr lang="en-US" altLang="zh-CN" dirty="0">
                <a:solidFill>
                  <a:srgbClr val="0090C6"/>
                </a:solidFill>
              </a:rPr>
              <a:t>type inet:ipv4-prefix</a:t>
            </a:r>
            <a:r>
              <a:rPr lang="en-US" altLang="zh-CN" dirty="0" smtClean="0">
                <a:solidFill>
                  <a:srgbClr val="0090C6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    }</a:t>
            </a: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</a:t>
            </a:r>
            <a:r>
              <a:rPr lang="en-US" altLang="zh-CN" dirty="0">
                <a:solidFill>
                  <a:srgbClr val="0090C6"/>
                </a:solidFill>
              </a:rPr>
              <a:t>}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</a:t>
            </a:r>
            <a:r>
              <a:rPr lang="en-US" altLang="zh-CN" dirty="0">
                <a:solidFill>
                  <a:srgbClr val="0090C6"/>
                </a:solidFill>
              </a:rPr>
              <a:t>case ipv6 {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   </a:t>
            </a:r>
            <a:r>
              <a:rPr lang="en-US" altLang="zh-CN" dirty="0">
                <a:solidFill>
                  <a:srgbClr val="0090C6"/>
                </a:solidFill>
              </a:rPr>
              <a:t>leaf ipv6-address {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       </a:t>
            </a:r>
            <a:r>
              <a:rPr lang="en-US" altLang="zh-CN" dirty="0">
                <a:solidFill>
                  <a:srgbClr val="0090C6"/>
                </a:solidFill>
              </a:rPr>
              <a:t>type inet:ipv6-prefix;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   }</a:t>
            </a: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     </a:t>
            </a:r>
            <a:r>
              <a:rPr lang="en-US" altLang="zh-CN" dirty="0">
                <a:solidFill>
                  <a:srgbClr val="0090C6"/>
                </a:solidFill>
              </a:rPr>
              <a:t>} </a:t>
            </a:r>
            <a:endParaRPr lang="en-US" altLang="zh-CN" dirty="0" smtClean="0">
              <a:solidFill>
                <a:srgbClr val="0090C6"/>
              </a:solidFill>
            </a:endParaRPr>
          </a:p>
          <a:p>
            <a:r>
              <a:rPr lang="en-US" altLang="zh-CN" dirty="0" smtClean="0">
                <a:solidFill>
                  <a:srgbClr val="0090C6"/>
                </a:solidFill>
              </a:rPr>
              <a:t>       </a:t>
            </a:r>
            <a:r>
              <a:rPr lang="en-US" altLang="zh-CN" dirty="0">
                <a:solidFill>
                  <a:srgbClr val="0090C6"/>
                </a:solidFill>
              </a:rPr>
              <a:t>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2182" y="1683834"/>
            <a:ext cx="940032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choice</a:t>
            </a:r>
            <a:r>
              <a:rPr lang="zh-CN" altLang="en-US" sz="2400" dirty="0"/>
              <a:t>节点定义了一个可供选择项的集合，每一个选择项都会在某种情况下存在。一个</a:t>
            </a:r>
            <a:r>
              <a:rPr lang="en-US" altLang="zh-CN" sz="2400" dirty="0"/>
              <a:t>choice</a:t>
            </a:r>
            <a:r>
              <a:rPr lang="zh-CN" altLang="en-US" sz="2400" dirty="0"/>
              <a:t>由许多分枝，通过</a:t>
            </a:r>
            <a:r>
              <a:rPr lang="en-US" altLang="zh-CN" sz="2400" dirty="0"/>
              <a:t>case</a:t>
            </a:r>
            <a:r>
              <a:rPr lang="zh-CN" altLang="en-US" sz="2400" dirty="0"/>
              <a:t>子语句定义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：扩展</a:t>
            </a:r>
            <a:r>
              <a:rPr lang="zh-CN" altLang="en-US" sz="3200" b="1" dirty="0"/>
              <a:t>类</a:t>
            </a:r>
            <a:r>
              <a:rPr lang="zh-CN" altLang="en-US" sz="3200" b="1" dirty="0" smtClean="0"/>
              <a:t>节点  </a:t>
            </a:r>
            <a:r>
              <a:rPr lang="en-US" altLang="zh-CN" sz="3200" b="1" dirty="0" smtClean="0"/>
              <a:t>Grouping</a:t>
            </a:r>
            <a:endParaRPr lang="zh-CN" alt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024" y="2993394"/>
            <a:ext cx="9144000" cy="3619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5299" y="1618505"/>
            <a:ext cx="1021145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grouping</a:t>
            </a:r>
            <a:r>
              <a:rPr lang="zh-CN" altLang="en-US" sz="2400" dirty="0"/>
              <a:t>定义一个可以重复使用的节点集合，使用时通过</a:t>
            </a:r>
            <a:r>
              <a:rPr lang="en-US" altLang="zh-CN" sz="2400" dirty="0"/>
              <a:t>use</a:t>
            </a:r>
            <a:r>
              <a:rPr lang="zh-CN" altLang="en-US" sz="2400" dirty="0"/>
              <a:t>语句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并</a:t>
            </a:r>
            <a:r>
              <a:rPr lang="zh-CN" altLang="en-US" sz="2400" dirty="0"/>
              <a:t>可通过</a:t>
            </a:r>
            <a:r>
              <a:rPr lang="en-US" altLang="zh-CN" sz="2400" dirty="0"/>
              <a:t>refine</a:t>
            </a:r>
            <a:r>
              <a:rPr lang="zh-CN" altLang="en-US" sz="2400" dirty="0"/>
              <a:t>语句进行</a:t>
            </a:r>
            <a:r>
              <a:rPr lang="zh-CN" altLang="en-US" sz="2400" dirty="0" smtClean="0"/>
              <a:t>改进，</a:t>
            </a:r>
            <a:r>
              <a:rPr lang="zh-CN" altLang="en-US" sz="2400" dirty="0"/>
              <a:t>使用</a:t>
            </a:r>
            <a:r>
              <a:rPr lang="en-US" altLang="zh-CN" sz="2400" dirty="0"/>
              <a:t>grouping</a:t>
            </a:r>
            <a:r>
              <a:rPr lang="zh-CN" altLang="en-US" sz="2400" dirty="0"/>
              <a:t>时，通过</a:t>
            </a:r>
            <a:r>
              <a:rPr lang="en-US" altLang="zh-CN" sz="2400" dirty="0"/>
              <a:t>use</a:t>
            </a:r>
            <a:r>
              <a:rPr lang="zh-CN" altLang="en-US" sz="2400" dirty="0"/>
              <a:t>语句，它</a:t>
            </a:r>
            <a:r>
              <a:rPr lang="zh-CN" altLang="en-US" sz="2400" dirty="0" smtClean="0"/>
              <a:t>会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/>
              <a:t>grouping</a:t>
            </a:r>
            <a:r>
              <a:rPr lang="zh-CN" altLang="en-US" sz="2400" dirty="0"/>
              <a:t>定义的节点复制到当前的</a:t>
            </a:r>
            <a:r>
              <a:rPr lang="en-US" altLang="zh-CN" sz="2400" dirty="0"/>
              <a:t>schema</a:t>
            </a:r>
            <a:r>
              <a:rPr lang="zh-CN" altLang="en-US" sz="2400" dirty="0"/>
              <a:t>树</a:t>
            </a:r>
            <a:r>
              <a:rPr lang="en-US" altLang="zh-CN" sz="2400" dirty="0"/>
              <a:t>(</a:t>
            </a:r>
            <a:r>
              <a:rPr lang="zh-CN" altLang="en-US" sz="2400" dirty="0"/>
              <a:t>如果有</a:t>
            </a:r>
            <a:r>
              <a:rPr lang="en-US" altLang="zh-CN" sz="2400" dirty="0"/>
              <a:t>refine</a:t>
            </a:r>
            <a:r>
              <a:rPr lang="zh-CN" altLang="en-US" sz="2400" dirty="0"/>
              <a:t>，并进行更新</a:t>
            </a:r>
            <a:r>
              <a:rPr lang="en-US" altLang="zh-CN" sz="2400" dirty="0"/>
              <a:t>)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94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：扩展</a:t>
            </a:r>
            <a:r>
              <a:rPr lang="zh-CN" altLang="en-US" sz="3200" b="1" dirty="0"/>
              <a:t>类</a:t>
            </a:r>
            <a:r>
              <a:rPr lang="zh-CN" altLang="en-US" sz="3200" b="1" dirty="0" smtClean="0"/>
              <a:t>节点</a:t>
            </a:r>
            <a:r>
              <a:rPr lang="en-US" altLang="zh-CN" sz="3200" b="1" dirty="0" smtClean="0"/>
              <a:t>  Augment</a:t>
            </a:r>
            <a:endParaRPr lang="zh-CN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0449" y="3835694"/>
            <a:ext cx="4591050" cy="1590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0449" y="2096429"/>
            <a:ext cx="877601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ANG</a:t>
            </a:r>
            <a:r>
              <a:rPr lang="zh-CN" altLang="en-US" sz="2400" dirty="0"/>
              <a:t>提供</a:t>
            </a:r>
            <a:r>
              <a:rPr lang="en-US" altLang="zh-CN" sz="2400" dirty="0"/>
              <a:t>augment</a:t>
            </a:r>
            <a:r>
              <a:rPr lang="zh-CN" altLang="en-US" sz="2400" dirty="0"/>
              <a:t>语句，扩大一个模块层次，将节点添加到一个已存在的模块或子模块当中。目标结点可以是一个</a:t>
            </a:r>
            <a:r>
              <a:rPr lang="en-US" altLang="zh-CN" sz="2400" dirty="0"/>
              <a:t>container, list, choice, case, </a:t>
            </a:r>
            <a:r>
              <a:rPr lang="en-US" altLang="zh-CN" sz="2400" dirty="0" err="1"/>
              <a:t>rpc</a:t>
            </a:r>
            <a:r>
              <a:rPr lang="en-US" altLang="zh-CN" sz="2400" dirty="0"/>
              <a:t>, input, output, notification</a:t>
            </a:r>
            <a:r>
              <a:rPr lang="zh-CN" altLang="en-US" sz="2400" dirty="0"/>
              <a:t>等</a:t>
            </a: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RPC</a:t>
            </a:r>
            <a:r>
              <a:rPr lang="zh-CN" altLang="en-US" sz="3200" b="1" dirty="0"/>
              <a:t>定义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7822" y="2066679"/>
            <a:ext cx="4572000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6814" y="2507529"/>
            <a:ext cx="3942391" cy="22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E4A9F2-5803-4F26-8A4F-3A4726292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862" y="360208"/>
            <a:ext cx="3302805" cy="1200329"/>
          </a:xfrm>
        </p:spPr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CA3B45E-A18A-40B1-9521-EF4AAF17DA29}"/>
              </a:ext>
            </a:extLst>
          </p:cNvPr>
          <p:cNvGrpSpPr/>
          <p:nvPr/>
        </p:nvGrpSpPr>
        <p:grpSpPr>
          <a:xfrm>
            <a:off x="1" y="1913666"/>
            <a:ext cx="7467257" cy="696024"/>
            <a:chOff x="0" y="2360280"/>
            <a:chExt cx="7330864" cy="681695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2360280"/>
              <a:ext cx="1388225" cy="681695"/>
              <a:chOff x="-266380" y="2352532"/>
              <a:chExt cx="2017637" cy="990771"/>
            </a:xfrm>
            <a:solidFill>
              <a:schemeClr val="accent1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-266380" y="2497379"/>
                <a:ext cx="2017637" cy="794458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32339" y="2352532"/>
                <a:ext cx="453225" cy="990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560558" y="2506726"/>
              <a:ext cx="5770306" cy="45216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ODL MD-SAL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简介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FFC62646-50D3-4904-98F0-399D2EDE78A0}"/>
              </a:ext>
            </a:extLst>
          </p:cNvPr>
          <p:cNvGrpSpPr/>
          <p:nvPr/>
        </p:nvGrpSpPr>
        <p:grpSpPr>
          <a:xfrm>
            <a:off x="1" y="2824559"/>
            <a:ext cx="7547956" cy="696024"/>
            <a:chOff x="0" y="3426091"/>
            <a:chExt cx="7457859" cy="696024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3426091"/>
              <a:ext cx="1388225" cy="696024"/>
              <a:chOff x="-266380" y="2343140"/>
              <a:chExt cx="2017637" cy="1011597"/>
            </a:xfrm>
            <a:solidFill>
              <a:schemeClr val="accent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-266380" y="2497380"/>
                <a:ext cx="2017637" cy="794460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42816" y="2343140"/>
                <a:ext cx="453224" cy="1011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EB774DED-C653-4128-B45E-B833614C17DF}"/>
                </a:ext>
              </a:extLst>
            </p:cNvPr>
            <p:cNvSpPr txBox="1"/>
            <p:nvPr/>
          </p:nvSpPr>
          <p:spPr>
            <a:xfrm>
              <a:off x="1560557" y="3577453"/>
              <a:ext cx="589730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YANG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语言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基础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308FB7A0-CDF2-4AE5-A33C-F13BFF675610}"/>
              </a:ext>
            </a:extLst>
          </p:cNvPr>
          <p:cNvGrpSpPr/>
          <p:nvPr/>
        </p:nvGrpSpPr>
        <p:grpSpPr>
          <a:xfrm>
            <a:off x="0" y="3735452"/>
            <a:ext cx="7961970" cy="696022"/>
            <a:chOff x="0" y="4519327"/>
            <a:chExt cx="7101412" cy="649544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4519327"/>
              <a:ext cx="1260547" cy="649544"/>
              <a:chOff x="-266380" y="2373604"/>
              <a:chExt cx="1832070" cy="944044"/>
            </a:xfrm>
            <a:solidFill>
              <a:schemeClr val="accent1"/>
            </a:solidFill>
          </p:grpSpPr>
          <p:sp>
            <p:nvSpPr>
              <p:cNvPr id="13" name="矩形 12"/>
              <p:cNvSpPr/>
              <p:nvPr/>
            </p:nvSpPr>
            <p:spPr>
              <a:xfrm>
                <a:off x="-266380" y="2497381"/>
                <a:ext cx="1832070" cy="794458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83639" y="2373604"/>
                <a:ext cx="453224" cy="944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417784" y="4628680"/>
              <a:ext cx="5683628" cy="4308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ODL MD-SAL RPC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实现</a:t>
              </a:r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原理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08FB7A0-CDF2-4AE5-A33C-F13BFF675610}"/>
              </a:ext>
            </a:extLst>
          </p:cNvPr>
          <p:cNvGrpSpPr/>
          <p:nvPr/>
        </p:nvGrpSpPr>
        <p:grpSpPr>
          <a:xfrm>
            <a:off x="7437" y="4657291"/>
            <a:ext cx="7776114" cy="696023"/>
            <a:chOff x="0" y="4519325"/>
            <a:chExt cx="6935644" cy="649545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4519325"/>
              <a:ext cx="1260547" cy="649545"/>
              <a:chOff x="-266380" y="2373602"/>
              <a:chExt cx="1832070" cy="944046"/>
            </a:xfrm>
            <a:solidFill>
              <a:schemeClr val="accent1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266380" y="2497381"/>
                <a:ext cx="1832070" cy="794458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983639" y="2373602"/>
                <a:ext cx="453224" cy="9440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417785" y="4628680"/>
              <a:ext cx="5517859" cy="4308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开发实战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4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YANG</a:t>
            </a:r>
            <a:r>
              <a:rPr lang="zh-CN" altLang="en-US" sz="3200" b="1" dirty="0" smtClean="0"/>
              <a:t>：消息</a:t>
            </a:r>
            <a:r>
              <a:rPr lang="zh-CN" altLang="en-US" sz="3200" b="1" dirty="0"/>
              <a:t>通知</a:t>
            </a:r>
            <a:r>
              <a:rPr lang="en-US" altLang="zh-CN" sz="3200" b="1" dirty="0"/>
              <a:t>Notification</a:t>
            </a:r>
            <a:r>
              <a:rPr lang="zh-CN" altLang="en-US" sz="3200" b="1" dirty="0"/>
              <a:t>定义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492442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4906" y="1690688"/>
            <a:ext cx="4423664" cy="25211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1236" y="4968449"/>
            <a:ext cx="6953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&lt;change&gt;/</a:t>
            </a:r>
            <a:r>
              <a:rPr lang="en-US" altLang="zh-CN" i="1" dirty="0" err="1"/>
              <a:t>ex:system</a:t>
            </a:r>
            <a:r>
              <a:rPr lang="en-US" altLang="zh-CN" i="1" dirty="0"/>
              <a:t>/</a:t>
            </a:r>
            <a:r>
              <a:rPr lang="en-US" altLang="zh-CN" i="1" dirty="0" err="1"/>
              <a:t>ex:services</a:t>
            </a:r>
            <a:r>
              <a:rPr lang="en-US" altLang="zh-CN" i="1" dirty="0"/>
              <a:t>/</a:t>
            </a:r>
            <a:r>
              <a:rPr lang="en-US" altLang="zh-CN" i="1" dirty="0" err="1"/>
              <a:t>ex:ssh</a:t>
            </a:r>
            <a:r>
              <a:rPr lang="en-US" altLang="zh-CN" i="1" dirty="0"/>
              <a:t>/</a:t>
            </a:r>
            <a:r>
              <a:rPr lang="en-US" altLang="zh-CN" i="1" dirty="0" err="1"/>
              <a:t>ex:port</a:t>
            </a:r>
            <a:r>
              <a:rPr lang="en-US" altLang="zh-CN" i="1" dirty="0"/>
              <a:t>&lt;/change&gt;</a:t>
            </a:r>
          </a:p>
          <a:p>
            <a:r>
              <a:rPr lang="fr-FR" altLang="zh-CN" i="1" dirty="0"/>
              <a:t>&lt;change&gt;/</a:t>
            </a:r>
            <a:r>
              <a:rPr lang="fr-FR" altLang="zh-CN" i="1" dirty="0" err="1"/>
              <a:t>ex:system</a:t>
            </a:r>
            <a:r>
              <a:rPr lang="fr-FR" altLang="zh-CN" i="1" dirty="0"/>
              <a:t>/</a:t>
            </a:r>
            <a:r>
              <a:rPr lang="fr-FR" altLang="zh-CN" i="1" dirty="0" err="1"/>
              <a:t>ex:user</a:t>
            </a:r>
            <a:r>
              <a:rPr lang="fr-FR" altLang="zh-CN" i="1" dirty="0"/>
              <a:t>[</a:t>
            </a:r>
            <a:r>
              <a:rPr lang="fr-FR" altLang="zh-CN" i="1" dirty="0" err="1"/>
              <a:t>ex:name</a:t>
            </a:r>
            <a:r>
              <a:rPr lang="fr-FR" altLang="zh-CN" i="1" dirty="0"/>
              <a:t>='</a:t>
            </a:r>
            <a:r>
              <a:rPr lang="fr-FR" altLang="zh-CN" i="1" dirty="0" err="1"/>
              <a:t>fred</a:t>
            </a:r>
            <a:r>
              <a:rPr lang="fr-FR" altLang="zh-CN" i="1" dirty="0"/>
              <a:t>']/</a:t>
            </a:r>
            <a:r>
              <a:rPr lang="fr-FR" altLang="zh-CN" i="1" dirty="0" err="1"/>
              <a:t>ex:type</a:t>
            </a:r>
            <a:r>
              <a:rPr lang="fr-FR" altLang="zh-CN" i="1" dirty="0"/>
              <a:t>&lt;/change&gt;</a:t>
            </a:r>
          </a:p>
          <a:p>
            <a:r>
              <a:rPr lang="fr-FR" altLang="zh-CN" i="1" dirty="0"/>
              <a:t>&lt;change&gt;/</a:t>
            </a:r>
            <a:r>
              <a:rPr lang="fr-FR" altLang="zh-CN" i="1" dirty="0" err="1"/>
              <a:t>ex:system</a:t>
            </a:r>
            <a:r>
              <a:rPr lang="fr-FR" altLang="zh-CN" i="1" dirty="0"/>
              <a:t>/</a:t>
            </a:r>
            <a:r>
              <a:rPr lang="fr-FR" altLang="zh-CN" i="1" dirty="0" err="1"/>
              <a:t>ex:server</a:t>
            </a:r>
            <a:r>
              <a:rPr lang="fr-FR" altLang="zh-CN" i="1" dirty="0"/>
              <a:t>[</a:t>
            </a:r>
            <a:r>
              <a:rPr lang="fr-FR" altLang="zh-CN" i="1" dirty="0" err="1"/>
              <a:t>ex:ip</a:t>
            </a:r>
            <a:r>
              <a:rPr lang="fr-FR" altLang="zh-CN" i="1" dirty="0"/>
              <a:t>='192.0.2.1'][</a:t>
            </a:r>
            <a:r>
              <a:rPr lang="fr-FR" altLang="zh-CN" i="1" dirty="0" err="1"/>
              <a:t>ex:port</a:t>
            </a:r>
            <a:r>
              <a:rPr lang="fr-FR" altLang="zh-CN" i="1" dirty="0"/>
              <a:t>='80’]&lt;/change&gt;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2222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 </a:t>
            </a:r>
            <a:r>
              <a:rPr lang="en-US" altLang="zh-CN" dirty="0" smtClean="0"/>
              <a:t>RPC – </a:t>
            </a:r>
            <a:r>
              <a:rPr lang="zh-CN" altLang="en-US" dirty="0" smtClean="0"/>
              <a:t>在一个控制器节点上，只会有一个</a:t>
            </a:r>
            <a:r>
              <a:rPr lang="en-US" altLang="zh-CN" dirty="0" smtClean="0"/>
              <a:t>RPC</a:t>
            </a:r>
            <a:r>
              <a:rPr lang="zh-CN" altLang="en-US" dirty="0" smtClean="0"/>
              <a:t>的实例被调用到（可以注册多个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实现的实例，最先注册的生效）</a:t>
            </a:r>
            <a:endParaRPr lang="en-US" altLang="zh-CN" dirty="0" smtClean="0"/>
          </a:p>
          <a:p>
            <a:r>
              <a:rPr lang="en-US" altLang="zh-CN" dirty="0" smtClean="0"/>
              <a:t>Routed </a:t>
            </a:r>
            <a:r>
              <a:rPr lang="en-US" altLang="zh-CN" dirty="0" smtClean="0"/>
              <a:t>RPC – </a:t>
            </a:r>
            <a:r>
              <a:rPr lang="zh-CN" altLang="en-US" dirty="0" smtClean="0"/>
              <a:t>在一个控制器节点上，通过不同的</a:t>
            </a:r>
            <a:r>
              <a:rPr lang="en-US" altLang="zh-CN" dirty="0" err="1" smtClean="0"/>
              <a:t>RoutedID</a:t>
            </a:r>
            <a:r>
              <a:rPr lang="zh-CN" altLang="en-US" dirty="0" smtClean="0"/>
              <a:t>信息可以调用不同的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实现实例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MD-SAL:Explained:Messaging</a:t>
            </a:r>
            <a:r>
              <a:rPr lang="en-US" altLang="zh-CN" dirty="0"/>
              <a:t>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/>
              <a:t>RPC 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即</a:t>
            </a:r>
            <a:r>
              <a:rPr lang="zh-CN" altLang="en-US" sz="2000" dirty="0" smtClean="0">
                <a:solidFill>
                  <a:srgbClr val="0070C0"/>
                </a:solidFill>
              </a:rPr>
              <a:t>消费者与提供者之间的单播关系，消费者发送请求消息给提供者，提供者封装响应消息异步返回给消费者</a:t>
            </a:r>
            <a:r>
              <a:rPr lang="zh-CN" altLang="en-US" sz="2000" dirty="0" smtClean="0">
                <a:solidFill>
                  <a:schemeClr val="tx2"/>
                </a:solidFill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</a:rPr>
              <a:t>unicast </a:t>
            </a:r>
            <a:r>
              <a:rPr lang="en-US" altLang="zh-CN" sz="2000" dirty="0">
                <a:solidFill>
                  <a:schemeClr val="tx2"/>
                </a:solidFill>
              </a:rPr>
              <a:t>between consumer and provider, where consumer sends request message to provider, which asynchronously responds with 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replymessage</a:t>
            </a:r>
            <a:r>
              <a:rPr lang="zh-CN" altLang="en-US" sz="2000" dirty="0" smtClean="0">
                <a:solidFill>
                  <a:schemeClr val="tx2"/>
                </a:solidFill>
              </a:rPr>
              <a:t>）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zh-CN" altLang="en-US" sz="2000" dirty="0" smtClean="0"/>
              <a:t>异步的请求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响应模式，消费者发送请求消息给提供者，提供者以</a:t>
            </a:r>
            <a:r>
              <a:rPr lang="en-US" altLang="zh-CN" sz="2000" dirty="0" smtClean="0"/>
              <a:t>future</a:t>
            </a:r>
            <a:r>
              <a:rPr lang="zh-CN" altLang="en-US" sz="2000" dirty="0" smtClean="0"/>
              <a:t>方式给请求者返回响应消息</a:t>
            </a:r>
            <a:r>
              <a:rPr lang="zh-CN" altLang="en-US" sz="2000" dirty="0" smtClean="0">
                <a:solidFill>
                  <a:schemeClr val="tx2"/>
                </a:solidFill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</a:rPr>
              <a:t>asynchronous </a:t>
            </a:r>
            <a:r>
              <a:rPr lang="en-US" altLang="zh-CN" sz="2000" dirty="0">
                <a:solidFill>
                  <a:schemeClr val="tx2"/>
                </a:solidFill>
              </a:rPr>
              <a:t>request-reply message pair, when request is triggered by consumer, send to the provider, which in future replies with reply message</a:t>
            </a:r>
            <a:r>
              <a:rPr lang="en-US" altLang="zh-CN" sz="2000" dirty="0" smtClean="0">
                <a:solidFill>
                  <a:schemeClr val="tx2"/>
                </a:solidFill>
              </a:rPr>
              <a:t>.</a:t>
            </a:r>
            <a:r>
              <a:rPr lang="zh-CN" altLang="en-US" sz="2000" dirty="0" smtClean="0">
                <a:solidFill>
                  <a:schemeClr val="tx2"/>
                </a:solidFill>
              </a:rPr>
              <a:t>）</a:t>
            </a:r>
            <a:endParaRPr lang="en-US" altLang="zh-CN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MD-SAL RPC</a:t>
            </a:r>
            <a:r>
              <a:rPr lang="zh-CN" altLang="en-US" dirty="0"/>
              <a:t>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566" y="170618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Registry – </a:t>
            </a:r>
            <a:r>
              <a:rPr lang="en-US" altLang="zh-CN" dirty="0" err="1" smtClean="0"/>
              <a:t>DOMRpcRoutingTable</a:t>
            </a:r>
            <a:r>
              <a:rPr lang="en-US" altLang="zh-CN" dirty="0" smtClean="0"/>
              <a:t> based on Map</a:t>
            </a:r>
            <a:endParaRPr lang="en-US" altLang="zh-CN" dirty="0"/>
          </a:p>
          <a:p>
            <a:r>
              <a:rPr lang="en-US" altLang="zh-CN" dirty="0" err="1" smtClean="0"/>
              <a:t>BingdingBroker</a:t>
            </a:r>
            <a:r>
              <a:rPr lang="en-US" altLang="zh-CN" dirty="0" smtClean="0"/>
              <a:t> </a:t>
            </a:r>
            <a:r>
              <a:rPr lang="en-US" altLang="zh-CN" dirty="0"/>
              <a:t>– Java</a:t>
            </a:r>
            <a:r>
              <a:rPr lang="zh-CN" altLang="en-US" dirty="0"/>
              <a:t>动态代理</a:t>
            </a:r>
          </a:p>
        </p:txBody>
      </p:sp>
      <p:pic>
        <p:nvPicPr>
          <p:cNvPr id="3074" name="Picture 2" descr="http://hi.csdn.net/attachment/201004/16/0_127141266400f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2" y="2944505"/>
            <a:ext cx="10853755" cy="272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 smtClean="0"/>
              <a:t>org.opendaylight.controller.sal.binding.api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RpcProviderRegistry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en-US" altLang="zh-CN" dirty="0"/>
              <a:t>T extends </a:t>
            </a:r>
            <a:r>
              <a:rPr lang="en-US" altLang="zh-CN" dirty="0" err="1"/>
              <a:t>RpcService</a:t>
            </a:r>
            <a:r>
              <a:rPr lang="en-US" altLang="zh-CN" dirty="0"/>
              <a:t>&gt; </a:t>
            </a:r>
            <a:r>
              <a:rPr lang="en-US" altLang="zh-CN" dirty="0" err="1"/>
              <a:t>RpcRegistration</a:t>
            </a:r>
            <a:r>
              <a:rPr lang="en-US" altLang="zh-CN" dirty="0"/>
              <a:t>&lt;T&gt;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addRpcImplementation</a:t>
            </a:r>
            <a:r>
              <a:rPr lang="en-US" altLang="zh-CN" dirty="0" smtClean="0"/>
              <a:t>(Class&lt;T</a:t>
            </a:r>
            <a:r>
              <a:rPr lang="en-US" altLang="zh-CN" dirty="0"/>
              <a:t>&gt; </a:t>
            </a:r>
            <a:r>
              <a:rPr lang="en-US" altLang="zh-CN" dirty="0" err="1"/>
              <a:t>serviceInterface</a:t>
            </a:r>
            <a:r>
              <a:rPr lang="en-US" altLang="zh-CN" dirty="0"/>
              <a:t>, T implementation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&lt;</a:t>
            </a:r>
            <a:r>
              <a:rPr lang="en-US" altLang="zh-CN" dirty="0"/>
              <a:t>T extends </a:t>
            </a:r>
            <a:r>
              <a:rPr lang="en-US" altLang="zh-CN" dirty="0" err="1"/>
              <a:t>RpcService</a:t>
            </a:r>
            <a:r>
              <a:rPr lang="en-US" altLang="zh-CN" dirty="0"/>
              <a:t>&gt; </a:t>
            </a:r>
            <a:r>
              <a:rPr lang="en-US" altLang="zh-CN" dirty="0" err="1"/>
              <a:t>RoutedRpcRegistration</a:t>
            </a:r>
            <a:r>
              <a:rPr lang="en-US" altLang="zh-CN" dirty="0"/>
              <a:t>&lt;T&gt; 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addRoutedRpcImplementation</a:t>
            </a:r>
            <a:r>
              <a:rPr lang="en-US" altLang="zh-CN" dirty="0" smtClean="0"/>
              <a:t>(Class&lt;T</a:t>
            </a:r>
            <a:r>
              <a:rPr lang="en-US" altLang="zh-CN" dirty="0"/>
              <a:t>&gt; </a:t>
            </a:r>
            <a:r>
              <a:rPr lang="en-US" altLang="zh-CN" dirty="0" err="1"/>
              <a:t>serviceInterface</a:t>
            </a:r>
            <a:r>
              <a:rPr lang="en-US" altLang="zh-CN" dirty="0"/>
              <a:t>,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                     </a:t>
            </a:r>
            <a:r>
              <a:rPr lang="en-US" altLang="zh-CN" dirty="0"/>
              <a:t>T implementation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7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r>
              <a:rPr lang="zh-CN" altLang="en-US" dirty="0" smtClean="0"/>
              <a:t>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org.opendaylight.controller.sal.binding.api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fr-FR" altLang="zh-CN" dirty="0"/>
              <a:t> public interface </a:t>
            </a:r>
            <a:r>
              <a:rPr lang="fr-FR" altLang="zh-CN" dirty="0" smtClean="0"/>
              <a:t>RpcConsumerRegistry </a:t>
            </a:r>
            <a:r>
              <a:rPr lang="en-US" altLang="zh-CN" dirty="0" smtClean="0"/>
              <a:t>{</a:t>
            </a:r>
            <a:endParaRPr lang="fr-FR" altLang="zh-CN" dirty="0" smtClean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&lt;</a:t>
            </a:r>
            <a:r>
              <a:rPr lang="fr-FR" altLang="zh-CN" dirty="0"/>
              <a:t>T extends RpcService&gt; T </a:t>
            </a:r>
            <a:r>
              <a:rPr lang="fr-FR" altLang="zh-CN" dirty="0">
                <a:solidFill>
                  <a:srgbClr val="FF0000"/>
                </a:solidFill>
              </a:rPr>
              <a:t>getRpcService</a:t>
            </a:r>
            <a:r>
              <a:rPr lang="fr-FR" altLang="zh-CN" dirty="0"/>
              <a:t>(Class&lt;T&gt; serviceInterface</a:t>
            </a:r>
            <a:r>
              <a:rPr lang="fr-FR" altLang="zh-CN" dirty="0" smtClean="0"/>
              <a:t>);</a:t>
            </a:r>
          </a:p>
          <a:p>
            <a:pPr marL="0" indent="0">
              <a:buNone/>
            </a:pPr>
            <a:r>
              <a:rPr lang="fr-FR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73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Blueprint</a:t>
            </a:r>
            <a:r>
              <a:rPr lang="zh-CN" altLang="en-US" dirty="0" smtClean="0"/>
              <a:t>扩展介绍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/main/resources/org/</a:t>
            </a:r>
            <a:r>
              <a:rPr lang="en-US" altLang="zh-CN" dirty="0" err="1" smtClean="0"/>
              <a:t>opendaylight</a:t>
            </a:r>
            <a:r>
              <a:rPr lang="en-US" altLang="zh-CN" dirty="0" smtClean="0"/>
              <a:t>/blueprint/xyz.xml</a:t>
            </a:r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odl:rpc-implementation</a:t>
            </a:r>
            <a:r>
              <a:rPr lang="en-US" altLang="zh-CN" dirty="0"/>
              <a:t> ref</a:t>
            </a:r>
            <a:r>
              <a:rPr lang="en-US" altLang="zh-CN" dirty="0" smtClean="0"/>
              <a:t>=“provider"/&gt;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&lt;</a:t>
            </a:r>
            <a:r>
              <a:rPr lang="en-US" altLang="zh-CN" dirty="0" err="1"/>
              <a:t>odl:rpc-service</a:t>
            </a:r>
            <a:r>
              <a:rPr lang="en-US" altLang="zh-CN" dirty="0"/>
              <a:t> id="</a:t>
            </a:r>
            <a:r>
              <a:rPr lang="en-US" altLang="zh-CN" dirty="0" err="1"/>
              <a:t>salFlowService</a:t>
            </a:r>
            <a:r>
              <a:rPr lang="en-US" altLang="zh-CN" dirty="0"/>
              <a:t>"    interface="org.opendaylight.yang.gen.v1.urn.opendaylight.flow.service.rev130819.SalFlowService"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7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7863" y="360208"/>
            <a:ext cx="2266950" cy="646331"/>
          </a:xfrm>
        </p:spPr>
        <p:txBody>
          <a:bodyPr/>
          <a:lstStyle/>
          <a:p>
            <a:r>
              <a:rPr lang="zh-CN" altLang="en-US" dirty="0"/>
              <a:t>编程实践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7863" y="1530417"/>
            <a:ext cx="9585665" cy="27084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获取下发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OpenFlow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流表的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，调用该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LLDP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报文上送控制器流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完成执行并收集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一组主机的结果的任务，请自定义一个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rpc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rpc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本节需要掌握的知识点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5"/>
              </a:buClr>
            </a:pPr>
            <a:r>
              <a:rPr lang="zh-CN" altLang="en-US" dirty="0" smtClean="0">
                <a:solidFill>
                  <a:srgbClr val="0070C0"/>
                </a:solidFill>
              </a:rPr>
              <a:t>了解</a:t>
            </a:r>
            <a:r>
              <a:rPr lang="en-US" altLang="zh-CN" dirty="0" smtClean="0">
                <a:solidFill>
                  <a:srgbClr val="0070C0"/>
                </a:solidFill>
              </a:rPr>
              <a:t>ODL </a:t>
            </a:r>
            <a:r>
              <a:rPr lang="en-US" altLang="zh-CN" dirty="0">
                <a:solidFill>
                  <a:srgbClr val="0070C0"/>
                </a:solidFill>
              </a:rPr>
              <a:t>MD-SAL</a:t>
            </a:r>
            <a:r>
              <a:rPr lang="zh-CN" altLang="en-US" dirty="0">
                <a:solidFill>
                  <a:srgbClr val="0070C0"/>
                </a:solidFill>
              </a:rPr>
              <a:t>设计初衷</a:t>
            </a:r>
            <a:r>
              <a:rPr lang="zh-CN" altLang="en-US" dirty="0" smtClean="0">
                <a:solidFill>
                  <a:srgbClr val="0070C0"/>
                </a:solidFill>
              </a:rPr>
              <a:t>，实现目标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Clr>
                <a:schemeClr val="accent5"/>
              </a:buClr>
            </a:pPr>
            <a:r>
              <a:rPr lang="zh-CN" altLang="en-US" smtClean="0">
                <a:solidFill>
                  <a:srgbClr val="0070C0"/>
                </a:solidFill>
              </a:rPr>
              <a:t>掌握</a:t>
            </a:r>
            <a:r>
              <a:rPr lang="en-US" altLang="zh-CN" smtClean="0">
                <a:solidFill>
                  <a:srgbClr val="0070C0"/>
                </a:solidFill>
              </a:rPr>
              <a:t>YANG</a:t>
            </a:r>
            <a:r>
              <a:rPr lang="zh-CN" altLang="en-US" dirty="0" smtClean="0">
                <a:solidFill>
                  <a:srgbClr val="0070C0"/>
                </a:solidFill>
              </a:rPr>
              <a:t>语言基础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Clr>
                <a:schemeClr val="accent5"/>
              </a:buClr>
            </a:pPr>
            <a:r>
              <a:rPr lang="en-US" altLang="zh-CN" dirty="0" smtClean="0">
                <a:solidFill>
                  <a:srgbClr val="0070C0"/>
                </a:solidFill>
              </a:rPr>
              <a:t>RPC</a:t>
            </a:r>
            <a:r>
              <a:rPr lang="zh-CN" altLang="en-US" dirty="0" smtClean="0">
                <a:solidFill>
                  <a:srgbClr val="0070C0"/>
                </a:solidFill>
              </a:rPr>
              <a:t>基本概念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RPC</a:t>
            </a:r>
            <a:r>
              <a:rPr lang="zh-CN" altLang="en-US" dirty="0" smtClean="0">
                <a:solidFill>
                  <a:srgbClr val="0070C0"/>
                </a:solidFill>
              </a:rPr>
              <a:t>注册及调用的实现原理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/>
              </a:buClr>
            </a:pPr>
            <a:r>
              <a:rPr lang="zh-CN" altLang="en-US" dirty="0">
                <a:solidFill>
                  <a:srgbClr val="0070C0"/>
                </a:solidFill>
              </a:rPr>
              <a:t>如何编码</a:t>
            </a:r>
            <a:r>
              <a:rPr lang="zh-CN" altLang="en-US" dirty="0" smtClean="0">
                <a:solidFill>
                  <a:srgbClr val="0070C0"/>
                </a:solidFill>
              </a:rPr>
              <a:t>实现</a:t>
            </a:r>
            <a:r>
              <a:rPr lang="en-US" altLang="zh-CN" dirty="0" smtClean="0">
                <a:solidFill>
                  <a:srgbClr val="0070C0"/>
                </a:solidFill>
              </a:rPr>
              <a:t>RPC</a:t>
            </a:r>
            <a:r>
              <a:rPr lang="zh-CN" altLang="en-US" dirty="0" smtClean="0">
                <a:solidFill>
                  <a:srgbClr val="0070C0"/>
                </a:solidFill>
              </a:rPr>
              <a:t>的真正的异步</a:t>
            </a:r>
            <a:r>
              <a:rPr lang="zh-CN" altLang="en-US" dirty="0" smtClean="0">
                <a:solidFill>
                  <a:srgbClr val="0070C0"/>
                </a:solidFill>
              </a:rPr>
              <a:t>调用？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ODL MD-SAL</a:t>
            </a:r>
            <a:r>
              <a:rPr lang="zh-CN" altLang="en-US" dirty="0"/>
              <a:t>设计初衷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dirty="0" smtClean="0"/>
              <a:t>我们曾尝试过对</a:t>
            </a:r>
            <a:r>
              <a:rPr lang="zh-CN" altLang="en-US" dirty="0"/>
              <a:t>可编程系统</a:t>
            </a:r>
            <a:r>
              <a:rPr lang="zh-CN" altLang="en-US" dirty="0" smtClean="0"/>
              <a:t>整个系统进行抽象</a:t>
            </a:r>
            <a:r>
              <a:rPr lang="en-US" altLang="zh-CN" dirty="0" smtClean="0"/>
              <a:t>(AD-SAL)</a:t>
            </a:r>
            <a:r>
              <a:rPr lang="zh-CN" altLang="en-US" dirty="0" smtClean="0"/>
              <a:t>，然而，对于事先已知的系统，这样做未尝不可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需要频繁改动以适应各种场景，这种抽象最终会成为系统演进的一个主要的障碍，或者会导致需要不断整合这些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的分支</a:t>
            </a:r>
            <a:r>
              <a:rPr lang="en-US" altLang="zh-CN" dirty="0" smtClean="0"/>
              <a:t>. </a:t>
            </a:r>
            <a:r>
              <a:rPr lang="zh-CN" altLang="en-US" dirty="0"/>
              <a:t>无论</a:t>
            </a:r>
            <a:r>
              <a:rPr lang="zh-CN" altLang="en-US" dirty="0" smtClean="0"/>
              <a:t>上述哪种情况，维护抽象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的团队都会成为一个生产能力上的限制，因为这个团队需要具有技术领域专家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确保我们的抽象和交互是紧密结合的，需要在技术和</a:t>
            </a:r>
            <a:r>
              <a:rPr lang="en-US" altLang="zh-CN" dirty="0" smtClean="0"/>
              <a:t>API</a:t>
            </a:r>
            <a:r>
              <a:rPr lang="zh-CN" altLang="en-US" dirty="0"/>
              <a:t>风格</a:t>
            </a:r>
            <a:r>
              <a:rPr lang="zh-CN" altLang="en-US" dirty="0" smtClean="0"/>
              <a:t>的前瞻性上都不能有差错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MD-SAL </a:t>
            </a:r>
            <a:r>
              <a:rPr lang="zh-CN" altLang="en-US" dirty="0" smtClean="0"/>
              <a:t>源于我们认为可扩展性不应该成为一个问题，任何人都应该能定义他们的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原型，</a:t>
            </a:r>
            <a:r>
              <a:rPr lang="en-US" altLang="zh-CN" dirty="0" smtClean="0"/>
              <a:t>SAL</a:t>
            </a:r>
            <a:r>
              <a:rPr lang="zh-CN" altLang="en-US" dirty="0" smtClean="0"/>
              <a:t>层对于任何人定义的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都是可以工作的，即便这些原型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是</a:t>
            </a:r>
            <a:r>
              <a:rPr lang="zh-CN" altLang="en-US" dirty="0"/>
              <a:t>整个大的</a:t>
            </a:r>
            <a:r>
              <a:rPr lang="zh-CN" altLang="en-US" dirty="0" smtClean="0"/>
              <a:t>系统的一个一个的孤岛</a:t>
            </a:r>
            <a:r>
              <a:rPr lang="en-US" altLang="zh-CN" dirty="0" smtClean="0"/>
              <a:t>.</a:t>
            </a:r>
            <a:r>
              <a:rPr lang="en-US" altLang="zh-CN" dirty="0"/>
              <a:t> </a:t>
            </a:r>
            <a:endParaRPr lang="en-US" altLang="zh-CN" dirty="0" smtClean="0">
              <a:hlinkClick r:id="rId2"/>
            </a:endParaRPr>
          </a:p>
          <a:p>
            <a:r>
              <a:rPr lang="zh-CN" altLang="en-US" dirty="0" smtClean="0">
                <a:hlinkClick r:id="rId2"/>
              </a:rPr>
              <a:t>详见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://wiki.opendaylight.org/view/OpenDaylight_Controller:MD-SAL:Explained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8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1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ODL MD-SAL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 smtClean="0"/>
              <a:t>MD-SAL</a:t>
            </a:r>
            <a:r>
              <a:rPr lang="zh-CN" altLang="en-US" sz="2000" dirty="0" smtClean="0"/>
              <a:t>基于用户定义的数据和接口模型，提供消息和存储服务的基础设施组件（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Model-Driven SAL (MD-SAL) is an infrastructure component that provides messaging and data storage functionality based on user-defined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and interface models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en-US" altLang="zh-CN" sz="2000" dirty="0"/>
              <a:t>MD-SAL </a:t>
            </a:r>
            <a:r>
              <a:rPr lang="zh-CN" altLang="en-US" sz="2000" dirty="0" smtClean="0"/>
              <a:t>当前提供的基础服务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Data Store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RPC / Service routing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Notification subscription and publish services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MD-SAL</a:t>
            </a:r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/>
              <a:t>MD-SAL </a:t>
            </a:r>
            <a:r>
              <a:rPr lang="zh-CN" altLang="en-US" sz="2000" dirty="0" smtClean="0"/>
              <a:t>有两个主要目标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70C0"/>
                </a:solidFill>
              </a:rPr>
              <a:t>提出一个构建模块和设计模式的概念和数据模型的通用层，为构建</a:t>
            </a:r>
            <a:r>
              <a:rPr lang="zh-CN" altLang="en-US" smtClean="0">
                <a:solidFill>
                  <a:srgbClr val="0070C0"/>
                </a:solidFill>
              </a:rPr>
              <a:t>应用提供基础服务</a:t>
            </a:r>
            <a:r>
              <a:rPr lang="zh-CN" altLang="en-US" dirty="0" smtClean="0">
                <a:solidFill>
                  <a:srgbClr val="0070C0"/>
                </a:solidFill>
              </a:rPr>
              <a:t>（</a:t>
            </a:r>
            <a:r>
              <a:rPr lang="en-US" altLang="zh-CN" dirty="0" smtClean="0"/>
              <a:t>Provide </a:t>
            </a:r>
            <a:r>
              <a:rPr lang="en-US" altLang="zh-CN" dirty="0"/>
              <a:t>a common-layer, concepts, data model building blocks and patterns which serves as building blocks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70C0"/>
                </a:solidFill>
              </a:rPr>
              <a:t>支持多种传输和负载格式，对其进行序列化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zh-CN" altLang="en-US" dirty="0" smtClean="0">
                <a:solidFill>
                  <a:srgbClr val="0070C0"/>
                </a:solidFill>
              </a:rPr>
              <a:t>适配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Support </a:t>
            </a:r>
            <a:r>
              <a:rPr lang="en-US" altLang="zh-CN" dirty="0"/>
              <a:t>of multiple transport and payload formats, serialization/adaptation them</a:t>
            </a:r>
            <a:r>
              <a:rPr lang="en-US" altLang="zh-CN" dirty="0" smtClean="0"/>
              <a:t>.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 smtClean="0"/>
              <a:t>通过使用</a:t>
            </a:r>
            <a:r>
              <a:rPr lang="en-US" altLang="zh-CN" sz="2000" dirty="0" smtClean="0"/>
              <a:t>YANG</a:t>
            </a:r>
            <a:r>
              <a:rPr lang="zh-CN" altLang="en-US" sz="2000" dirty="0" smtClean="0"/>
              <a:t>语言对接口和数据建模，并提供一个</a:t>
            </a:r>
            <a:r>
              <a:rPr lang="en-US" altLang="zh-CN" sz="2000" dirty="0" smtClean="0"/>
              <a:t>YANG</a:t>
            </a:r>
            <a:r>
              <a:rPr lang="zh-CN" altLang="en-US" sz="2000" dirty="0" smtClean="0"/>
              <a:t>模型的运行时支持的</a:t>
            </a:r>
            <a:r>
              <a:rPr lang="zh-CN" altLang="en-US" sz="2000" dirty="0"/>
              <a:t>一系列服务</a:t>
            </a:r>
            <a:r>
              <a:rPr lang="zh-CN" altLang="en-US" sz="2000" dirty="0" smtClean="0"/>
              <a:t>，我们就能达成这两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目标</a:t>
            </a:r>
            <a:r>
              <a:rPr lang="zh-CN" altLang="en-US" sz="2000" dirty="0" smtClean="0">
                <a:solidFill>
                  <a:schemeClr val="tx2"/>
                </a:solidFill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</a:rPr>
              <a:t>This </a:t>
            </a:r>
            <a:r>
              <a:rPr lang="en-US" altLang="zh-CN" sz="2000" dirty="0">
                <a:solidFill>
                  <a:schemeClr val="tx2"/>
                </a:solidFill>
              </a:rPr>
              <a:t>objectives are achieved by using YANG as modeling language for interface and data definition and providing runtime for services using YANG modeling</a:t>
            </a:r>
            <a:r>
              <a:rPr lang="en-US" altLang="zh-CN" sz="2000" dirty="0" smtClean="0">
                <a:solidFill>
                  <a:schemeClr val="tx2"/>
                </a:solidFill>
              </a:rPr>
              <a:t>.</a:t>
            </a:r>
            <a:r>
              <a:rPr lang="zh-CN" altLang="en-US" sz="2000" dirty="0" smtClean="0">
                <a:solidFill>
                  <a:schemeClr val="tx2"/>
                </a:solidFill>
              </a:rPr>
              <a:t>）</a:t>
            </a:r>
            <a:endParaRPr lang="en-US" altLang="zh-CN" sz="2000" dirty="0">
              <a:solidFill>
                <a:schemeClr val="tx2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37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MD-SAL</a:t>
            </a:r>
            <a:r>
              <a:rPr lang="zh-CN" altLang="en-US" dirty="0"/>
              <a:t>示意图</a:t>
            </a:r>
          </a:p>
        </p:txBody>
      </p:sp>
      <p:pic>
        <p:nvPicPr>
          <p:cNvPr id="1026" name="Picture 2" descr="SAL System 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40166"/>
            <a:ext cx="49530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039916" y="1538868"/>
            <a:ext cx="5284887" cy="443198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dirty="0"/>
              <a:t>Binding-independent </a:t>
            </a:r>
            <a:r>
              <a:rPr lang="zh-CN" altLang="en-US" sz="2400" dirty="0"/>
              <a:t>形式</a:t>
            </a:r>
            <a:endParaRPr lang="en-US" altLang="zh-CN" sz="2400" dirty="0"/>
          </a:p>
          <a:p>
            <a:pPr lvl="2"/>
            <a:r>
              <a:rPr lang="zh-CN" altLang="en-US" sz="2400" dirty="0"/>
              <a:t>数据和方法调用和产生的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语言绑定没有关系</a:t>
            </a:r>
            <a:endParaRPr lang="en-US" altLang="zh-CN" sz="2400" dirty="0"/>
          </a:p>
          <a:p>
            <a:pPr lvl="2"/>
            <a:r>
              <a:rPr lang="zh-CN" altLang="en-US" sz="2400" dirty="0"/>
              <a:t>数据和方法调用使用中立的类似</a:t>
            </a:r>
            <a:r>
              <a:rPr lang="en-US" altLang="zh-CN" sz="2400" dirty="0"/>
              <a:t>DOM</a:t>
            </a:r>
            <a:r>
              <a:rPr lang="zh-CN" altLang="en-US" sz="2400" dirty="0"/>
              <a:t>操作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Binding-aware </a:t>
            </a:r>
            <a:r>
              <a:rPr lang="zh-CN" altLang="en-US" sz="2400" dirty="0" smtClean="0"/>
              <a:t>形式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JAVA </a:t>
            </a:r>
            <a:r>
              <a:rPr lang="en-US" altLang="zh-CN" sz="2400" dirty="0"/>
              <a:t>API</a:t>
            </a:r>
            <a:r>
              <a:rPr lang="zh-CN" altLang="en-US" sz="2400" dirty="0"/>
              <a:t>自动从</a:t>
            </a:r>
            <a:r>
              <a:rPr lang="en-US" altLang="zh-CN" sz="2400" dirty="0"/>
              <a:t>YANG</a:t>
            </a:r>
            <a:r>
              <a:rPr lang="zh-CN" altLang="en-US" sz="2400" dirty="0"/>
              <a:t>数据模型中产生</a:t>
            </a:r>
            <a:endParaRPr lang="en-US" altLang="zh-CN" sz="2400" dirty="0"/>
          </a:p>
          <a:p>
            <a:pPr lvl="2"/>
            <a:r>
              <a:rPr lang="zh-CN" altLang="en-US" sz="2400" dirty="0"/>
              <a:t>通过</a:t>
            </a:r>
            <a:r>
              <a:rPr lang="en-US" altLang="zh-CN" sz="2400" dirty="0"/>
              <a:t>YANG-TOOLS</a:t>
            </a:r>
            <a:r>
              <a:rPr lang="zh-CN" altLang="en-US" sz="2400" dirty="0"/>
              <a:t>把</a:t>
            </a:r>
            <a:r>
              <a:rPr lang="en-US" altLang="zh-CN" sz="2400" dirty="0"/>
              <a:t>YANG</a:t>
            </a:r>
            <a:r>
              <a:rPr lang="zh-CN" altLang="en-US" sz="2400" dirty="0"/>
              <a:t>数据模型定义转化成</a:t>
            </a:r>
            <a:r>
              <a:rPr lang="en-US" altLang="zh-CN" sz="2400" dirty="0"/>
              <a:t>JAVA</a:t>
            </a:r>
            <a:r>
              <a:rPr lang="zh-CN" altLang="en-US" sz="2400" dirty="0"/>
              <a:t>类和类中包含的方法</a:t>
            </a:r>
            <a:endParaRPr lang="en-US" altLang="zh-CN" sz="2400" dirty="0"/>
          </a:p>
          <a:p>
            <a:pPr algn="l"/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YANG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YANG </a:t>
            </a:r>
            <a:r>
              <a:rPr lang="zh-CN" altLang="en-US" dirty="0"/>
              <a:t>是随着 </a:t>
            </a:r>
            <a:r>
              <a:rPr lang="en-US" altLang="zh-CN" dirty="0"/>
              <a:t>NETCONF </a:t>
            </a:r>
            <a:r>
              <a:rPr lang="zh-CN" altLang="en-US" dirty="0"/>
              <a:t>协议而产生的数据建模语言，由</a:t>
            </a:r>
            <a:r>
              <a:rPr lang="en-US" altLang="zh-CN" dirty="0" smtClean="0"/>
              <a:t>RFC 6020</a:t>
            </a:r>
            <a:r>
              <a:rPr lang="zh-CN" altLang="en-US" dirty="0" smtClean="0"/>
              <a:t>定义，</a:t>
            </a:r>
            <a:r>
              <a:rPr lang="en-US" altLang="zh-CN" dirty="0" smtClean="0"/>
              <a:t>YANG</a:t>
            </a:r>
            <a:r>
              <a:rPr lang="zh-CN" altLang="en-US" dirty="0"/>
              <a:t>可读性好、简单、直接、可</a:t>
            </a:r>
            <a:r>
              <a:rPr lang="zh-CN" altLang="en-US" dirty="0" smtClean="0"/>
              <a:t>扩展。</a:t>
            </a:r>
            <a:r>
              <a:rPr lang="en-US" altLang="zh-CN" dirty="0"/>
              <a:t>YANG</a:t>
            </a:r>
            <a:r>
              <a:rPr lang="zh-CN" altLang="en-US" dirty="0"/>
              <a:t>在</a:t>
            </a:r>
            <a:r>
              <a:rPr lang="en-US" altLang="zh-CN" dirty="0" err="1"/>
              <a:t>OpenDaylight</a:t>
            </a:r>
            <a:r>
              <a:rPr lang="zh-CN" altLang="en-US" dirty="0" smtClean="0"/>
              <a:t>中用来</a:t>
            </a:r>
            <a:r>
              <a:rPr lang="zh-CN" altLang="en-US" dirty="0"/>
              <a:t>做为建模语言</a:t>
            </a:r>
            <a:endParaRPr lang="en-US" altLang="zh-CN" dirty="0" smtClean="0"/>
          </a:p>
          <a:p>
            <a:r>
              <a:rPr lang="en-US" altLang="zh-CN" dirty="0"/>
              <a:t>module</a:t>
            </a:r>
            <a:r>
              <a:rPr lang="zh-CN" altLang="en-US" dirty="0"/>
              <a:t>是</a:t>
            </a:r>
            <a:r>
              <a:rPr lang="en-US" altLang="zh-CN" dirty="0"/>
              <a:t>YANG</a:t>
            </a:r>
            <a:r>
              <a:rPr lang="zh-CN" altLang="en-US" dirty="0"/>
              <a:t>的基本</a:t>
            </a:r>
            <a:r>
              <a:rPr lang="zh-CN" altLang="en-US" dirty="0" smtClean="0"/>
              <a:t>单元，</a:t>
            </a:r>
            <a:r>
              <a:rPr lang="zh-CN" altLang="en-US" dirty="0"/>
              <a:t>一个</a:t>
            </a:r>
            <a:r>
              <a:rPr lang="en-US" altLang="zh-CN" dirty="0"/>
              <a:t>YANG module</a:t>
            </a:r>
            <a:r>
              <a:rPr lang="zh-CN" altLang="en-US" dirty="0"/>
              <a:t>定义了一个</a:t>
            </a:r>
            <a:r>
              <a:rPr lang="zh-CN" altLang="en-US" dirty="0" smtClean="0"/>
              <a:t>具有树状层级</a:t>
            </a:r>
            <a:r>
              <a:rPr lang="zh-CN" altLang="en-US" dirty="0"/>
              <a:t>结构的节点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r>
              <a:rPr lang="en-US" altLang="zh-CN" dirty="0"/>
              <a:t>YANG</a:t>
            </a:r>
            <a:r>
              <a:rPr lang="zh-CN" altLang="en-US" dirty="0"/>
              <a:t>建模得到的数据具备树形结构。其中每一个节点都有一个名字，都有一个值或者一些子节点。</a:t>
            </a:r>
            <a:r>
              <a:rPr lang="en-US" altLang="zh-CN" dirty="0"/>
              <a:t>YANG</a:t>
            </a:r>
            <a:r>
              <a:rPr lang="zh-CN" altLang="en-US" dirty="0"/>
              <a:t>为这些节点，以及节点之间的交互提供明确清晰的描述。</a:t>
            </a:r>
          </a:p>
        </p:txBody>
      </p:sp>
    </p:spTree>
    <p:extLst>
      <p:ext uri="{BB962C8B-B14F-4D97-AF65-F5344CB8AC3E}">
        <p14:creationId xmlns:p14="http://schemas.microsoft.com/office/powerpoint/2010/main" val="42171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YANG</a:t>
            </a:r>
            <a:r>
              <a:rPr lang="zh-CN" altLang="en-US" smtClean="0"/>
              <a:t>：文件布局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3180" y="1750741"/>
            <a:ext cx="421516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ethernet-packet.yang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82822"/>
              </p:ext>
            </p:extLst>
          </p:nvPr>
        </p:nvGraphicFramePr>
        <p:xfrm>
          <a:off x="2386360" y="291105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3" imgW="914400" imgH="787320" progId="Package">
                  <p:embed/>
                </p:oleObj>
              </mc:Choice>
              <mc:Fallback>
                <p:oleObj name="包装程序外壳对象" showAsIcon="1" r:id="rId3" imgW="914400" imgH="787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6360" y="2911050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8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YANG</a:t>
            </a:r>
            <a:r>
              <a:rPr lang="zh-CN" altLang="en-US" dirty="0"/>
              <a:t>：数据类型</a:t>
            </a:r>
          </a:p>
        </p:txBody>
      </p:sp>
      <p:pic>
        <p:nvPicPr>
          <p:cNvPr id="1026" name="Picture 2" descr="https://img1.sdnlab.com/wp-content-uploads/2016/11/SDN-YANG-fig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50" y="1399477"/>
            <a:ext cx="6620431" cy="53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haezx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未来网络学院-PPT模板v2.0</Template>
  <TotalTime>5075</TotalTime>
  <Words>1043</Words>
  <Application>Microsoft Office PowerPoint</Application>
  <PresentationFormat>宽屏</PresentationFormat>
  <Paragraphs>138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Microsoft YaHei</vt:lpstr>
      <vt:lpstr>Microsoft YaHei</vt:lpstr>
      <vt:lpstr>Arial</vt:lpstr>
      <vt:lpstr>Calibri</vt:lpstr>
      <vt:lpstr>Wingdings</vt:lpstr>
      <vt:lpstr>自定义设计方案</vt:lpstr>
      <vt:lpstr>程序包</vt:lpstr>
      <vt:lpstr>ODL MD-SAL RPC</vt:lpstr>
      <vt:lpstr>PowerPoint 演示文稿</vt:lpstr>
      <vt:lpstr>ODL MD-SAL设计初衷</vt:lpstr>
      <vt:lpstr>ODL MD-SAL介绍</vt:lpstr>
      <vt:lpstr>MD-SAL目标</vt:lpstr>
      <vt:lpstr>MD-SAL示意图</vt:lpstr>
      <vt:lpstr>YANG语言</vt:lpstr>
      <vt:lpstr>YANG：文件布局</vt:lpstr>
      <vt:lpstr>YANG：数据类型</vt:lpstr>
      <vt:lpstr>YANG：派生类型</vt:lpstr>
      <vt:lpstr>YANG：节点类型</vt:lpstr>
      <vt:lpstr>YANG：节点类型  Leaf</vt:lpstr>
      <vt:lpstr>YANG：节点类型  Leaf-List</vt:lpstr>
      <vt:lpstr>YANG：节点类型  List</vt:lpstr>
      <vt:lpstr>YANG：节点类型  Container</vt:lpstr>
      <vt:lpstr>YANG：选择节点   Choice</vt:lpstr>
      <vt:lpstr>YANG：扩展类节点  Grouping</vt:lpstr>
      <vt:lpstr>YANG：扩展类节点  Augment</vt:lpstr>
      <vt:lpstr>YANG：RPC定义</vt:lpstr>
      <vt:lpstr>YANG：消息通知Notification定义</vt:lpstr>
      <vt:lpstr>RPC分类</vt:lpstr>
      <vt:lpstr>MD-SAL:Explained:Messaging Patterns</vt:lpstr>
      <vt:lpstr>MD-SAL RPC实现原理</vt:lpstr>
      <vt:lpstr>RPC的注册</vt:lpstr>
      <vt:lpstr>RPC的获取</vt:lpstr>
      <vt:lpstr>Blueprint扩展介绍</vt:lpstr>
      <vt:lpstr>PowerPoint 演示文稿</vt:lpstr>
      <vt:lpstr>本节需要掌握的知识点</vt:lpstr>
      <vt:lpstr>思考练习题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ODL’s  Hello World</dc:title>
  <dc:creator>齐 琦</dc:creator>
  <cp:lastModifiedBy>齐 琦</cp:lastModifiedBy>
  <cp:revision>142</cp:revision>
  <dcterms:created xsi:type="dcterms:W3CDTF">2018-05-10T20:44:42Z</dcterms:created>
  <dcterms:modified xsi:type="dcterms:W3CDTF">2018-06-17T14:06:27Z</dcterms:modified>
</cp:coreProperties>
</file>