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4" r:id="rId3"/>
    <p:sldId id="265" r:id="rId4"/>
    <p:sldId id="266" r:id="rId5"/>
    <p:sldId id="295" r:id="rId6"/>
    <p:sldId id="297" r:id="rId7"/>
    <p:sldId id="267" r:id="rId8"/>
    <p:sldId id="296" r:id="rId9"/>
    <p:sldId id="286" r:id="rId10"/>
    <p:sldId id="288" r:id="rId11"/>
    <p:sldId id="289" r:id="rId12"/>
    <p:sldId id="290" r:id="rId13"/>
    <p:sldId id="291" r:id="rId14"/>
    <p:sldId id="292" r:id="rId15"/>
    <p:sldId id="294" r:id="rId16"/>
    <p:sldId id="285" r:id="rId17"/>
    <p:sldId id="293" r:id="rId18"/>
    <p:sldId id="26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D0BCB-D936-4555-8DC2-B1CC930F1795}" type="datetimeFigureOut">
              <a:rPr lang="zh-CN" altLang="en-US" smtClean="0"/>
              <a:t>2018/6/18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F167F-A208-47CC-926D-1B2245DB3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70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A37F0-1623-4208-8086-17A02521056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03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43"/>
          <p:cNvSpPr>
            <a:spLocks noGrp="1"/>
          </p:cNvSpPr>
          <p:nvPr>
            <p:ph type="title" hasCustomPrompt="1"/>
          </p:nvPr>
        </p:nvSpPr>
        <p:spPr>
          <a:xfrm>
            <a:off x="572404" y="3501264"/>
            <a:ext cx="5287489" cy="826025"/>
          </a:xfrm>
        </p:spPr>
        <p:txBody>
          <a:bodyPr anchor="ctr">
            <a:normAutofit/>
          </a:bodyPr>
          <a:lstStyle>
            <a:lvl1pPr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A0D3DA76-49EB-44A1-A95F-A41EA447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6" y="0"/>
            <a:ext cx="7156704" cy="6858000"/>
          </a:xfrm>
          <a:prstGeom prst="rect">
            <a:avLst/>
          </a:prstGeom>
        </p:spPr>
      </p:pic>
      <p:pic>
        <p:nvPicPr>
          <p:cNvPr id="11" name="图片 10" descr="图片包含 事情&#10;&#10;已生成高可信度的说明">
            <a:extLst>
              <a:ext uri="{FF2B5EF4-FFF2-40B4-BE49-F238E27FC236}">
                <a16:creationId xmlns:a16="http://schemas.microsoft.com/office/drawing/2014/main" xmlns="" id="{7A54BE48-E6E4-4DBF-8304-1DABD34BFB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91" y="5715548"/>
            <a:ext cx="1427305" cy="4691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D2745CB0-AAF8-47B5-B072-94CC99DF65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296" y="0"/>
            <a:ext cx="7156704" cy="6858000"/>
          </a:xfrm>
          <a:prstGeom prst="rect">
            <a:avLst/>
          </a:prstGeom>
        </p:spPr>
      </p:pic>
      <p:sp>
        <p:nvSpPr>
          <p:cNvPr id="14" name="文本占位符 13">
            <a:extLst>
              <a:ext uri="{FF2B5EF4-FFF2-40B4-BE49-F238E27FC236}">
                <a16:creationId xmlns:a16="http://schemas.microsoft.com/office/drawing/2014/main" xmlns="" id="{D51B6D18-F448-474E-825B-3F6D0AD073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088" y="4275017"/>
            <a:ext cx="5286805" cy="469142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184902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5FAE1A1-3532-4AC3-B78A-66239455F1F6}"/>
              </a:ext>
            </a:extLst>
          </p:cNvPr>
          <p:cNvSpPr/>
          <p:nvPr/>
        </p:nvSpPr>
        <p:spPr>
          <a:xfrm>
            <a:off x="-1" y="345327"/>
            <a:ext cx="522395" cy="683812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图片包含 事情&#10;&#10;已生成高可信度的说明">
            <a:extLst>
              <a:ext uri="{FF2B5EF4-FFF2-40B4-BE49-F238E27FC236}">
                <a16:creationId xmlns:a16="http://schemas.microsoft.com/office/drawing/2014/main" xmlns="" id="{E24177B6-18F8-4B4E-826C-9A61189C4D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042D150-4675-4850-8556-879012521C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7746" b="13499"/>
          <a:stretch/>
        </p:blipFill>
        <p:spPr>
          <a:xfrm>
            <a:off x="8020399" y="2470999"/>
            <a:ext cx="4171601" cy="4387001"/>
          </a:xfrm>
          <a:prstGeom prst="rect">
            <a:avLst/>
          </a:prstGeom>
        </p:spPr>
      </p:pic>
      <p:sp>
        <p:nvSpPr>
          <p:cNvPr id="19" name="文本占位符 18">
            <a:extLst>
              <a:ext uri="{FF2B5EF4-FFF2-40B4-BE49-F238E27FC236}">
                <a16:creationId xmlns:a16="http://schemas.microsoft.com/office/drawing/2014/main" xmlns="" id="{8F5419F7-BFF7-4256-A2DE-4C5FBAB79C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7863" y="360208"/>
            <a:ext cx="2266950" cy="654050"/>
          </a:xfrm>
          <a:noFill/>
          <a:effectLst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3600" b="1" dirty="0">
                <a:solidFill>
                  <a:srgbClr val="1390CA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80131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4040" y="4261816"/>
            <a:ext cx="8124286" cy="806072"/>
          </a:xfrm>
        </p:spPr>
        <p:txBody>
          <a:bodyPr anchor="b"/>
          <a:lstStyle>
            <a:lvl1pPr>
              <a:defRPr sz="5200" b="1">
                <a:solidFill>
                  <a:srgbClr val="1390C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12203" y="5011763"/>
            <a:ext cx="6886197" cy="39775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7" name="图片 6" descr="图片包含 事情&#10;&#10;已生成高可信度的说明">
            <a:extLst>
              <a:ext uri="{FF2B5EF4-FFF2-40B4-BE49-F238E27FC236}">
                <a16:creationId xmlns:a16="http://schemas.microsoft.com/office/drawing/2014/main" xmlns="" id="{31B08F91-5F8D-438E-9E79-0D1E54E8B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345327"/>
            <a:ext cx="1427305" cy="469142"/>
          </a:xfrm>
          <a:prstGeom prst="rect">
            <a:avLst/>
          </a:prstGeom>
        </p:spPr>
      </p:pic>
      <p:pic>
        <p:nvPicPr>
          <p:cNvPr id="9" name="图片 8" descr="图片包含 事情&#10;&#10;已生成高可信度的说明">
            <a:extLst>
              <a:ext uri="{FF2B5EF4-FFF2-40B4-BE49-F238E27FC236}">
                <a16:creationId xmlns:a16="http://schemas.microsoft.com/office/drawing/2014/main" xmlns="" id="{52AB3A20-BC19-413C-ACA9-385A013322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345327"/>
            <a:ext cx="1427305" cy="46914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6D55681-9159-488C-A5D8-D76958229FE2}"/>
              </a:ext>
            </a:extLst>
          </p:cNvPr>
          <p:cNvSpPr/>
          <p:nvPr/>
        </p:nvSpPr>
        <p:spPr>
          <a:xfrm>
            <a:off x="0" y="4262873"/>
            <a:ext cx="940158" cy="1152936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18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772" y="374127"/>
            <a:ext cx="10515600" cy="68381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5" name="图片 4" descr="图片包含 事情&#10;&#10;已生成高可信度的说明">
            <a:extLst>
              <a:ext uri="{FF2B5EF4-FFF2-40B4-BE49-F238E27FC236}">
                <a16:creationId xmlns:a16="http://schemas.microsoft.com/office/drawing/2014/main" xmlns="" id="{3B3C7442-44B5-45F3-9A27-CD25A08B0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6BFFF4B-0750-4482-ACF9-12EE4239E0DB}"/>
              </a:ext>
            </a:extLst>
          </p:cNvPr>
          <p:cNvSpPr/>
          <p:nvPr/>
        </p:nvSpPr>
        <p:spPr>
          <a:xfrm>
            <a:off x="-1" y="345327"/>
            <a:ext cx="522395" cy="683812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47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2566" y="374128"/>
            <a:ext cx="10934701" cy="68381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72567" y="1602138"/>
            <a:ext cx="10934699" cy="4351338"/>
          </a:xfrm>
        </p:spPr>
        <p:txBody>
          <a:bodyPr/>
          <a:lstStyle>
            <a:lvl1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 sz="2400">
                <a:solidFill>
                  <a:srgbClr val="1390CA"/>
                </a:solidFill>
                <a:latin typeface="+mn-ea"/>
                <a:ea typeface="+mn-ea"/>
              </a:defRPr>
            </a:lvl1pPr>
            <a:lvl2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lvl4pPr>
            <a:lvl5pPr marL="9144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lvl5pPr>
          </a:lstStyle>
          <a:p>
            <a:pPr lvl="0"/>
            <a:r>
              <a:rPr lang="zh-CN" altLang="en-US" dirty="0"/>
              <a:t>单击此处编辑内容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13" name="图片 12" descr="图片包含 事情&#10;&#10;已生成高可信度的说明">
            <a:extLst>
              <a:ext uri="{FF2B5EF4-FFF2-40B4-BE49-F238E27FC236}">
                <a16:creationId xmlns:a16="http://schemas.microsoft.com/office/drawing/2014/main" xmlns="" id="{26CD6027-D42A-462D-AA28-0114CA848C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F4CBE18-86C4-4D7C-B9FF-898E4A09C187}"/>
              </a:ext>
            </a:extLst>
          </p:cNvPr>
          <p:cNvSpPr/>
          <p:nvPr/>
        </p:nvSpPr>
        <p:spPr>
          <a:xfrm>
            <a:off x="-1" y="345327"/>
            <a:ext cx="522395" cy="683812"/>
          </a:xfrm>
          <a:prstGeom prst="rect">
            <a:avLst/>
          </a:prstGeom>
          <a:solidFill>
            <a:srgbClr val="1390CA"/>
          </a:solidFill>
          <a:ln>
            <a:solidFill>
              <a:srgbClr val="139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事情&#10;&#10;已生成高可信度的说明">
            <a:extLst>
              <a:ext uri="{FF2B5EF4-FFF2-40B4-BE49-F238E27FC236}">
                <a16:creationId xmlns:a16="http://schemas.microsoft.com/office/drawing/2014/main" xmlns="" id="{987A9A24-4327-4218-B4D1-A0C7BD9C6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452662"/>
            <a:ext cx="1427305" cy="4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2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>
            <a:extLst>
              <a:ext uri="{FF2B5EF4-FFF2-40B4-BE49-F238E27FC236}">
                <a16:creationId xmlns:a16="http://schemas.microsoft.com/office/drawing/2014/main" xmlns="" id="{81E2D641-B690-4E23-BAE3-5BA3A1066063}"/>
              </a:ext>
            </a:extLst>
          </p:cNvPr>
          <p:cNvSpPr txBox="1"/>
          <p:nvPr/>
        </p:nvSpPr>
        <p:spPr>
          <a:xfrm>
            <a:off x="2615266" y="2705725"/>
            <a:ext cx="71082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800" b="0" dirty="0">
                <a:solidFill>
                  <a:srgbClr val="268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8800" b="0" dirty="0">
                <a:solidFill>
                  <a:srgbClr val="585C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 u</a:t>
            </a:r>
            <a:r>
              <a:rPr lang="zh-CN" altLang="en-US" sz="8800" b="0" dirty="0">
                <a:solidFill>
                  <a:srgbClr val="585C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0F23A89-67D2-4CD8-9703-4DA7BE5FE0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000" y="3204000"/>
            <a:ext cx="640800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4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1052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21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36380" y="63106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C49B72E3-10B5-4565-B400-91F5C9CD2A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3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epsdn.com/archives/36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7" y="3448992"/>
            <a:ext cx="6993053" cy="82602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ODL MD-SAL Notification</a:t>
            </a:r>
            <a:endParaRPr lang="zh-CN" altLang="en-US" sz="4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背景知识</a:t>
            </a:r>
            <a:r>
              <a:rPr lang="en-US" altLang="zh-CN" dirty="0">
                <a:solidFill>
                  <a:srgbClr val="0070C0"/>
                </a:solidFill>
              </a:rPr>
              <a:t>-</a:t>
            </a:r>
            <a:r>
              <a:rPr lang="en-US" altLang="zh-CN" dirty="0" smtClean="0">
                <a:solidFill>
                  <a:srgbClr val="0070C0"/>
                </a:solidFill>
              </a:rPr>
              <a:t>Blueprint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95298" y="1454885"/>
            <a:ext cx="10169683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先介绍下</a:t>
            </a:r>
            <a:r>
              <a:rPr lang="en-US" altLang="zh-CN" dirty="0" err="1"/>
              <a:t>OSGi</a:t>
            </a:r>
            <a:r>
              <a:rPr lang="zh-CN" altLang="en-US" dirty="0"/>
              <a:t>服务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</a:rPr>
              <a:t>bundleContext.registerService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err="1" smtClean="0">
                <a:solidFill>
                  <a:schemeClr val="tx1"/>
                </a:solidFill>
              </a:rPr>
              <a:t>interface,instanse,metadata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</a:rPr>
              <a:t>bundleContext.getServiceReference</a:t>
            </a:r>
            <a:r>
              <a:rPr lang="en-US" altLang="zh-CN" dirty="0" smtClean="0">
                <a:solidFill>
                  <a:schemeClr val="tx1"/>
                </a:solidFill>
              </a:rPr>
              <a:t>(interface</a:t>
            </a:r>
            <a:r>
              <a:rPr lang="en-US" altLang="zh-CN" dirty="0">
                <a:solidFill>
                  <a:schemeClr val="tx1"/>
                </a:solidFill>
              </a:rPr>
              <a:t>);</a:t>
            </a:r>
          </a:p>
          <a:p>
            <a:pPr lvl="1"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		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bundleContext.getService</a:t>
            </a:r>
            <a:r>
              <a:rPr lang="en-US" altLang="zh-CN" sz="2400" dirty="0" smtClean="0">
                <a:solidFill>
                  <a:schemeClr val="tx1"/>
                </a:solidFill>
              </a:rPr>
              <a:t>(ref</a:t>
            </a:r>
            <a:r>
              <a:rPr lang="en-US" altLang="zh-CN" sz="2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</a:rPr>
              <a:t>ServiceListener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不能监听之前的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	</a:t>
            </a:r>
            <a:r>
              <a:rPr lang="en-US" altLang="zh-CN" dirty="0" err="1" smtClean="0">
                <a:solidFill>
                  <a:schemeClr val="tx1"/>
                </a:solidFill>
              </a:rPr>
              <a:t>ServiceTracker</a:t>
            </a:r>
            <a:endParaRPr lang="en-US" altLang="zh-CN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Blueprint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</a:pPr>
            <a:r>
              <a:rPr lang="en-US" altLang="zh-CN" dirty="0" smtClean="0">
                <a:solidFill>
                  <a:schemeClr val="tx1"/>
                </a:solidFill>
              </a:rPr>
              <a:t>Blueprint</a:t>
            </a:r>
            <a:r>
              <a:rPr lang="zh-CN" altLang="en-US" dirty="0">
                <a:solidFill>
                  <a:schemeClr val="tx1"/>
                </a:solidFill>
              </a:rPr>
              <a:t>是针对</a:t>
            </a:r>
            <a:r>
              <a:rPr lang="en-US" altLang="zh-CN" dirty="0" err="1">
                <a:solidFill>
                  <a:schemeClr val="tx1"/>
                </a:solidFill>
              </a:rPr>
              <a:t>OSGi</a:t>
            </a:r>
            <a:r>
              <a:rPr lang="zh-CN" altLang="en-US" dirty="0">
                <a:solidFill>
                  <a:schemeClr val="tx1"/>
                </a:solidFill>
              </a:rPr>
              <a:t>的依赖注入解决方案，用法非常类似</a:t>
            </a:r>
            <a:r>
              <a:rPr lang="en-US" altLang="zh-CN" dirty="0">
                <a:solidFill>
                  <a:schemeClr val="tx1"/>
                </a:solidFill>
              </a:rPr>
              <a:t>Spring</a:t>
            </a:r>
            <a:r>
              <a:rPr lang="zh-CN" altLang="en-US" dirty="0">
                <a:solidFill>
                  <a:schemeClr val="tx1"/>
                </a:solidFill>
              </a:rPr>
              <a:t>。当使用服务的时候，</a:t>
            </a:r>
            <a:r>
              <a:rPr lang="en-US" altLang="zh-CN" dirty="0">
                <a:solidFill>
                  <a:schemeClr val="tx1"/>
                </a:solidFill>
              </a:rPr>
              <a:t>Blueprint</a:t>
            </a:r>
            <a:r>
              <a:rPr lang="zh-CN" altLang="en-US" dirty="0">
                <a:solidFill>
                  <a:schemeClr val="tx1"/>
                </a:solidFill>
              </a:rPr>
              <a:t>会马上创建并注入一个代理（</a:t>
            </a:r>
            <a:r>
              <a:rPr lang="en-US" altLang="zh-CN" dirty="0">
                <a:solidFill>
                  <a:schemeClr val="tx1"/>
                </a:solidFill>
              </a:rPr>
              <a:t>Proxy</a:t>
            </a:r>
            <a:r>
              <a:rPr lang="zh-CN" altLang="en-US" dirty="0">
                <a:solidFill>
                  <a:schemeClr val="tx1"/>
                </a:solidFill>
              </a:rPr>
              <a:t>）。对这些服务进行调用时，如果服务在当前不可用的话，将会产生阻塞，直至能够获取到服务或超时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5"/>
                </a:solidFill>
              </a:rPr>
              <a:t>Blueprint</a:t>
            </a:r>
            <a:r>
              <a:rPr lang="zh-CN" altLang="en-US" dirty="0" smtClean="0">
                <a:solidFill>
                  <a:schemeClr val="accent5"/>
                </a:solidFill>
              </a:rPr>
              <a:t>配置标签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bean</a:t>
            </a:r>
          </a:p>
          <a:p>
            <a:r>
              <a:rPr lang="en-US" altLang="zh-CN" dirty="0"/>
              <a:t>reference reference-list</a:t>
            </a:r>
          </a:p>
          <a:p>
            <a:r>
              <a:rPr lang="en-US" altLang="zh-CN" dirty="0"/>
              <a:t>service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5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ODL Blueprint Ext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odl:type</a:t>
            </a:r>
            <a:endParaRPr lang="en-US" altLang="zh-CN" dirty="0"/>
          </a:p>
          <a:p>
            <a:r>
              <a:rPr lang="en-US" altLang="zh-CN" dirty="0" err="1"/>
              <a:t>odl:rpc-implementation</a:t>
            </a:r>
            <a:endParaRPr lang="en-US" altLang="zh-CN" dirty="0"/>
          </a:p>
          <a:p>
            <a:r>
              <a:rPr lang="en-US" altLang="zh-CN" dirty="0" err="1"/>
              <a:t>odl:rpc-service</a:t>
            </a:r>
            <a:endParaRPr lang="en-US" altLang="zh-CN" dirty="0"/>
          </a:p>
          <a:p>
            <a:r>
              <a:rPr lang="en-US" altLang="zh-CN" dirty="0" err="1"/>
              <a:t>odl:notification-listener</a:t>
            </a:r>
            <a:endParaRPr lang="en-US" altLang="zh-CN" dirty="0"/>
          </a:p>
          <a:p>
            <a:r>
              <a:rPr lang="en-US" altLang="zh-CN" dirty="0" err="1"/>
              <a:t>odl:clustered-app-config</a:t>
            </a:r>
            <a:r>
              <a:rPr lang="en-US" altLang="zh-CN" dirty="0"/>
              <a:t>  -- </a:t>
            </a:r>
            <a:r>
              <a:rPr lang="en-US" altLang="zh-CN" dirty="0" err="1"/>
              <a:t>odl:default-config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hlinkClick r:id="rId2"/>
              </a:rPr>
              <a:t>配置使用介绍：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www.deepsdn.com/archives/36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accent5"/>
                </a:solidFill>
              </a:rPr>
              <a:t>ODL Blueprint Ext</a:t>
            </a:r>
            <a:r>
              <a:rPr lang="zh-CN" altLang="en-US" dirty="0" smtClean="0">
                <a:solidFill>
                  <a:schemeClr val="accent5"/>
                </a:solidFill>
              </a:rPr>
              <a:t>实现代码：</a:t>
            </a:r>
            <a:r>
              <a:rPr lang="en-US" altLang="zh-CN" dirty="0" smtClean="0">
                <a:solidFill>
                  <a:schemeClr val="accent5"/>
                </a:solidFill>
              </a:rPr>
              <a:t>controller/</a:t>
            </a:r>
            <a:r>
              <a:rPr lang="en-US" altLang="zh-CN" dirty="0" err="1" smtClean="0">
                <a:solidFill>
                  <a:schemeClr val="accent5"/>
                </a:solidFill>
              </a:rPr>
              <a:t>opendaylight</a:t>
            </a:r>
            <a:r>
              <a:rPr lang="en-US" altLang="zh-CN" dirty="0" smtClean="0">
                <a:solidFill>
                  <a:schemeClr val="accent5"/>
                </a:solidFill>
              </a:rPr>
              <a:t>/blueprint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7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ODL Blueprint</a:t>
            </a:r>
            <a:r>
              <a:rPr lang="zh-CN" altLang="en-US" dirty="0" smtClean="0">
                <a:solidFill>
                  <a:srgbClr val="0070C0"/>
                </a:solidFill>
              </a:rPr>
              <a:t>配置注意点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！！</a:t>
            </a:r>
            <a:r>
              <a:rPr lang="zh-CN" altLang="en-US" dirty="0"/>
              <a:t>配置注入的变量名在类定义中，首字母一定要小写，不能大写！！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smtClean="0"/>
              <a:t>blueprint</a:t>
            </a:r>
            <a:r>
              <a:rPr lang="zh-CN" altLang="en-US" dirty="0" smtClean="0"/>
              <a:t>配置后，</a:t>
            </a:r>
            <a:r>
              <a:rPr lang="en-US" altLang="zh-CN" dirty="0" err="1" smtClean="0"/>
              <a:t>pom</a:t>
            </a:r>
            <a:r>
              <a:rPr lang="zh-CN" altLang="en-US" dirty="0" smtClean="0"/>
              <a:t>中不能有</a:t>
            </a:r>
            <a:r>
              <a:rPr lang="en-US" altLang="zh-CN" dirty="0" smtClean="0"/>
              <a:t>Bundle-Activator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两个</a:t>
            </a:r>
            <a:r>
              <a:rPr lang="en-US" altLang="zh-CN" dirty="0" smtClean="0"/>
              <a:t>Blueprint</a:t>
            </a:r>
            <a:r>
              <a:rPr lang="zh-CN" altLang="en-US" dirty="0" smtClean="0"/>
              <a:t>配置文件中的服务不能相互依赖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56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97863" y="360208"/>
            <a:ext cx="2266950" cy="646331"/>
          </a:xfrm>
        </p:spPr>
        <p:txBody>
          <a:bodyPr/>
          <a:lstStyle/>
          <a:p>
            <a:r>
              <a:rPr lang="zh-CN" altLang="en-US" dirty="0"/>
              <a:t>编程实践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7863" y="1530417"/>
            <a:ext cx="9585665" cy="178510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注册监听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OpenFlow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PacketIn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消息，收到消息后打印消息类型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定义一个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代码实现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Yang notification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生成的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Listener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接口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写代码构造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消息并发布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67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本节需要掌握的知识点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Notification</a:t>
            </a:r>
            <a:r>
              <a:rPr lang="zh-CN" altLang="en-US" dirty="0" smtClean="0"/>
              <a:t>的实现原理</a:t>
            </a:r>
            <a:r>
              <a:rPr lang="en-US" altLang="zh-CN" dirty="0" smtClean="0"/>
              <a:t>-Disruptor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Notification</a:t>
            </a:r>
            <a:r>
              <a:rPr lang="zh-CN" altLang="en-US" dirty="0" smtClean="0"/>
              <a:t>的消息服务发布接口</a:t>
            </a:r>
            <a:endParaRPr lang="en-US" altLang="zh-CN" dirty="0" smtClean="0"/>
          </a:p>
          <a:p>
            <a:r>
              <a:rPr lang="en-US" altLang="zh-CN" dirty="0" smtClean="0"/>
              <a:t>Notification</a:t>
            </a:r>
            <a:r>
              <a:rPr lang="zh-CN" altLang="en-US" dirty="0" smtClean="0"/>
              <a:t>的监听，订阅实现方法</a:t>
            </a:r>
            <a:endParaRPr lang="en-US" altLang="zh-CN" dirty="0" smtClean="0"/>
          </a:p>
          <a:p>
            <a:r>
              <a:rPr lang="zh-CN" altLang="en-US" dirty="0"/>
              <a:t>背景</a:t>
            </a:r>
            <a:r>
              <a:rPr lang="zh-CN" altLang="en-US" dirty="0" smtClean="0"/>
              <a:t>知识</a:t>
            </a:r>
            <a:r>
              <a:rPr lang="en-US" altLang="zh-CN" dirty="0" smtClean="0"/>
              <a:t>-</a:t>
            </a:r>
            <a:r>
              <a:rPr lang="en-US" altLang="zh-CN" dirty="0" smtClean="0"/>
              <a:t>Blueprint</a:t>
            </a:r>
            <a:r>
              <a:rPr lang="zh-CN" altLang="en-US" dirty="0" smtClean="0"/>
              <a:t>基础知识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19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思考练习题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1. notification</a:t>
            </a:r>
            <a:r>
              <a:rPr lang="zh-CN" altLang="en-US" dirty="0" smtClean="0">
                <a:solidFill>
                  <a:srgbClr val="0070C0"/>
                </a:solidFill>
              </a:rPr>
              <a:t>监听处理</a:t>
            </a:r>
            <a:r>
              <a:rPr lang="zh-CN" altLang="en-US" dirty="0" smtClean="0">
                <a:solidFill>
                  <a:srgbClr val="0070C0"/>
                </a:solidFill>
              </a:rPr>
              <a:t>，在什么情况下需要</a:t>
            </a:r>
            <a:r>
              <a:rPr lang="zh-CN" altLang="en-US" dirty="0" smtClean="0">
                <a:solidFill>
                  <a:srgbClr val="0070C0"/>
                </a:solidFill>
              </a:rPr>
              <a:t>开新线程处理</a:t>
            </a:r>
            <a:r>
              <a:rPr lang="zh-CN" altLang="en-US" dirty="0" smtClean="0">
                <a:solidFill>
                  <a:srgbClr val="0070C0"/>
                </a:solidFill>
              </a:rPr>
              <a:t>？为什么？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buClr>
                <a:srgbClr val="0070C0"/>
              </a:buClr>
            </a:pPr>
            <a:r>
              <a:rPr lang="en-US" altLang="zh-CN" dirty="0" smtClean="0">
                <a:solidFill>
                  <a:srgbClr val="0070C0"/>
                </a:solidFill>
              </a:rPr>
              <a:t>2. </a:t>
            </a:r>
            <a:r>
              <a:rPr lang="zh-CN" altLang="en-US" dirty="0" smtClean="0">
                <a:solidFill>
                  <a:srgbClr val="0070C0"/>
                </a:solidFill>
              </a:rPr>
              <a:t>在</a:t>
            </a:r>
            <a:r>
              <a:rPr lang="en-US" altLang="zh-CN" dirty="0">
                <a:solidFill>
                  <a:srgbClr val="0070C0"/>
                </a:solidFill>
              </a:rPr>
              <a:t>notification</a:t>
            </a:r>
            <a:r>
              <a:rPr lang="zh-CN" altLang="en-US" dirty="0">
                <a:solidFill>
                  <a:srgbClr val="0070C0"/>
                </a:solidFill>
              </a:rPr>
              <a:t>量很大的情况下</a:t>
            </a:r>
            <a:r>
              <a:rPr lang="zh-CN" altLang="en-US" dirty="0" smtClean="0">
                <a:solidFill>
                  <a:srgbClr val="0070C0"/>
                </a:solidFill>
              </a:rPr>
              <a:t>，</a:t>
            </a:r>
            <a:r>
              <a:rPr lang="zh-CN" altLang="en-US" dirty="0">
                <a:solidFill>
                  <a:srgbClr val="0070C0"/>
                </a:solidFill>
              </a:rPr>
              <a:t>如何</a:t>
            </a:r>
            <a:r>
              <a:rPr lang="zh-CN" altLang="en-US" dirty="0" smtClean="0">
                <a:solidFill>
                  <a:srgbClr val="0070C0"/>
                </a:solidFill>
              </a:rPr>
              <a:t>并发处理</a:t>
            </a:r>
            <a:r>
              <a:rPr lang="en-US" altLang="zh-CN" dirty="0" smtClean="0">
                <a:solidFill>
                  <a:srgbClr val="0070C0"/>
                </a:solidFill>
              </a:rPr>
              <a:t>notification</a:t>
            </a:r>
            <a:r>
              <a:rPr lang="zh-CN" altLang="en-US" dirty="0">
                <a:solidFill>
                  <a:srgbClr val="0070C0"/>
                </a:solidFill>
              </a:rPr>
              <a:t>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6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71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EE4A9F2-5803-4F26-8A4F-3A47262920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7862" y="360208"/>
            <a:ext cx="3302805" cy="1200329"/>
          </a:xfrm>
        </p:spPr>
        <p:txBody>
          <a:bodyPr/>
          <a:lstStyle/>
          <a:p>
            <a:r>
              <a:rPr lang="zh-CN" altLang="en-US" dirty="0"/>
              <a:t>本节主要内容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2CA3B45E-A18A-40B1-9521-EF4AAF17DA29}"/>
              </a:ext>
            </a:extLst>
          </p:cNvPr>
          <p:cNvGrpSpPr/>
          <p:nvPr/>
        </p:nvGrpSpPr>
        <p:grpSpPr>
          <a:xfrm>
            <a:off x="-1" y="2070426"/>
            <a:ext cx="7547957" cy="572304"/>
            <a:chOff x="0" y="2342424"/>
            <a:chExt cx="7164744" cy="664138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2342424"/>
              <a:ext cx="1341547" cy="664138"/>
              <a:chOff x="-266380" y="2326585"/>
              <a:chExt cx="1949795" cy="965255"/>
            </a:xfrm>
            <a:solidFill>
              <a:schemeClr val="accent1"/>
            </a:solidFill>
          </p:grpSpPr>
          <p:sp>
            <p:nvSpPr>
              <p:cNvPr id="7" name="矩形 6"/>
              <p:cNvSpPr/>
              <p:nvPr/>
            </p:nvSpPr>
            <p:spPr>
              <a:xfrm>
                <a:off x="-266380" y="2337683"/>
                <a:ext cx="1949795" cy="954157"/>
              </a:xfrm>
              <a:prstGeom prst="rect">
                <a:avLst/>
              </a:prstGeom>
              <a:solidFill>
                <a:srgbClr val="1390CA"/>
              </a:solidFill>
              <a:ln w="38100">
                <a:solidFill>
                  <a:srgbClr val="1390C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100" dirty="0">
                  <a:cs typeface="+mn-ea"/>
                  <a:sym typeface="+mn-lt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047568" y="2326585"/>
                <a:ext cx="453225" cy="9455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3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2BA8F43E-F02F-4844-B204-E6354B1F3EEC}"/>
                </a:ext>
              </a:extLst>
            </p:cNvPr>
            <p:cNvSpPr txBox="1"/>
            <p:nvPr/>
          </p:nvSpPr>
          <p:spPr>
            <a:xfrm>
              <a:off x="1499224" y="2393106"/>
              <a:ext cx="5665520" cy="53574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70C0"/>
                  </a:solidFill>
                  <a:cs typeface="+mn-ea"/>
                  <a:sym typeface="+mn-lt"/>
                </a:rPr>
                <a:t>MD-SAL Notification</a:t>
              </a:r>
              <a:r>
                <a:rPr lang="zh-CN" altLang="en-US" sz="2400" b="1" dirty="0" smtClean="0">
                  <a:solidFill>
                    <a:srgbClr val="0070C0"/>
                  </a:solidFill>
                  <a:cs typeface="+mn-ea"/>
                  <a:sym typeface="+mn-lt"/>
                </a:rPr>
                <a:t>简介及实现原理</a:t>
              </a:r>
              <a:endParaRPr lang="zh-CN" altLang="en-US" sz="2400" b="1" dirty="0">
                <a:solidFill>
                  <a:srgbClr val="0070C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FFC62646-50D3-4904-98F0-399D2EDE78A0}"/>
              </a:ext>
            </a:extLst>
          </p:cNvPr>
          <p:cNvGrpSpPr/>
          <p:nvPr/>
        </p:nvGrpSpPr>
        <p:grpSpPr>
          <a:xfrm>
            <a:off x="0" y="2979022"/>
            <a:ext cx="7547956" cy="560606"/>
            <a:chOff x="0" y="3391971"/>
            <a:chExt cx="7457859" cy="696024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3391971"/>
              <a:ext cx="1388225" cy="696024"/>
              <a:chOff x="-266380" y="2293550"/>
              <a:chExt cx="2017637" cy="1011597"/>
            </a:xfrm>
            <a:solidFill>
              <a:schemeClr val="accent1"/>
            </a:solidFill>
          </p:grpSpPr>
          <p:sp>
            <p:nvSpPr>
              <p:cNvPr id="10" name="矩形 9"/>
              <p:cNvSpPr/>
              <p:nvPr/>
            </p:nvSpPr>
            <p:spPr>
              <a:xfrm>
                <a:off x="-266380" y="2337683"/>
                <a:ext cx="2017637" cy="954157"/>
              </a:xfrm>
              <a:prstGeom prst="rect">
                <a:avLst/>
              </a:prstGeom>
              <a:solidFill>
                <a:srgbClr val="1390CA"/>
              </a:solidFill>
              <a:ln w="38100">
                <a:solidFill>
                  <a:srgbClr val="1390C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047568" y="2293550"/>
                <a:ext cx="453224" cy="10115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3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EB774DED-C653-4128-B45E-B833614C17DF}"/>
                </a:ext>
              </a:extLst>
            </p:cNvPr>
            <p:cNvSpPr txBox="1"/>
            <p:nvPr/>
          </p:nvSpPr>
          <p:spPr>
            <a:xfrm>
              <a:off x="1560557" y="3461445"/>
              <a:ext cx="5897302" cy="5731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0070C0"/>
                  </a:solidFill>
                  <a:cs typeface="+mn-ea"/>
                  <a:sym typeface="+mn-lt"/>
                </a:rPr>
                <a:t>MD-SAL </a:t>
              </a:r>
              <a:r>
                <a:rPr lang="en-US" altLang="zh-CN" sz="2400" b="1" dirty="0" smtClean="0">
                  <a:solidFill>
                    <a:srgbClr val="0070C0"/>
                  </a:solidFill>
                  <a:cs typeface="+mn-ea"/>
                  <a:sym typeface="+mn-lt"/>
                </a:rPr>
                <a:t>Notification</a:t>
              </a:r>
              <a:r>
                <a:rPr lang="zh-CN" altLang="en-US" sz="2400" b="1" dirty="0" smtClean="0">
                  <a:solidFill>
                    <a:srgbClr val="0070C0"/>
                  </a:solidFill>
                  <a:cs typeface="+mn-ea"/>
                  <a:sym typeface="+mn-lt"/>
                </a:rPr>
                <a:t>服务接口介绍</a:t>
              </a:r>
              <a:endParaRPr lang="zh-CN" altLang="en-US" sz="2400" b="1" dirty="0">
                <a:solidFill>
                  <a:srgbClr val="0070C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308FB7A0-CDF2-4AE5-A33C-F13BFF675610}"/>
              </a:ext>
            </a:extLst>
          </p:cNvPr>
          <p:cNvGrpSpPr/>
          <p:nvPr/>
        </p:nvGrpSpPr>
        <p:grpSpPr>
          <a:xfrm>
            <a:off x="-1" y="3875920"/>
            <a:ext cx="7382577" cy="560606"/>
            <a:chOff x="0" y="4464248"/>
            <a:chExt cx="7261398" cy="696024"/>
          </a:xfrm>
        </p:grpSpPr>
        <p:grpSp>
          <p:nvGrpSpPr>
            <p:cNvPr id="12" name="组合 11"/>
            <p:cNvGrpSpPr/>
            <p:nvPr/>
          </p:nvGrpSpPr>
          <p:grpSpPr>
            <a:xfrm>
              <a:off x="0" y="4464248"/>
              <a:ext cx="1388225" cy="696024"/>
              <a:chOff x="-266380" y="2293550"/>
              <a:chExt cx="2017637" cy="1011597"/>
            </a:xfrm>
            <a:solidFill>
              <a:schemeClr val="accent1"/>
            </a:solidFill>
          </p:grpSpPr>
          <p:sp>
            <p:nvSpPr>
              <p:cNvPr id="13" name="矩形 12"/>
              <p:cNvSpPr/>
              <p:nvPr/>
            </p:nvSpPr>
            <p:spPr>
              <a:xfrm>
                <a:off x="-266380" y="2337683"/>
                <a:ext cx="2017637" cy="954157"/>
              </a:xfrm>
              <a:prstGeom prst="rect">
                <a:avLst/>
              </a:prstGeom>
              <a:solidFill>
                <a:srgbClr val="1390CA"/>
              </a:solidFill>
              <a:ln w="38100">
                <a:solidFill>
                  <a:srgbClr val="1390C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047567" y="2293550"/>
                <a:ext cx="453225" cy="10115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sz="3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7" name="文本框 14">
              <a:extLst>
                <a:ext uri="{FF2B5EF4-FFF2-40B4-BE49-F238E27FC236}">
                  <a16:creationId xmlns:a16="http://schemas.microsoft.com/office/drawing/2014/main" xmlns="" id="{2BA8F43E-F02F-4844-B204-E6354B1F3EEC}"/>
                </a:ext>
              </a:extLst>
            </p:cNvPr>
            <p:cNvSpPr txBox="1"/>
            <p:nvPr/>
          </p:nvSpPr>
          <p:spPr>
            <a:xfrm>
              <a:off x="1560555" y="4533722"/>
              <a:ext cx="5700843" cy="57318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 smtClean="0">
                  <a:solidFill>
                    <a:srgbClr val="0070C0"/>
                  </a:solidFill>
                  <a:cs typeface="+mn-ea"/>
                  <a:sym typeface="+mn-lt"/>
                </a:rPr>
                <a:t>背景知识</a:t>
              </a:r>
              <a:r>
                <a:rPr lang="en-US" altLang="zh-CN" sz="2400" b="1" dirty="0" smtClean="0">
                  <a:solidFill>
                    <a:srgbClr val="0070C0"/>
                  </a:solidFill>
                  <a:cs typeface="+mn-ea"/>
                  <a:sym typeface="+mn-lt"/>
                </a:rPr>
                <a:t>-Blueprint</a:t>
              </a:r>
              <a:endParaRPr lang="zh-CN" altLang="en-US" sz="2400" b="1" dirty="0">
                <a:solidFill>
                  <a:srgbClr val="0070C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308FB7A0-CDF2-4AE5-A33C-F13BFF675610}"/>
              </a:ext>
            </a:extLst>
          </p:cNvPr>
          <p:cNvGrpSpPr/>
          <p:nvPr/>
        </p:nvGrpSpPr>
        <p:grpSpPr>
          <a:xfrm>
            <a:off x="17647" y="4562376"/>
            <a:ext cx="7382577" cy="779646"/>
            <a:chOff x="0" y="4380183"/>
            <a:chExt cx="7261398" cy="864153"/>
          </a:xfrm>
        </p:grpSpPr>
        <p:grpSp>
          <p:nvGrpSpPr>
            <p:cNvPr id="19" name="组合 18"/>
            <p:cNvGrpSpPr/>
            <p:nvPr/>
          </p:nvGrpSpPr>
          <p:grpSpPr>
            <a:xfrm>
              <a:off x="0" y="4380183"/>
              <a:ext cx="1388225" cy="864153"/>
              <a:chOff x="-266380" y="2171371"/>
              <a:chExt cx="2017637" cy="1255955"/>
            </a:xfrm>
            <a:solidFill>
              <a:schemeClr val="accent1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266380" y="2337683"/>
                <a:ext cx="2017637" cy="954157"/>
              </a:xfrm>
              <a:prstGeom prst="rect">
                <a:avLst/>
              </a:prstGeom>
              <a:solidFill>
                <a:srgbClr val="1390CA"/>
              </a:solidFill>
              <a:ln w="38100">
                <a:solidFill>
                  <a:srgbClr val="1390C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100">
                  <a:cs typeface="+mn-ea"/>
                  <a:sym typeface="+mn-lt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047567" y="2171371"/>
                <a:ext cx="453225" cy="12559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3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4</a:t>
                </a:r>
                <a:endParaRPr lang="zh-CN" altLang="en-US" sz="3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4">
              <a:extLst>
                <a:ext uri="{FF2B5EF4-FFF2-40B4-BE49-F238E27FC236}">
                  <a16:creationId xmlns:a16="http://schemas.microsoft.com/office/drawing/2014/main" xmlns="" id="{2BA8F43E-F02F-4844-B204-E6354B1F3EEC}"/>
                </a:ext>
              </a:extLst>
            </p:cNvPr>
            <p:cNvSpPr txBox="1"/>
            <p:nvPr/>
          </p:nvSpPr>
          <p:spPr>
            <a:xfrm>
              <a:off x="1560555" y="4533722"/>
              <a:ext cx="5700843" cy="51170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solidFill>
                    <a:srgbClr val="0070C0"/>
                  </a:solidFill>
                  <a:cs typeface="+mn-ea"/>
                  <a:sym typeface="+mn-lt"/>
                </a:rPr>
                <a:t>开发</a:t>
              </a:r>
              <a:r>
                <a:rPr lang="zh-CN" altLang="en-US" sz="2400" b="1" dirty="0" smtClean="0">
                  <a:solidFill>
                    <a:srgbClr val="0070C0"/>
                  </a:solidFill>
                  <a:cs typeface="+mn-ea"/>
                  <a:sym typeface="+mn-lt"/>
                </a:rPr>
                <a:t>实战</a:t>
              </a:r>
              <a:endParaRPr lang="en-US" altLang="zh-CN" sz="2400" b="1" dirty="0" smtClean="0">
                <a:solidFill>
                  <a:srgbClr val="0070C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4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ODL MD-SAL Notification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Notifications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提供</a:t>
            </a:r>
            <a:r>
              <a:rPr lang="zh-CN" altLang="en-US" dirty="0" smtClean="0">
                <a:solidFill>
                  <a:schemeClr val="tx1"/>
                </a:solidFill>
              </a:rPr>
              <a:t>者发送的组播消息，该消息会发送给所有订阅的消费者（</a:t>
            </a:r>
            <a:r>
              <a:rPr lang="en-US" altLang="zh-CN" dirty="0" smtClean="0">
                <a:solidFill>
                  <a:schemeClr val="tx1"/>
                </a:solidFill>
              </a:rPr>
              <a:t>multicast </a:t>
            </a:r>
            <a:r>
              <a:rPr lang="en-US" altLang="zh-CN" dirty="0">
                <a:solidFill>
                  <a:schemeClr val="tx1"/>
                </a:solidFill>
              </a:rPr>
              <a:t>message which is send by provider and is delivered to subscribed </a:t>
            </a:r>
            <a:r>
              <a:rPr lang="en-US" altLang="zh-CN" dirty="0" smtClean="0">
                <a:solidFill>
                  <a:schemeClr val="tx1"/>
                </a:solidFill>
              </a:rPr>
              <a:t>consumers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78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Notification</a:t>
            </a:r>
            <a:r>
              <a:rPr lang="zh-CN" altLang="en-US" dirty="0">
                <a:solidFill>
                  <a:srgbClr val="0070C0"/>
                </a:solidFill>
              </a:rPr>
              <a:t>实现</a:t>
            </a:r>
            <a:r>
              <a:rPr lang="zh-CN" altLang="en-US" dirty="0" smtClean="0">
                <a:solidFill>
                  <a:srgbClr val="0070C0"/>
                </a:solidFill>
              </a:rPr>
              <a:t>原理</a:t>
            </a:r>
            <a:r>
              <a:rPr lang="en-US" altLang="zh-CN" dirty="0" smtClean="0">
                <a:solidFill>
                  <a:srgbClr val="0070C0"/>
                </a:solidFill>
              </a:rPr>
              <a:t>-</a:t>
            </a:r>
            <a:r>
              <a:rPr lang="en-US" altLang="zh-CN" dirty="0">
                <a:solidFill>
                  <a:srgbClr val="0070C0"/>
                </a:solidFill>
              </a:rPr>
              <a:t> Disruptor</a:t>
            </a:r>
            <a:r>
              <a:rPr lang="zh-CN" altLang="en-US" dirty="0" smtClean="0">
                <a:solidFill>
                  <a:srgbClr val="0070C0"/>
                </a:solidFill>
              </a:rPr>
              <a:t>简介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566" y="1615786"/>
            <a:ext cx="10934699" cy="4351338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altLang="zh-CN" sz="2800" dirty="0" smtClean="0">
                <a:solidFill>
                  <a:schemeClr val="tx1"/>
                </a:solidFill>
              </a:rPr>
              <a:t>Disruptor </a:t>
            </a:r>
            <a:r>
              <a:rPr lang="zh-CN" altLang="en-US" sz="2800" dirty="0">
                <a:solidFill>
                  <a:schemeClr val="tx1"/>
                </a:solidFill>
              </a:rPr>
              <a:t>是实现了</a:t>
            </a:r>
            <a:r>
              <a:rPr lang="en-US" altLang="zh-CN" sz="2800" dirty="0">
                <a:solidFill>
                  <a:schemeClr val="tx1"/>
                </a:solidFill>
              </a:rPr>
              <a:t>"</a:t>
            </a:r>
            <a:r>
              <a:rPr lang="zh-CN" altLang="en-US" sz="2800" dirty="0">
                <a:solidFill>
                  <a:schemeClr val="tx1"/>
                </a:solidFill>
              </a:rPr>
              <a:t>队列</a:t>
            </a:r>
            <a:r>
              <a:rPr lang="en-US" altLang="zh-CN" sz="2800" dirty="0">
                <a:solidFill>
                  <a:schemeClr val="tx1"/>
                </a:solidFill>
              </a:rPr>
              <a:t>"</a:t>
            </a:r>
            <a:r>
              <a:rPr lang="zh-CN" altLang="en-US" sz="2800" dirty="0">
                <a:solidFill>
                  <a:schemeClr val="tx1"/>
                </a:solidFill>
              </a:rPr>
              <a:t>的功能，而且是一个有界队列，也可以被看作是一个轻量级的消息中间件，所以它的应用场景自然就是典型的</a:t>
            </a:r>
            <a:r>
              <a:rPr lang="en-US" altLang="zh-CN" sz="2800" dirty="0">
                <a:solidFill>
                  <a:schemeClr val="tx1"/>
                </a:solidFill>
              </a:rPr>
              <a:t>"</a:t>
            </a:r>
            <a:r>
              <a:rPr lang="zh-CN" altLang="en-US" sz="2800" dirty="0">
                <a:solidFill>
                  <a:schemeClr val="tx1"/>
                </a:solidFill>
              </a:rPr>
              <a:t>生产者</a:t>
            </a:r>
            <a:r>
              <a:rPr lang="en-US" altLang="zh-CN" sz="2800" dirty="0">
                <a:solidFill>
                  <a:schemeClr val="tx1"/>
                </a:solidFill>
              </a:rPr>
              <a:t>-</a:t>
            </a:r>
            <a:r>
              <a:rPr lang="zh-CN" altLang="en-US" sz="2800" dirty="0">
                <a:solidFill>
                  <a:schemeClr val="tx1"/>
                </a:solidFill>
              </a:rPr>
              <a:t>消费者</a:t>
            </a:r>
            <a:r>
              <a:rPr lang="en-US" altLang="zh-CN" sz="2800" dirty="0">
                <a:solidFill>
                  <a:schemeClr val="tx1"/>
                </a:solidFill>
              </a:rPr>
              <a:t>"</a:t>
            </a:r>
            <a:r>
              <a:rPr lang="zh-CN" altLang="en-US" sz="2800" dirty="0">
                <a:solidFill>
                  <a:schemeClr val="tx1"/>
                </a:solidFill>
              </a:rPr>
              <a:t>模型的应用</a:t>
            </a:r>
            <a:r>
              <a:rPr lang="zh-CN" altLang="en-US" sz="2800" dirty="0" smtClean="0">
                <a:solidFill>
                  <a:schemeClr val="tx1"/>
                </a:solidFill>
              </a:rPr>
              <a:t>场合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>
              <a:buClr>
                <a:srgbClr val="0070C0"/>
              </a:buClr>
            </a:pPr>
            <a:r>
              <a:rPr lang="en-US" altLang="zh-CN" sz="2800" dirty="0">
                <a:solidFill>
                  <a:schemeClr val="tx1"/>
                </a:solidFill>
              </a:rPr>
              <a:t>Disruptor</a:t>
            </a:r>
            <a:r>
              <a:rPr lang="zh-CN" altLang="en-US" sz="2800" dirty="0">
                <a:solidFill>
                  <a:schemeClr val="tx1"/>
                </a:solidFill>
              </a:rPr>
              <a:t>是一个高性能的异步处理框架，或者可以认为是最快的消息框架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Clr>
                <a:srgbClr val="0070C0"/>
              </a:buClr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9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Disruptor</a:t>
            </a:r>
            <a:r>
              <a:rPr lang="zh-CN" altLang="en-US" dirty="0" smtClean="0">
                <a:solidFill>
                  <a:srgbClr val="0070C0"/>
                </a:solidFill>
              </a:rPr>
              <a:t>实现特点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err="1" smtClean="0"/>
              <a:t>RingBuffer</a:t>
            </a:r>
            <a:r>
              <a:rPr lang="en-US" altLang="zh-CN" sz="2000" dirty="0" smtClean="0"/>
              <a:t>-</a:t>
            </a:r>
            <a:r>
              <a:rPr lang="zh-CN" altLang="en-US" sz="2000" dirty="0"/>
              <a:t>首先它是一个环，其次它是一个</a:t>
            </a:r>
            <a:r>
              <a:rPr lang="zh-CN" altLang="en-US" sz="2000" dirty="0" smtClean="0"/>
              <a:t>数组，大小取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次幂</a:t>
            </a:r>
            <a:endParaRPr lang="en-US" altLang="zh-CN" sz="2000" dirty="0" smtClean="0"/>
          </a:p>
          <a:p>
            <a:r>
              <a:rPr lang="zh-CN" altLang="en-US" sz="2000" dirty="0" smtClean="0"/>
              <a:t>避免大量</a:t>
            </a:r>
            <a:r>
              <a:rPr lang="en-US" altLang="zh-CN" sz="2000" dirty="0" smtClean="0"/>
              <a:t>GC-</a:t>
            </a:r>
            <a:r>
              <a:rPr lang="en-US" altLang="zh-CN" sz="2000" dirty="0" err="1" smtClean="0"/>
              <a:t>RingBuffer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一个数组环，有个</a:t>
            </a:r>
            <a:r>
              <a:rPr lang="en-US" altLang="zh-CN" sz="2000" dirty="0"/>
              <a:t>next</a:t>
            </a:r>
            <a:r>
              <a:rPr lang="zh-CN" altLang="en-US" sz="2000" dirty="0"/>
              <a:t>引用指向后一个</a:t>
            </a:r>
            <a:r>
              <a:rPr lang="en-US" altLang="zh-CN" sz="2000" dirty="0"/>
              <a:t>event</a:t>
            </a:r>
            <a:r>
              <a:rPr lang="zh-CN" altLang="en-US" sz="2000" dirty="0"/>
              <a:t>对象，通过</a:t>
            </a:r>
            <a:r>
              <a:rPr lang="en-US" altLang="zh-CN" sz="2000" dirty="0"/>
              <a:t>set</a:t>
            </a:r>
            <a:r>
              <a:rPr lang="zh-CN" altLang="en-US" sz="2000" dirty="0"/>
              <a:t>方法将对象进行插入，如果到达末端，便会覆盖之前的数据，以此不断循环处理。这样的好处能尽最大程度避免</a:t>
            </a:r>
            <a:r>
              <a:rPr lang="en-US" altLang="zh-CN" sz="2000" dirty="0"/>
              <a:t>GC</a:t>
            </a:r>
            <a:r>
              <a:rPr lang="zh-CN" altLang="en-US" sz="2000" dirty="0"/>
              <a:t>对</a:t>
            </a:r>
            <a:r>
              <a:rPr lang="en-US" altLang="zh-CN" sz="2000" dirty="0"/>
              <a:t>event</a:t>
            </a:r>
            <a:r>
              <a:rPr lang="zh-CN" altLang="en-US" sz="2000" dirty="0"/>
              <a:t>对象的回收</a:t>
            </a:r>
            <a:endParaRPr lang="en-US" altLang="zh-CN" sz="2000" dirty="0" smtClean="0"/>
          </a:p>
          <a:p>
            <a:r>
              <a:rPr lang="zh-CN" altLang="en-US" sz="2000" dirty="0" smtClean="0"/>
              <a:t>无</a:t>
            </a:r>
            <a:r>
              <a:rPr lang="zh-CN" altLang="en-US" sz="2000" dirty="0" smtClean="0"/>
              <a:t>锁</a:t>
            </a:r>
            <a:r>
              <a:rPr lang="zh-CN" altLang="en-US" sz="2000" dirty="0" smtClean="0"/>
              <a:t>设计</a:t>
            </a:r>
            <a:r>
              <a:rPr lang="en-US" altLang="zh-CN" sz="2000" dirty="0" smtClean="0"/>
              <a:t>-</a:t>
            </a:r>
            <a:r>
              <a:rPr lang="en-US" altLang="zh-CN" sz="2000" dirty="0"/>
              <a:t>Disruptor</a:t>
            </a:r>
            <a:r>
              <a:rPr lang="zh-CN" altLang="en-US" sz="2000" dirty="0"/>
              <a:t>采用的是</a:t>
            </a:r>
            <a:r>
              <a:rPr lang="en-US" altLang="zh-CN" sz="2000" dirty="0"/>
              <a:t>CAS</a:t>
            </a:r>
            <a:r>
              <a:rPr lang="zh-CN" altLang="en-US" sz="2000" dirty="0"/>
              <a:t>原子操作，对于数据的写通过</a:t>
            </a:r>
            <a:r>
              <a:rPr lang="en-US" altLang="zh-CN" sz="2000" dirty="0"/>
              <a:t>CAS</a:t>
            </a:r>
            <a:r>
              <a:rPr lang="zh-CN" altLang="en-US" sz="2000" dirty="0"/>
              <a:t>无锁机制解决了锁带来的问题，这在性能上可是大大提升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伪共享问题解决</a:t>
            </a:r>
            <a:r>
              <a:rPr lang="en-US" altLang="zh-CN" sz="2000" dirty="0" smtClean="0"/>
              <a:t>-</a:t>
            </a:r>
            <a:r>
              <a:rPr lang="zh-CN" altLang="en-US" sz="2000" dirty="0"/>
              <a:t>内存的基本单位是</a:t>
            </a:r>
            <a:r>
              <a:rPr lang="zh-CN" altLang="en-US" sz="2000" dirty="0" smtClean="0"/>
              <a:t>字节，但内存缓存不是，内存缓存</a:t>
            </a:r>
            <a:r>
              <a:rPr lang="zh-CN" altLang="en-US" sz="2000" dirty="0"/>
              <a:t>的基本单位是缓存</a:t>
            </a:r>
            <a:r>
              <a:rPr lang="zh-CN" altLang="en-US" sz="2000" dirty="0" smtClean="0"/>
              <a:t>行，</a:t>
            </a:r>
            <a:r>
              <a:rPr lang="zh-CN" altLang="en-US" sz="2000" dirty="0"/>
              <a:t>一般一个缓存行是</a:t>
            </a:r>
            <a:r>
              <a:rPr lang="en-US" altLang="zh-CN" sz="2000" dirty="0"/>
              <a:t>64</a:t>
            </a:r>
            <a:r>
              <a:rPr lang="zh-CN" altLang="en-US" sz="2000" dirty="0"/>
              <a:t>个</a:t>
            </a:r>
            <a:r>
              <a:rPr lang="zh-CN" altLang="en-US" sz="2000" dirty="0" smtClean="0"/>
              <a:t>字节。多个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数据共用一个缓存行，就会有</a:t>
            </a:r>
            <a:r>
              <a:rPr lang="zh-CN" altLang="en-US" sz="2000" dirty="0"/>
              <a:t>缓存</a:t>
            </a:r>
            <a:r>
              <a:rPr lang="zh-CN" altLang="en-US" sz="2000" dirty="0" smtClean="0"/>
              <a:t>行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共享锁问题。</a:t>
            </a:r>
            <a:r>
              <a:rPr lang="en-US" altLang="zh-CN" sz="2000" dirty="0" smtClean="0"/>
              <a:t>Disruptor</a:t>
            </a:r>
            <a:r>
              <a:rPr lang="zh-CN" altLang="en-US" sz="2000" dirty="0" smtClean="0"/>
              <a:t>通过缓存行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填充，将缓冲行的</a:t>
            </a:r>
            <a:r>
              <a:rPr lang="en-US" altLang="zh-CN" sz="2000" dirty="0"/>
              <a:t>64</a:t>
            </a:r>
            <a:r>
              <a:rPr lang="zh-CN" altLang="en-US" sz="2000" dirty="0"/>
              <a:t>个字节</a:t>
            </a:r>
            <a:r>
              <a:rPr lang="zh-CN" altLang="en-US" sz="2000" dirty="0" smtClean="0"/>
              <a:t>填满。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 descr="https://timgsa.baidu.com/timg?image&amp;quality=80&amp;size=b9999_10000&amp;sec=1526347172891&amp;di=eb85899cdee8f9fbd756d885d379f31b&amp;imgtype=0&amp;src=http%3A%2F%2Fimages.cnblogs.com%2Fcnblogs_com%2Fkillmyday%2F201212%2F2012120215535899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6" t="3302" r="5161" b="5292"/>
          <a:stretch/>
        </p:blipFill>
        <p:spPr bwMode="auto">
          <a:xfrm>
            <a:off x="4799837" y="4146590"/>
            <a:ext cx="7058487" cy="235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44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2566" y="1803306"/>
            <a:ext cx="11354390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:property-placeholder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persistent-id=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"org.opendaylight.mdsal.dom.notification"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update-strategy=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"none"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:default-properties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:property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"notification-queue-depth"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"65536"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:property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"notification-queue-spin"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:property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"notification-queue-park"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value=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:default-properties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:property-placeholder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2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MD-SAL Notification</a:t>
            </a:r>
            <a:r>
              <a:rPr lang="zh-CN" altLang="en-US" dirty="0">
                <a:solidFill>
                  <a:srgbClr val="0070C0"/>
                </a:solidFill>
              </a:rPr>
              <a:t>编程思路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消息发布</a:t>
            </a:r>
            <a:r>
              <a:rPr lang="zh-CN" altLang="en-US" dirty="0"/>
              <a:t>服务的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&lt;reference id="</a:t>
            </a:r>
            <a:r>
              <a:rPr lang="en-US" altLang="zh-CN" dirty="0" err="1"/>
              <a:t>notificationService</a:t>
            </a:r>
            <a:r>
              <a:rPr lang="en-US" altLang="zh-CN" dirty="0"/>
              <a:t>" interface="</a:t>
            </a:r>
            <a:r>
              <a:rPr lang="en-US" altLang="zh-CN" dirty="0">
                <a:solidFill>
                  <a:srgbClr val="FF0000"/>
                </a:solidFill>
              </a:rPr>
              <a:t>org.opendaylight.controller.md.sal.binding.api.NotificationPublishService</a:t>
            </a:r>
            <a:r>
              <a:rPr lang="en-US" altLang="zh-CN" dirty="0"/>
              <a:t>"/&gt;</a:t>
            </a:r>
          </a:p>
          <a:p>
            <a:pPr marL="0" lvl="2" indent="0">
              <a:buNone/>
            </a:pPr>
            <a:endParaRPr lang="en-US" altLang="zh-CN" dirty="0" smtClean="0"/>
          </a:p>
          <a:p>
            <a:pPr marL="0" lvl="2" indent="0">
              <a:buNone/>
            </a:pPr>
            <a:endParaRPr lang="en-US" altLang="zh-CN" dirty="0"/>
          </a:p>
          <a:p>
            <a:pPr marL="0" lvl="2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void </a:t>
            </a:r>
            <a:r>
              <a:rPr lang="en-US" altLang="zh-CN" dirty="0" err="1"/>
              <a:t>putNotification</a:t>
            </a:r>
            <a:r>
              <a:rPr lang="en-US" altLang="zh-CN" dirty="0"/>
              <a:t>(Notification notification)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lvl="2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ListenableFuture</a:t>
            </a:r>
            <a:r>
              <a:rPr lang="en-US" altLang="zh-CN" dirty="0"/>
              <a:t>&lt;?&gt; </a:t>
            </a:r>
            <a:r>
              <a:rPr lang="en-US" altLang="zh-CN" dirty="0" err="1"/>
              <a:t>offerNotification</a:t>
            </a:r>
            <a:r>
              <a:rPr lang="en-US" altLang="zh-CN" dirty="0"/>
              <a:t>(Notification notification); </a:t>
            </a:r>
            <a:endParaRPr lang="en-US" altLang="zh-CN" dirty="0" smtClean="0"/>
          </a:p>
          <a:p>
            <a:pPr marL="0" lvl="2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ListenableFuture</a:t>
            </a:r>
            <a:r>
              <a:rPr lang="en-US" altLang="zh-CN" dirty="0"/>
              <a:t>&lt;?&gt; </a:t>
            </a:r>
            <a:r>
              <a:rPr lang="en-US" altLang="zh-CN" dirty="0" err="1"/>
              <a:t>offerNotification</a:t>
            </a:r>
            <a:r>
              <a:rPr lang="en-US" altLang="zh-CN" dirty="0"/>
              <a:t>(Notification </a:t>
            </a:r>
            <a:r>
              <a:rPr lang="en-US" altLang="zh-CN" dirty="0" err="1"/>
              <a:t>notification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timeout, </a:t>
            </a:r>
            <a:r>
              <a:rPr lang="en-US" altLang="zh-CN" dirty="0" err="1"/>
              <a:t>TimeUnit</a:t>
            </a:r>
            <a:r>
              <a:rPr lang="en-US" altLang="zh-CN" dirty="0"/>
              <a:t> unit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371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监听实现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Notification Yang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notification </a:t>
            </a:r>
            <a:r>
              <a:rPr lang="en-US" altLang="zh-CN" dirty="0" err="1"/>
              <a:t>toasterOutOfBread</a:t>
            </a:r>
            <a:r>
              <a:rPr lang="en-US" altLang="zh-CN" dirty="0"/>
              <a:t> </a:t>
            </a:r>
            <a:r>
              <a:rPr lang="en-US" altLang="zh-CN" dirty="0" smtClean="0"/>
              <a:t>{}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notification </a:t>
            </a:r>
            <a:r>
              <a:rPr lang="en-US" altLang="zh-CN" dirty="0" err="1"/>
              <a:t>toasterRestocked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leaf </a:t>
            </a:r>
            <a:r>
              <a:rPr lang="en-US" altLang="zh-CN" dirty="0" err="1"/>
              <a:t>amountOfBread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en-US" altLang="zh-CN" dirty="0"/>
              <a:t>type uint32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      }</a:t>
            </a:r>
          </a:p>
          <a:p>
            <a:pPr marL="0" indent="0">
              <a:buNone/>
            </a:pPr>
            <a:r>
              <a:rPr lang="en-US" altLang="zh-CN" dirty="0" smtClean="0"/>
              <a:t>    }</a:t>
            </a:r>
          </a:p>
          <a:p>
            <a:r>
              <a:rPr lang="en-US" altLang="zh-CN" dirty="0" err="1" smtClean="0"/>
              <a:t>NotificationListener</a:t>
            </a:r>
            <a:r>
              <a:rPr lang="zh-CN" altLang="en-US" dirty="0" smtClean="0"/>
              <a:t>接口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public </a:t>
            </a:r>
            <a:r>
              <a:rPr lang="en-US" altLang="zh-CN" dirty="0"/>
              <a:t>interface </a:t>
            </a:r>
            <a:r>
              <a:rPr lang="en-US" altLang="zh-CN" dirty="0" err="1" smtClean="0"/>
              <a:t>ToasterListener</a:t>
            </a:r>
            <a:r>
              <a:rPr lang="en-US" altLang="zh-CN" dirty="0" smtClean="0"/>
              <a:t> extends </a:t>
            </a:r>
            <a:r>
              <a:rPr lang="en-US" altLang="zh-CN" dirty="0" err="1" smtClean="0"/>
              <a:t>NotificationListener</a:t>
            </a:r>
            <a:r>
              <a:rPr lang="en-US" altLang="zh-CN" dirty="0" smtClean="0"/>
              <a:t>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void </a:t>
            </a:r>
            <a:r>
              <a:rPr lang="en-US" altLang="zh-CN" dirty="0" err="1"/>
              <a:t>onToasterOutOfBread</a:t>
            </a:r>
            <a:r>
              <a:rPr lang="en-US" altLang="zh-CN" dirty="0"/>
              <a:t>(</a:t>
            </a:r>
            <a:r>
              <a:rPr lang="en-US" altLang="zh-CN" dirty="0" err="1"/>
              <a:t>ToasterOutOfBread</a:t>
            </a:r>
            <a:r>
              <a:rPr lang="en-US" altLang="zh-CN" dirty="0"/>
              <a:t> notification);</a:t>
            </a:r>
          </a:p>
          <a:p>
            <a:pPr marL="0" indent="0">
              <a:buNone/>
            </a:pPr>
            <a:r>
              <a:rPr lang="en-US" altLang="zh-CN" dirty="0" smtClean="0"/>
              <a:t>    void </a:t>
            </a:r>
            <a:r>
              <a:rPr lang="en-US" altLang="zh-CN" dirty="0" err="1"/>
              <a:t>onToasterRestocked</a:t>
            </a:r>
            <a:r>
              <a:rPr lang="en-US" altLang="zh-CN" dirty="0"/>
              <a:t>(</a:t>
            </a:r>
            <a:r>
              <a:rPr lang="en-US" altLang="zh-CN" dirty="0" err="1"/>
              <a:t>ToasterRestocked</a:t>
            </a:r>
            <a:r>
              <a:rPr lang="en-US" altLang="zh-CN" dirty="0"/>
              <a:t> notification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5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注册</a:t>
            </a:r>
            <a:r>
              <a:rPr lang="en-US" altLang="zh-CN" dirty="0" smtClean="0">
                <a:solidFill>
                  <a:srgbClr val="0070C0"/>
                </a:solidFill>
              </a:rPr>
              <a:t>Notification</a:t>
            </a:r>
            <a:r>
              <a:rPr lang="zh-CN" altLang="en-US" dirty="0" smtClean="0">
                <a:solidFill>
                  <a:srgbClr val="0070C0"/>
                </a:solidFill>
              </a:rPr>
              <a:t>监听器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rgbClr val="0070C0"/>
                </a:solidFill>
              </a:rPr>
              <a:t>注册</a:t>
            </a:r>
            <a:r>
              <a:rPr lang="en-US" altLang="zh-CN" sz="2000" dirty="0" smtClean="0">
                <a:solidFill>
                  <a:srgbClr val="0070C0"/>
                </a:solidFill>
              </a:rPr>
              <a:t>Notification</a:t>
            </a:r>
            <a:r>
              <a:rPr lang="zh-CN" altLang="en-US" sz="2000" dirty="0" smtClean="0">
                <a:solidFill>
                  <a:srgbClr val="0070C0"/>
                </a:solidFill>
              </a:rPr>
              <a:t>监听器：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</a:t>
            </a:r>
            <a:r>
              <a:rPr lang="en-US" altLang="zh-CN" sz="2000" dirty="0">
                <a:solidFill>
                  <a:srgbClr val="FF0000"/>
                </a:solidFill>
              </a:rPr>
              <a:t>bean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id="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kitchenService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class="org.opendaylight.controller.sample.kitchen.impl.KitchenServiceImpl"        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-method="register" destroy-method="unregister"&gt;    &lt;argument ref="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toasterService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"/&gt;  &lt;/bean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odl:notification-listener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ref="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kitchenService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"/&gt;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9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khaezxv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indent="0" algn="l">
          <a:buNone/>
          <a:defRPr dirty="0" smtClean="0">
            <a:solidFill>
              <a:schemeClr val="tx1">
                <a:lumMod val="65000"/>
                <a:lumOff val="35000"/>
              </a:schemeClr>
            </a:solidFill>
            <a:cs typeface="+mn-ea"/>
            <a:sym typeface="+mn-lt"/>
          </a:defRPr>
        </a:defPPr>
      </a:lstStyle>
    </a:spDef>
    <a:txDef>
      <a:spPr>
        <a:noFill/>
        <a:effectLst/>
      </a:spPr>
      <a:bodyPr wrap="square" rtlCol="0">
        <a:spAutoFit/>
      </a:bodyPr>
      <a:lstStyle>
        <a:defPPr algn="l"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3" id="{126E9214-A555-4BC3-B5A3-E13F28C54F29}" vid="{F6FD8EF6-F4B5-4285-8F67-75C5C119837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未来网络学院-PPT模板v2.0</Template>
  <TotalTime>2141</TotalTime>
  <Words>735</Words>
  <Application>Microsoft Office PowerPoint</Application>
  <PresentationFormat>宽屏</PresentationFormat>
  <Paragraphs>92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微软雅黑</vt:lpstr>
      <vt:lpstr>微软雅黑</vt:lpstr>
      <vt:lpstr>Arial</vt:lpstr>
      <vt:lpstr>Calibri</vt:lpstr>
      <vt:lpstr>Courier New</vt:lpstr>
      <vt:lpstr>Wingdings</vt:lpstr>
      <vt:lpstr>自定义设计方案</vt:lpstr>
      <vt:lpstr>ODL MD-SAL Notification</vt:lpstr>
      <vt:lpstr>PowerPoint 演示文稿</vt:lpstr>
      <vt:lpstr>ODL MD-SAL Notification</vt:lpstr>
      <vt:lpstr>Notification实现原理- Disruptor简介</vt:lpstr>
      <vt:lpstr>Disruptor实现特点</vt:lpstr>
      <vt:lpstr>配置</vt:lpstr>
      <vt:lpstr>MD-SAL Notification编程思路</vt:lpstr>
      <vt:lpstr>监听实现</vt:lpstr>
      <vt:lpstr>注册Notification监听器</vt:lpstr>
      <vt:lpstr>背景知识-Blueprint</vt:lpstr>
      <vt:lpstr>Blueprint</vt:lpstr>
      <vt:lpstr>Blueprint配置标签</vt:lpstr>
      <vt:lpstr>ODL Blueprint Ext</vt:lpstr>
      <vt:lpstr>ODL Blueprint配置注意点</vt:lpstr>
      <vt:lpstr>PowerPoint 演示文稿</vt:lpstr>
      <vt:lpstr>本节需要掌握的知识点</vt:lpstr>
      <vt:lpstr>思考练习题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ODL’s  Hello World</dc:title>
  <dc:creator>齐 琦</dc:creator>
  <cp:lastModifiedBy>齐 琦</cp:lastModifiedBy>
  <cp:revision>90</cp:revision>
  <dcterms:created xsi:type="dcterms:W3CDTF">2018-05-10T20:44:42Z</dcterms:created>
  <dcterms:modified xsi:type="dcterms:W3CDTF">2018-06-18T20:39:15Z</dcterms:modified>
</cp:coreProperties>
</file>