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4" r:id="rId3"/>
    <p:sldId id="265" r:id="rId4"/>
    <p:sldId id="295" r:id="rId5"/>
    <p:sldId id="316" r:id="rId6"/>
    <p:sldId id="313" r:id="rId7"/>
    <p:sldId id="314" r:id="rId8"/>
    <p:sldId id="315" r:id="rId9"/>
    <p:sldId id="317" r:id="rId10"/>
    <p:sldId id="306" r:id="rId11"/>
    <p:sldId id="311" r:id="rId12"/>
    <p:sldId id="312" r:id="rId13"/>
    <p:sldId id="302" r:id="rId14"/>
    <p:sldId id="303" r:id="rId15"/>
    <p:sldId id="304" r:id="rId16"/>
    <p:sldId id="305" r:id="rId17"/>
    <p:sldId id="318" r:id="rId18"/>
    <p:sldId id="319" r:id="rId19"/>
    <p:sldId id="2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D0BCB-D936-4555-8DC2-B1CC930F179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167F-A208-47CC-926D-1B2245DB3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7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A37F0-1623-4208-8086-17A0252105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3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 hasCustomPrompt="1"/>
          </p:nvPr>
        </p:nvSpPr>
        <p:spPr>
          <a:xfrm>
            <a:off x="572404" y="3501264"/>
            <a:ext cx="5287489" cy="826025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A0D3DA76-49EB-44A1-A95F-A41EA447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pic>
        <p:nvPicPr>
          <p:cNvPr id="11" name="图片 10" descr="图片包含 事情&#10;&#10;已生成高可信度的说明">
            <a:extLst>
              <a:ext uri="{FF2B5EF4-FFF2-40B4-BE49-F238E27FC236}">
                <a16:creationId xmlns="" xmlns:a16="http://schemas.microsoft.com/office/drawing/2014/main" id="{7A54BE48-E6E4-4DBF-8304-1DABD34BFB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1" y="5715548"/>
            <a:ext cx="1427305" cy="4691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D2745CB0-AAF8-47B5-B072-94CC99DF65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D51B6D18-F448-474E-825B-3F6D0AD07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8" y="4275017"/>
            <a:ext cx="5286805" cy="46914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184902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5FAE1A1-3532-4AC3-B78A-66239455F1F6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图片包含 事情&#10;&#10;已生成高可信度的说明">
            <a:extLst>
              <a:ext uri="{FF2B5EF4-FFF2-40B4-BE49-F238E27FC236}">
                <a16:creationId xmlns="" xmlns:a16="http://schemas.microsoft.com/office/drawing/2014/main" id="{E24177B6-18F8-4B4E-826C-9A61189C4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042D150-4675-4850-8556-879012521C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746" b="13499"/>
          <a:stretch/>
        </p:blipFill>
        <p:spPr>
          <a:xfrm>
            <a:off x="8020399" y="2470999"/>
            <a:ext cx="4171601" cy="4387001"/>
          </a:xfrm>
          <a:prstGeom prst="rect">
            <a:avLst/>
          </a:prstGeom>
        </p:spPr>
      </p:pic>
      <p:sp>
        <p:nvSpPr>
          <p:cNvPr id="19" name="文本占位符 18">
            <a:extLst>
              <a:ext uri="{FF2B5EF4-FFF2-40B4-BE49-F238E27FC236}">
                <a16:creationId xmlns="" xmlns:a16="http://schemas.microsoft.com/office/drawing/2014/main" id="{8F5419F7-BFF7-4256-A2DE-4C5FBAB79C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7863" y="360208"/>
            <a:ext cx="2266950" cy="654050"/>
          </a:xfrm>
          <a:noFill/>
          <a:effectLst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3600" b="1" dirty="0">
                <a:solidFill>
                  <a:srgbClr val="1390CA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80131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4040" y="4261816"/>
            <a:ext cx="8124286" cy="806072"/>
          </a:xfrm>
        </p:spPr>
        <p:txBody>
          <a:bodyPr anchor="b"/>
          <a:lstStyle>
            <a:lvl1pPr>
              <a:defRPr sz="5200" b="1">
                <a:solidFill>
                  <a:srgbClr val="1390C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2203" y="5011763"/>
            <a:ext cx="6886197" cy="3977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7" name="图片 6" descr="图片包含 事情&#10;&#10;已生成高可信度的说明">
            <a:extLst>
              <a:ext uri="{FF2B5EF4-FFF2-40B4-BE49-F238E27FC236}">
                <a16:creationId xmlns="" xmlns:a16="http://schemas.microsoft.com/office/drawing/2014/main" id="{31B08F91-5F8D-438E-9E79-0D1E54E8B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pic>
        <p:nvPicPr>
          <p:cNvPr id="9" name="图片 8" descr="图片包含 事情&#10;&#10;已生成高可信度的说明">
            <a:extLst>
              <a:ext uri="{FF2B5EF4-FFF2-40B4-BE49-F238E27FC236}">
                <a16:creationId xmlns="" xmlns:a16="http://schemas.microsoft.com/office/drawing/2014/main" id="{52AB3A20-BC19-413C-ACA9-385A01332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6D55681-9159-488C-A5D8-D76958229FE2}"/>
              </a:ext>
            </a:extLst>
          </p:cNvPr>
          <p:cNvSpPr/>
          <p:nvPr/>
        </p:nvSpPr>
        <p:spPr>
          <a:xfrm>
            <a:off x="0" y="4262873"/>
            <a:ext cx="940158" cy="1152936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8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772" y="374127"/>
            <a:ext cx="10515600" cy="6838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5" name="图片 4" descr="图片包含 事情&#10;&#10;已生成高可信度的说明">
            <a:extLst>
              <a:ext uri="{FF2B5EF4-FFF2-40B4-BE49-F238E27FC236}">
                <a16:creationId xmlns="" xmlns:a16="http://schemas.microsoft.com/office/drawing/2014/main" id="{3B3C7442-44B5-45F3-9A27-CD25A08B0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6BFFF4B-0750-4482-ACF9-12EE4239E0DB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7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2566" y="374128"/>
            <a:ext cx="10934701" cy="6838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2567" y="1602138"/>
            <a:ext cx="10934699" cy="4351338"/>
          </a:xfrm>
        </p:spPr>
        <p:txBody>
          <a:bodyPr/>
          <a:lstStyle>
            <a:lvl1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400">
                <a:solidFill>
                  <a:srgbClr val="1390CA"/>
                </a:solidFill>
                <a:latin typeface="+mn-ea"/>
                <a:ea typeface="+mn-ea"/>
              </a:defRPr>
            </a:lvl1pPr>
            <a:lvl2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4pPr>
            <a:lvl5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 dirty="0"/>
              <a:t>单击此处编辑内容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13" name="图片 12" descr="图片包含 事情&#10;&#10;已生成高可信度的说明">
            <a:extLst>
              <a:ext uri="{FF2B5EF4-FFF2-40B4-BE49-F238E27FC236}">
                <a16:creationId xmlns="" xmlns:a16="http://schemas.microsoft.com/office/drawing/2014/main" id="{26CD6027-D42A-462D-AA28-0114CA848C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F4CBE18-86C4-4D7C-B9FF-898E4A09C187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事情&#10;&#10;已生成高可信度的说明">
            <a:extLst>
              <a:ext uri="{FF2B5EF4-FFF2-40B4-BE49-F238E27FC236}">
                <a16:creationId xmlns="" xmlns:a16="http://schemas.microsoft.com/office/drawing/2014/main" id="{987A9A24-4327-4218-B4D1-A0C7BD9C6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2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>
            <a:extLst>
              <a:ext uri="{FF2B5EF4-FFF2-40B4-BE49-F238E27FC236}">
                <a16:creationId xmlns="" xmlns:a16="http://schemas.microsoft.com/office/drawing/2014/main" id="{81E2D641-B690-4E23-BAE3-5BA3A1066063}"/>
              </a:ext>
            </a:extLst>
          </p:cNvPr>
          <p:cNvSpPr txBox="1"/>
          <p:nvPr/>
        </p:nvSpPr>
        <p:spPr>
          <a:xfrm>
            <a:off x="2615266" y="2705725"/>
            <a:ext cx="7108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b="0" dirty="0">
                <a:solidFill>
                  <a:srgbClr val="268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 u</a:t>
            </a:r>
            <a:r>
              <a:rPr lang="zh-CN" altLang="en-US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0F23A89-67D2-4CD8-9703-4DA7BE5FE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00" y="3204000"/>
            <a:ext cx="640800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105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21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36380" y="63106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49B72E3-10B5-4565-B400-91F5C9CD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3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141" y="3328009"/>
            <a:ext cx="7060429" cy="826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ODL MD-SAL </a:t>
            </a:r>
            <a:r>
              <a:rPr lang="en-US" altLang="zh-CN" dirty="0" err="1" smtClean="0"/>
              <a:t>DataStore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525989" y="4275017"/>
            <a:ext cx="5286805" cy="46914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CONFIGURATION&amp;OPERATIONAL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DataChangeEvent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注册监听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ListenerRegistration</a:t>
            </a:r>
            <a:r>
              <a:rPr lang="en-US" altLang="zh-CN" dirty="0"/>
              <a:t>&lt;L&gt; </a:t>
            </a:r>
            <a:r>
              <a:rPr lang="en-US" altLang="zh-CN" dirty="0" err="1"/>
              <a:t>registerDataTreeChangeListener</a:t>
            </a:r>
            <a:r>
              <a:rPr lang="en-US" altLang="zh-CN" dirty="0"/>
              <a:t>(@</a:t>
            </a:r>
            <a:r>
              <a:rPr lang="en-US" altLang="zh-CN" dirty="0" err="1"/>
              <a:t>Nonnull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DataTreeIdentifier</a:t>
            </a:r>
            <a:r>
              <a:rPr lang="en-US" altLang="zh-CN" dirty="0"/>
              <a:t>&lt;T&gt; </a:t>
            </a:r>
            <a:r>
              <a:rPr lang="en-US" altLang="zh-CN" dirty="0" err="1"/>
              <a:t>treeId</a:t>
            </a:r>
            <a:r>
              <a:rPr lang="en-US" altLang="zh-CN" dirty="0"/>
              <a:t>, @</a:t>
            </a:r>
            <a:r>
              <a:rPr lang="en-US" altLang="zh-CN" dirty="0" err="1"/>
              <a:t>Nonnull</a:t>
            </a:r>
            <a:r>
              <a:rPr lang="en-US" altLang="zh-CN" dirty="0"/>
              <a:t> L listener);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处理变更通知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6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数据变更监听接口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org.opendaylight.mdsal.binding.api</a:t>
            </a:r>
            <a:r>
              <a:rPr lang="en-US" altLang="zh-CN" dirty="0"/>
              <a:t>. </a:t>
            </a:r>
            <a:r>
              <a:rPr lang="en-US" altLang="zh-CN" dirty="0" err="1" smtClean="0"/>
              <a:t>DataTreeChangeListener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fr-FR" altLang="zh-CN" dirty="0"/>
              <a:t> void onDataTreeChanged(@Nonnull Collection&lt;DataTreeModification&lt;T&gt;&gt; changes);}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ClusterDataTreeChangeListener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最新</a:t>
            </a:r>
            <a:r>
              <a:rPr lang="zh-CN" altLang="en-US" dirty="0" smtClean="0"/>
              <a:t>版本里</a:t>
            </a:r>
            <a:r>
              <a:rPr lang="en-US" altLang="zh-CN" dirty="0" err="1" smtClean="0"/>
              <a:t>DataChangeListener</a:t>
            </a:r>
            <a:r>
              <a:rPr lang="zh-CN" altLang="en-US" dirty="0" smtClean="0"/>
              <a:t>已经被社区废弃。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71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事务链设计初衷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数据操作的顺序保证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AsyncWriteTransaction</a:t>
            </a:r>
            <a:r>
              <a:rPr lang="en-US" altLang="zh-CN" dirty="0" smtClean="0"/>
              <a:t> </a:t>
            </a:r>
            <a:r>
              <a:rPr lang="en-US" altLang="zh-CN" dirty="0"/>
              <a:t>t1 = </a:t>
            </a:r>
            <a:r>
              <a:rPr lang="en-US" altLang="zh-CN" dirty="0" err="1"/>
              <a:t>broker.newWriteOnlyTransaction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t1.put(id</a:t>
            </a:r>
            <a:r>
              <a:rPr lang="en-US" altLang="zh-CN" dirty="0"/>
              <a:t>, data);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t1.submit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AsyncReadTransaction</a:t>
            </a:r>
            <a:r>
              <a:rPr lang="en-US" altLang="zh-CN" dirty="0" smtClean="0"/>
              <a:t> </a:t>
            </a:r>
            <a:r>
              <a:rPr lang="en-US" altLang="zh-CN" dirty="0"/>
              <a:t>t2 = </a:t>
            </a:r>
            <a:r>
              <a:rPr lang="en-US" altLang="zh-CN" dirty="0" err="1"/>
              <a:t>broker.newReadOnlyTransaction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Optional </a:t>
            </a:r>
            <a:r>
              <a:rPr lang="en-US" altLang="zh-CN" dirty="0" err="1" smtClean="0"/>
              <a:t>maybeData</a:t>
            </a:r>
            <a:r>
              <a:rPr lang="en-US" altLang="zh-CN" dirty="0" smtClean="0"/>
              <a:t> </a:t>
            </a:r>
            <a:r>
              <a:rPr lang="en-US" altLang="zh-CN" dirty="0"/>
              <a:t>= t2.read(id).get();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90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实现原理简单介绍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事务链里的事务按序提交，每个事务可以看到前面的事务的操作结果。事务链不能保证事务链里的一连串事务的原子性，事务会按照提交的顺序被尽快提交（</a:t>
            </a:r>
            <a:r>
              <a:rPr lang="en-US" altLang="zh-CN" dirty="0" smtClean="0"/>
              <a:t>A </a:t>
            </a:r>
            <a:r>
              <a:rPr lang="en-US" altLang="zh-CN" dirty="0"/>
              <a:t>chain of transactions. Transactions in a chain need to be committed in sequence and each transaction should see the effects of previous committed transactions as they occurred. A chain makes no guarantees of atomicity across the chained transactions - the transactions are committed as soon as possible in the order that they were submitted</a:t>
            </a:r>
            <a:r>
              <a:rPr lang="en-US" altLang="zh-CN" dirty="0" smtClean="0"/>
              <a:t>.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7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TransactionChain</a:t>
            </a:r>
            <a:r>
              <a:rPr lang="zh-CN" altLang="en-US" dirty="0" smtClean="0"/>
              <a:t>实现原理简介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事务创建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事务链创建事务时，会先判断前面的事务是否已提交，如果没提交，会直接返回错误。</a:t>
            </a:r>
            <a:endParaRPr lang="en-US" altLang="zh-CN" dirty="0" smtClean="0"/>
          </a:p>
          <a:p>
            <a:r>
              <a:rPr lang="zh-CN" altLang="en-US" dirty="0" smtClean="0"/>
              <a:t>事务提交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事务提交是先在本地提交，不会立刻向集群中其他节点上的副本同步。如果此时有新事务创建请求，则处理新事务，如果空闲了，才会把本地提交同步到整个</a:t>
            </a:r>
            <a:r>
              <a:rPr lang="zh-CN" altLang="en-US" smtClean="0"/>
              <a:t>集群。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3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相关接口介绍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1" indent="0">
              <a:spcBef>
                <a:spcPts val="1000"/>
              </a:spcBef>
              <a:buClr>
                <a:srgbClr val="0070C0"/>
              </a:buClr>
              <a:buNone/>
            </a:pPr>
            <a:r>
              <a:rPr lang="en-US" altLang="zh-CN" sz="2800" dirty="0" err="1" smtClean="0"/>
              <a:t>DataBroker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lvl="1" indent="0">
              <a:spcBef>
                <a:spcPts val="1000"/>
              </a:spcBef>
              <a:buClr>
                <a:srgbClr val="0070C0"/>
              </a:buClr>
              <a:buNone/>
            </a:pPr>
            <a:r>
              <a:rPr lang="en-US" altLang="zh-CN" sz="2800" dirty="0"/>
              <a:t> @Override    </a:t>
            </a:r>
            <a:r>
              <a:rPr lang="en-US" altLang="zh-CN" sz="2800" dirty="0" err="1"/>
              <a:t>BindingTransactionChain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create</a:t>
            </a:r>
          </a:p>
          <a:p>
            <a:pPr marL="0" lvl="1" indent="0">
              <a:spcBef>
                <a:spcPts val="1000"/>
              </a:spcBef>
              <a:buClr>
                <a:srgbClr val="0070C0"/>
              </a:buClr>
              <a:buNone/>
            </a:pPr>
            <a:r>
              <a:rPr lang="en-US" altLang="zh-CN" sz="2800" dirty="0" err="1" smtClean="0"/>
              <a:t>TransactionChain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TransactionChainListener</a:t>
            </a:r>
            <a:r>
              <a:rPr lang="en-US" altLang="zh-CN" sz="2800" dirty="0" smtClean="0"/>
              <a:t> listener);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0" lvl="1" indent="0">
              <a:spcBef>
                <a:spcPts val="1000"/>
              </a:spcBef>
              <a:buClr>
                <a:srgbClr val="0070C0"/>
              </a:buClr>
              <a:buNone/>
            </a:pPr>
            <a:endParaRPr lang="en-US" altLang="zh-CN" sz="2800" dirty="0"/>
          </a:p>
          <a:p>
            <a:pPr marL="0" lvl="1" indent="0">
              <a:spcBef>
                <a:spcPts val="1000"/>
              </a:spcBef>
              <a:buClr>
                <a:srgbClr val="0070C0"/>
              </a:buClr>
              <a:buNone/>
            </a:pPr>
            <a:r>
              <a:rPr lang="en-US" altLang="zh-CN" sz="2800" dirty="0" smtClean="0"/>
              <a:t>public </a:t>
            </a:r>
            <a:r>
              <a:rPr lang="en-US" altLang="zh-CN" sz="2800" dirty="0"/>
              <a:t>interface </a:t>
            </a:r>
            <a:r>
              <a:rPr lang="en-US" altLang="zh-CN" sz="2800" dirty="0" err="1"/>
              <a:t>BindingTransactionChain</a:t>
            </a:r>
            <a:r>
              <a:rPr lang="en-US" altLang="zh-CN" sz="2800" dirty="0"/>
              <a:t>  {</a:t>
            </a:r>
          </a:p>
          <a:p>
            <a:pPr marL="0" lvl="1" indent="0">
              <a:spcBef>
                <a:spcPts val="1000"/>
              </a:spcBef>
              <a:buClr>
                <a:srgbClr val="0070C0"/>
              </a:buClr>
              <a:buNone/>
            </a:pPr>
            <a:r>
              <a:rPr lang="en-US" altLang="zh-CN" sz="2800" dirty="0"/>
              <a:t>    @Override    </a:t>
            </a:r>
            <a:r>
              <a:rPr lang="en-US" altLang="zh-CN" sz="2800" dirty="0" err="1"/>
              <a:t>ReadTransaction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newReadOnlyTransaction</a:t>
            </a:r>
            <a:r>
              <a:rPr lang="en-US" altLang="zh-CN" sz="2800" dirty="0"/>
              <a:t>();</a:t>
            </a:r>
          </a:p>
          <a:p>
            <a:pPr marL="0" lvl="1" indent="0">
              <a:spcBef>
                <a:spcPts val="1000"/>
              </a:spcBef>
              <a:buClr>
                <a:srgbClr val="0070C0"/>
              </a:buClr>
              <a:buNone/>
            </a:pPr>
            <a:r>
              <a:rPr lang="en-US" altLang="zh-CN" sz="2800" dirty="0"/>
              <a:t>    @Override    </a:t>
            </a:r>
            <a:r>
              <a:rPr lang="en-US" altLang="zh-CN" sz="2800" dirty="0" err="1"/>
              <a:t>WriteTransaction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newWriteOnlyTransaction</a:t>
            </a:r>
            <a:r>
              <a:rPr lang="en-US" altLang="zh-CN" sz="2800" dirty="0"/>
              <a:t>();</a:t>
            </a:r>
          </a:p>
          <a:p>
            <a:pPr marL="0" lvl="1" indent="0">
              <a:spcBef>
                <a:spcPts val="1000"/>
              </a:spcBef>
              <a:buClr>
                <a:srgbClr val="0070C0"/>
              </a:buClr>
              <a:buNone/>
            </a:pPr>
            <a:r>
              <a:rPr lang="en-US" altLang="zh-CN" sz="2800" dirty="0"/>
              <a:t>}</a:t>
            </a:r>
          </a:p>
          <a:p>
            <a:pPr marL="0" lvl="1" indent="0">
              <a:spcBef>
                <a:spcPts val="1000"/>
              </a:spcBef>
              <a:buClr>
                <a:srgbClr val="0070C0"/>
              </a:buClr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641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DataStore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基于事务机制的访问</a:t>
            </a:r>
            <a:endParaRPr lang="en-US" altLang="zh-CN" dirty="0" smtClean="0"/>
          </a:p>
          <a:p>
            <a:r>
              <a:rPr lang="en-US" altLang="zh-CN" dirty="0" err="1" smtClean="0"/>
              <a:t>DataStore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数据变更通知</a:t>
            </a:r>
            <a:endParaRPr lang="en-US" altLang="zh-CN" dirty="0" smtClean="0"/>
          </a:p>
          <a:p>
            <a:r>
              <a:rPr lang="en-US" altLang="zh-CN" dirty="0" err="1" smtClean="0"/>
              <a:t>DataStore</a:t>
            </a:r>
            <a:r>
              <a:rPr lang="en-US" altLang="zh-CN" dirty="0" smtClean="0"/>
              <a:t>-</a:t>
            </a:r>
            <a:r>
              <a:rPr lang="zh-CN" altLang="en-US" dirty="0" smtClean="0"/>
              <a:t>事务链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66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OpenDaylight+Mininet</a:t>
            </a:r>
            <a:r>
              <a:rPr lang="zh-CN" altLang="en-US" dirty="0" smtClean="0"/>
              <a:t>环境，加载</a:t>
            </a:r>
            <a:r>
              <a:rPr lang="en-US" altLang="zh-CN" dirty="0" smtClean="0"/>
              <a:t>feature  </a:t>
            </a:r>
            <a:r>
              <a:rPr lang="en-US" altLang="zh-CN" dirty="0" err="1" smtClean="0"/>
              <a:t>odl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openflowplugin</a:t>
            </a:r>
            <a:r>
              <a:rPr lang="en-US" altLang="zh-CN" dirty="0" smtClean="0"/>
              <a:t>-flow-services</a:t>
            </a:r>
          </a:p>
          <a:p>
            <a:r>
              <a:rPr lang="zh-CN" altLang="en-US" dirty="0" smtClean="0"/>
              <a:t>编程实现监听</a:t>
            </a:r>
            <a:r>
              <a:rPr lang="en-US" altLang="zh-CN" dirty="0" err="1" smtClean="0"/>
              <a:t>opendaylight</a:t>
            </a:r>
            <a:r>
              <a:rPr lang="en-US" altLang="zh-CN" dirty="0" smtClean="0"/>
              <a:t>-inventory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编程实现监听到交换机节点上线（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节点创建），下发一条默认上送所有未匹配到的报文到控制器的流表（通过写库方式实现）</a:t>
            </a:r>
            <a:endParaRPr lang="en-US" altLang="zh-CN" dirty="0" smtClean="0"/>
          </a:p>
          <a:p>
            <a:r>
              <a:rPr lang="zh-CN" altLang="en-US" dirty="0" smtClean="0"/>
              <a:t>监听</a:t>
            </a:r>
            <a:r>
              <a:rPr lang="en-US" altLang="zh-CN" dirty="0" err="1" smtClean="0"/>
              <a:t>PacketRecieved</a:t>
            </a:r>
            <a:r>
              <a:rPr lang="zh-CN" altLang="en-US" dirty="0" smtClean="0"/>
              <a:t>消息，打印</a:t>
            </a:r>
            <a:r>
              <a:rPr lang="en-US" altLang="zh-CN" dirty="0" err="1" smtClean="0"/>
              <a:t>PacketIn</a:t>
            </a:r>
            <a:r>
              <a:rPr lang="zh-CN" altLang="en-US" dirty="0" smtClean="0"/>
              <a:t>报文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mtClean="0"/>
              <a:t>解析</a:t>
            </a:r>
            <a:r>
              <a:rPr lang="en-US" altLang="zh-CN" dirty="0" err="1" smtClean="0"/>
              <a:t>PacketIn</a:t>
            </a:r>
            <a:r>
              <a:rPr lang="zh-CN" altLang="en-US" dirty="0" smtClean="0"/>
              <a:t>报文，对于解析出的</a:t>
            </a:r>
            <a:r>
              <a:rPr lang="en-US" altLang="zh-CN" dirty="0" smtClean="0"/>
              <a:t>LLDP</a:t>
            </a:r>
            <a:r>
              <a:rPr lang="zh-CN" altLang="en-US" dirty="0" smtClean="0"/>
              <a:t>报文，生成网络拓扑信息，把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通过事务链的方式写入</a:t>
            </a:r>
            <a:r>
              <a:rPr lang="en-US" altLang="zh-CN" dirty="0" smtClean="0"/>
              <a:t>network-topology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588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1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2CA3B45E-A18A-40B1-9521-EF4AAF17DA29}"/>
              </a:ext>
            </a:extLst>
          </p:cNvPr>
          <p:cNvGrpSpPr/>
          <p:nvPr/>
        </p:nvGrpSpPr>
        <p:grpSpPr>
          <a:xfrm>
            <a:off x="0" y="2349661"/>
            <a:ext cx="8566483" cy="847614"/>
            <a:chOff x="0" y="2252625"/>
            <a:chExt cx="8410012" cy="830164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2252625"/>
              <a:ext cx="1388225" cy="830164"/>
              <a:chOff x="-266380" y="2196070"/>
              <a:chExt cx="2017637" cy="1206555"/>
            </a:xfrm>
            <a:solidFill>
              <a:schemeClr val="accent1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-266380" y="2337683"/>
                <a:ext cx="2017637" cy="954157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047568" y="2196070"/>
                <a:ext cx="453225" cy="1206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4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2BA8F43E-F02F-4844-B204-E6354B1F3EEC}"/>
                </a:ext>
              </a:extLst>
            </p:cNvPr>
            <p:cNvSpPr txBox="1"/>
            <p:nvPr/>
          </p:nvSpPr>
          <p:spPr>
            <a:xfrm>
              <a:off x="1560557" y="2393106"/>
              <a:ext cx="6849455" cy="5727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DataStore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相关的概念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FFC62646-50D3-4904-98F0-399D2EDE78A0}"/>
              </a:ext>
            </a:extLst>
          </p:cNvPr>
          <p:cNvGrpSpPr/>
          <p:nvPr/>
        </p:nvGrpSpPr>
        <p:grpSpPr>
          <a:xfrm>
            <a:off x="0" y="3324901"/>
            <a:ext cx="8479856" cy="830164"/>
            <a:chOff x="0" y="3324901"/>
            <a:chExt cx="8378635" cy="830164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3324901"/>
              <a:ext cx="1388225" cy="830164"/>
              <a:chOff x="-266380" y="2196070"/>
              <a:chExt cx="2017637" cy="1206555"/>
            </a:xfrm>
            <a:solidFill>
              <a:schemeClr val="accent1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-266380" y="2337683"/>
                <a:ext cx="2017637" cy="954157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47568" y="2196070"/>
                <a:ext cx="453225" cy="1206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4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EB774DED-C653-4128-B45E-B833614C17DF}"/>
                </a:ext>
              </a:extLst>
            </p:cNvPr>
            <p:cNvSpPr txBox="1"/>
            <p:nvPr/>
          </p:nvSpPr>
          <p:spPr>
            <a:xfrm>
              <a:off x="1560556" y="3461445"/>
              <a:ext cx="6818079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DataStore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基于简单事务的读写操作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308FB7A0-CDF2-4AE5-A33C-F13BFF675610}"/>
              </a:ext>
            </a:extLst>
          </p:cNvPr>
          <p:cNvGrpSpPr/>
          <p:nvPr/>
        </p:nvGrpSpPr>
        <p:grpSpPr>
          <a:xfrm>
            <a:off x="0" y="4397178"/>
            <a:ext cx="7361498" cy="830164"/>
            <a:chOff x="0" y="4397178"/>
            <a:chExt cx="7361498" cy="830164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4397178"/>
              <a:ext cx="1388225" cy="830164"/>
              <a:chOff x="-266380" y="2196070"/>
              <a:chExt cx="2017637" cy="1206555"/>
            </a:xfrm>
            <a:solidFill>
              <a:schemeClr val="accent1"/>
            </a:solidFill>
          </p:grpSpPr>
          <p:sp>
            <p:nvSpPr>
              <p:cNvPr id="13" name="矩形 12"/>
              <p:cNvSpPr/>
              <p:nvPr/>
            </p:nvSpPr>
            <p:spPr>
              <a:xfrm>
                <a:off x="-266380" y="2337683"/>
                <a:ext cx="2017637" cy="954157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047568" y="2196070"/>
                <a:ext cx="453225" cy="1206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4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4">
              <a:extLst>
                <a:ext uri="{FF2B5EF4-FFF2-40B4-BE49-F238E27FC236}">
                  <a16:creationId xmlns:a16="http://schemas.microsoft.com/office/drawing/2014/main" xmlns="" id="{2BA8F43E-F02F-4844-B204-E6354B1F3EEC}"/>
                </a:ext>
              </a:extLst>
            </p:cNvPr>
            <p:cNvSpPr txBox="1"/>
            <p:nvPr/>
          </p:nvSpPr>
          <p:spPr>
            <a:xfrm>
              <a:off x="1560555" y="4533722"/>
              <a:ext cx="580094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DataStore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的数据变更通知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EE4A9F2-5803-4F26-8A4F-3A47262920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862" y="360208"/>
            <a:ext cx="3302805" cy="1200329"/>
          </a:xfrm>
        </p:spPr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节主要内容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308FB7A0-CDF2-4AE5-A33C-F13BFF675610}"/>
              </a:ext>
            </a:extLst>
          </p:cNvPr>
          <p:cNvGrpSpPr/>
          <p:nvPr/>
        </p:nvGrpSpPr>
        <p:grpSpPr>
          <a:xfrm>
            <a:off x="8019" y="5348475"/>
            <a:ext cx="7361498" cy="830164"/>
            <a:chOff x="0" y="4397178"/>
            <a:chExt cx="7361498" cy="830164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4397178"/>
              <a:ext cx="1388225" cy="830164"/>
              <a:chOff x="-266380" y="2196070"/>
              <a:chExt cx="2017637" cy="1206555"/>
            </a:xfrm>
            <a:solidFill>
              <a:schemeClr val="accent1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266380" y="2337683"/>
                <a:ext cx="2017637" cy="954157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47568" y="2196070"/>
                <a:ext cx="453225" cy="1206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4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4">
              <a:extLst>
                <a:ext uri="{FF2B5EF4-FFF2-40B4-BE49-F238E27FC236}">
                  <a16:creationId xmlns:a16="http://schemas.microsoft.com/office/drawing/2014/main" xmlns="" id="{2BA8F43E-F02F-4844-B204-E6354B1F3EEC}"/>
                </a:ext>
              </a:extLst>
            </p:cNvPr>
            <p:cNvSpPr txBox="1"/>
            <p:nvPr/>
          </p:nvSpPr>
          <p:spPr>
            <a:xfrm>
              <a:off x="1560555" y="4533722"/>
              <a:ext cx="580094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事务链机制的介绍与使用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4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DataStore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ODL</a:t>
            </a:r>
            <a:r>
              <a:rPr lang="zh-CN" altLang="en-US" dirty="0" smtClean="0"/>
              <a:t>社区实现的</a:t>
            </a:r>
            <a:r>
              <a:rPr lang="zh-CN" altLang="en-US" dirty="0"/>
              <a:t>内存数据库，其存储的数据结构是由</a:t>
            </a:r>
            <a:r>
              <a:rPr lang="en-US" altLang="zh-CN" dirty="0"/>
              <a:t>YANG</a:t>
            </a:r>
            <a:r>
              <a:rPr lang="zh-CN" altLang="en-US" dirty="0"/>
              <a:t>定义的树状的结构</a:t>
            </a:r>
            <a:endParaRPr lang="en-US" altLang="zh-CN" dirty="0"/>
          </a:p>
          <a:p>
            <a:r>
              <a:rPr lang="zh-CN" altLang="en-US" dirty="0" smtClean="0"/>
              <a:t>基于事务的访问与操作</a:t>
            </a:r>
            <a:endParaRPr lang="en-US" altLang="zh-CN" dirty="0" smtClean="0"/>
          </a:p>
          <a:p>
            <a:r>
              <a:rPr lang="zh-CN" altLang="en-US" dirty="0" smtClean="0"/>
              <a:t>支持数据变更通知</a:t>
            </a:r>
            <a:endParaRPr lang="en-US" altLang="zh-CN" dirty="0" smtClean="0"/>
          </a:p>
          <a:p>
            <a:r>
              <a:rPr lang="zh-CN" altLang="en-US" dirty="0" smtClean="0"/>
              <a:t>支持事务链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DataStore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is </a:t>
            </a:r>
            <a:r>
              <a:rPr lang="en-US" altLang="zh-CN" dirty="0" smtClean="0">
                <a:solidFill>
                  <a:srgbClr val="0070C0"/>
                </a:solidFill>
              </a:rPr>
              <a:t>an </a:t>
            </a:r>
            <a:r>
              <a:rPr lang="en-US" altLang="zh-CN" dirty="0">
                <a:solidFill>
                  <a:srgbClr val="0070C0"/>
                </a:solidFill>
              </a:rPr>
              <a:t>intelligent in-memory cache with tree-like structures that would be able to track dependencies, calculate change sets and maintain the relationships between commit handlers, notification listeners and the actual data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zh-CN" altLang="en-US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78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Data </a:t>
            </a:r>
            <a:r>
              <a:rPr lang="en-US" altLang="zh-CN" b="1" dirty="0" smtClean="0"/>
              <a:t>Tree-</a:t>
            </a:r>
            <a:r>
              <a:rPr lang="en-US" altLang="zh-CN" dirty="0"/>
              <a:t>All state-related data are modeled and represented as data tree, with possibility to address any element / </a:t>
            </a:r>
            <a:r>
              <a:rPr lang="en-US" altLang="zh-CN" dirty="0" err="1"/>
              <a:t>subtree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</a:rPr>
              <a:t>Operational Data Tree</a:t>
            </a:r>
            <a:r>
              <a:rPr lang="en-US" altLang="zh-CN" dirty="0">
                <a:solidFill>
                  <a:srgbClr val="0070C0"/>
                </a:solidFill>
              </a:rPr>
              <a:t> - Reported state of the system, published by the providers using MD-SAL. Represents a feedback loop for applications to observe state of the network / system.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</a:rPr>
              <a:t>Configuration Data Tree</a:t>
            </a:r>
            <a:r>
              <a:rPr lang="en-US" altLang="zh-CN" dirty="0">
                <a:solidFill>
                  <a:srgbClr val="0070C0"/>
                </a:solidFill>
              </a:rPr>
              <a:t> - Intended state of the system or network, populated by consumers, which expresses their intention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/>
              <a:t>Instance </a:t>
            </a:r>
            <a:r>
              <a:rPr lang="en-US" altLang="zh-CN" b="1" dirty="0" smtClean="0"/>
              <a:t>Identifier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70C0"/>
                </a:solidFill>
              </a:rPr>
              <a:t>Unique </a:t>
            </a:r>
            <a:r>
              <a:rPr lang="en-US" altLang="zh-CN" dirty="0">
                <a:solidFill>
                  <a:srgbClr val="0070C0"/>
                </a:solidFill>
              </a:rPr>
              <a:t>identifier of node / </a:t>
            </a:r>
            <a:r>
              <a:rPr lang="en-US" altLang="zh-CN" dirty="0" err="1">
                <a:solidFill>
                  <a:srgbClr val="0070C0"/>
                </a:solidFill>
              </a:rPr>
              <a:t>subtree</a:t>
            </a:r>
            <a:r>
              <a:rPr lang="en-US" altLang="zh-CN" dirty="0">
                <a:solidFill>
                  <a:srgbClr val="0070C0"/>
                </a:solidFill>
              </a:rPr>
              <a:t> in data tree, which provides unambiguous information, how to reference and retrieve node / </a:t>
            </a:r>
            <a:r>
              <a:rPr lang="en-US" altLang="zh-CN" dirty="0" err="1">
                <a:solidFill>
                  <a:srgbClr val="0070C0"/>
                </a:solidFill>
              </a:rPr>
              <a:t>subtree</a:t>
            </a:r>
            <a:r>
              <a:rPr lang="en-US" altLang="zh-CN" dirty="0">
                <a:solidFill>
                  <a:srgbClr val="0070C0"/>
                </a:solidFill>
              </a:rPr>
              <a:t> from conceptual data trees.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Transaction - MD-SAL</a:t>
            </a:r>
            <a:r>
              <a:rPr lang="en-US" altLang="zh-CN" dirty="0"/>
              <a:t> </a:t>
            </a:r>
            <a:r>
              <a:rPr lang="en-US" altLang="zh-CN" b="1" dirty="0"/>
              <a:t>Data Broker</a:t>
            </a:r>
            <a:r>
              <a:rPr lang="en-US" altLang="zh-CN" dirty="0"/>
              <a:t> provides transactional access to conceptual </a:t>
            </a:r>
            <a:r>
              <a:rPr lang="en-US" altLang="zh-CN" b="1" dirty="0"/>
              <a:t>data trees</a:t>
            </a:r>
            <a:r>
              <a:rPr lang="en-US" altLang="zh-CN" dirty="0"/>
              <a:t> representing configuration and operational state.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3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DataStore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&lt;reference id="</a:t>
            </a:r>
            <a:r>
              <a:rPr lang="en-US" altLang="zh-CN" dirty="0" err="1"/>
              <a:t>dataBroker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  interface="</a:t>
            </a:r>
            <a:r>
              <a:rPr lang="en-US" altLang="zh-CN" dirty="0" err="1"/>
              <a:t>org.opendaylight.controller.md.sal.binding.api.DataBroker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odl:type</a:t>
            </a:r>
            <a:r>
              <a:rPr lang="en-US" altLang="zh-CN" dirty="0"/>
              <a:t>="default" 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9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DataBroker</a:t>
            </a:r>
            <a:r>
              <a:rPr lang="zh-CN" altLang="en-US" dirty="0" smtClean="0"/>
              <a:t>服务接口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 smtClean="0"/>
              <a:t>DataBroker</a:t>
            </a:r>
            <a:r>
              <a:rPr lang="en-US" altLang="zh-CN" dirty="0" smtClean="0"/>
              <a:t> </a:t>
            </a:r>
            <a:r>
              <a:rPr lang="en-US" altLang="zh-CN" dirty="0"/>
              <a:t>extends </a:t>
            </a:r>
            <a:r>
              <a:rPr lang="en-US" altLang="zh-CN" dirty="0" err="1"/>
              <a:t>DataTreeChangeService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ReadOnlyTransaction</a:t>
            </a:r>
            <a:r>
              <a:rPr lang="en-US" altLang="zh-CN" dirty="0" smtClean="0"/>
              <a:t> </a:t>
            </a:r>
            <a:r>
              <a:rPr lang="en-US" altLang="zh-CN" dirty="0" err="1"/>
              <a:t>newReadOnlyTransaction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ReadWriteTransaction</a:t>
            </a:r>
            <a:r>
              <a:rPr lang="en-US" altLang="zh-CN" dirty="0" smtClean="0"/>
              <a:t> </a:t>
            </a:r>
            <a:r>
              <a:rPr lang="en-US" altLang="zh-CN" dirty="0" err="1"/>
              <a:t>newReadWriteTransaction</a:t>
            </a:r>
            <a:r>
              <a:rPr lang="en-US" altLang="zh-CN" dirty="0"/>
              <a:t>();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WriteTransaction</a:t>
            </a:r>
            <a:r>
              <a:rPr lang="en-US" altLang="zh-CN" dirty="0" smtClean="0"/>
              <a:t> </a:t>
            </a:r>
            <a:r>
              <a:rPr lang="en-US" altLang="zh-CN" dirty="0" err="1"/>
              <a:t>newWriteOnlyTransaction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BindingTransactionChain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createTransactionChain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TransactionChainListener</a:t>
            </a:r>
            <a:r>
              <a:rPr lang="en-US" altLang="zh-CN" dirty="0" smtClean="0"/>
              <a:t> </a:t>
            </a:r>
            <a:r>
              <a:rPr lang="en-US" altLang="zh-CN" dirty="0"/>
              <a:t>listener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interface </a:t>
            </a:r>
            <a:r>
              <a:rPr lang="en-US" altLang="zh-CN" dirty="0" err="1"/>
              <a:t>DataTreeChangeService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ListenerRegistration</a:t>
            </a:r>
            <a:r>
              <a:rPr lang="en-US" altLang="zh-CN" dirty="0"/>
              <a:t>&lt;L&gt; </a:t>
            </a:r>
            <a:r>
              <a:rPr lang="en-US" altLang="zh-CN" dirty="0" err="1"/>
              <a:t>registerDataTreeChangeListener</a:t>
            </a:r>
            <a:r>
              <a:rPr lang="en-US" altLang="zh-CN" dirty="0"/>
              <a:t>(@</a:t>
            </a:r>
            <a:r>
              <a:rPr lang="en-US" altLang="zh-CN" dirty="0" err="1"/>
              <a:t>Nonnull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DataTreeIdentifier</a:t>
            </a:r>
            <a:r>
              <a:rPr lang="en-US" altLang="zh-CN" dirty="0"/>
              <a:t>&lt;T&gt; </a:t>
            </a:r>
            <a:r>
              <a:rPr lang="en-US" altLang="zh-CN" dirty="0" err="1"/>
              <a:t>treeId</a:t>
            </a:r>
            <a:r>
              <a:rPr lang="en-US" altLang="zh-CN" dirty="0"/>
              <a:t>, @</a:t>
            </a:r>
            <a:r>
              <a:rPr lang="en-US" altLang="zh-CN" dirty="0" err="1"/>
              <a:t>Nonnull</a:t>
            </a:r>
            <a:r>
              <a:rPr lang="en-US" altLang="zh-CN" dirty="0"/>
              <a:t> L listener);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7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ReadOnlyTransaction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ReadOnlyTransaction</a:t>
            </a:r>
            <a:r>
              <a:rPr lang="en-US" altLang="zh-CN" dirty="0"/>
              <a:t> {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CheckedFuture</a:t>
            </a:r>
            <a:r>
              <a:rPr lang="en-US" altLang="zh-CN" dirty="0" smtClean="0"/>
              <a:t>&lt;Optional&lt;T&gt;&gt; </a:t>
            </a:r>
            <a:r>
              <a:rPr lang="en-US" altLang="zh-CN" dirty="0" smtClean="0">
                <a:solidFill>
                  <a:srgbClr val="0070C0"/>
                </a:solidFill>
              </a:rPr>
              <a:t>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LogicalDatastoreType</a:t>
            </a:r>
            <a:r>
              <a:rPr lang="en-US" altLang="zh-CN" dirty="0" smtClean="0"/>
              <a:t> </a:t>
            </a:r>
            <a:r>
              <a:rPr lang="en-US" altLang="zh-CN" dirty="0"/>
              <a:t>store, </a:t>
            </a:r>
            <a:r>
              <a:rPr lang="en-US" altLang="zh-CN" dirty="0" err="1"/>
              <a:t>InstanceIdentifier</a:t>
            </a:r>
            <a:r>
              <a:rPr lang="en-US" altLang="zh-CN" dirty="0"/>
              <a:t>&lt;T&gt; path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@</a:t>
            </a:r>
            <a:r>
              <a:rPr lang="en-US" altLang="zh-CN" dirty="0"/>
              <a:t>Override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close()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7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WriteTransaction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 smtClean="0"/>
              <a:t>WriteTransaction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 &lt;T extends </a:t>
            </a:r>
            <a:r>
              <a:rPr lang="en-US" altLang="zh-CN" dirty="0" err="1"/>
              <a:t>DataObject</a:t>
            </a:r>
            <a:r>
              <a:rPr lang="en-US" altLang="zh-CN" dirty="0"/>
              <a:t>&gt; void put(</a:t>
            </a:r>
            <a:r>
              <a:rPr lang="en-US" altLang="zh-CN" dirty="0" err="1"/>
              <a:t>LogicalDatastoreType</a:t>
            </a:r>
            <a:r>
              <a:rPr lang="en-US" altLang="zh-CN" dirty="0"/>
              <a:t> store, </a:t>
            </a:r>
            <a:r>
              <a:rPr lang="en-US" altLang="zh-CN" dirty="0" err="1"/>
              <a:t>InstanceIdentifier</a:t>
            </a:r>
            <a:r>
              <a:rPr lang="en-US" altLang="zh-CN" dirty="0"/>
              <a:t>&lt;T&gt; path, T data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fr-FR" altLang="zh-CN" dirty="0"/>
              <a:t> &lt;T extends DataObject&gt; void merge(LogicalDatastoreType store, InstanceIdentifier&lt;T&gt; path, T data</a:t>
            </a:r>
            <a:r>
              <a:rPr lang="fr-FR" altLang="zh-CN" dirty="0" smtClean="0"/>
              <a:t>);</a:t>
            </a:r>
          </a:p>
          <a:p>
            <a:pPr marL="0" indent="0">
              <a:buNone/>
            </a:pPr>
            <a:r>
              <a:rPr lang="fr-FR" altLang="zh-CN" dirty="0"/>
              <a:t> &lt;T extends DataObject&gt; void merge(LogicalDatastoreType store, InstanceIdentifier&lt;T&gt; path, T data,            boolean createMissingParents</a:t>
            </a:r>
            <a:r>
              <a:rPr lang="fr-FR" altLang="zh-CN" dirty="0" smtClean="0"/>
              <a:t>);</a:t>
            </a:r>
          </a:p>
          <a:p>
            <a:pPr marL="0" indent="0">
              <a:buNone/>
            </a:pPr>
            <a:endParaRPr lang="fr-FR" altLang="zh-CN" dirty="0" smtClean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/>
              <a:t>Override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delete(</a:t>
            </a:r>
            <a:r>
              <a:rPr lang="en-US" altLang="zh-CN" dirty="0" err="1"/>
              <a:t>LogicalDatastoreType</a:t>
            </a:r>
            <a:r>
              <a:rPr lang="en-US" altLang="zh-CN" dirty="0"/>
              <a:t> store, </a:t>
            </a:r>
            <a:r>
              <a:rPr lang="en-US" altLang="zh-CN" dirty="0" err="1"/>
              <a:t>InstanceIdentifier</a:t>
            </a:r>
            <a:r>
              <a:rPr lang="en-US" altLang="zh-CN" dirty="0"/>
              <a:t>&lt;?&gt; path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boolean</a:t>
            </a:r>
            <a:r>
              <a:rPr lang="en-US" altLang="zh-CN" dirty="0"/>
              <a:t> cancel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CheckedFuture</a:t>
            </a:r>
            <a:r>
              <a:rPr lang="en-US" altLang="zh-CN" dirty="0"/>
              <a:t>&lt;</a:t>
            </a:r>
            <a:r>
              <a:rPr lang="en-US" altLang="zh-CN" dirty="0" err="1"/>
              <a:t>Void,TransactionCommitFailedException</a:t>
            </a:r>
            <a:r>
              <a:rPr lang="en-US" altLang="zh-CN" dirty="0"/>
              <a:t>&gt; submit();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7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数据变更通知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1211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khaezxv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indent="0" algn="l">
          <a:buNone/>
          <a:defRPr dirty="0" smtClean="0">
            <a:solidFill>
              <a:schemeClr val="tx1">
                <a:lumMod val="65000"/>
                <a:lumOff val="35000"/>
              </a:schemeClr>
            </a:solidFill>
            <a:cs typeface="+mn-ea"/>
            <a:sym typeface="+mn-lt"/>
          </a:defRPr>
        </a:defPPr>
      </a:lstStyle>
    </a:spDef>
    <a:txDef>
      <a:spPr>
        <a:noFill/>
        <a:effectLst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3" id="{126E9214-A555-4BC3-B5A3-E13F28C54F29}" vid="{F6FD8EF6-F4B5-4285-8F67-75C5C119837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未来网络学院-PPT模板v2.0</Template>
  <TotalTime>2944</TotalTime>
  <Words>710</Words>
  <Application>Microsoft Office PowerPoint</Application>
  <PresentationFormat>宽屏</PresentationFormat>
  <Paragraphs>112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Microsoft YaHei</vt:lpstr>
      <vt:lpstr>Microsoft YaHei</vt:lpstr>
      <vt:lpstr>Arial</vt:lpstr>
      <vt:lpstr>Calibri</vt:lpstr>
      <vt:lpstr>Wingdings</vt:lpstr>
      <vt:lpstr>自定义设计方案</vt:lpstr>
      <vt:lpstr>ODL MD-SAL DataStore</vt:lpstr>
      <vt:lpstr>PowerPoint 演示文稿</vt:lpstr>
      <vt:lpstr>什么是DataStore？</vt:lpstr>
      <vt:lpstr>几个基本概念</vt:lpstr>
      <vt:lpstr>访问DataStore</vt:lpstr>
      <vt:lpstr>DataBroker服务接口</vt:lpstr>
      <vt:lpstr>ReadOnlyTransaction</vt:lpstr>
      <vt:lpstr>WriteTransaction</vt:lpstr>
      <vt:lpstr>数据变更通知</vt:lpstr>
      <vt:lpstr>DataChangeEvent</vt:lpstr>
      <vt:lpstr>数据变更监听接口</vt:lpstr>
      <vt:lpstr>事务链</vt:lpstr>
      <vt:lpstr>事务链设计初衷</vt:lpstr>
      <vt:lpstr>实现原理简单介绍</vt:lpstr>
      <vt:lpstr>TransactionChain实现原理简介</vt:lpstr>
      <vt:lpstr>相关接口介绍</vt:lpstr>
      <vt:lpstr>本节内容总结</vt:lpstr>
      <vt:lpstr>课程作业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ODL’s  Hello World</dc:title>
  <dc:creator>齐 琦</dc:creator>
  <cp:lastModifiedBy>齐 琦</cp:lastModifiedBy>
  <cp:revision>125</cp:revision>
  <dcterms:created xsi:type="dcterms:W3CDTF">2018-05-10T20:44:42Z</dcterms:created>
  <dcterms:modified xsi:type="dcterms:W3CDTF">2018-06-18T20:40:59Z</dcterms:modified>
</cp:coreProperties>
</file>