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vsdx" ContentType="application/vnd.ms-visio.drawing"/>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36"/>
  </p:notesMasterIdLst>
  <p:sldIdLst>
    <p:sldId id="256" r:id="rId2"/>
    <p:sldId id="259" r:id="rId3"/>
    <p:sldId id="291" r:id="rId4"/>
    <p:sldId id="258" r:id="rId5"/>
    <p:sldId id="257" r:id="rId6"/>
    <p:sldId id="263" r:id="rId7"/>
    <p:sldId id="292" r:id="rId8"/>
    <p:sldId id="264" r:id="rId9"/>
    <p:sldId id="260" r:id="rId10"/>
    <p:sldId id="290" r:id="rId11"/>
    <p:sldId id="262" r:id="rId12"/>
    <p:sldId id="261" r:id="rId13"/>
    <p:sldId id="293" r:id="rId14"/>
    <p:sldId id="265" r:id="rId15"/>
    <p:sldId id="277" r:id="rId16"/>
    <p:sldId id="278" r:id="rId17"/>
    <p:sldId id="279" r:id="rId18"/>
    <p:sldId id="288" r:id="rId19"/>
    <p:sldId id="280" r:id="rId20"/>
    <p:sldId id="282" r:id="rId21"/>
    <p:sldId id="287" r:id="rId22"/>
    <p:sldId id="281" r:id="rId23"/>
    <p:sldId id="283" r:id="rId24"/>
    <p:sldId id="284" r:id="rId25"/>
    <p:sldId id="285" r:id="rId26"/>
    <p:sldId id="286" r:id="rId27"/>
    <p:sldId id="294" r:id="rId28"/>
    <p:sldId id="297" r:id="rId29"/>
    <p:sldId id="298" r:id="rId30"/>
    <p:sldId id="300" r:id="rId31"/>
    <p:sldId id="301" r:id="rId32"/>
    <p:sldId id="295" r:id="rId33"/>
    <p:sldId id="289"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447" autoAdjust="0"/>
  </p:normalViewPr>
  <p:slideViewPr>
    <p:cSldViewPr snapToGrid="0">
      <p:cViewPr varScale="1">
        <p:scale>
          <a:sx n="71" d="100"/>
          <a:sy n="71" d="100"/>
        </p:scale>
        <p:origin x="-45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C6406-FBC7-44CB-B52C-CDF687D8259D}" type="datetimeFigureOut">
              <a:rPr lang="en-US" smtClean="0"/>
              <a:pPr/>
              <a:t>7/11/2015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D5E79-269B-4F3C-8C5C-620F5CF2ECBB}" type="slidenum">
              <a:rPr lang="en-US" smtClean="0"/>
              <a:pPr/>
              <a:t>‹#›</a:t>
            </a:fld>
            <a:endParaRPr lang="en-US"/>
          </a:p>
        </p:txBody>
      </p:sp>
    </p:spTree>
    <p:extLst>
      <p:ext uri="{BB962C8B-B14F-4D97-AF65-F5344CB8AC3E}">
        <p14:creationId xmlns:p14="http://schemas.microsoft.com/office/powerpoint/2010/main" xmlns="" val="38542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a:t>
            </a:fld>
            <a:endParaRPr lang="en-US"/>
          </a:p>
        </p:txBody>
      </p:sp>
    </p:spTree>
    <p:extLst>
      <p:ext uri="{BB962C8B-B14F-4D97-AF65-F5344CB8AC3E}">
        <p14:creationId xmlns:p14="http://schemas.microsoft.com/office/powerpoint/2010/main" xmlns="" val="285502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各种基本节点定义的数据结构：</a:t>
            </a:r>
            <a:endParaRPr lang="en-US" altLang="zh-CN" dirty="0" smtClean="0"/>
          </a:p>
          <a:p>
            <a:r>
              <a:rPr lang="en-US" altLang="zh-CN" dirty="0" smtClean="0"/>
              <a:t>Container: </a:t>
            </a:r>
            <a:r>
              <a:rPr lang="zh-CN" altLang="en-US" dirty="0" smtClean="0"/>
              <a:t>，如</a:t>
            </a:r>
            <a:r>
              <a:rPr lang="en-US" altLang="zh-CN" dirty="0" smtClean="0"/>
              <a:t>topologies</a:t>
            </a:r>
            <a:r>
              <a:rPr lang="zh-CN" altLang="en-US" dirty="0" smtClean="0"/>
              <a:t>；</a:t>
            </a:r>
            <a:endParaRPr lang="en-US" altLang="zh-CN" dirty="0" smtClean="0"/>
          </a:p>
          <a:p>
            <a:r>
              <a:rPr lang="en-US" altLang="zh-CN" dirty="0" smtClean="0"/>
              <a:t>Leaf: </a:t>
            </a:r>
            <a:r>
              <a:rPr lang="zh-CN" altLang="en-US" dirty="0" smtClean="0"/>
              <a:t>用来定义属性值，如</a:t>
            </a:r>
            <a:r>
              <a:rPr lang="en-US" altLang="zh-CN" dirty="0" err="1" smtClean="0"/>
              <a:t>name,ID</a:t>
            </a:r>
            <a:r>
              <a:rPr lang="zh-CN" altLang="en-US" dirty="0" smtClean="0"/>
              <a:t>等。有值，但不包含任何子节点；</a:t>
            </a:r>
            <a:endParaRPr lang="en-US" altLang="zh-CN" dirty="0" smtClean="0"/>
          </a:p>
          <a:p>
            <a:r>
              <a:rPr lang="en-US" altLang="zh-CN" dirty="0" smtClean="0"/>
              <a:t>List:</a:t>
            </a:r>
          </a:p>
          <a:p>
            <a:r>
              <a:rPr lang="en-US" altLang="zh-CN" dirty="0" smtClean="0"/>
              <a:t>Leaf-list: </a:t>
            </a:r>
            <a:r>
              <a:rPr lang="zh-CN" altLang="en-US" dirty="0" smtClean="0"/>
              <a:t>兼具</a:t>
            </a:r>
            <a:r>
              <a:rPr lang="en-US" altLang="zh-CN" dirty="0" smtClean="0"/>
              <a:t>leaf</a:t>
            </a:r>
            <a:r>
              <a:rPr lang="zh-CN" altLang="en-US" dirty="0" smtClean="0"/>
              <a:t>和</a:t>
            </a:r>
            <a:r>
              <a:rPr lang="en-US" altLang="zh-CN" dirty="0" smtClean="0"/>
              <a:t>list</a:t>
            </a:r>
            <a:r>
              <a:rPr lang="zh-CN" altLang="en-US" dirty="0" smtClean="0"/>
              <a:t>的特点，定义了一组相同类型的值。不包含子节点。在</a:t>
            </a:r>
            <a:r>
              <a:rPr lang="en-US" altLang="zh-CN" dirty="0" err="1" smtClean="0"/>
              <a:t>json</a:t>
            </a:r>
            <a:r>
              <a:rPr lang="zh-CN" altLang="en-US" dirty="0" smtClean="0"/>
              <a:t>格式实例中是一个数组且数组中每个元素都是一个值，在</a:t>
            </a:r>
            <a:r>
              <a:rPr lang="en-US" altLang="zh-CN" dirty="0" smtClean="0"/>
              <a:t>xml</a:t>
            </a:r>
            <a:r>
              <a:rPr lang="zh-CN" altLang="en-US" dirty="0" smtClean="0"/>
              <a:t>格式的实例中是一系列名称相同值不同的</a:t>
            </a:r>
            <a:r>
              <a:rPr lang="en-US" altLang="zh-CN" dirty="0" smtClean="0"/>
              <a:t>xml</a:t>
            </a:r>
            <a:r>
              <a:rPr lang="zh-CN" altLang="en-US" dirty="0" smtClean="0"/>
              <a:t>节点；</a:t>
            </a:r>
            <a:endParaRPr lang="en-US" altLang="zh-CN" dirty="0" smtClean="0"/>
          </a:p>
          <a:p>
            <a:r>
              <a:rPr lang="en-US" altLang="zh-CN" dirty="0" smtClean="0"/>
              <a:t>Choice: </a:t>
            </a:r>
            <a:r>
              <a:rPr lang="zh-CN" altLang="en-US" dirty="0" smtClean="0"/>
              <a:t>定义的节点结构是不完全确定的。它包含多个</a:t>
            </a:r>
            <a:r>
              <a:rPr lang="en-US" altLang="zh-CN" dirty="0" smtClean="0"/>
              <a:t>case</a:t>
            </a:r>
            <a:r>
              <a:rPr lang="zh-CN" altLang="en-US" dirty="0" smtClean="0"/>
              <a:t>子节点，代表不同的分支，分别定义了该节点的一种可能的结构。最终节点的结构是且仅能是所有分支中的一种。</a:t>
            </a:r>
            <a:endParaRPr lang="en-US" altLang="zh-CN" dirty="0" smtClean="0"/>
          </a:p>
          <a:p>
            <a:endParaRPr lang="en-US" altLang="zh-CN" dirty="0" smtClean="0"/>
          </a:p>
          <a:p>
            <a:endParaRPr lang="zh-CN" altLang="en-US" dirty="0" smtClean="0"/>
          </a:p>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18</a:t>
            </a:fld>
            <a:endParaRPr lang="en-US"/>
          </a:p>
        </p:txBody>
      </p:sp>
    </p:spTree>
    <p:extLst>
      <p:ext uri="{BB962C8B-B14F-4D97-AF65-F5344CB8AC3E}">
        <p14:creationId xmlns:p14="http://schemas.microsoft.com/office/powerpoint/2010/main" xmlns="" val="23791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各种基本节点定义的数据结构：</a:t>
            </a:r>
            <a:endParaRPr lang="en-US" altLang="zh-CN" dirty="0" smtClean="0"/>
          </a:p>
          <a:p>
            <a:r>
              <a:rPr lang="en-US" altLang="zh-CN" dirty="0" smtClean="0"/>
              <a:t>Container: </a:t>
            </a:r>
            <a:r>
              <a:rPr lang="zh-CN" altLang="en-US" dirty="0" smtClean="0"/>
              <a:t>，如</a:t>
            </a:r>
            <a:r>
              <a:rPr lang="en-US" altLang="zh-CN" dirty="0" smtClean="0"/>
              <a:t>topologies</a:t>
            </a:r>
            <a:r>
              <a:rPr lang="zh-CN" altLang="en-US" dirty="0" smtClean="0"/>
              <a:t>；</a:t>
            </a:r>
            <a:endParaRPr lang="en-US" altLang="zh-CN" dirty="0" smtClean="0"/>
          </a:p>
          <a:p>
            <a:r>
              <a:rPr lang="en-US" altLang="zh-CN" dirty="0" smtClean="0"/>
              <a:t>Leaf: </a:t>
            </a:r>
            <a:r>
              <a:rPr lang="zh-CN" altLang="en-US" dirty="0" smtClean="0"/>
              <a:t>用来定义属性值，如</a:t>
            </a:r>
            <a:r>
              <a:rPr lang="en-US" altLang="zh-CN" dirty="0" err="1" smtClean="0"/>
              <a:t>name,ID</a:t>
            </a:r>
            <a:r>
              <a:rPr lang="zh-CN" altLang="en-US" dirty="0" smtClean="0"/>
              <a:t>等。有值，但不包含任何子节点；</a:t>
            </a:r>
            <a:endParaRPr lang="en-US" altLang="zh-CN" dirty="0" smtClean="0"/>
          </a:p>
          <a:p>
            <a:r>
              <a:rPr lang="en-US" altLang="zh-CN" dirty="0" smtClean="0"/>
              <a:t>List:</a:t>
            </a:r>
          </a:p>
          <a:p>
            <a:r>
              <a:rPr lang="en-US" altLang="zh-CN" dirty="0" smtClean="0"/>
              <a:t>Leaf-list: </a:t>
            </a:r>
            <a:r>
              <a:rPr lang="zh-CN" altLang="en-US" dirty="0" smtClean="0"/>
              <a:t>兼具</a:t>
            </a:r>
            <a:r>
              <a:rPr lang="en-US" altLang="zh-CN" dirty="0" smtClean="0"/>
              <a:t>leaf</a:t>
            </a:r>
            <a:r>
              <a:rPr lang="zh-CN" altLang="en-US" dirty="0" smtClean="0"/>
              <a:t>和</a:t>
            </a:r>
            <a:r>
              <a:rPr lang="en-US" altLang="zh-CN" dirty="0" smtClean="0"/>
              <a:t>list</a:t>
            </a:r>
            <a:r>
              <a:rPr lang="zh-CN" altLang="en-US" dirty="0" smtClean="0"/>
              <a:t>的特点，定义了一组相同类型的值。不包含子节点。在</a:t>
            </a:r>
            <a:r>
              <a:rPr lang="en-US" altLang="zh-CN" dirty="0" err="1" smtClean="0"/>
              <a:t>json</a:t>
            </a:r>
            <a:r>
              <a:rPr lang="zh-CN" altLang="en-US" dirty="0" smtClean="0"/>
              <a:t>格式实例中是一个数组且数组中每个元素都是一个值，在</a:t>
            </a:r>
            <a:r>
              <a:rPr lang="en-US" altLang="zh-CN" dirty="0" smtClean="0"/>
              <a:t>xml</a:t>
            </a:r>
            <a:r>
              <a:rPr lang="zh-CN" altLang="en-US" dirty="0" smtClean="0"/>
              <a:t>格式的实例中是一系列名称相同值不同的</a:t>
            </a:r>
            <a:r>
              <a:rPr lang="en-US" altLang="zh-CN" dirty="0" smtClean="0"/>
              <a:t>xml</a:t>
            </a:r>
            <a:r>
              <a:rPr lang="zh-CN" altLang="en-US" dirty="0" smtClean="0"/>
              <a:t>节点；</a:t>
            </a:r>
            <a:endParaRPr lang="en-US" altLang="zh-CN" dirty="0" smtClean="0"/>
          </a:p>
          <a:p>
            <a:r>
              <a:rPr lang="en-US" altLang="zh-CN" dirty="0" smtClean="0"/>
              <a:t>Choice: </a:t>
            </a:r>
            <a:r>
              <a:rPr lang="zh-CN" altLang="en-US" dirty="0" smtClean="0"/>
              <a:t>定义的节点结构是不完全确定的。它包含多个</a:t>
            </a:r>
            <a:r>
              <a:rPr lang="en-US" altLang="zh-CN" dirty="0" smtClean="0"/>
              <a:t>case</a:t>
            </a:r>
            <a:r>
              <a:rPr lang="zh-CN" altLang="en-US" dirty="0" smtClean="0"/>
              <a:t>子节点，代表不同的分支，分别定义了该节点的一种可能的结构。最终节点的结构是且仅能是所有分支中的一种。</a:t>
            </a:r>
            <a:endParaRPr lang="en-US" altLang="zh-CN" dirty="0" smtClean="0"/>
          </a:p>
          <a:p>
            <a:endParaRPr lang="en-US" altLang="zh-CN" dirty="0" smtClean="0"/>
          </a:p>
          <a:p>
            <a:endParaRPr lang="zh-CN" altLang="en-US" dirty="0" smtClean="0"/>
          </a:p>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19</a:t>
            </a:fld>
            <a:endParaRPr lang="en-US"/>
          </a:p>
        </p:txBody>
      </p:sp>
    </p:spTree>
    <p:extLst>
      <p:ext uri="{BB962C8B-B14F-4D97-AF65-F5344CB8AC3E}">
        <p14:creationId xmlns:p14="http://schemas.microsoft.com/office/powerpoint/2010/main" xmlns="" val="85062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20</a:t>
            </a:fld>
            <a:endParaRPr lang="en-US"/>
          </a:p>
        </p:txBody>
      </p:sp>
    </p:spTree>
    <p:extLst>
      <p:ext uri="{BB962C8B-B14F-4D97-AF65-F5344CB8AC3E}">
        <p14:creationId xmlns:p14="http://schemas.microsoft.com/office/powerpoint/2010/main" xmlns="" val="2751137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21</a:t>
            </a:fld>
            <a:endParaRPr lang="en-US"/>
          </a:p>
        </p:txBody>
      </p:sp>
    </p:spTree>
    <p:extLst>
      <p:ext uri="{BB962C8B-B14F-4D97-AF65-F5344CB8AC3E}">
        <p14:creationId xmlns:p14="http://schemas.microsoft.com/office/powerpoint/2010/main" xmlns="" val="200749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22</a:t>
            </a:fld>
            <a:endParaRPr lang="en-US"/>
          </a:p>
        </p:txBody>
      </p:sp>
    </p:spTree>
    <p:extLst>
      <p:ext uri="{BB962C8B-B14F-4D97-AF65-F5344CB8AC3E}">
        <p14:creationId xmlns:p14="http://schemas.microsoft.com/office/powerpoint/2010/main" xmlns="" val="1346601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23</a:t>
            </a:fld>
            <a:endParaRPr lang="en-US"/>
          </a:p>
        </p:txBody>
      </p:sp>
    </p:spTree>
    <p:extLst>
      <p:ext uri="{BB962C8B-B14F-4D97-AF65-F5344CB8AC3E}">
        <p14:creationId xmlns:p14="http://schemas.microsoft.com/office/powerpoint/2010/main" xmlns="" val="118083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24</a:t>
            </a:fld>
            <a:endParaRPr lang="en-US"/>
          </a:p>
        </p:txBody>
      </p:sp>
    </p:spTree>
    <p:extLst>
      <p:ext uri="{BB962C8B-B14F-4D97-AF65-F5344CB8AC3E}">
        <p14:creationId xmlns:p14="http://schemas.microsoft.com/office/powerpoint/2010/main" xmlns="" val="872512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25</a:t>
            </a:fld>
            <a:endParaRPr lang="en-US"/>
          </a:p>
        </p:txBody>
      </p:sp>
    </p:spTree>
    <p:extLst>
      <p:ext uri="{BB962C8B-B14F-4D97-AF65-F5344CB8AC3E}">
        <p14:creationId xmlns:p14="http://schemas.microsoft.com/office/powerpoint/2010/main" xmlns="" val="248606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26</a:t>
            </a:fld>
            <a:endParaRPr lang="en-US"/>
          </a:p>
        </p:txBody>
      </p:sp>
    </p:spTree>
    <p:extLst>
      <p:ext uri="{BB962C8B-B14F-4D97-AF65-F5344CB8AC3E}">
        <p14:creationId xmlns:p14="http://schemas.microsoft.com/office/powerpoint/2010/main" xmlns="" val="3935095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27</a:t>
            </a:fld>
            <a:endParaRPr lang="en-US"/>
          </a:p>
        </p:txBody>
      </p:sp>
    </p:spTree>
    <p:extLst>
      <p:ext uri="{BB962C8B-B14F-4D97-AF65-F5344CB8AC3E}">
        <p14:creationId xmlns:p14="http://schemas.microsoft.com/office/powerpoint/2010/main" xmlns="" val="421989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4</a:t>
            </a:fld>
            <a:endParaRPr lang="en-US"/>
          </a:p>
        </p:txBody>
      </p:sp>
    </p:spTree>
    <p:extLst>
      <p:ext uri="{BB962C8B-B14F-4D97-AF65-F5344CB8AC3E}">
        <p14:creationId xmlns:p14="http://schemas.microsoft.com/office/powerpoint/2010/main" xmlns="" val="3370113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32</a:t>
            </a:fld>
            <a:endParaRPr lang="en-US"/>
          </a:p>
        </p:txBody>
      </p:sp>
    </p:spTree>
    <p:extLst>
      <p:ext uri="{BB962C8B-B14F-4D97-AF65-F5344CB8AC3E}">
        <p14:creationId xmlns:p14="http://schemas.microsoft.com/office/powerpoint/2010/main" xmlns="" val="1991030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33</a:t>
            </a:fld>
            <a:endParaRPr lang="en-US"/>
          </a:p>
        </p:txBody>
      </p:sp>
    </p:spTree>
    <p:extLst>
      <p:ext uri="{BB962C8B-B14F-4D97-AF65-F5344CB8AC3E}">
        <p14:creationId xmlns:p14="http://schemas.microsoft.com/office/powerpoint/2010/main" xmlns="" val="243724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8</a:t>
            </a:fld>
            <a:endParaRPr lang="en-US"/>
          </a:p>
        </p:txBody>
      </p:sp>
    </p:spTree>
    <p:extLst>
      <p:ext uri="{BB962C8B-B14F-4D97-AF65-F5344CB8AC3E}">
        <p14:creationId xmlns:p14="http://schemas.microsoft.com/office/powerpoint/2010/main" xmlns="" val="322545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9</a:t>
            </a:fld>
            <a:endParaRPr lang="en-US"/>
          </a:p>
        </p:txBody>
      </p:sp>
    </p:spTree>
    <p:extLst>
      <p:ext uri="{BB962C8B-B14F-4D97-AF65-F5344CB8AC3E}">
        <p14:creationId xmlns:p14="http://schemas.microsoft.com/office/powerpoint/2010/main" xmlns="" val="52339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10</a:t>
            </a:fld>
            <a:endParaRPr lang="en-US"/>
          </a:p>
        </p:txBody>
      </p:sp>
    </p:spTree>
    <p:extLst>
      <p:ext uri="{BB962C8B-B14F-4D97-AF65-F5344CB8AC3E}">
        <p14:creationId xmlns:p14="http://schemas.microsoft.com/office/powerpoint/2010/main" xmlns="" val="1753782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注册，在启动控制器时完成</a:t>
            </a:r>
            <a:endParaRPr lang="en-US" altLang="zh-CN" dirty="0" smtClean="0"/>
          </a:p>
          <a:p>
            <a:pPr marL="228600" indent="-228600">
              <a:buAutoNum type="arabicPeriod"/>
            </a:pPr>
            <a:r>
              <a:rPr lang="zh-CN" altLang="en-US" dirty="0" smtClean="0"/>
              <a:t>通过</a:t>
            </a:r>
            <a:r>
              <a:rPr lang="en-US" altLang="zh-CN" dirty="0" smtClean="0"/>
              <a:t>Java NB Service Modeled API </a:t>
            </a:r>
            <a:r>
              <a:rPr lang="zh-CN" altLang="en-US" dirty="0" smtClean="0"/>
              <a:t>发请求</a:t>
            </a:r>
            <a:r>
              <a:rPr lang="en-US" altLang="zh-CN" dirty="0" smtClean="0"/>
              <a:t>( </a:t>
            </a:r>
            <a:r>
              <a:rPr lang="en-US" sz="1200" b="0" i="0" kern="1200" dirty="0" smtClean="0">
                <a:solidFill>
                  <a:schemeClr val="tx1"/>
                </a:solidFill>
                <a:effectLst/>
                <a:latin typeface="+mn-lt"/>
                <a:ea typeface="+mn-ea"/>
                <a:cs typeface="+mn-cs"/>
              </a:rPr>
              <a:t>The MD-SAL</a:t>
            </a:r>
            <a:r>
              <a:rPr lang="zh-CN" altLang="en-US" sz="1200" b="0" i="0" kern="1200" dirty="0" smtClean="0">
                <a:solidFill>
                  <a:schemeClr val="tx1"/>
                </a:solidFill>
                <a:effectLst/>
                <a:latin typeface="+mn-lt"/>
                <a:ea typeface="+mn-ea"/>
                <a:cs typeface="+mn-cs"/>
              </a:rPr>
              <a:t>提供一种模型中定义的</a:t>
            </a:r>
            <a:r>
              <a:rPr lang="en-US" altLang="zh-CN" sz="1200" b="0" i="0" kern="1200" dirty="0" smtClean="0">
                <a:solidFill>
                  <a:schemeClr val="tx1"/>
                </a:solidFill>
                <a:effectLst/>
                <a:latin typeface="+mn-lt"/>
                <a:ea typeface="+mn-ea"/>
                <a:cs typeface="+mn-cs"/>
              </a:rPr>
              <a:t>common</a:t>
            </a:r>
            <a:r>
              <a:rPr lang="en-US" altLang="zh-CN" sz="1200" b="0" i="0" kern="1200" baseline="0" dirty="0" smtClean="0">
                <a:solidFill>
                  <a:schemeClr val="tx1"/>
                </a:solidFill>
                <a:effectLst/>
                <a:latin typeface="+mn-lt"/>
                <a:ea typeface="+mn-ea"/>
                <a:cs typeface="+mn-cs"/>
              </a:rPr>
              <a:t> infrastructure</a:t>
            </a:r>
            <a:r>
              <a:rPr lang="zh-CN" altLang="en-US" sz="1200" b="0" i="0" kern="1200" dirty="0" smtClean="0">
                <a:solidFill>
                  <a:schemeClr val="tx1"/>
                </a:solidFill>
                <a:effectLst/>
                <a:latin typeface="+mn-lt"/>
                <a:ea typeface="+mn-ea"/>
                <a:cs typeface="+mn-cs"/>
              </a:rPr>
              <a:t>来定义数据和功能，且可以通过</a:t>
            </a:r>
            <a:r>
              <a:rPr lang="en-US" altLang="zh-CN" sz="1200" b="0" i="0" kern="1200" dirty="0" smtClean="0">
                <a:solidFill>
                  <a:schemeClr val="tx1"/>
                </a:solidFill>
                <a:effectLst/>
                <a:latin typeface="+mn-lt"/>
                <a:ea typeface="+mn-ea"/>
                <a:cs typeface="+mn-cs"/>
              </a:rPr>
              <a:t>common</a:t>
            </a:r>
            <a:r>
              <a:rPr lang="en-US" altLang="zh-CN" sz="1200" b="0" i="0" kern="1200" baseline="0" dirty="0" smtClean="0">
                <a:solidFill>
                  <a:schemeClr val="tx1"/>
                </a:solidFill>
                <a:effectLst/>
                <a:latin typeface="+mn-lt"/>
                <a:ea typeface="+mn-ea"/>
                <a:cs typeface="+mn-cs"/>
              </a:rPr>
              <a:t> REST API</a:t>
            </a:r>
            <a:r>
              <a:rPr lang="zh-CN" altLang="en-US" sz="1200" b="0" i="0" kern="1200" baseline="0" dirty="0" smtClean="0">
                <a:solidFill>
                  <a:schemeClr val="tx1"/>
                </a:solidFill>
                <a:effectLst/>
                <a:latin typeface="+mn-lt"/>
                <a:ea typeface="+mn-ea"/>
                <a:cs typeface="+mn-cs"/>
              </a:rPr>
              <a:t>来访问）</a:t>
            </a:r>
            <a:endParaRPr lang="en-US" sz="1200" b="0" i="0" kern="1200" dirty="0" smtClean="0">
              <a:solidFill>
                <a:schemeClr val="tx1"/>
              </a:solidFill>
              <a:effectLst/>
              <a:latin typeface="+mn-lt"/>
              <a:ea typeface="+mn-ea"/>
              <a:cs typeface="+mn-cs"/>
            </a:endParaRPr>
          </a:p>
          <a:p>
            <a:pPr marL="228600" indent="-228600">
              <a:buAutoNum type="arabicPeriod"/>
            </a:pPr>
            <a:r>
              <a:rPr lang="zh-CN" altLang="en-US" sz="1200" b="0" i="0" kern="1200" dirty="0" smtClean="0">
                <a:solidFill>
                  <a:schemeClr val="tx1"/>
                </a:solidFill>
                <a:effectLst/>
                <a:latin typeface="+mn-lt"/>
                <a:ea typeface="+mn-ea"/>
                <a:cs typeface="+mn-cs"/>
              </a:rPr>
              <a:t>在</a:t>
            </a:r>
            <a:r>
              <a:rPr lang="en-US" sz="1200" b="0" i="0" kern="1200" dirty="0" smtClean="0">
                <a:solidFill>
                  <a:schemeClr val="tx1"/>
                </a:solidFill>
                <a:effectLst/>
                <a:latin typeface="+mn-lt"/>
                <a:ea typeface="+mn-ea"/>
                <a:cs typeface="+mn-cs"/>
              </a:rPr>
              <a:t>Flow Service configuration data tree</a:t>
            </a:r>
            <a:r>
              <a:rPr lang="zh-CN" altLang="en-US" sz="1200" b="0" i="0" kern="1200" dirty="0" smtClean="0">
                <a:solidFill>
                  <a:schemeClr val="tx1"/>
                </a:solidFill>
                <a:effectLst/>
                <a:latin typeface="+mn-lt"/>
                <a:ea typeface="+mn-ea"/>
                <a:cs typeface="+mn-cs"/>
              </a:rPr>
              <a:t>中创建了一个新的</a:t>
            </a:r>
            <a:r>
              <a:rPr lang="en-US" altLang="zh-CN" sz="1200" b="0" i="0" kern="1200" dirty="0" smtClean="0">
                <a:solidFill>
                  <a:schemeClr val="tx1"/>
                </a:solidFill>
                <a:effectLst/>
                <a:latin typeface="+mn-lt"/>
                <a:ea typeface="+mn-ea"/>
                <a:cs typeface="+mn-cs"/>
              </a:rPr>
              <a:t>flow</a:t>
            </a:r>
            <a:r>
              <a:rPr lang="en-US"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反序列化</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Notice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configuration </a:t>
            </a:r>
            <a:r>
              <a:rPr lang="zh-CN" altLang="en-US" sz="1200" b="0" i="0" kern="1200" dirty="0" smtClean="0">
                <a:solidFill>
                  <a:schemeClr val="tx1"/>
                </a:solidFill>
                <a:effectLst/>
                <a:latin typeface="+mn-lt"/>
                <a:ea typeface="+mn-ea"/>
                <a:cs typeface="+mn-cs"/>
              </a:rPr>
              <a:t>和</a:t>
            </a:r>
            <a:r>
              <a:rPr lang="en-US" sz="1200" b="0" i="0" kern="1200" dirty="0" smtClean="0">
                <a:solidFill>
                  <a:schemeClr val="tx1"/>
                </a:solidFill>
                <a:effectLst/>
                <a:latin typeface="+mn-lt"/>
                <a:ea typeface="+mn-ea"/>
                <a:cs typeface="+mn-cs"/>
              </a:rPr>
              <a:t> operational data trees </a:t>
            </a:r>
            <a:r>
              <a:rPr lang="zh-CN" altLang="en-US" sz="1200" b="0" i="0" kern="1200" dirty="0" smtClean="0">
                <a:solidFill>
                  <a:schemeClr val="tx1"/>
                </a:solidFill>
                <a:effectLst/>
                <a:latin typeface="+mn-lt"/>
                <a:ea typeface="+mn-ea"/>
                <a:cs typeface="+mn-cs"/>
              </a:rPr>
              <a:t>是分开的（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）一旦</a:t>
            </a:r>
            <a:r>
              <a:rPr lang="en-US" altLang="zh-CN" sz="1200" b="0" i="0" kern="1200" dirty="0" smtClean="0">
                <a:solidFill>
                  <a:schemeClr val="tx1"/>
                </a:solidFill>
                <a:effectLst/>
                <a:latin typeface="+mn-lt"/>
                <a:ea typeface="+mn-ea"/>
                <a:cs typeface="+mn-cs"/>
              </a:rPr>
              <a:t>flow data</a:t>
            </a:r>
            <a:r>
              <a:rPr lang="zh-CN" altLang="en-US" sz="1200" b="0" i="0" kern="1200" dirty="0" smtClean="0">
                <a:solidFill>
                  <a:schemeClr val="tx1"/>
                </a:solidFill>
                <a:effectLst/>
                <a:latin typeface="+mn-lt"/>
                <a:ea typeface="+mn-ea"/>
                <a:cs typeface="+mn-cs"/>
              </a:rPr>
              <a:t>被写入到</a:t>
            </a:r>
            <a:r>
              <a:rPr lang="en-US" altLang="zh-CN" sz="1200" b="0" i="0" kern="1200" dirty="0" smtClean="0">
                <a:solidFill>
                  <a:schemeClr val="tx1"/>
                </a:solidFill>
                <a:effectLst/>
                <a:latin typeface="+mn-lt"/>
                <a:ea typeface="+mn-ea"/>
                <a:cs typeface="+mn-cs"/>
              </a:rPr>
              <a:t>configuration</a:t>
            </a:r>
            <a:r>
              <a:rPr lang="en-US" altLang="zh-CN" sz="1200" b="0" i="0" kern="1200" baseline="0" dirty="0" smtClean="0">
                <a:solidFill>
                  <a:schemeClr val="tx1"/>
                </a:solidFill>
                <a:effectLst/>
                <a:latin typeface="+mn-lt"/>
                <a:ea typeface="+mn-ea"/>
                <a:cs typeface="+mn-cs"/>
              </a:rPr>
              <a:t> data tree</a:t>
            </a:r>
            <a:r>
              <a:rPr lang="zh-CN" altLang="en-US" sz="1200" b="0" i="0" kern="1200" baseline="0" dirty="0" smtClean="0">
                <a:solidFill>
                  <a:schemeClr val="tx1"/>
                </a:solidFill>
                <a:effectLst/>
                <a:latin typeface="+mn-lt"/>
                <a:ea typeface="+mn-ea"/>
                <a:cs typeface="+mn-cs"/>
              </a:rPr>
              <a:t>中就会返回成功信息给</a:t>
            </a:r>
            <a:r>
              <a:rPr lang="en-US" sz="1200" b="0" i="0" kern="1200" dirty="0" smtClean="0">
                <a:solidFill>
                  <a:schemeClr val="tx1"/>
                </a:solidFill>
                <a:effectLst/>
                <a:latin typeface="+mn-lt"/>
                <a:ea typeface="+mn-ea"/>
                <a:cs typeface="+mn-cs"/>
              </a:rPr>
              <a:t>REST call</a:t>
            </a:r>
            <a:r>
              <a:rPr lang="en-US" altLang="zh-C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Flow Programmer Service</a:t>
            </a:r>
            <a:r>
              <a:rPr lang="zh-CN" altLang="en-US" sz="1200" b="0" i="0" kern="1200" dirty="0" smtClean="0">
                <a:solidFill>
                  <a:schemeClr val="tx1"/>
                </a:solidFill>
                <a:effectLst/>
                <a:latin typeface="+mn-lt"/>
                <a:ea typeface="+mn-ea"/>
                <a:cs typeface="+mn-cs"/>
              </a:rPr>
              <a:t>服务被注册以接收</a:t>
            </a:r>
            <a:r>
              <a:rPr lang="en-US" altLang="zh-CN" sz="1200" b="0" i="0" kern="1200" dirty="0" smtClean="0">
                <a:solidFill>
                  <a:schemeClr val="tx1"/>
                </a:solidFill>
                <a:effectLst/>
                <a:latin typeface="+mn-lt"/>
                <a:ea typeface="+mn-ea"/>
                <a:cs typeface="+mn-cs"/>
              </a:rPr>
              <a:t>Flow Service data tree</a:t>
            </a:r>
            <a:r>
              <a:rPr lang="zh-CN" altLang="en-US" sz="1200" b="0" i="0" kern="1200" dirty="0" smtClean="0">
                <a:solidFill>
                  <a:schemeClr val="tx1"/>
                </a:solidFill>
                <a:effectLst/>
                <a:latin typeface="+mn-lt"/>
                <a:ea typeface="+mn-ea"/>
                <a:cs typeface="+mn-cs"/>
              </a:rPr>
              <a:t>中的数据变化，</a:t>
            </a:r>
            <a:r>
              <a:rPr lang="en-US" altLang="zh-CN" sz="1200" b="0" i="0" kern="1200" dirty="0" smtClean="0">
                <a:solidFill>
                  <a:schemeClr val="tx1"/>
                </a:solidFill>
                <a:effectLst/>
                <a:latin typeface="+mn-lt"/>
                <a:ea typeface="+mn-ea"/>
                <a:cs typeface="+mn-cs"/>
              </a:rPr>
              <a:t>MD-SAL</a:t>
            </a:r>
            <a:r>
              <a:rPr lang="zh-CN" altLang="en-US" sz="1200" b="0" i="0" kern="1200" dirty="0" smtClean="0">
                <a:solidFill>
                  <a:schemeClr val="tx1"/>
                </a:solidFill>
                <a:effectLst/>
                <a:latin typeface="+mn-lt"/>
                <a:ea typeface="+mn-ea"/>
                <a:cs typeface="+mn-cs"/>
              </a:rPr>
              <a:t>就会对于</a:t>
            </a:r>
            <a:r>
              <a:rPr lang="en-US" altLang="zh-CN" sz="1200" b="0" i="0" kern="1200" dirty="0" smtClean="0">
                <a:solidFill>
                  <a:schemeClr val="tx1"/>
                </a:solidFill>
                <a:effectLst/>
                <a:latin typeface="+mn-lt"/>
                <a:ea typeface="+mn-ea"/>
                <a:cs typeface="+mn-cs"/>
              </a:rPr>
              <a:t>Flow Programmer Service</a:t>
            </a:r>
            <a:r>
              <a:rPr lang="zh-CN" altLang="en-US" sz="1200" b="0" i="0" kern="1200" dirty="0" smtClean="0">
                <a:solidFill>
                  <a:schemeClr val="tx1"/>
                </a:solidFill>
                <a:effectLst/>
                <a:latin typeface="+mn-lt"/>
                <a:ea typeface="+mn-ea"/>
                <a:cs typeface="+mn-cs"/>
              </a:rPr>
              <a:t>生成一个</a:t>
            </a:r>
            <a:r>
              <a:rPr lang="en-US" altLang="zh-CN" sz="1200" b="0" i="0" kern="1200" dirty="0" smtClean="0">
                <a:solidFill>
                  <a:schemeClr val="tx1"/>
                </a:solidFill>
                <a:effectLst/>
                <a:latin typeface="+mn-lt"/>
                <a:ea typeface="+mn-ea"/>
                <a:cs typeface="+mn-cs"/>
              </a:rPr>
              <a:t>’data changed’</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notification</a:t>
            </a:r>
            <a:endParaRPr lang="en-US"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kern="1200" dirty="0" smtClean="0">
                <a:solidFill>
                  <a:schemeClr val="tx1"/>
                </a:solidFill>
                <a:effectLst/>
                <a:latin typeface="+mn-lt"/>
                <a:ea typeface="+mn-ea"/>
                <a:cs typeface="+mn-cs"/>
              </a:rPr>
              <a:t>Flow Programmer Service</a:t>
            </a:r>
            <a:r>
              <a:rPr lang="zh-CN" altLang="en-US" sz="1200" b="0" i="0" kern="1200" dirty="0" smtClean="0">
                <a:solidFill>
                  <a:schemeClr val="tx1"/>
                </a:solidFill>
                <a:effectLst/>
                <a:latin typeface="+mn-lt"/>
                <a:ea typeface="+mn-ea"/>
                <a:cs typeface="+mn-cs"/>
              </a:rPr>
              <a:t>读取最新的</a:t>
            </a:r>
            <a:r>
              <a:rPr lang="en-US" altLang="zh-CN" sz="1200" b="0" i="0" kern="1200" dirty="0" smtClean="0">
                <a:solidFill>
                  <a:schemeClr val="tx1"/>
                </a:solidFill>
                <a:effectLst/>
                <a:latin typeface="+mn-lt"/>
                <a:ea typeface="+mn-ea"/>
                <a:cs typeface="+mn-cs"/>
              </a:rPr>
              <a:t>added flow</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flow</a:t>
            </a:r>
            <a:r>
              <a:rPr lang="en-US" altLang="zh-CN" sz="1200" b="0" i="0" kern="1200" baseline="0" dirty="0" smtClean="0">
                <a:solidFill>
                  <a:schemeClr val="tx1"/>
                </a:solidFill>
                <a:effectLst/>
                <a:latin typeface="+mn-lt"/>
                <a:ea typeface="+mn-ea"/>
                <a:cs typeface="+mn-cs"/>
              </a:rPr>
              <a:t> add</a:t>
            </a:r>
            <a:r>
              <a:rPr lang="zh-CN" altLang="en-US" sz="1200" b="0" i="0" kern="1200" baseline="0" dirty="0" smtClean="0">
                <a:solidFill>
                  <a:schemeClr val="tx1"/>
                </a:solidFill>
                <a:effectLst/>
                <a:latin typeface="+mn-lt"/>
                <a:ea typeface="+mn-ea"/>
                <a:cs typeface="+mn-cs"/>
              </a:rPr>
              <a:t>操作</a:t>
            </a:r>
            <a:endParaRPr lang="en-US" altLang="zh-CN" sz="1200" b="0" i="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在执行</a:t>
            </a:r>
            <a:r>
              <a:rPr lang="en-US" altLang="zh-CN" sz="1200" b="0" i="0" kern="1200" dirty="0" smtClean="0">
                <a:solidFill>
                  <a:schemeClr val="tx1"/>
                </a:solidFill>
                <a:effectLst/>
                <a:latin typeface="+mn-lt"/>
                <a:ea typeface="+mn-ea"/>
                <a:cs typeface="+mn-cs"/>
              </a:rPr>
              <a:t>flow add</a:t>
            </a:r>
            <a:r>
              <a:rPr lang="zh-CN" altLang="en-US" sz="1200" b="0" i="0" kern="1200" dirty="0" smtClean="0">
                <a:solidFill>
                  <a:schemeClr val="tx1"/>
                </a:solidFill>
                <a:effectLst/>
                <a:latin typeface="+mn-lt"/>
                <a:ea typeface="+mn-ea"/>
                <a:cs typeface="+mn-cs"/>
              </a:rPr>
              <a:t>操作的同时，</a:t>
            </a:r>
            <a:r>
              <a:rPr lang="en-US" altLang="zh-CN" sz="1200" b="0" i="0" kern="1200" dirty="0" smtClean="0">
                <a:solidFill>
                  <a:schemeClr val="tx1"/>
                </a:solidFill>
                <a:effectLst/>
                <a:latin typeface="+mn-lt"/>
                <a:ea typeface="+mn-ea"/>
                <a:cs typeface="+mn-cs"/>
              </a:rPr>
              <a:t>Flow Programmer Service</a:t>
            </a:r>
            <a:r>
              <a:rPr lang="zh-CN" altLang="en-US" sz="1200" b="0" i="0" kern="1200" dirty="0" smtClean="0">
                <a:solidFill>
                  <a:schemeClr val="tx1"/>
                </a:solidFill>
                <a:effectLst/>
                <a:latin typeface="+mn-lt"/>
                <a:ea typeface="+mn-ea"/>
                <a:cs typeface="+mn-cs"/>
              </a:rPr>
              <a:t>需要告诉</a:t>
            </a:r>
            <a:r>
              <a:rPr lang="en-US" altLang="zh-CN" sz="1200" b="0" i="0" kern="1200" dirty="0" smtClean="0">
                <a:solidFill>
                  <a:schemeClr val="tx1"/>
                </a:solidFill>
                <a:effectLst/>
                <a:latin typeface="+mn-lt"/>
                <a:ea typeface="+mn-ea"/>
                <a:cs typeface="+mn-cs"/>
              </a:rPr>
              <a:t>OF Plugin</a:t>
            </a:r>
            <a:r>
              <a:rPr lang="zh-CN" altLang="en-US" sz="1200" b="0" i="0" kern="1200" dirty="0" smtClean="0">
                <a:solidFill>
                  <a:schemeClr val="tx1"/>
                </a:solidFill>
                <a:effectLst/>
                <a:latin typeface="+mn-lt"/>
                <a:ea typeface="+mn-ea"/>
                <a:cs typeface="+mn-cs"/>
              </a:rPr>
              <a:t>在相应的交换机中增加</a:t>
            </a:r>
            <a:r>
              <a:rPr lang="en-US" altLang="zh-CN" sz="1200" b="0" i="0" kern="1200" dirty="0" smtClean="0">
                <a:solidFill>
                  <a:schemeClr val="tx1"/>
                </a:solidFill>
                <a:effectLst/>
                <a:latin typeface="+mn-lt"/>
                <a:ea typeface="+mn-ea"/>
                <a:cs typeface="+mn-cs"/>
              </a:rPr>
              <a:t>flow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Flow</a:t>
            </a:r>
            <a:r>
              <a:rPr lang="en-US" altLang="zh-CN" sz="1200" b="0" i="0" kern="1200" baseline="0" dirty="0" smtClean="0">
                <a:solidFill>
                  <a:schemeClr val="tx1"/>
                </a:solidFill>
                <a:effectLst/>
                <a:latin typeface="+mn-lt"/>
                <a:ea typeface="+mn-ea"/>
                <a:cs typeface="+mn-cs"/>
              </a:rPr>
              <a:t> Programmer Service</a:t>
            </a:r>
            <a:r>
              <a:rPr lang="zh-CN" altLang="en-US" sz="1200" b="0" i="0" kern="1200" baseline="0" dirty="0" smtClean="0">
                <a:solidFill>
                  <a:schemeClr val="tx1"/>
                </a:solidFill>
                <a:effectLst/>
                <a:latin typeface="+mn-lt"/>
                <a:ea typeface="+mn-ea"/>
                <a:cs typeface="+mn-cs"/>
              </a:rPr>
              <a:t>用</a:t>
            </a:r>
            <a:r>
              <a:rPr lang="en-US" altLang="zh-CN" sz="1200" b="0" i="0" kern="1200" baseline="0" dirty="0" smtClean="0">
                <a:solidFill>
                  <a:schemeClr val="tx1"/>
                </a:solidFill>
                <a:effectLst/>
                <a:latin typeface="+mn-lt"/>
                <a:ea typeface="+mn-ea"/>
                <a:cs typeface="+mn-cs"/>
              </a:rPr>
              <a:t>OF Plugin</a:t>
            </a:r>
            <a:r>
              <a:rPr lang="zh-CN" altLang="en-US" sz="1200" b="0" i="0" kern="1200" baseline="0" dirty="0" smtClean="0">
                <a:solidFill>
                  <a:schemeClr val="tx1"/>
                </a:solidFill>
                <a:effectLst/>
                <a:latin typeface="+mn-lt"/>
                <a:ea typeface="+mn-ea"/>
                <a:cs typeface="+mn-cs"/>
              </a:rPr>
              <a:t>生成的</a:t>
            </a:r>
            <a:r>
              <a:rPr lang="en-US" altLang="zh-CN" sz="1200" b="0" i="0" kern="1200" baseline="0" dirty="0" smtClean="0">
                <a:solidFill>
                  <a:schemeClr val="tx1"/>
                </a:solidFill>
                <a:effectLst/>
                <a:latin typeface="+mn-lt"/>
                <a:ea typeface="+mn-ea"/>
                <a:cs typeface="+mn-cs"/>
              </a:rPr>
              <a:t>API</a:t>
            </a:r>
            <a:r>
              <a:rPr lang="zh-CN" altLang="en-US" sz="1200" b="0" i="0" kern="1200" baseline="0" dirty="0" smtClean="0">
                <a:solidFill>
                  <a:schemeClr val="tx1"/>
                </a:solidFill>
                <a:effectLst/>
                <a:latin typeface="+mn-lt"/>
                <a:ea typeface="+mn-ea"/>
                <a:cs typeface="+mn-cs"/>
              </a:rPr>
              <a:t>来产生对“</a:t>
            </a:r>
            <a:r>
              <a:rPr lang="en-US" altLang="zh-CN" sz="1200" b="0" i="0" kern="1200" baseline="0" dirty="0" err="1" smtClean="0">
                <a:solidFill>
                  <a:schemeClr val="tx1"/>
                </a:solidFill>
                <a:effectLst/>
                <a:latin typeface="+mn-lt"/>
                <a:ea typeface="+mn-ea"/>
                <a:cs typeface="+mn-cs"/>
              </a:rPr>
              <a:t>AddFlow</a:t>
            </a:r>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RPC</a:t>
            </a:r>
            <a:r>
              <a:rPr lang="zh-CN" altLang="en-US" sz="1200" b="0" i="0" kern="1200" baseline="0" dirty="0" smtClean="0">
                <a:solidFill>
                  <a:schemeClr val="tx1"/>
                </a:solidFill>
                <a:effectLst/>
                <a:latin typeface="+mn-lt"/>
                <a:ea typeface="+mn-ea"/>
                <a:cs typeface="+mn-cs"/>
              </a:rPr>
              <a:t>的 </a:t>
            </a:r>
            <a:r>
              <a:rPr lang="en-US" altLang="zh-CN" sz="1200" b="0" i="0" kern="1200" baseline="0" dirty="0" smtClean="0">
                <a:solidFill>
                  <a:schemeClr val="tx1"/>
                </a:solidFill>
                <a:effectLst/>
                <a:latin typeface="+mn-lt"/>
                <a:ea typeface="+mn-ea"/>
                <a:cs typeface="+mn-cs"/>
              </a:rPr>
              <a:t>input parameter DT-O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kern="1200" dirty="0" smtClean="0">
                <a:solidFill>
                  <a:schemeClr val="tx1"/>
                </a:solidFill>
                <a:effectLst/>
                <a:latin typeface="+mn-lt"/>
                <a:ea typeface="+mn-ea"/>
                <a:cs typeface="+mn-cs"/>
              </a:rPr>
              <a:t>Flow Programmer Service</a:t>
            </a:r>
            <a:r>
              <a:rPr lang="zh-CN" altLang="en-US" sz="1200" b="0" i="0" kern="1200" dirty="0" smtClean="0">
                <a:solidFill>
                  <a:schemeClr val="tx1"/>
                </a:solidFill>
                <a:effectLst/>
                <a:latin typeface="+mn-lt"/>
                <a:ea typeface="+mn-ea"/>
                <a:cs typeface="+mn-cs"/>
              </a:rPr>
              <a:t>得到</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实例，调用“</a:t>
            </a:r>
            <a:r>
              <a:rPr lang="en-US" altLang="zh-CN" sz="1200" b="0" i="0" kern="1200" dirty="0" err="1" smtClean="0">
                <a:solidFill>
                  <a:schemeClr val="tx1"/>
                </a:solidFill>
                <a:effectLst/>
                <a:latin typeface="+mn-lt"/>
                <a:ea typeface="+mn-ea"/>
                <a:cs typeface="+mn-cs"/>
              </a:rPr>
              <a:t>AddFlow”RPC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MD-SAL</a:t>
            </a:r>
            <a:r>
              <a:rPr lang="zh-CN" altLang="en-US" sz="1200" b="0" i="0" kern="1200" dirty="0" smtClean="0">
                <a:solidFill>
                  <a:schemeClr val="tx1"/>
                </a:solidFill>
                <a:effectLst/>
                <a:latin typeface="+mn-lt"/>
                <a:ea typeface="+mn-ea"/>
                <a:cs typeface="+mn-cs"/>
              </a:rPr>
              <a:t>将路由请求到相应的</a:t>
            </a:r>
            <a:r>
              <a:rPr lang="en-US" altLang="zh-CN" sz="1200" b="0" i="0" kern="1200" dirty="0" smtClean="0">
                <a:solidFill>
                  <a:schemeClr val="tx1"/>
                </a:solidFill>
                <a:effectLst/>
                <a:latin typeface="+mn-lt"/>
                <a:ea typeface="+mn-ea"/>
                <a:cs typeface="+mn-cs"/>
              </a:rPr>
              <a:t>OF</a:t>
            </a:r>
            <a:r>
              <a:rPr lang="en-US" altLang="zh-CN" sz="1200" b="0" i="0" kern="1200" baseline="0" dirty="0" smtClean="0">
                <a:solidFill>
                  <a:schemeClr val="tx1"/>
                </a:solidFill>
                <a:effectLst/>
                <a:latin typeface="+mn-lt"/>
                <a:ea typeface="+mn-ea"/>
                <a:cs typeface="+mn-cs"/>
              </a:rPr>
              <a:t> Plugin</a:t>
            </a:r>
            <a:r>
              <a:rPr lang="zh-CN" altLang="en-US" sz="1200" b="0" i="0" kern="1200" baseline="0" dirty="0" smtClean="0">
                <a:solidFill>
                  <a:schemeClr val="tx1"/>
                </a:solidFill>
                <a:effectLst/>
                <a:latin typeface="+mn-lt"/>
                <a:ea typeface="+mn-ea"/>
                <a:cs typeface="+mn-cs"/>
              </a:rPr>
              <a:t>（即实现请求的</a:t>
            </a:r>
            <a:r>
              <a:rPr lang="en-US" altLang="zh-CN" sz="1200" b="0" i="0" kern="1200" baseline="0" dirty="0" smtClean="0">
                <a:solidFill>
                  <a:schemeClr val="tx1"/>
                </a:solidFill>
                <a:effectLst/>
                <a:latin typeface="+mn-lt"/>
                <a:ea typeface="+mn-ea"/>
                <a:cs typeface="+mn-cs"/>
              </a:rPr>
              <a:t>RPC</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AddFlow</a:t>
            </a:r>
            <a:r>
              <a:rPr lang="en-US" sz="1200" b="0" i="0" kern="1200" dirty="0" smtClean="0">
                <a:solidFill>
                  <a:schemeClr val="tx1"/>
                </a:solidFill>
                <a:effectLst/>
                <a:latin typeface="+mn-lt"/>
                <a:ea typeface="+mn-ea"/>
                <a:cs typeface="+mn-cs"/>
              </a:rPr>
              <a:t>” RPC </a:t>
            </a:r>
            <a:r>
              <a:rPr lang="zh-CN" altLang="en-US" sz="1200" b="0" i="0" kern="1200" dirty="0" smtClean="0">
                <a:solidFill>
                  <a:schemeClr val="tx1"/>
                </a:solidFill>
                <a:effectLst/>
                <a:latin typeface="+mn-lt"/>
                <a:ea typeface="+mn-ea"/>
                <a:cs typeface="+mn-cs"/>
              </a:rPr>
              <a:t>请求被路由到</a:t>
            </a:r>
            <a:r>
              <a:rPr lang="en-US" altLang="zh-CN" sz="1200" b="0" i="0" kern="1200" dirty="0" smtClean="0">
                <a:solidFill>
                  <a:schemeClr val="tx1"/>
                </a:solidFill>
                <a:effectLst/>
                <a:latin typeface="+mn-lt"/>
                <a:ea typeface="+mn-ea"/>
                <a:cs typeface="+mn-cs"/>
              </a:rPr>
              <a:t>OF Plugin</a:t>
            </a:r>
            <a:r>
              <a:rPr lang="zh-CN" altLang="en-US" sz="1200" b="0" i="0" kern="1200" dirty="0" smtClean="0">
                <a:solidFill>
                  <a:schemeClr val="tx1"/>
                </a:solidFill>
                <a:effectLst/>
                <a:latin typeface="+mn-lt"/>
                <a:ea typeface="+mn-ea"/>
                <a:cs typeface="+mn-cs"/>
              </a:rPr>
              <a:t>，并且调用“</a:t>
            </a:r>
            <a:r>
              <a:rPr lang="en-US" altLang="zh-CN" sz="1200" b="0" i="0" kern="1200" dirty="0" err="1" smtClean="0">
                <a:solidFill>
                  <a:schemeClr val="tx1"/>
                </a:solidFill>
                <a:effectLst/>
                <a:latin typeface="+mn-lt"/>
                <a:ea typeface="+mn-ea"/>
                <a:cs typeface="+mn-cs"/>
              </a:rPr>
              <a:t>AddFlow”RPC</a:t>
            </a:r>
            <a:r>
              <a:rPr lang="zh-CN" altLang="en-US" sz="1200" b="0" i="0" kern="1200" dirty="0" smtClean="0">
                <a:solidFill>
                  <a:schemeClr val="tx1"/>
                </a:solidFill>
                <a:effectLst/>
                <a:latin typeface="+mn-lt"/>
                <a:ea typeface="+mn-ea"/>
                <a:cs typeface="+mn-cs"/>
              </a:rPr>
              <a:t>的实现方法</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AddFlow</a:t>
            </a:r>
            <a:r>
              <a:rPr lang="en-US" sz="1200" b="0" i="0" kern="1200" dirty="0" smtClean="0">
                <a:solidFill>
                  <a:schemeClr val="tx1"/>
                </a:solidFill>
                <a:effectLst/>
                <a:latin typeface="+mn-lt"/>
                <a:ea typeface="+mn-ea"/>
                <a:cs typeface="+mn-cs"/>
              </a:rPr>
              <a:t>” RPC </a:t>
            </a:r>
            <a:r>
              <a:rPr lang="zh-CN" altLang="en-US" sz="1200" b="0" i="0" kern="1200" dirty="0" smtClean="0">
                <a:solidFill>
                  <a:schemeClr val="tx1"/>
                </a:solidFill>
                <a:effectLst/>
                <a:latin typeface="+mn-lt"/>
                <a:ea typeface="+mn-ea"/>
                <a:cs typeface="+mn-cs"/>
              </a:rPr>
              <a:t>的实现通过</a:t>
            </a:r>
            <a:r>
              <a:rPr lang="en-US" sz="1200" b="0" i="0" kern="1200" dirty="0" smtClean="0">
                <a:solidFill>
                  <a:schemeClr val="tx1"/>
                </a:solidFill>
                <a:effectLst/>
                <a:latin typeface="+mn-lt"/>
                <a:ea typeface="+mn-ea"/>
                <a:cs typeface="+mn-cs"/>
              </a:rPr>
              <a:t>OF Plugin API</a:t>
            </a:r>
            <a:r>
              <a:rPr lang="zh-CN" altLang="en-US" sz="1200" b="0" i="0" kern="1200" dirty="0" smtClean="0">
                <a:solidFill>
                  <a:schemeClr val="tx1"/>
                </a:solidFill>
                <a:effectLst/>
                <a:latin typeface="+mn-lt"/>
                <a:ea typeface="+mn-ea"/>
                <a:cs typeface="+mn-cs"/>
              </a:rPr>
              <a:t>来读取</a:t>
            </a:r>
            <a:r>
              <a:rPr lang="en-US" altLang="zh-CN" sz="1200" b="0" i="0" kern="1200" dirty="0" smtClean="0">
                <a:solidFill>
                  <a:schemeClr val="tx1"/>
                </a:solidFill>
                <a:effectLst/>
                <a:latin typeface="+mn-lt"/>
                <a:ea typeface="+mn-ea"/>
                <a:cs typeface="+mn-cs"/>
              </a:rPr>
              <a:t>RPC input parameter</a:t>
            </a:r>
            <a:r>
              <a:rPr lang="zh-CN" altLang="en-US" sz="1200" b="0" i="0" kern="1200" dirty="0" smtClean="0">
                <a:solidFill>
                  <a:schemeClr val="tx1"/>
                </a:solidFill>
                <a:effectLst/>
                <a:latin typeface="+mn-lt"/>
                <a:ea typeface="+mn-ea"/>
                <a:cs typeface="+mn-cs"/>
              </a:rPr>
              <a:t>的</a:t>
            </a:r>
            <a:r>
              <a:rPr lang="en-US" sz="1200" b="0" i="0" kern="1200" dirty="0" smtClean="0">
                <a:solidFill>
                  <a:schemeClr val="tx1"/>
                </a:solidFill>
                <a:effectLst/>
                <a:latin typeface="+mn-lt"/>
                <a:ea typeface="+mn-ea"/>
                <a:cs typeface="+mn-cs"/>
              </a:rPr>
              <a:t> DTO</a:t>
            </a:r>
            <a:r>
              <a:rPr lang="zh-CN" altLang="en-US" sz="1200" b="0" i="0" kern="1200" dirty="0" smtClean="0">
                <a:solidFill>
                  <a:schemeClr val="tx1"/>
                </a:solidFill>
                <a:effectLst/>
                <a:latin typeface="+mn-lt"/>
                <a:ea typeface="+mn-ea"/>
                <a:cs typeface="+mn-cs"/>
              </a:rPr>
              <a:t>。（注意到实现将会用到</a:t>
            </a:r>
            <a:r>
              <a:rPr lang="en-US" altLang="zh-CN" sz="1200" b="0"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yang</a:t>
            </a:r>
            <a:r>
              <a:rPr lang="zh-CN" altLang="en-US" sz="1200" b="0" i="0" kern="1200" dirty="0" smtClean="0">
                <a:solidFill>
                  <a:schemeClr val="tx1"/>
                </a:solidFill>
                <a:effectLst/>
                <a:latin typeface="+mn-lt"/>
                <a:ea typeface="+mn-ea"/>
                <a:cs typeface="+mn-cs"/>
              </a:rPr>
              <a:t>模型生成的</a:t>
            </a:r>
            <a:r>
              <a:rPr lang="en-US" altLang="zh-CN" sz="1200" b="0" i="0" kern="1200" dirty="0" smtClean="0">
                <a:solidFill>
                  <a:schemeClr val="tx1"/>
                </a:solidFill>
                <a:effectLst/>
                <a:latin typeface="+mn-lt"/>
                <a:ea typeface="+mn-ea"/>
                <a:cs typeface="+mn-cs"/>
              </a:rPr>
              <a:t>DTO</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getter</a:t>
            </a:r>
            <a:r>
              <a:rPr lang="zh-CN" altLang="en-US" sz="1200" b="0" i="0" kern="1200" dirty="0" smtClean="0">
                <a:solidFill>
                  <a:schemeClr val="tx1"/>
                </a:solidFill>
                <a:effectLst/>
                <a:latin typeface="+mn-lt"/>
                <a:ea typeface="+mn-ea"/>
                <a:cs typeface="+mn-cs"/>
              </a:rPr>
              <a:t>方法来读取接收的</a:t>
            </a:r>
            <a:r>
              <a:rPr lang="en-US" altLang="zh-CN" sz="1200" b="0" i="0" kern="1200" dirty="0" smtClean="0">
                <a:solidFill>
                  <a:schemeClr val="tx1"/>
                </a:solidFill>
                <a:effectLst/>
                <a:latin typeface="+mn-lt"/>
                <a:ea typeface="+mn-ea"/>
                <a:cs typeface="+mn-cs"/>
              </a:rPr>
              <a:t>DTO</a:t>
            </a:r>
            <a:r>
              <a:rPr lang="zh-CN" altLang="en-US" sz="1200" b="0" i="0" kern="1200" dirty="0" smtClean="0">
                <a:solidFill>
                  <a:schemeClr val="tx1"/>
                </a:solidFill>
                <a:effectLst/>
                <a:latin typeface="+mn-lt"/>
                <a:ea typeface="+mn-ea"/>
                <a:cs typeface="+mn-cs"/>
              </a:rPr>
              <a:t>的值）</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AddFlow</a:t>
            </a:r>
            <a:r>
              <a:rPr lang="en-US" sz="1200" b="0" i="0" kern="1200" dirty="0" smtClean="0">
                <a:solidFill>
                  <a:schemeClr val="tx1"/>
                </a:solidFill>
                <a:effectLst/>
                <a:latin typeface="+mn-lt"/>
                <a:ea typeface="+mn-ea"/>
                <a:cs typeface="+mn-cs"/>
              </a:rPr>
              <a:t>” RPC</a:t>
            </a:r>
            <a:r>
              <a:rPr lang="zh-CN" altLang="en-US" sz="1200" b="0" i="0" kern="1200" dirty="0" smtClean="0">
                <a:solidFill>
                  <a:schemeClr val="tx1"/>
                </a:solidFill>
                <a:effectLst/>
                <a:latin typeface="+mn-lt"/>
                <a:ea typeface="+mn-ea"/>
                <a:cs typeface="+mn-cs"/>
              </a:rPr>
              <a:t>就会同时进行了，相应的</a:t>
            </a:r>
            <a:r>
              <a:rPr lang="en-US" altLang="zh-CN" sz="1200" b="0" i="0" kern="1200" dirty="0" err="1" smtClean="0">
                <a:solidFill>
                  <a:schemeClr val="tx1"/>
                </a:solidFill>
                <a:effectLst/>
                <a:latin typeface="+mn-lt"/>
                <a:ea typeface="+mn-ea"/>
                <a:cs typeface="+mn-cs"/>
              </a:rPr>
              <a:t>flowmod</a:t>
            </a:r>
            <a:r>
              <a:rPr lang="zh-CN" altLang="en-US" sz="1200" b="0" i="0" kern="1200" dirty="0" smtClean="0">
                <a:solidFill>
                  <a:schemeClr val="tx1"/>
                </a:solidFill>
                <a:effectLst/>
                <a:latin typeface="+mn-lt"/>
                <a:ea typeface="+mn-ea"/>
                <a:cs typeface="+mn-cs"/>
              </a:rPr>
              <a:t>消息就会发到相应的交换机上</a:t>
            </a:r>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11</a:t>
            </a:fld>
            <a:endParaRPr lang="en-US"/>
          </a:p>
        </p:txBody>
      </p:sp>
    </p:spTree>
    <p:extLst>
      <p:ext uri="{BB962C8B-B14F-4D97-AF65-F5344CB8AC3E}">
        <p14:creationId xmlns:p14="http://schemas.microsoft.com/office/powerpoint/2010/main" xmlns="" val="208295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15</a:t>
            </a:fld>
            <a:endParaRPr lang="en-US"/>
          </a:p>
        </p:txBody>
      </p:sp>
    </p:spTree>
    <p:extLst>
      <p:ext uri="{BB962C8B-B14F-4D97-AF65-F5344CB8AC3E}">
        <p14:creationId xmlns:p14="http://schemas.microsoft.com/office/powerpoint/2010/main" xmlns="" val="370439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16</a:t>
            </a:fld>
            <a:endParaRPr lang="en-US"/>
          </a:p>
        </p:txBody>
      </p:sp>
    </p:spTree>
    <p:extLst>
      <p:ext uri="{BB962C8B-B14F-4D97-AF65-F5344CB8AC3E}">
        <p14:creationId xmlns:p14="http://schemas.microsoft.com/office/powerpoint/2010/main" xmlns="" val="422632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4D5E79-269B-4F3C-8C5C-620F5CF2ECBB}" type="slidenum">
              <a:rPr lang="en-US" smtClean="0"/>
              <a:pPr/>
              <a:t>17</a:t>
            </a:fld>
            <a:endParaRPr lang="en-US"/>
          </a:p>
        </p:txBody>
      </p:sp>
    </p:spTree>
    <p:extLst>
      <p:ext uri="{BB962C8B-B14F-4D97-AF65-F5344CB8AC3E}">
        <p14:creationId xmlns:p14="http://schemas.microsoft.com/office/powerpoint/2010/main" xmlns="" val="85045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64D263E-AFC5-47D3-969E-01A2CC32C0C4}" type="datetimeFigureOut">
              <a:rPr lang="en-US" smtClean="0"/>
              <a:pPr/>
              <a:t>7/11/2015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157896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64D263E-AFC5-47D3-969E-01A2CC32C0C4}" type="datetimeFigureOut">
              <a:rPr lang="en-US" smtClean="0"/>
              <a:pPr/>
              <a:t>7/11/2015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283358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64D263E-AFC5-47D3-969E-01A2CC32C0C4}" type="datetimeFigureOut">
              <a:rPr lang="en-US" smtClean="0"/>
              <a:pPr/>
              <a:t>7/11/2015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EE3313-C7C7-4D54-B6D5-F2778DD6F772}"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77768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564D263E-AFC5-47D3-969E-01A2CC32C0C4}" type="datetimeFigureOut">
              <a:rPr lang="en-US" smtClean="0"/>
              <a:pPr/>
              <a:t>7/11/2015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4061834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564D263E-AFC5-47D3-969E-01A2CC32C0C4}" type="datetimeFigureOut">
              <a:rPr lang="en-US" smtClean="0"/>
              <a:pPr/>
              <a:t>7/11/2015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EE3313-C7C7-4D54-B6D5-F2778DD6F772}"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67414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564D263E-AFC5-47D3-969E-01A2CC32C0C4}" type="datetimeFigureOut">
              <a:rPr lang="en-US" smtClean="0"/>
              <a:pPr/>
              <a:t>7/11/2015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350209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64D263E-AFC5-47D3-969E-01A2CC32C0C4}" type="datetimeFigureOut">
              <a:rPr lang="en-US" smtClean="0"/>
              <a:pPr/>
              <a:t>7/11/2015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421330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64D263E-AFC5-47D3-969E-01A2CC32C0C4}" type="datetimeFigureOut">
              <a:rPr lang="en-US" smtClean="0"/>
              <a:pPr/>
              <a:t>7/11/2015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319699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64D263E-AFC5-47D3-969E-01A2CC32C0C4}" type="datetimeFigureOut">
              <a:rPr lang="en-US" smtClean="0"/>
              <a:pPr/>
              <a:t>7/11/2015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100852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64D263E-AFC5-47D3-969E-01A2CC32C0C4}" type="datetimeFigureOut">
              <a:rPr lang="en-US" smtClean="0"/>
              <a:pPr/>
              <a:t>7/11/2015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169264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4D263E-AFC5-47D3-969E-01A2CC32C0C4}" type="datetimeFigureOut">
              <a:rPr lang="en-US" smtClean="0"/>
              <a:pPr/>
              <a:t>7/11/2015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98222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64D263E-AFC5-47D3-969E-01A2CC32C0C4}" type="datetimeFigureOut">
              <a:rPr lang="en-US" smtClean="0"/>
              <a:pPr/>
              <a:t>7/11/2015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52954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64D263E-AFC5-47D3-969E-01A2CC32C0C4}" type="datetimeFigureOut">
              <a:rPr lang="en-US" smtClean="0"/>
              <a:pPr/>
              <a:t>7/11/2015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37864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D263E-AFC5-47D3-969E-01A2CC32C0C4}" type="datetimeFigureOut">
              <a:rPr lang="en-US" smtClean="0"/>
              <a:pPr/>
              <a:t>7/11/2015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311123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64D263E-AFC5-47D3-969E-01A2CC32C0C4}" type="datetimeFigureOut">
              <a:rPr lang="en-US" smtClean="0"/>
              <a:pPr/>
              <a:t>7/11/2015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390479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64D263E-AFC5-47D3-969E-01A2CC32C0C4}" type="datetimeFigureOut">
              <a:rPr lang="en-US" smtClean="0"/>
              <a:pPr/>
              <a:t>7/11/2015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357132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4D263E-AFC5-47D3-969E-01A2CC32C0C4}" type="datetimeFigureOut">
              <a:rPr lang="en-US" smtClean="0"/>
              <a:pPr/>
              <a:t>7/11/2015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EE3313-C7C7-4D54-B6D5-F2778DD6F772}" type="slidenum">
              <a:rPr lang="en-US" smtClean="0"/>
              <a:pPr/>
              <a:t>‹#›</a:t>
            </a:fld>
            <a:endParaRPr lang="en-US"/>
          </a:p>
        </p:txBody>
      </p:sp>
    </p:spTree>
    <p:extLst>
      <p:ext uri="{BB962C8B-B14F-4D97-AF65-F5344CB8AC3E}">
        <p14:creationId xmlns:p14="http://schemas.microsoft.com/office/powerpoint/2010/main" xmlns="" val="346412395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tools.ietf.org/html/rfc602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package" Target="../embeddings/Microsoft_Visio___122.vsdx"/><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111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Yang</a:t>
            </a:r>
            <a:r>
              <a:rPr lang="zh-CN" altLang="en-US" dirty="0" smtClean="0"/>
              <a:t>模型在</a:t>
            </a:r>
            <a:r>
              <a:rPr lang="en-US" altLang="zh-CN" dirty="0" err="1" smtClean="0"/>
              <a:t>OpenDaylight</a:t>
            </a:r>
            <a:r>
              <a:rPr lang="zh-CN" altLang="en-US" dirty="0" smtClean="0"/>
              <a:t>中的应用</a:t>
            </a:r>
            <a:r>
              <a:rPr lang="en-US" altLang="zh-CN" dirty="0" smtClean="0"/>
              <a:t>——MD-SAL</a:t>
            </a:r>
            <a:endParaRPr lang="en-US" dirty="0"/>
          </a:p>
        </p:txBody>
      </p:sp>
      <p:sp>
        <p:nvSpPr>
          <p:cNvPr id="3" name="副标题 2"/>
          <p:cNvSpPr>
            <a:spLocks noGrp="1"/>
          </p:cNvSpPr>
          <p:nvPr>
            <p:ph type="subTitle" idx="1"/>
          </p:nvPr>
        </p:nvSpPr>
        <p:spPr/>
        <p:txBody>
          <a:bodyPr>
            <a:normAutofit/>
          </a:bodyPr>
          <a:lstStyle/>
          <a:p>
            <a:pPr algn="r"/>
            <a:r>
              <a:rPr lang="zh-CN" altLang="en-US" dirty="0" smtClean="0"/>
              <a:t>北京邮电大学</a:t>
            </a:r>
            <a:r>
              <a:rPr lang="en-US" altLang="zh-CN" dirty="0" smtClean="0"/>
              <a:t>  </a:t>
            </a:r>
            <a:r>
              <a:rPr lang="zh-CN" altLang="en-US" dirty="0" smtClean="0"/>
              <a:t>网络构建与融合北京市重点实验室</a:t>
            </a:r>
            <a:endParaRPr lang="en-US" altLang="zh-CN" dirty="0" smtClean="0"/>
          </a:p>
          <a:p>
            <a:pPr algn="r"/>
            <a:r>
              <a:rPr lang="zh-CN" altLang="en-US" dirty="0" smtClean="0"/>
              <a:t>陈明明</a:t>
            </a:r>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16648" y="102690"/>
            <a:ext cx="6435652" cy="2640510"/>
          </a:xfrm>
          <a:prstGeom prst="rect">
            <a:avLst/>
          </a:prstGeom>
        </p:spPr>
      </p:pic>
    </p:spTree>
    <p:extLst>
      <p:ext uri="{BB962C8B-B14F-4D97-AF65-F5344CB8AC3E}">
        <p14:creationId xmlns:p14="http://schemas.microsoft.com/office/powerpoint/2010/main" xmlns="" val="26107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MD-SAL</a:t>
            </a:r>
            <a:r>
              <a:rPr lang="zh-CN" altLang="en-US" dirty="0" smtClean="0"/>
              <a:t>连接建立（</a:t>
            </a:r>
            <a:r>
              <a:rPr lang="en-US" altLang="zh-CN" dirty="0" err="1" smtClean="0"/>
              <a:t>OpenFlow</a:t>
            </a:r>
            <a:r>
              <a:rPr lang="en-US" altLang="zh-CN" dirty="0" smtClean="0"/>
              <a:t> v1.3</a:t>
            </a:r>
            <a:r>
              <a:rPr lang="zh-CN" altLang="en-US" dirty="0" smtClean="0"/>
              <a:t>）</a:t>
            </a:r>
            <a:endParaRPr lang="zh-CN" altLang="en-US" dirty="0"/>
          </a:p>
        </p:txBody>
      </p:sp>
      <p:sp>
        <p:nvSpPr>
          <p:cNvPr id="3" name="内容占位符 2"/>
          <p:cNvSpPr>
            <a:spLocks noGrp="1"/>
          </p:cNvSpPr>
          <p:nvPr>
            <p:ph idx="1"/>
          </p:nvPr>
        </p:nvSpPr>
        <p:spPr>
          <a:xfrm>
            <a:off x="1558053" y="1275372"/>
            <a:ext cx="5667626" cy="5002597"/>
          </a:xfrm>
        </p:spPr>
        <p:txBody>
          <a:bodyPr>
            <a:noAutofit/>
          </a:bodyPr>
          <a:lstStyle/>
          <a:p>
            <a:r>
              <a:rPr lang="zh-CN" altLang="zh-CN" dirty="0" smtClean="0"/>
              <a:t>当交换机与控制器</a:t>
            </a:r>
            <a:r>
              <a:rPr lang="zh-CN" altLang="en-US" dirty="0" smtClean="0"/>
              <a:t>通过协议校验，</a:t>
            </a:r>
            <a:r>
              <a:rPr lang="zh-CN" altLang="zh-CN" dirty="0" smtClean="0"/>
              <a:t>控制器会向交换机请求</a:t>
            </a:r>
            <a:r>
              <a:rPr lang="zh-CN" altLang="en-US" dirty="0" smtClean="0"/>
              <a:t>一系列信息（</a:t>
            </a:r>
            <a:r>
              <a:rPr lang="zh-CN" altLang="zh-CN" dirty="0" smtClean="0"/>
              <a:t>端口信息、链路信息等</a:t>
            </a:r>
            <a:r>
              <a:rPr lang="zh-CN" altLang="en-US" dirty="0" smtClean="0"/>
              <a:t>）</a:t>
            </a:r>
            <a:endParaRPr lang="en-US" altLang="zh-CN" dirty="0"/>
          </a:p>
          <a:p>
            <a:r>
              <a:rPr lang="zh-CN" altLang="en-US" dirty="0" smtClean="0"/>
              <a:t>不管是控制器下发的</a:t>
            </a:r>
            <a:r>
              <a:rPr lang="en-US" altLang="zh-CN" dirty="0" smtClean="0"/>
              <a:t>Request</a:t>
            </a:r>
            <a:r>
              <a:rPr lang="zh-CN" altLang="en-US" dirty="0" smtClean="0"/>
              <a:t>消息，还是网元回复的</a:t>
            </a:r>
            <a:r>
              <a:rPr lang="en-US" altLang="zh-CN" dirty="0" smtClean="0"/>
              <a:t>reply</a:t>
            </a:r>
            <a:r>
              <a:rPr lang="zh-CN" altLang="en-US" dirty="0" smtClean="0"/>
              <a:t>消息，在控制器中都是采用</a:t>
            </a:r>
            <a:r>
              <a:rPr lang="en-US" altLang="zh-CN" dirty="0" smtClean="0"/>
              <a:t>YANG</a:t>
            </a:r>
            <a:r>
              <a:rPr lang="zh-CN" altLang="en-US" dirty="0" smtClean="0"/>
              <a:t>模型来定义的</a:t>
            </a:r>
            <a:endParaRPr lang="en-US" altLang="zh-CN" dirty="0" smtClean="0"/>
          </a:p>
          <a:p>
            <a:r>
              <a:rPr lang="zh-CN" altLang="en-US" dirty="0" smtClean="0"/>
              <a:t>对于那些通过</a:t>
            </a:r>
            <a:r>
              <a:rPr lang="en-US" altLang="zh-CN" dirty="0"/>
              <a:t>YANG</a:t>
            </a:r>
            <a:r>
              <a:rPr lang="zh-CN" altLang="en-US" dirty="0"/>
              <a:t>模型生成的</a:t>
            </a:r>
            <a:r>
              <a:rPr lang="en-US" altLang="zh-CN" dirty="0" smtClean="0"/>
              <a:t>java</a:t>
            </a:r>
            <a:r>
              <a:rPr lang="zh-CN" altLang="en-US" dirty="0" smtClean="0"/>
              <a:t>接口</a:t>
            </a:r>
            <a:r>
              <a:rPr lang="zh-CN" altLang="en-US" dirty="0"/>
              <a:t>、类和</a:t>
            </a:r>
            <a:r>
              <a:rPr lang="zh-CN" altLang="en-US" dirty="0" smtClean="0"/>
              <a:t>方法：</a:t>
            </a:r>
            <a:endParaRPr lang="en-US" altLang="zh-CN" dirty="0" smtClean="0"/>
          </a:p>
          <a:p>
            <a:pPr>
              <a:buFont typeface="Arial" panose="020B0604020202020204" pitchFamily="34" charset="0"/>
              <a:buChar char="•"/>
            </a:pPr>
            <a:r>
              <a:rPr lang="zh-CN" altLang="en-US" dirty="0" smtClean="0"/>
              <a:t>控制器下发的信息：利用</a:t>
            </a:r>
            <a:r>
              <a:rPr lang="en-US" altLang="zh-CN" dirty="0" smtClean="0"/>
              <a:t>setter</a:t>
            </a:r>
            <a:r>
              <a:rPr lang="zh-CN" altLang="en-US" dirty="0" smtClean="0"/>
              <a:t>方法对照协议写进去即可</a:t>
            </a:r>
            <a:endParaRPr lang="en-US" altLang="zh-CN" dirty="0" smtClean="0"/>
          </a:p>
          <a:p>
            <a:pPr>
              <a:buFont typeface="Arial" panose="020B0604020202020204" pitchFamily="34" charset="0"/>
              <a:buChar char="•"/>
            </a:pPr>
            <a:r>
              <a:rPr lang="zh-CN" altLang="zh-CN" dirty="0" smtClean="0"/>
              <a:t>控制器收到</a:t>
            </a:r>
            <a:r>
              <a:rPr lang="zh-CN" altLang="en-US" dirty="0" smtClean="0"/>
              <a:t>的</a:t>
            </a:r>
            <a:r>
              <a:rPr lang="zh-CN" altLang="zh-CN" dirty="0" smtClean="0"/>
              <a:t>信息</a:t>
            </a:r>
            <a:r>
              <a:rPr lang="zh-CN" altLang="en-US" dirty="0" smtClean="0"/>
              <a:t>：利用</a:t>
            </a:r>
            <a:r>
              <a:rPr lang="en-US" altLang="zh-CN" dirty="0" smtClean="0"/>
              <a:t>getter</a:t>
            </a:r>
            <a:r>
              <a:rPr lang="zh-CN" altLang="en-US" dirty="0" smtClean="0"/>
              <a:t>方法对照协议将字节流解析存储，也即</a:t>
            </a:r>
            <a:r>
              <a:rPr lang="zh-CN" altLang="zh-CN" dirty="0" smtClean="0"/>
              <a:t>存到</a:t>
            </a:r>
            <a:r>
              <a:rPr lang="en-US" altLang="zh-CN" dirty="0" smtClean="0"/>
              <a:t>YANG</a:t>
            </a:r>
            <a:r>
              <a:rPr lang="zh-CN" altLang="en-US" dirty="0" smtClean="0"/>
              <a:t>模型的</a:t>
            </a:r>
            <a:r>
              <a:rPr lang="en-US" altLang="zh-CN" dirty="0" smtClean="0"/>
              <a:t>data-store</a:t>
            </a:r>
            <a:r>
              <a:rPr lang="zh-CN" altLang="en-US" dirty="0" smtClean="0"/>
              <a:t>（</a:t>
            </a:r>
            <a:r>
              <a:rPr lang="en-US" altLang="zh-CN" dirty="0" smtClean="0"/>
              <a:t>data tree</a:t>
            </a:r>
            <a:r>
              <a:rPr lang="zh-CN" altLang="en-US" dirty="0" smtClean="0"/>
              <a:t>）</a:t>
            </a:r>
            <a:r>
              <a:rPr lang="zh-CN" altLang="zh-CN" dirty="0" smtClean="0"/>
              <a:t>里</a:t>
            </a:r>
            <a:endParaRPr lang="en-US" altLang="zh-CN" dirty="0" smtClean="0"/>
          </a:p>
          <a:p>
            <a:r>
              <a:rPr lang="en-US" altLang="zh-CN" dirty="0" smtClean="0"/>
              <a:t>MD-SAL</a:t>
            </a:r>
            <a:r>
              <a:rPr lang="zh-CN" altLang="en-US" dirty="0" smtClean="0"/>
              <a:t>应用可通过已有的方法获取</a:t>
            </a:r>
            <a:r>
              <a:rPr lang="en-US" altLang="zh-CN" dirty="0" smtClean="0"/>
              <a:t>data-store</a:t>
            </a:r>
            <a:r>
              <a:rPr lang="zh-CN" altLang="en-US" dirty="0" smtClean="0"/>
              <a:t>中的数据为本身所用，并且不同模块之前可相互调用。</a:t>
            </a:r>
            <a:endParaRPr lang="en-US" altLang="zh-CN" dirty="0" smtClean="0"/>
          </a:p>
        </p:txBody>
      </p:sp>
      <p:grpSp>
        <p:nvGrpSpPr>
          <p:cNvPr id="4" name="组合 3"/>
          <p:cNvGrpSpPr/>
          <p:nvPr/>
        </p:nvGrpSpPr>
        <p:grpSpPr>
          <a:xfrm>
            <a:off x="7403836" y="1183674"/>
            <a:ext cx="4399282" cy="5715000"/>
            <a:chOff x="1828800" y="381000"/>
            <a:chExt cx="4399282" cy="5867400"/>
          </a:xfrm>
        </p:grpSpPr>
        <p:cxnSp>
          <p:nvCxnSpPr>
            <p:cNvPr id="5" name="Straight Connector 4"/>
            <p:cNvCxnSpPr/>
            <p:nvPr/>
          </p:nvCxnSpPr>
          <p:spPr>
            <a:xfrm>
              <a:off x="1981200" y="762000"/>
              <a:ext cx="0" cy="54864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381000"/>
              <a:ext cx="442595"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NE</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7" name="Straight Connector 6"/>
            <p:cNvCxnSpPr/>
            <p:nvPr/>
          </p:nvCxnSpPr>
          <p:spPr>
            <a:xfrm>
              <a:off x="5954844" y="762000"/>
              <a:ext cx="0" cy="5486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14367" y="381000"/>
              <a:ext cx="513715"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Ctrl</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9" name="Straight Arrow Connector 9"/>
            <p:cNvCxnSpPr/>
            <p:nvPr/>
          </p:nvCxnSpPr>
          <p:spPr>
            <a:xfrm>
              <a:off x="1981200" y="11430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10"/>
            <p:cNvSpPr txBox="1"/>
            <p:nvPr/>
          </p:nvSpPr>
          <p:spPr>
            <a:xfrm>
              <a:off x="2514577" y="761966"/>
              <a:ext cx="2710815"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TCP [Sync] [Dest Port 6633]</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11" name="Straight Arrow Connector 11"/>
            <p:cNvCxnSpPr/>
            <p:nvPr/>
          </p:nvCxnSpPr>
          <p:spPr>
            <a:xfrm flipH="1">
              <a:off x="1981200" y="14478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2"/>
            <p:cNvSpPr txBox="1"/>
            <p:nvPr/>
          </p:nvSpPr>
          <p:spPr>
            <a:xfrm>
              <a:off x="2514577" y="1154598"/>
              <a:ext cx="1585595"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TCP [Sync, Ack]</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13" name="Straight Arrow Connector 13"/>
            <p:cNvCxnSpPr/>
            <p:nvPr/>
          </p:nvCxnSpPr>
          <p:spPr>
            <a:xfrm>
              <a:off x="1981200" y="18288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4"/>
            <p:cNvSpPr txBox="1"/>
            <p:nvPr/>
          </p:nvSpPr>
          <p:spPr>
            <a:xfrm>
              <a:off x="2514577" y="1447704"/>
              <a:ext cx="1054735"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TCP [Ack]</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15" name="Straight Arrow Connector 15"/>
            <p:cNvCxnSpPr/>
            <p:nvPr/>
          </p:nvCxnSpPr>
          <p:spPr>
            <a:xfrm>
              <a:off x="1981200" y="24384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6"/>
            <p:cNvSpPr txBox="1"/>
            <p:nvPr/>
          </p:nvSpPr>
          <p:spPr>
            <a:xfrm>
              <a:off x="2514577" y="2057249"/>
              <a:ext cx="2627630" cy="380077"/>
            </a:xfrm>
            <a:prstGeom prst="rect">
              <a:avLst/>
            </a:prstGeom>
            <a:noFill/>
          </p:spPr>
          <p:txBody>
            <a:bodyPr wrap="none" rtlCol="0">
              <a:spAutoFit/>
            </a:bodyPr>
            <a:lstStyle/>
            <a:p>
              <a:pPr marL="0" marR="0">
                <a:spcBef>
                  <a:spcPts val="0"/>
                </a:spcBef>
                <a:spcAft>
                  <a:spcPts val="0"/>
                </a:spcAft>
              </a:pPr>
              <a:r>
                <a:rPr lang="en-US" sz="18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OF1.3 Hello [Proto = 0x04]</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17" name="Straight Arrow Connector 17"/>
            <p:cNvCxnSpPr/>
            <p:nvPr/>
          </p:nvCxnSpPr>
          <p:spPr>
            <a:xfrm flipH="1">
              <a:off x="1981200" y="28956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8"/>
            <p:cNvSpPr txBox="1"/>
            <p:nvPr/>
          </p:nvSpPr>
          <p:spPr>
            <a:xfrm>
              <a:off x="2514577" y="2514408"/>
              <a:ext cx="2627630"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OF1.3 Hello [Proto = 0x04]</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19" name="Straight Arrow Connector 19"/>
            <p:cNvCxnSpPr/>
            <p:nvPr/>
          </p:nvCxnSpPr>
          <p:spPr>
            <a:xfrm flipH="1">
              <a:off x="1981200" y="35814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20"/>
            <p:cNvSpPr txBox="1"/>
            <p:nvPr/>
          </p:nvSpPr>
          <p:spPr>
            <a:xfrm>
              <a:off x="2514577" y="3200146"/>
              <a:ext cx="2293620"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OF1.3 Feature Request</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21" name="Straight Arrow Connector 21"/>
            <p:cNvCxnSpPr/>
            <p:nvPr/>
          </p:nvCxnSpPr>
          <p:spPr>
            <a:xfrm>
              <a:off x="1981200" y="40386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2"/>
            <p:cNvSpPr txBox="1"/>
            <p:nvPr/>
          </p:nvSpPr>
          <p:spPr>
            <a:xfrm>
              <a:off x="2514577" y="3657305"/>
              <a:ext cx="2052320" cy="380077"/>
            </a:xfrm>
            <a:prstGeom prst="rect">
              <a:avLst/>
            </a:prstGeom>
            <a:noFill/>
          </p:spPr>
          <p:txBody>
            <a:bodyPr wrap="none" rtlCol="0">
              <a:spAutoFit/>
            </a:bodyPr>
            <a:lstStyle/>
            <a:p>
              <a:pPr marL="0" marR="0">
                <a:spcBef>
                  <a:spcPts val="0"/>
                </a:spcBef>
                <a:spcAft>
                  <a:spcPts val="0"/>
                </a:spcAft>
              </a:pPr>
              <a:r>
                <a:rPr lang="en-US" sz="18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OF1.3 Feature Reply</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23" name="Straight Arrow Connector 27"/>
            <p:cNvCxnSpPr/>
            <p:nvPr/>
          </p:nvCxnSpPr>
          <p:spPr>
            <a:xfrm flipH="1">
              <a:off x="1981200" y="45720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8"/>
            <p:cNvSpPr txBox="1"/>
            <p:nvPr/>
          </p:nvSpPr>
          <p:spPr>
            <a:xfrm>
              <a:off x="2514577" y="4190656"/>
              <a:ext cx="1717675" cy="380077"/>
            </a:xfrm>
            <a:prstGeom prst="rect">
              <a:avLst/>
            </a:prstGeom>
            <a:noFill/>
          </p:spPr>
          <p:txBody>
            <a:bodyPr wrap="none" rtlCol="0">
              <a:spAutoFit/>
            </a:bodyPr>
            <a:lstStyle/>
            <a:p>
              <a:pPr marL="0" marR="0">
                <a:spcBef>
                  <a:spcPts val="0"/>
                </a:spcBef>
                <a:spcAft>
                  <a:spcPts val="0"/>
                </a:spcAft>
              </a:pPr>
              <a:r>
                <a:rPr lang="en-US" sz="18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OF1.3 Set Config</a:t>
              </a:r>
              <a:endParaRPr lang="en-US" sz="120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25" name="Straight Arrow Connector 29"/>
            <p:cNvCxnSpPr/>
            <p:nvPr/>
          </p:nvCxnSpPr>
          <p:spPr>
            <a:xfrm flipH="1">
              <a:off x="1981200" y="5410200"/>
              <a:ext cx="396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0"/>
            <p:cNvSpPr txBox="1"/>
            <p:nvPr/>
          </p:nvSpPr>
          <p:spPr>
            <a:xfrm>
              <a:off x="2514577" y="4800202"/>
              <a:ext cx="2619375" cy="666928"/>
            </a:xfrm>
            <a:prstGeom prst="rect">
              <a:avLst/>
            </a:prstGeom>
            <a:noFill/>
          </p:spPr>
          <p:txBody>
            <a:bodyPr wrap="none" rtlCol="0">
              <a:spAutoFit/>
            </a:bodyPr>
            <a:lstStyle/>
            <a:p>
              <a:pPr marL="0" marR="0">
                <a:spcBef>
                  <a:spcPts val="0"/>
                </a:spcBef>
                <a:spcAft>
                  <a:spcPts val="0"/>
                </a:spcAft>
              </a:pPr>
              <a:r>
                <a:rPr lang="en-US" sz="18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OF1.3 Multipart Request </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[PORT_DESC] &lt;body=null&gt;</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p:txBody>
        </p:sp>
        <p:cxnSp>
          <p:nvCxnSpPr>
            <p:cNvPr id="27" name="Straight Arrow Connector 31"/>
            <p:cNvCxnSpPr/>
            <p:nvPr/>
          </p:nvCxnSpPr>
          <p:spPr>
            <a:xfrm flipH="1">
              <a:off x="1981200" y="6096000"/>
              <a:ext cx="3962400"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32"/>
            <p:cNvSpPr txBox="1"/>
            <p:nvPr/>
          </p:nvSpPr>
          <p:spPr>
            <a:xfrm>
              <a:off x="2514577" y="5449212"/>
              <a:ext cx="3130550" cy="666928"/>
            </a:xfrm>
            <a:prstGeom prst="rect">
              <a:avLst/>
            </a:prstGeom>
            <a:noFill/>
          </p:spPr>
          <p:txBody>
            <a:bodyPr wrap="none" rtlCol="0">
              <a:spAutoFit/>
            </a:bodyPr>
            <a:lstStyle/>
            <a:p>
              <a:pPr marL="0" marR="0">
                <a:spcBef>
                  <a:spcPts val="0"/>
                </a:spcBef>
                <a:spcAft>
                  <a:spcPts val="0"/>
                </a:spcAft>
              </a:pPr>
              <a:r>
                <a:rPr lang="en-US" sz="18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OF1.3 Multipart Reply</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[PORT_DESC] array[&lt;</a:t>
              </a:r>
              <a:r>
                <a:rPr lang="en-US" sz="1800" kern="1200" dirty="0" err="1">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ofp_port</a:t>
              </a:r>
              <a:r>
                <a:rPr lang="en-US" sz="18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&gt;]</a:t>
              </a:r>
              <a:endParaRPr lang="en-US" sz="1200" dirty="0">
                <a:effectLst/>
                <a:latin typeface="SimSun" panose="02010600030101010101" pitchFamily="2" charset="-122"/>
                <a:ea typeface="SimSun" panose="02010600030101010101" pitchFamily="2" charset="-122"/>
                <a:cs typeface="SimSun" panose="02010600030101010101" pitchFamily="2" charset="-122"/>
              </a:endParaRPr>
            </a:p>
          </p:txBody>
        </p:sp>
      </p:grpSp>
    </p:spTree>
    <p:extLst>
      <p:ext uri="{BB962C8B-B14F-4D97-AF65-F5344CB8AC3E}">
        <p14:creationId xmlns:p14="http://schemas.microsoft.com/office/powerpoint/2010/main" xmlns="" val="366882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“Add Flow” </a:t>
            </a:r>
            <a:r>
              <a:rPr lang="zh-CN" altLang="en-US" b="1" dirty="0"/>
              <a:t>示例</a:t>
            </a:r>
            <a:endParaRPr lang="en-US" dirty="0"/>
          </a:p>
        </p:txBody>
      </p:sp>
      <p:pic>
        <p:nvPicPr>
          <p:cNvPr id="4" name="内容占位符 3"/>
          <p:cNvPicPr>
            <a:picLocks noGrp="1" noChangeAspect="1"/>
          </p:cNvPicPr>
          <p:nvPr>
            <p:ph idx="1"/>
          </p:nvPr>
        </p:nvPicPr>
        <p:blipFill>
          <a:blip r:embed="rId3"/>
          <a:stretch>
            <a:fillRect/>
          </a:stretch>
        </p:blipFill>
        <p:spPr>
          <a:xfrm>
            <a:off x="3136229" y="2133600"/>
            <a:ext cx="7821367" cy="3778250"/>
          </a:xfrm>
          <a:prstGeom prst="rect">
            <a:avLst/>
          </a:prstGeom>
        </p:spPr>
      </p:pic>
      <p:sp>
        <p:nvSpPr>
          <p:cNvPr id="5" name="文本框 4"/>
          <p:cNvSpPr txBox="1"/>
          <p:nvPr/>
        </p:nvSpPr>
        <p:spPr>
          <a:xfrm>
            <a:off x="3663293" y="6400800"/>
            <a:ext cx="8528708" cy="369332"/>
          </a:xfrm>
          <a:prstGeom prst="rect">
            <a:avLst/>
          </a:prstGeom>
          <a:noFill/>
        </p:spPr>
        <p:txBody>
          <a:bodyPr wrap="square" rtlCol="0">
            <a:spAutoFit/>
          </a:bodyPr>
          <a:lstStyle/>
          <a:p>
            <a:r>
              <a:rPr lang="en-US" dirty="0" smtClean="0"/>
              <a:t>https://wiki.opendaylight.org/view/OpenDaylight_Controller:MD-SAL:FAQ</a:t>
            </a:r>
            <a:endParaRPr lang="en-US" dirty="0"/>
          </a:p>
        </p:txBody>
      </p:sp>
    </p:spTree>
    <p:extLst>
      <p:ext uri="{BB962C8B-B14F-4D97-AF65-F5344CB8AC3E}">
        <p14:creationId xmlns:p14="http://schemas.microsoft.com/office/powerpoint/2010/main" xmlns="" val="171581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Plugin </a:t>
            </a:r>
            <a:r>
              <a:rPr lang="zh-CN" altLang="en-US" b="1" dirty="0" smtClean="0"/>
              <a:t>开发流程</a:t>
            </a:r>
            <a:endParaRPr lang="en-US" dirty="0"/>
          </a:p>
        </p:txBody>
      </p:sp>
      <p:pic>
        <p:nvPicPr>
          <p:cNvPr id="7" name="内容占位符 6"/>
          <p:cNvPicPr>
            <a:picLocks noGrp="1" noChangeAspect="1"/>
          </p:cNvPicPr>
          <p:nvPr>
            <p:ph idx="1"/>
          </p:nvPr>
        </p:nvPicPr>
        <p:blipFill>
          <a:blip r:embed="rId2"/>
          <a:stretch>
            <a:fillRect/>
          </a:stretch>
        </p:blipFill>
        <p:spPr>
          <a:xfrm>
            <a:off x="3075320" y="2133600"/>
            <a:ext cx="7943186" cy="3778250"/>
          </a:xfrm>
          <a:prstGeom prst="rect">
            <a:avLst/>
          </a:prstGeom>
        </p:spPr>
      </p:pic>
      <p:sp>
        <p:nvSpPr>
          <p:cNvPr id="4" name="文本框 3"/>
          <p:cNvSpPr txBox="1"/>
          <p:nvPr/>
        </p:nvSpPr>
        <p:spPr>
          <a:xfrm>
            <a:off x="3635187" y="6400800"/>
            <a:ext cx="8309164" cy="369332"/>
          </a:xfrm>
          <a:prstGeom prst="rect">
            <a:avLst/>
          </a:prstGeom>
          <a:noFill/>
        </p:spPr>
        <p:txBody>
          <a:bodyPr wrap="square" rtlCol="0">
            <a:spAutoFit/>
          </a:bodyPr>
          <a:lstStyle/>
          <a:p>
            <a:r>
              <a:rPr lang="en-US" dirty="0" smtClean="0"/>
              <a:t>https://wiki.opendaylight.org/view/OpenDaylight_Controller:MD-SAL:FAQ</a:t>
            </a:r>
            <a:endParaRPr lang="en-US" dirty="0"/>
          </a:p>
        </p:txBody>
      </p:sp>
    </p:spTree>
    <p:extLst>
      <p:ext uri="{BB962C8B-B14F-4D97-AF65-F5344CB8AC3E}">
        <p14:creationId xmlns:p14="http://schemas.microsoft.com/office/powerpoint/2010/main" xmlns="" val="205280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YANG</a:t>
            </a:r>
            <a:r>
              <a:rPr lang="zh-CN" altLang="en-US" dirty="0" smtClean="0"/>
              <a:t>模型</a:t>
            </a:r>
            <a:endParaRPr lang="en-US" dirty="0"/>
          </a:p>
        </p:txBody>
      </p:sp>
      <p:sp>
        <p:nvSpPr>
          <p:cNvPr id="3" name="文本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749128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YANG</a:t>
            </a:r>
            <a:r>
              <a:rPr lang="zh-CN" altLang="en-US" dirty="0" smtClean="0"/>
              <a:t>模型是什么？</a:t>
            </a:r>
            <a:endParaRPr lang="en-US" dirty="0"/>
          </a:p>
        </p:txBody>
      </p:sp>
      <p:sp>
        <p:nvSpPr>
          <p:cNvPr id="3" name="内容占位符 2"/>
          <p:cNvSpPr>
            <a:spLocks noGrp="1"/>
          </p:cNvSpPr>
          <p:nvPr>
            <p:ph idx="1"/>
          </p:nvPr>
        </p:nvSpPr>
        <p:spPr/>
        <p:txBody>
          <a:bodyPr/>
          <a:lstStyle/>
          <a:p>
            <a:r>
              <a:rPr lang="en-US" altLang="zh-CN" dirty="0" smtClean="0"/>
              <a:t>YANG</a:t>
            </a:r>
            <a:r>
              <a:rPr lang="zh-CN" altLang="en-US" dirty="0" smtClean="0"/>
              <a:t>模型是一种数据建模语言，其产生是为了对</a:t>
            </a:r>
            <a:r>
              <a:rPr lang="en-US" altLang="zh-CN" dirty="0" smtClean="0"/>
              <a:t>NETCONF</a:t>
            </a:r>
            <a:r>
              <a:rPr lang="zh-CN" altLang="en-US" dirty="0" smtClean="0"/>
              <a:t>协议所操作的数据进行建模。最初的网络管理协议</a:t>
            </a:r>
            <a:r>
              <a:rPr lang="en-US" altLang="zh-CN" dirty="0" smtClean="0"/>
              <a:t>SNMP</a:t>
            </a:r>
            <a:r>
              <a:rPr lang="zh-CN" altLang="en-US" dirty="0" smtClean="0"/>
              <a:t>也有对应的建模语言</a:t>
            </a:r>
            <a:r>
              <a:rPr lang="en-US" altLang="zh-CN" dirty="0" smtClean="0"/>
              <a:t>SMI</a:t>
            </a:r>
            <a:r>
              <a:rPr lang="zh-CN" altLang="en-US" dirty="0" smtClean="0"/>
              <a:t>。</a:t>
            </a:r>
            <a:endParaRPr lang="en-US" altLang="zh-CN" dirty="0" smtClean="0"/>
          </a:p>
          <a:p>
            <a:r>
              <a:rPr lang="en-US" altLang="zh-CN" dirty="0" smtClean="0"/>
              <a:t>YANG</a:t>
            </a:r>
            <a:r>
              <a:rPr lang="zh-CN" altLang="en-US" dirty="0" smtClean="0"/>
              <a:t>模型通过树形结构的节点定义描述了数据模型的层级嵌套结构以及各属性的数据类型。</a:t>
            </a:r>
            <a:r>
              <a:rPr lang="en-US" altLang="zh-CN" dirty="0" smtClean="0"/>
              <a:t>YANG</a:t>
            </a:r>
            <a:r>
              <a:rPr lang="zh-CN" altLang="en-US" dirty="0" smtClean="0"/>
              <a:t>具有自己的语法格式，也可以无差别地转换为</a:t>
            </a:r>
            <a:r>
              <a:rPr lang="en-US" altLang="zh-CN" dirty="0" smtClean="0"/>
              <a:t>XML</a:t>
            </a:r>
            <a:r>
              <a:rPr lang="zh-CN" altLang="en-US" dirty="0" smtClean="0"/>
              <a:t>格式，称之为</a:t>
            </a:r>
            <a:r>
              <a:rPr lang="en-US" altLang="zh-CN" dirty="0" smtClean="0"/>
              <a:t>YIN</a:t>
            </a:r>
            <a:r>
              <a:rPr lang="zh-CN" altLang="en-US" dirty="0" smtClean="0"/>
              <a:t>。可以使用第三方工具</a:t>
            </a:r>
            <a:r>
              <a:rPr lang="en-US" altLang="zh-CN" dirty="0" err="1" smtClean="0"/>
              <a:t>pyang</a:t>
            </a:r>
            <a:r>
              <a:rPr lang="zh-CN" altLang="en-US" dirty="0" smtClean="0"/>
              <a:t>进行转换。</a:t>
            </a:r>
            <a:r>
              <a:rPr lang="en-US" altLang="zh-CN" dirty="0" err="1"/>
              <a:t>p</a:t>
            </a:r>
            <a:r>
              <a:rPr lang="en-US" altLang="zh-CN" dirty="0" err="1" smtClean="0"/>
              <a:t>yang</a:t>
            </a:r>
            <a:r>
              <a:rPr lang="zh-CN" altLang="en-US" dirty="0" smtClean="0"/>
              <a:t>地址：</a:t>
            </a:r>
            <a:r>
              <a:rPr lang="en-US" altLang="zh-CN" dirty="0" smtClean="0"/>
              <a:t>http://www.yang-central.org/twiki/pub/Main/YangTools/pyang.1.html</a:t>
            </a:r>
          </a:p>
          <a:p>
            <a:endParaRPr lang="en-US" dirty="0"/>
          </a:p>
        </p:txBody>
      </p:sp>
      <p:sp>
        <p:nvSpPr>
          <p:cNvPr id="4" name="文本框 3"/>
          <p:cNvSpPr txBox="1"/>
          <p:nvPr/>
        </p:nvSpPr>
        <p:spPr>
          <a:xfrm>
            <a:off x="4500563" y="6211669"/>
            <a:ext cx="8476410" cy="646331"/>
          </a:xfrm>
          <a:prstGeom prst="rect">
            <a:avLst/>
          </a:prstGeom>
          <a:noFill/>
        </p:spPr>
        <p:txBody>
          <a:bodyPr wrap="square" rtlCol="0">
            <a:spAutoFit/>
          </a:bodyPr>
          <a:lstStyle/>
          <a:p>
            <a:r>
              <a:rPr lang="en-US" dirty="0" smtClean="0">
                <a:hlinkClick r:id="rId2"/>
              </a:rPr>
              <a:t>https://tools.ietf.org/html/rfc6020</a:t>
            </a:r>
            <a:endParaRPr lang="en-US" dirty="0" smtClean="0"/>
          </a:p>
          <a:p>
            <a:r>
              <a:rPr lang="en-US" dirty="0"/>
              <a:t>http://www.yang-central.org/twiki/bin/view/Main/YangDocuments</a:t>
            </a:r>
          </a:p>
        </p:txBody>
      </p:sp>
    </p:spTree>
    <p:extLst>
      <p:ext uri="{BB962C8B-B14F-4D97-AF65-F5344CB8AC3E}">
        <p14:creationId xmlns:p14="http://schemas.microsoft.com/office/powerpoint/2010/main" xmlns="" val="320097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YANG</a:t>
            </a:r>
            <a:r>
              <a:rPr lang="zh-CN" altLang="en-US" dirty="0" smtClean="0"/>
              <a:t>，</a:t>
            </a:r>
            <a:r>
              <a:rPr lang="en-US" altLang="zh-CN" dirty="0" smtClean="0"/>
              <a:t>NETCONF</a:t>
            </a:r>
            <a:r>
              <a:rPr lang="zh-CN" altLang="en-US" dirty="0" smtClean="0"/>
              <a:t>，</a:t>
            </a:r>
            <a:r>
              <a:rPr lang="en-US" altLang="zh-CN" dirty="0" smtClean="0"/>
              <a:t>RESTCONF</a:t>
            </a:r>
            <a:endParaRPr lang="en-US" dirty="0"/>
          </a:p>
        </p:txBody>
      </p:sp>
      <p:sp>
        <p:nvSpPr>
          <p:cNvPr id="5" name="内容占位符 4"/>
          <p:cNvSpPr>
            <a:spLocks noGrp="1"/>
          </p:cNvSpPr>
          <p:nvPr>
            <p:ph idx="1"/>
          </p:nvPr>
        </p:nvSpPr>
        <p:spPr>
          <a:xfrm>
            <a:off x="1773285" y="1486487"/>
            <a:ext cx="8915400" cy="3777622"/>
          </a:xfrm>
        </p:spPr>
        <p:txBody>
          <a:bodyPr/>
          <a:lstStyle/>
          <a:p>
            <a:r>
              <a:rPr lang="en-US" altLang="zh-CN" b="1" dirty="0" smtClean="0"/>
              <a:t>Network </a:t>
            </a:r>
            <a:r>
              <a:rPr lang="en-US" altLang="zh-CN" b="1" dirty="0"/>
              <a:t>Configuration Protocol</a:t>
            </a:r>
            <a:r>
              <a:rPr lang="en-US" altLang="zh-CN" dirty="0"/>
              <a:t> (</a:t>
            </a:r>
            <a:r>
              <a:rPr lang="en-US" altLang="zh-CN" b="1" dirty="0"/>
              <a:t>NETCONF</a:t>
            </a:r>
            <a:r>
              <a:rPr lang="en-US" altLang="zh-CN" dirty="0"/>
              <a:t>)</a:t>
            </a:r>
            <a:r>
              <a:rPr lang="zh-CN" altLang="en-US" dirty="0"/>
              <a:t>是由</a:t>
            </a:r>
            <a:r>
              <a:rPr lang="en-US" altLang="zh-CN" dirty="0"/>
              <a:t>IETF</a:t>
            </a:r>
            <a:r>
              <a:rPr lang="zh-CN" altLang="en-US" dirty="0"/>
              <a:t>标准化的一个网络管理协议，它提供了添加，修改，以及删除网络设备配置的机制。</a:t>
            </a:r>
            <a:endParaRPr lang="en-US" altLang="zh-CN" dirty="0"/>
          </a:p>
          <a:p>
            <a:r>
              <a:rPr lang="en-US" altLang="zh-CN" dirty="0"/>
              <a:t>RESTCONF</a:t>
            </a:r>
            <a:r>
              <a:rPr lang="zh-CN" altLang="en-US" dirty="0"/>
              <a:t>是</a:t>
            </a:r>
            <a:r>
              <a:rPr lang="en-US" altLang="zh-CN" dirty="0"/>
              <a:t>web</a:t>
            </a:r>
            <a:r>
              <a:rPr lang="zh-CN" altLang="en-US" dirty="0"/>
              <a:t>应用通过</a:t>
            </a:r>
            <a:r>
              <a:rPr lang="en-US" altLang="zh-CN" dirty="0"/>
              <a:t>http</a:t>
            </a:r>
            <a:r>
              <a:rPr lang="zh-CN" altLang="en-US" dirty="0"/>
              <a:t>协议获取和操作使用</a:t>
            </a:r>
            <a:r>
              <a:rPr lang="en-US" altLang="zh-CN" dirty="0"/>
              <a:t>YANG</a:t>
            </a:r>
            <a:r>
              <a:rPr lang="zh-CN" altLang="en-US" dirty="0"/>
              <a:t>定义的网络资源信息协议。应用和网络设备之间通过</a:t>
            </a:r>
            <a:r>
              <a:rPr lang="en-US" altLang="zh-CN" dirty="0"/>
              <a:t>REST-like</a:t>
            </a:r>
            <a:r>
              <a:rPr lang="zh-CN" altLang="en-US" dirty="0"/>
              <a:t> </a:t>
            </a:r>
            <a:r>
              <a:rPr lang="en-US" altLang="zh-CN" dirty="0"/>
              <a:t>API</a:t>
            </a:r>
            <a:r>
              <a:rPr lang="zh-CN" altLang="en-US" dirty="0"/>
              <a:t>进行交互。</a:t>
            </a:r>
            <a:endParaRPr lang="en-US" altLang="zh-CN" dirty="0"/>
          </a:p>
          <a:p>
            <a:endParaRPr lang="en-US" dirty="0" smtClean="0"/>
          </a:p>
          <a:p>
            <a:endParaRPr lang="en-US" dirty="0"/>
          </a:p>
        </p:txBody>
      </p:sp>
      <p:pic>
        <p:nvPicPr>
          <p:cNvPr id="6" name="内容占位符 3"/>
          <p:cNvPicPr>
            <a:picLocks noChangeAspect="1"/>
          </p:cNvPicPr>
          <p:nvPr/>
        </p:nvPicPr>
        <p:blipFill>
          <a:blip r:embed="rId3"/>
          <a:stretch>
            <a:fillRect/>
          </a:stretch>
        </p:blipFill>
        <p:spPr>
          <a:xfrm>
            <a:off x="1989052" y="3038168"/>
            <a:ext cx="8326438" cy="3131111"/>
          </a:xfrm>
          <a:prstGeom prst="rect">
            <a:avLst/>
          </a:prstGeom>
        </p:spPr>
      </p:pic>
      <p:sp>
        <p:nvSpPr>
          <p:cNvPr id="7" name="文本框 6"/>
          <p:cNvSpPr txBox="1"/>
          <p:nvPr/>
        </p:nvSpPr>
        <p:spPr>
          <a:xfrm>
            <a:off x="7443788" y="6400800"/>
            <a:ext cx="4533060" cy="369332"/>
          </a:xfrm>
          <a:prstGeom prst="rect">
            <a:avLst/>
          </a:prstGeom>
          <a:noFill/>
        </p:spPr>
        <p:txBody>
          <a:bodyPr wrap="square" rtlCol="0">
            <a:spAutoFit/>
          </a:bodyPr>
          <a:lstStyle/>
          <a:p>
            <a:r>
              <a:rPr lang="en-US" altLang="zh-CN" dirty="0"/>
              <a:t>https://en.wikipedia.org/wiki/NETCONF</a:t>
            </a:r>
          </a:p>
        </p:txBody>
      </p:sp>
    </p:spTree>
    <p:extLst>
      <p:ext uri="{BB962C8B-B14F-4D97-AF65-F5344CB8AC3E}">
        <p14:creationId xmlns:p14="http://schemas.microsoft.com/office/powerpoint/2010/main" xmlns="" val="18837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YANG</a:t>
            </a:r>
            <a:r>
              <a:rPr lang="zh-CN" altLang="en-US" dirty="0" smtClean="0"/>
              <a:t>的作用</a:t>
            </a:r>
            <a:endParaRPr lang="en-US" dirty="0"/>
          </a:p>
        </p:txBody>
      </p:sp>
      <p:sp>
        <p:nvSpPr>
          <p:cNvPr id="3" name="内容占位符 2"/>
          <p:cNvSpPr>
            <a:spLocks noGrp="1"/>
          </p:cNvSpPr>
          <p:nvPr>
            <p:ph idx="1"/>
          </p:nvPr>
        </p:nvSpPr>
        <p:spPr>
          <a:xfrm>
            <a:off x="2460624" y="2133600"/>
            <a:ext cx="9731375" cy="3777622"/>
          </a:xfrm>
        </p:spPr>
        <p:txBody>
          <a:bodyPr>
            <a:normAutofit/>
          </a:bodyPr>
          <a:lstStyle/>
          <a:p>
            <a:r>
              <a:rPr lang="en-US" altLang="zh-CN" dirty="0" smtClean="0"/>
              <a:t>YANG</a:t>
            </a:r>
            <a:r>
              <a:rPr lang="zh-CN" altLang="en-US" dirty="0"/>
              <a:t>可以用于描述三类数据 ：</a:t>
            </a:r>
            <a:endParaRPr lang="en-US" altLang="zh-CN" dirty="0"/>
          </a:p>
          <a:p>
            <a:pPr>
              <a:buFont typeface="Arial" panose="020B0604020202020204" pitchFamily="34" charset="0"/>
              <a:buChar char="•"/>
            </a:pPr>
            <a:r>
              <a:rPr lang="zh-CN" altLang="en-US" dirty="0" smtClean="0"/>
              <a:t>资源：对</a:t>
            </a:r>
            <a:r>
              <a:rPr lang="zh-CN" altLang="en-US" dirty="0"/>
              <a:t>要操控的资源进行建模，即网元的</a:t>
            </a:r>
            <a:r>
              <a:rPr lang="en-US" altLang="zh-CN" dirty="0"/>
              <a:t>configuration data</a:t>
            </a:r>
            <a:r>
              <a:rPr lang="zh-CN" altLang="en-US" dirty="0" smtClean="0"/>
              <a:t>或者</a:t>
            </a:r>
            <a:r>
              <a:rPr lang="en-US" altLang="zh-CN" dirty="0" smtClean="0"/>
              <a:t>operational  </a:t>
            </a:r>
            <a:r>
              <a:rPr lang="en-US" altLang="zh-CN" dirty="0"/>
              <a:t>data</a:t>
            </a:r>
            <a:r>
              <a:rPr lang="zh-CN" altLang="en-US" dirty="0"/>
              <a:t>；</a:t>
            </a:r>
            <a:endParaRPr lang="en-US" altLang="zh-CN" dirty="0"/>
          </a:p>
          <a:p>
            <a:pPr>
              <a:buFont typeface="Arial" panose="020B0604020202020204" pitchFamily="34" charset="0"/>
              <a:buChar char="•"/>
            </a:pPr>
            <a:r>
              <a:rPr lang="zh-CN" altLang="en-US" dirty="0" smtClean="0"/>
              <a:t>通知（</a:t>
            </a:r>
            <a:r>
              <a:rPr lang="en-US" altLang="zh-CN" dirty="0" smtClean="0"/>
              <a:t>notification</a:t>
            </a:r>
            <a:r>
              <a:rPr lang="zh-CN" altLang="en-US" dirty="0" smtClean="0"/>
              <a:t>）：对</a:t>
            </a:r>
            <a:r>
              <a:rPr lang="zh-CN" altLang="en-US" dirty="0"/>
              <a:t>网元发出的事件通知消息进行建模；</a:t>
            </a:r>
            <a:endParaRPr lang="en-US" altLang="zh-CN" dirty="0"/>
          </a:p>
          <a:p>
            <a:pPr>
              <a:buFont typeface="Arial" panose="020B0604020202020204" pitchFamily="34" charset="0"/>
              <a:buChar char="•"/>
            </a:pPr>
            <a:r>
              <a:rPr lang="zh-CN" altLang="en-US" dirty="0" smtClean="0"/>
              <a:t>远程</a:t>
            </a:r>
            <a:r>
              <a:rPr lang="zh-CN" altLang="en-US" dirty="0"/>
              <a:t>过程</a:t>
            </a:r>
            <a:r>
              <a:rPr lang="zh-CN" altLang="en-US" dirty="0" smtClean="0"/>
              <a:t>调用（</a:t>
            </a:r>
            <a:r>
              <a:rPr lang="en-US" altLang="zh-CN" dirty="0" err="1" smtClean="0"/>
              <a:t>rpc</a:t>
            </a:r>
            <a:r>
              <a:rPr lang="zh-CN" altLang="en-US" dirty="0" smtClean="0"/>
              <a:t>）：对</a:t>
            </a:r>
            <a:r>
              <a:rPr lang="zh-CN" altLang="en-US" dirty="0"/>
              <a:t>可在网元上触发的远程程序调用（即</a:t>
            </a:r>
            <a:r>
              <a:rPr lang="en-US" altLang="zh-CN" dirty="0" err="1"/>
              <a:t>rpc</a:t>
            </a:r>
            <a:r>
              <a:rPr lang="zh-CN" altLang="en-US" dirty="0"/>
              <a:t>）进行建模</a:t>
            </a:r>
            <a:endParaRPr lang="en-US" altLang="zh-CN" dirty="0"/>
          </a:p>
          <a:p>
            <a:endParaRPr lang="en-US" dirty="0" smtClean="0"/>
          </a:p>
        </p:txBody>
      </p:sp>
    </p:spTree>
    <p:extLst>
      <p:ext uri="{BB962C8B-B14F-4D97-AF65-F5344CB8AC3E}">
        <p14:creationId xmlns:p14="http://schemas.microsoft.com/office/powerpoint/2010/main" xmlns="" val="173891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Module &amp;&amp; import &amp;&amp;namespace</a:t>
            </a:r>
            <a:endParaRPr lang="en-US" dirty="0"/>
          </a:p>
        </p:txBody>
      </p:sp>
      <p:sp>
        <p:nvSpPr>
          <p:cNvPr id="5" name="内容占位符 4"/>
          <p:cNvSpPr>
            <a:spLocks noGrp="1"/>
          </p:cNvSpPr>
          <p:nvPr>
            <p:ph idx="1"/>
          </p:nvPr>
        </p:nvSpPr>
        <p:spPr>
          <a:xfrm>
            <a:off x="2589212" y="1347781"/>
            <a:ext cx="8915400" cy="3777622"/>
          </a:xfrm>
        </p:spPr>
        <p:txBody>
          <a:bodyPr/>
          <a:lstStyle/>
          <a:p>
            <a:r>
              <a:rPr lang="en-US" altLang="zh-CN" dirty="0" smtClean="0"/>
              <a:t>YANG</a:t>
            </a:r>
            <a:r>
              <a:rPr lang="zh-CN" altLang="en-US" dirty="0" smtClean="0"/>
              <a:t>模型的不同模块之间通过</a:t>
            </a:r>
            <a:r>
              <a:rPr lang="en-US" altLang="zh-CN" dirty="0" smtClean="0"/>
              <a:t>module</a:t>
            </a:r>
            <a:r>
              <a:rPr lang="zh-CN" altLang="en-US" dirty="0" smtClean="0"/>
              <a:t>进行划分。各个</a:t>
            </a:r>
            <a:r>
              <a:rPr lang="en-US" altLang="zh-CN" dirty="0" smtClean="0"/>
              <a:t>module</a:t>
            </a:r>
            <a:r>
              <a:rPr lang="zh-CN" altLang="en-US" dirty="0" smtClean="0"/>
              <a:t>描述各自部分的数据模型，而不同</a:t>
            </a:r>
            <a:r>
              <a:rPr lang="en-US" altLang="zh-CN" dirty="0" smtClean="0"/>
              <a:t>module</a:t>
            </a:r>
            <a:r>
              <a:rPr lang="zh-CN" altLang="en-US" dirty="0" smtClean="0"/>
              <a:t>之间可以互相引用。</a:t>
            </a:r>
            <a:endParaRPr lang="en-US" altLang="zh-CN" dirty="0" smtClean="0"/>
          </a:p>
          <a:p>
            <a:r>
              <a:rPr lang="zh-CN" altLang="en-US" dirty="0" smtClean="0"/>
              <a:t>每个</a:t>
            </a:r>
            <a:r>
              <a:rPr lang="en-US" altLang="zh-CN" dirty="0" smtClean="0"/>
              <a:t>module</a:t>
            </a:r>
            <a:r>
              <a:rPr lang="zh-CN" altLang="en-US" dirty="0" smtClean="0"/>
              <a:t>有一个独立的</a:t>
            </a:r>
            <a:r>
              <a:rPr lang="en-US" altLang="zh-CN" dirty="0" smtClean="0"/>
              <a:t>namespace</a:t>
            </a:r>
            <a:r>
              <a:rPr lang="zh-CN" altLang="en-US" dirty="0" smtClean="0"/>
              <a:t>以避免命名冲突，为了使用方便还有一个</a:t>
            </a:r>
            <a:r>
              <a:rPr lang="en-US" altLang="zh-CN" dirty="0" smtClean="0"/>
              <a:t>prefix</a:t>
            </a:r>
          </a:p>
          <a:p>
            <a:r>
              <a:rPr lang="zh-CN" altLang="en-US" dirty="0" smtClean="0"/>
              <a:t>通过</a:t>
            </a:r>
            <a:r>
              <a:rPr lang="en-US" altLang="zh-CN" dirty="0" smtClean="0"/>
              <a:t>import</a:t>
            </a:r>
            <a:r>
              <a:rPr lang="zh-CN" altLang="en-US" dirty="0" smtClean="0"/>
              <a:t>导入外部模块，则可以在本地模块中使用该模块中定义的数据结构或数据类型。导入时会给外部模块一个</a:t>
            </a:r>
            <a:r>
              <a:rPr lang="en-US" altLang="zh-CN" dirty="0" smtClean="0"/>
              <a:t>prefix</a:t>
            </a:r>
            <a:r>
              <a:rPr lang="zh-CN" altLang="en-US" dirty="0" smtClean="0"/>
              <a:t>，引用该模块中的内容时引用名称前要加</a:t>
            </a:r>
            <a:r>
              <a:rPr lang="en-US" altLang="zh-CN" dirty="0" smtClean="0"/>
              <a:t>prefix.</a:t>
            </a:r>
            <a:endParaRPr lang="zh-CN" altLang="en-US" dirty="0" smtClean="0"/>
          </a:p>
          <a:p>
            <a:endParaRPr lang="en-US" dirty="0" smtClean="0"/>
          </a:p>
          <a:p>
            <a:endParaRPr lang="en-US" dirty="0"/>
          </a:p>
        </p:txBody>
      </p:sp>
      <p:pic>
        <p:nvPicPr>
          <p:cNvPr id="6" name="内容占位符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0230" y="3411138"/>
            <a:ext cx="5342857" cy="3685714"/>
          </a:xfrm>
          <a:prstGeom prst="rect">
            <a:avLst/>
          </a:prstGeom>
        </p:spPr>
      </p:pic>
    </p:spTree>
    <p:extLst>
      <p:ext uri="{BB962C8B-B14F-4D97-AF65-F5344CB8AC3E}">
        <p14:creationId xmlns:p14="http://schemas.microsoft.com/office/powerpoint/2010/main" xmlns="" val="42456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基本节点类型</a:t>
            </a:r>
            <a:endParaRPr lang="en-US" dirty="0"/>
          </a:p>
        </p:txBody>
      </p:sp>
      <p:sp>
        <p:nvSpPr>
          <p:cNvPr id="3" name="内容占位符 2"/>
          <p:cNvSpPr>
            <a:spLocks noGrp="1"/>
          </p:cNvSpPr>
          <p:nvPr>
            <p:ph idx="1"/>
          </p:nvPr>
        </p:nvSpPr>
        <p:spPr>
          <a:xfrm>
            <a:off x="5789627" y="1376354"/>
            <a:ext cx="6369052" cy="3777622"/>
          </a:xfrm>
        </p:spPr>
        <p:txBody>
          <a:bodyPr>
            <a:normAutofit fontScale="85000" lnSpcReduction="10000"/>
          </a:bodyPr>
          <a:lstStyle/>
          <a:p>
            <a:r>
              <a:rPr lang="en-US" altLang="zh-CN" dirty="0"/>
              <a:t>g</a:t>
            </a:r>
            <a:r>
              <a:rPr lang="en-US" altLang="zh-CN" dirty="0" smtClean="0"/>
              <a:t>rouping:  </a:t>
            </a:r>
            <a:r>
              <a:rPr lang="zh-CN" altLang="en-US" dirty="0" smtClean="0"/>
              <a:t>定义树形结构的“暂时”树干</a:t>
            </a:r>
            <a:endParaRPr lang="en-US" altLang="zh-CN" dirty="0" smtClean="0"/>
          </a:p>
          <a:p>
            <a:r>
              <a:rPr lang="en-US" altLang="zh-CN" dirty="0" smtClean="0"/>
              <a:t>container</a:t>
            </a:r>
            <a:r>
              <a:rPr lang="zh-CN" altLang="en-US" dirty="0" smtClean="0"/>
              <a:t>：没有值，但包含一系列的子节点</a:t>
            </a:r>
            <a:endParaRPr lang="en-US" altLang="zh-CN" dirty="0" smtClean="0"/>
          </a:p>
          <a:p>
            <a:r>
              <a:rPr lang="en-US" altLang="zh-CN" dirty="0" smtClean="0"/>
              <a:t>list:</a:t>
            </a:r>
            <a:r>
              <a:rPr lang="zh-CN" altLang="en-US" dirty="0" smtClean="0"/>
              <a:t>定义了一组具有相同数据结构的数据，在</a:t>
            </a:r>
            <a:r>
              <a:rPr lang="en-US" altLang="zh-CN" dirty="0" err="1" smtClean="0"/>
              <a:t>json</a:t>
            </a:r>
            <a:r>
              <a:rPr lang="zh-CN" altLang="en-US" dirty="0" smtClean="0"/>
              <a:t>格式的实例中是一个数组，在</a:t>
            </a:r>
            <a:r>
              <a:rPr lang="en-US" altLang="zh-CN" dirty="0" smtClean="0"/>
              <a:t>xml</a:t>
            </a:r>
            <a:r>
              <a:rPr lang="zh-CN" altLang="en-US" dirty="0" smtClean="0"/>
              <a:t>格式的实例中是一系列名称和结构相同的</a:t>
            </a:r>
            <a:r>
              <a:rPr lang="en-US" altLang="zh-CN" dirty="0" smtClean="0"/>
              <a:t>xml</a:t>
            </a:r>
            <a:r>
              <a:rPr lang="zh-CN" altLang="en-US" dirty="0" smtClean="0"/>
              <a:t>节点 。</a:t>
            </a:r>
            <a:r>
              <a:rPr lang="en-US" altLang="zh-CN" dirty="0" smtClean="0"/>
              <a:t>List</a:t>
            </a:r>
            <a:r>
              <a:rPr lang="zh-CN" altLang="en-US" dirty="0" smtClean="0"/>
              <a:t>中的各个元素之间通过</a:t>
            </a:r>
            <a:r>
              <a:rPr lang="en-US" altLang="zh-CN" dirty="0" smtClean="0"/>
              <a:t>key</a:t>
            </a:r>
            <a:r>
              <a:rPr lang="zh-CN" altLang="en-US" dirty="0" smtClean="0"/>
              <a:t>来唯一标识；例如</a:t>
            </a:r>
            <a:r>
              <a:rPr lang="en-US" altLang="zh-CN" dirty="0" smtClean="0"/>
              <a:t>nodes</a:t>
            </a:r>
          </a:p>
          <a:p>
            <a:r>
              <a:rPr lang="en-US" altLang="zh-CN" dirty="0" smtClean="0"/>
              <a:t>leaf:</a:t>
            </a:r>
            <a:r>
              <a:rPr lang="zh-CN" altLang="en-US" dirty="0" smtClean="0"/>
              <a:t>用来定义属性值，如</a:t>
            </a:r>
            <a:r>
              <a:rPr lang="en-US" altLang="zh-CN" dirty="0" err="1" smtClean="0"/>
              <a:t>name,ID</a:t>
            </a:r>
            <a:r>
              <a:rPr lang="zh-CN" altLang="en-US" dirty="0" smtClean="0"/>
              <a:t>等。有值，但不包含任何子节点</a:t>
            </a:r>
            <a:endParaRPr lang="en-US" altLang="zh-CN" dirty="0" smtClean="0"/>
          </a:p>
          <a:p>
            <a:r>
              <a:rPr lang="en-US" altLang="zh-CN" dirty="0" smtClean="0"/>
              <a:t>leaf-list:</a:t>
            </a:r>
            <a:r>
              <a:rPr lang="zh-CN" altLang="en-US" dirty="0" smtClean="0"/>
              <a:t>兼具</a:t>
            </a:r>
            <a:r>
              <a:rPr lang="en-US" altLang="zh-CN" dirty="0" smtClean="0"/>
              <a:t>leaf</a:t>
            </a:r>
            <a:r>
              <a:rPr lang="zh-CN" altLang="en-US" dirty="0" smtClean="0"/>
              <a:t>和</a:t>
            </a:r>
            <a:r>
              <a:rPr lang="en-US" altLang="zh-CN" dirty="0" smtClean="0"/>
              <a:t>list</a:t>
            </a:r>
            <a:r>
              <a:rPr lang="zh-CN" altLang="en-US" dirty="0" smtClean="0"/>
              <a:t>的特点，定义了一组相同类型的值。不包含子节点。在</a:t>
            </a:r>
            <a:r>
              <a:rPr lang="en-US" altLang="zh-CN" dirty="0" err="1" smtClean="0"/>
              <a:t>json</a:t>
            </a:r>
            <a:r>
              <a:rPr lang="zh-CN" altLang="en-US" dirty="0" smtClean="0"/>
              <a:t>格式实例中是一个数组且数组中每个元素都是一个值，在</a:t>
            </a:r>
            <a:r>
              <a:rPr lang="en-US" altLang="zh-CN" dirty="0" smtClean="0"/>
              <a:t>xml</a:t>
            </a:r>
            <a:r>
              <a:rPr lang="zh-CN" altLang="en-US" dirty="0" smtClean="0"/>
              <a:t>格式的实例中是一系列名称相同值不同的</a:t>
            </a:r>
            <a:r>
              <a:rPr lang="en-US" altLang="zh-CN" dirty="0" smtClean="0"/>
              <a:t>xml</a:t>
            </a:r>
            <a:r>
              <a:rPr lang="zh-CN" altLang="en-US" dirty="0" smtClean="0"/>
              <a:t>节点</a:t>
            </a:r>
            <a:endParaRPr lang="en-US" altLang="zh-CN" dirty="0" smtClean="0"/>
          </a:p>
          <a:p>
            <a:r>
              <a:rPr lang="en-US" altLang="zh-CN" dirty="0"/>
              <a:t>c</a:t>
            </a:r>
            <a:r>
              <a:rPr lang="en-US" altLang="zh-CN" dirty="0" smtClean="0"/>
              <a:t>hoice:</a:t>
            </a:r>
            <a:r>
              <a:rPr lang="zh-CN" altLang="en-US" dirty="0" smtClean="0"/>
              <a:t>定义的节点结构是不完全确定的。它包含多个</a:t>
            </a:r>
            <a:r>
              <a:rPr lang="en-US" altLang="zh-CN" dirty="0" smtClean="0"/>
              <a:t>case</a:t>
            </a:r>
            <a:r>
              <a:rPr lang="zh-CN" altLang="en-US" dirty="0" smtClean="0"/>
              <a:t>子节点，代表不同的分支，分别定义了该节点的一种可能的结构。最终节点的结构是且仅能是所有分支中的一种。</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9334" y="1290398"/>
            <a:ext cx="3419048" cy="309523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9334" y="2220503"/>
            <a:ext cx="4876190" cy="3638095"/>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10287" y="3181810"/>
            <a:ext cx="3438095" cy="3676190"/>
          </a:xfrm>
          <a:prstGeom prst="rect">
            <a:avLst/>
          </a:prstGeom>
        </p:spPr>
      </p:pic>
    </p:spTree>
    <p:extLst>
      <p:ext uri="{BB962C8B-B14F-4D97-AF65-F5344CB8AC3E}">
        <p14:creationId xmlns:p14="http://schemas.microsoft.com/office/powerpoint/2010/main" xmlns="" val="11861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YANG </a:t>
            </a:r>
            <a:r>
              <a:rPr lang="en-US" altLang="zh-CN" dirty="0" smtClean="0"/>
              <a:t>generated sources</a:t>
            </a:r>
            <a:endParaRPr lang="en-US" dirty="0"/>
          </a:p>
        </p:txBody>
      </p:sp>
      <p:pic>
        <p:nvPicPr>
          <p:cNvPr id="12" name="图片 11"/>
          <p:cNvPicPr>
            <a:picLocks noChangeAspect="1"/>
          </p:cNvPicPr>
          <p:nvPr/>
        </p:nvPicPr>
        <p:blipFill>
          <a:blip r:embed="rId3"/>
          <a:stretch>
            <a:fillRect/>
          </a:stretch>
        </p:blipFill>
        <p:spPr>
          <a:xfrm>
            <a:off x="397336" y="1375699"/>
            <a:ext cx="4724400" cy="3952875"/>
          </a:xfrm>
          <a:prstGeom prst="rect">
            <a:avLst/>
          </a:prstGeom>
        </p:spPr>
      </p:pic>
      <p:pic>
        <p:nvPicPr>
          <p:cNvPr id="11" name="图片 10"/>
          <p:cNvPicPr>
            <a:picLocks noChangeAspect="1"/>
          </p:cNvPicPr>
          <p:nvPr/>
        </p:nvPicPr>
        <p:blipFill>
          <a:blip r:embed="rId4"/>
          <a:stretch>
            <a:fillRect/>
          </a:stretch>
        </p:blipFill>
        <p:spPr>
          <a:xfrm>
            <a:off x="4400627" y="1375698"/>
            <a:ext cx="4867275" cy="2371725"/>
          </a:xfrm>
          <a:prstGeom prst="rect">
            <a:avLst/>
          </a:prstGeom>
        </p:spPr>
      </p:pic>
      <p:pic>
        <p:nvPicPr>
          <p:cNvPr id="13" name="图片 12"/>
          <p:cNvPicPr>
            <a:picLocks noChangeAspect="1"/>
          </p:cNvPicPr>
          <p:nvPr/>
        </p:nvPicPr>
        <p:blipFill>
          <a:blip r:embed="rId5"/>
          <a:stretch>
            <a:fillRect/>
          </a:stretch>
        </p:blipFill>
        <p:spPr>
          <a:xfrm>
            <a:off x="8152394" y="1374811"/>
            <a:ext cx="3305175" cy="3667125"/>
          </a:xfrm>
          <a:prstGeom prst="rect">
            <a:avLst/>
          </a:prstGeom>
        </p:spPr>
      </p:pic>
      <p:pic>
        <p:nvPicPr>
          <p:cNvPr id="14" name="内容占位符 13"/>
          <p:cNvPicPr>
            <a:picLocks noGrp="1" noChangeAspect="1"/>
          </p:cNvPicPr>
          <p:nvPr>
            <p:ph idx="1"/>
          </p:nvPr>
        </p:nvPicPr>
        <p:blipFill>
          <a:blip r:embed="rId6"/>
          <a:stretch>
            <a:fillRect/>
          </a:stretch>
        </p:blipFill>
        <p:spPr>
          <a:xfrm>
            <a:off x="661016" y="4023649"/>
            <a:ext cx="6343650" cy="2609850"/>
          </a:xfrm>
          <a:prstGeom prst="rect">
            <a:avLst/>
          </a:prstGeom>
        </p:spPr>
      </p:pic>
      <p:pic>
        <p:nvPicPr>
          <p:cNvPr id="15" name="图片 14"/>
          <p:cNvPicPr>
            <a:picLocks noChangeAspect="1"/>
          </p:cNvPicPr>
          <p:nvPr/>
        </p:nvPicPr>
        <p:blipFill>
          <a:blip r:embed="rId7"/>
          <a:stretch>
            <a:fillRect/>
          </a:stretch>
        </p:blipFill>
        <p:spPr>
          <a:xfrm>
            <a:off x="6406375" y="3683572"/>
            <a:ext cx="5248275" cy="3057525"/>
          </a:xfrm>
          <a:prstGeom prst="rect">
            <a:avLst/>
          </a:prstGeom>
        </p:spPr>
      </p:pic>
      <p:sp>
        <p:nvSpPr>
          <p:cNvPr id="16" name="文本框 15"/>
          <p:cNvSpPr txBox="1"/>
          <p:nvPr/>
        </p:nvSpPr>
        <p:spPr>
          <a:xfrm>
            <a:off x="3815608" y="6488668"/>
            <a:ext cx="8400210" cy="369332"/>
          </a:xfrm>
          <a:prstGeom prst="rect">
            <a:avLst/>
          </a:prstGeom>
          <a:noFill/>
        </p:spPr>
        <p:txBody>
          <a:bodyPr wrap="square" rtlCol="0">
            <a:spAutoFit/>
          </a:bodyPr>
          <a:lstStyle/>
          <a:p>
            <a:r>
              <a:rPr lang="en-US" altLang="zh-CN" dirty="0"/>
              <a:t>https://wiki.opendaylight.org/view/YANG_Tools:YANG_to_Java_Mapping</a:t>
            </a:r>
          </a:p>
        </p:txBody>
      </p:sp>
    </p:spTree>
    <p:extLst>
      <p:ext uri="{BB962C8B-B14F-4D97-AF65-F5344CB8AC3E}">
        <p14:creationId xmlns:p14="http://schemas.microsoft.com/office/powerpoint/2010/main" xmlns="" val="8024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281212"/>
            <a:ext cx="8911687" cy="1280890"/>
          </a:xfrm>
        </p:spPr>
        <p:txBody>
          <a:bodyPr/>
          <a:lstStyle/>
          <a:p>
            <a:r>
              <a:rPr lang="zh-CN" altLang="en-US" dirty="0" smtClean="0"/>
              <a:t>目录</a:t>
            </a:r>
            <a:endParaRPr lang="en-US" dirty="0"/>
          </a:p>
        </p:txBody>
      </p:sp>
      <p:sp>
        <p:nvSpPr>
          <p:cNvPr id="3" name="内容占位符 2"/>
          <p:cNvSpPr>
            <a:spLocks noGrp="1"/>
          </p:cNvSpPr>
          <p:nvPr>
            <p:ph idx="1"/>
          </p:nvPr>
        </p:nvSpPr>
        <p:spPr>
          <a:xfrm>
            <a:off x="2589212" y="929268"/>
            <a:ext cx="8915400" cy="4801771"/>
          </a:xfrm>
        </p:spPr>
        <p:txBody>
          <a:bodyPr>
            <a:noAutofit/>
          </a:bodyPr>
          <a:lstStyle/>
          <a:p>
            <a:r>
              <a:rPr lang="en-US" altLang="zh-CN" dirty="0" err="1" smtClean="0"/>
              <a:t>OpenDayLight</a:t>
            </a:r>
            <a:endParaRPr lang="en-US" altLang="zh-CN" dirty="0" smtClean="0"/>
          </a:p>
          <a:p>
            <a:pPr>
              <a:buFont typeface="Arial" panose="020B0604020202020204" pitchFamily="34" charset="0"/>
              <a:buChar char="•"/>
            </a:pPr>
            <a:r>
              <a:rPr lang="en-US" altLang="zh-CN" dirty="0" err="1"/>
              <a:t>OpenDaylight</a:t>
            </a:r>
            <a:r>
              <a:rPr lang="zh-CN" altLang="en-US" dirty="0"/>
              <a:t>架构框架</a:t>
            </a:r>
            <a:endParaRPr lang="en-US" altLang="zh-CN" dirty="0"/>
          </a:p>
          <a:p>
            <a:pPr>
              <a:buFont typeface="Arial" panose="020B0604020202020204" pitchFamily="34" charset="0"/>
              <a:buChar char="•"/>
            </a:pPr>
            <a:r>
              <a:rPr lang="en-US" altLang="zh-CN" dirty="0" err="1"/>
              <a:t>OpenDaylight</a:t>
            </a:r>
            <a:r>
              <a:rPr lang="en-US" altLang="zh-CN" dirty="0"/>
              <a:t> Hydrogen</a:t>
            </a:r>
            <a:r>
              <a:rPr lang="zh-CN" altLang="en-US" dirty="0"/>
              <a:t>技术架构</a:t>
            </a:r>
            <a:endParaRPr lang="en-US" altLang="zh-CN" dirty="0"/>
          </a:p>
          <a:p>
            <a:pPr>
              <a:buFont typeface="Arial" panose="020B0604020202020204" pitchFamily="34" charset="0"/>
              <a:buChar char="•"/>
            </a:pPr>
            <a:r>
              <a:rPr lang="en-US" altLang="zh-CN" dirty="0" err="1"/>
              <a:t>OpenDaylight</a:t>
            </a:r>
            <a:r>
              <a:rPr lang="en-US" altLang="zh-CN" dirty="0"/>
              <a:t> Hydrogen</a:t>
            </a:r>
            <a:r>
              <a:rPr lang="zh-CN" altLang="en-US" dirty="0"/>
              <a:t>工程</a:t>
            </a:r>
            <a:r>
              <a:rPr lang="zh-CN" altLang="en-US" dirty="0" smtClean="0"/>
              <a:t>架构</a:t>
            </a:r>
            <a:endParaRPr lang="en-US" altLang="zh-CN" dirty="0" smtClean="0"/>
          </a:p>
          <a:p>
            <a:r>
              <a:rPr lang="en-US" altLang="zh-CN" dirty="0" smtClean="0"/>
              <a:t>MD-SAL</a:t>
            </a:r>
          </a:p>
          <a:p>
            <a:pPr>
              <a:buFont typeface="Arial" panose="020B0604020202020204" pitchFamily="34" charset="0"/>
              <a:buChar char="•"/>
            </a:pPr>
            <a:r>
              <a:rPr lang="zh-CN" altLang="en-US" dirty="0"/>
              <a:t>从</a:t>
            </a:r>
            <a:r>
              <a:rPr lang="en-US" altLang="zh-CN" dirty="0"/>
              <a:t>AD-SAL</a:t>
            </a:r>
            <a:r>
              <a:rPr lang="zh-CN" altLang="en-US" dirty="0"/>
              <a:t>到</a:t>
            </a:r>
            <a:r>
              <a:rPr lang="en-US" altLang="zh-CN" dirty="0" smtClean="0"/>
              <a:t>MD-SAL</a:t>
            </a:r>
          </a:p>
          <a:p>
            <a:pPr>
              <a:buFont typeface="Arial" panose="020B0604020202020204" pitchFamily="34" charset="0"/>
              <a:buChar char="•"/>
            </a:pPr>
            <a:r>
              <a:rPr lang="zh-CN" altLang="en-US" dirty="0"/>
              <a:t>基于</a:t>
            </a:r>
            <a:r>
              <a:rPr lang="en-US" altLang="zh-CN" dirty="0"/>
              <a:t>MD-SAL</a:t>
            </a:r>
            <a:r>
              <a:rPr lang="zh-CN" altLang="en-US" dirty="0"/>
              <a:t>连接建立（</a:t>
            </a:r>
            <a:r>
              <a:rPr lang="en-US" altLang="zh-CN" dirty="0" err="1"/>
              <a:t>OpenFlow</a:t>
            </a:r>
            <a:r>
              <a:rPr lang="en-US" altLang="zh-CN" dirty="0"/>
              <a:t> v1.3</a:t>
            </a:r>
            <a:r>
              <a:rPr lang="zh-CN" altLang="en-US" dirty="0"/>
              <a:t>）</a:t>
            </a:r>
            <a:endParaRPr lang="en-US" altLang="zh-CN" dirty="0" smtClean="0"/>
          </a:p>
          <a:p>
            <a:pPr>
              <a:buFont typeface="Arial" panose="020B0604020202020204" pitchFamily="34" charset="0"/>
              <a:buChar char="•"/>
            </a:pPr>
            <a:r>
              <a:rPr lang="en-US" altLang="zh-CN" dirty="0"/>
              <a:t>Plugin </a:t>
            </a:r>
            <a:r>
              <a:rPr lang="zh-CN" altLang="en-US" dirty="0"/>
              <a:t>开发</a:t>
            </a:r>
            <a:r>
              <a:rPr lang="zh-CN" altLang="en-US" dirty="0" smtClean="0"/>
              <a:t>流程</a:t>
            </a:r>
            <a:endParaRPr lang="en-US" altLang="zh-CN" dirty="0" smtClean="0"/>
          </a:p>
          <a:p>
            <a:pPr>
              <a:buFont typeface="Arial" panose="020B0604020202020204" pitchFamily="34" charset="0"/>
              <a:buChar char="•"/>
            </a:pPr>
            <a:r>
              <a:rPr lang="zh-CN" altLang="en-US" dirty="0" smtClean="0"/>
              <a:t>“</a:t>
            </a:r>
            <a:r>
              <a:rPr lang="en-US" altLang="zh-CN" dirty="0" smtClean="0"/>
              <a:t>Add Flow” </a:t>
            </a:r>
            <a:r>
              <a:rPr lang="zh-CN" altLang="en-US" dirty="0" smtClean="0"/>
              <a:t>示例</a:t>
            </a:r>
            <a:endParaRPr lang="en-US" altLang="zh-CN" dirty="0" smtClean="0"/>
          </a:p>
          <a:p>
            <a:r>
              <a:rPr lang="en-US" dirty="0"/>
              <a:t>YANG</a:t>
            </a:r>
            <a:r>
              <a:rPr lang="zh-CN" altLang="en-US" dirty="0" smtClean="0"/>
              <a:t>模型</a:t>
            </a:r>
            <a:endParaRPr lang="en-US" altLang="zh-CN" dirty="0" smtClean="0"/>
          </a:p>
          <a:p>
            <a:pPr>
              <a:buFont typeface="Arial" panose="020B0604020202020204" pitchFamily="34" charset="0"/>
              <a:buChar char="•"/>
            </a:pPr>
            <a:r>
              <a:rPr lang="en-US" altLang="zh-CN" dirty="0"/>
              <a:t>YANG</a:t>
            </a:r>
            <a:r>
              <a:rPr lang="zh-CN" altLang="en-US" dirty="0"/>
              <a:t>，</a:t>
            </a:r>
            <a:r>
              <a:rPr lang="en-US" altLang="zh-CN" dirty="0"/>
              <a:t>NETCONF</a:t>
            </a:r>
            <a:r>
              <a:rPr lang="zh-CN" altLang="en-US" dirty="0"/>
              <a:t>，</a:t>
            </a:r>
            <a:r>
              <a:rPr lang="en-US" altLang="zh-CN" dirty="0" smtClean="0"/>
              <a:t>RESTCONF</a:t>
            </a:r>
          </a:p>
          <a:p>
            <a:pPr>
              <a:buFont typeface="Arial" panose="020B0604020202020204" pitchFamily="34" charset="0"/>
              <a:buChar char="•"/>
            </a:pPr>
            <a:r>
              <a:rPr lang="en-US" altLang="zh-CN" dirty="0" smtClean="0"/>
              <a:t>YANG</a:t>
            </a:r>
            <a:r>
              <a:rPr lang="zh-CN" altLang="en-US" dirty="0" smtClean="0"/>
              <a:t>模型</a:t>
            </a:r>
            <a:r>
              <a:rPr lang="zh-CN" altLang="en-US" dirty="0"/>
              <a:t>语法</a:t>
            </a:r>
            <a:r>
              <a:rPr lang="zh-CN" altLang="en-US" dirty="0" smtClean="0"/>
              <a:t>详解</a:t>
            </a:r>
            <a:endParaRPr lang="en-US" altLang="zh-CN" dirty="0" smtClean="0"/>
          </a:p>
          <a:p>
            <a:pPr>
              <a:buFont typeface="Arial" panose="020B0604020202020204" pitchFamily="34" charset="0"/>
              <a:buChar char="•"/>
            </a:pPr>
            <a:r>
              <a:rPr lang="en-US" altLang="zh-CN" dirty="0"/>
              <a:t>Data store</a:t>
            </a:r>
            <a:r>
              <a:rPr lang="zh-CN" altLang="en-US" dirty="0"/>
              <a:t>两种</a:t>
            </a:r>
            <a:r>
              <a:rPr lang="zh-CN" altLang="en-US" dirty="0" smtClean="0"/>
              <a:t>形式</a:t>
            </a:r>
            <a:endParaRPr lang="en-US" altLang="zh-CN" dirty="0" smtClean="0"/>
          </a:p>
          <a:p>
            <a:pPr>
              <a:buFont typeface="Arial" panose="020B0604020202020204" pitchFamily="34" charset="0"/>
              <a:buChar char="•"/>
            </a:pPr>
            <a:r>
              <a:rPr lang="en-US" dirty="0" smtClean="0"/>
              <a:t>Data tree</a:t>
            </a:r>
            <a:endParaRPr lang="en-US" dirty="0"/>
          </a:p>
        </p:txBody>
      </p:sp>
      <p:sp>
        <p:nvSpPr>
          <p:cNvPr id="4" name="文本框 3"/>
          <p:cNvSpPr txBox="1"/>
          <p:nvPr/>
        </p:nvSpPr>
        <p:spPr>
          <a:xfrm>
            <a:off x="5157285" y="6432804"/>
            <a:ext cx="7034716" cy="369332"/>
          </a:xfrm>
          <a:prstGeom prst="rect">
            <a:avLst/>
          </a:prstGeom>
          <a:noFill/>
        </p:spPr>
        <p:txBody>
          <a:bodyPr wrap="square" rtlCol="0">
            <a:spAutoFit/>
          </a:bodyPr>
          <a:lstStyle/>
          <a:p>
            <a:r>
              <a:rPr lang="en-US" dirty="0" smtClean="0"/>
              <a:t>https://wiki.opendaylight.org/view/OpenDaylight_Controller</a:t>
            </a:r>
            <a:endParaRPr lang="en-US" dirty="0"/>
          </a:p>
        </p:txBody>
      </p:sp>
    </p:spTree>
    <p:extLst>
      <p:ext uri="{BB962C8B-B14F-4D97-AF65-F5344CB8AC3E}">
        <p14:creationId xmlns:p14="http://schemas.microsoft.com/office/powerpoint/2010/main" xmlns="" val="329155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4"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additive="base">
                                        <p:cTn id="5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4" fill="hold" grpId="0" nodeType="after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additive="base">
                                        <p:cTn id="6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par>
                          <p:cTn id="66" fill="hold">
                            <p:stCondLst>
                              <p:cond delay="1500"/>
                            </p:stCondLst>
                            <p:childTnLst>
                              <p:par>
                                <p:cTn id="67" presetID="2" presetClass="entr" presetSubtype="4" fill="hold" grpId="0" nodeType="after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additive="base">
                                        <p:cTn id="6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par>
                          <p:cTn id="71" fill="hold">
                            <p:stCondLst>
                              <p:cond delay="2000"/>
                            </p:stCondLst>
                            <p:childTnLst>
                              <p:par>
                                <p:cTn id="72" presetID="2" presetClass="entr" presetSubtype="4" fill="hold" grpId="0" nodeType="after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 calcmode="lin" valueType="num">
                                      <p:cBhvr additive="base">
                                        <p:cTn id="7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grouping</a:t>
            </a:r>
            <a:r>
              <a:rPr lang="zh-CN" altLang="en-US" dirty="0" smtClean="0"/>
              <a:t> </a:t>
            </a:r>
            <a:r>
              <a:rPr lang="en-US" altLang="zh-CN" dirty="0" smtClean="0"/>
              <a:t>&amp;</a:t>
            </a:r>
            <a:r>
              <a:rPr lang="zh-CN" altLang="en-US" dirty="0" smtClean="0"/>
              <a:t> </a:t>
            </a:r>
            <a:r>
              <a:rPr lang="en-US" altLang="zh-CN" dirty="0" smtClean="0"/>
              <a:t>uses</a:t>
            </a:r>
            <a:endParaRPr lang="en-US" dirty="0"/>
          </a:p>
        </p:txBody>
      </p:sp>
      <p:sp>
        <p:nvSpPr>
          <p:cNvPr id="3" name="内容占位符 2"/>
          <p:cNvSpPr>
            <a:spLocks noGrp="1"/>
          </p:cNvSpPr>
          <p:nvPr>
            <p:ph idx="1"/>
          </p:nvPr>
        </p:nvSpPr>
        <p:spPr>
          <a:xfrm>
            <a:off x="1817686" y="1390649"/>
            <a:ext cx="8915400" cy="3777622"/>
          </a:xfrm>
        </p:spPr>
        <p:txBody>
          <a:bodyPr/>
          <a:lstStyle/>
          <a:p>
            <a:r>
              <a:rPr lang="en-US" altLang="zh-CN" dirty="0"/>
              <a:t>g</a:t>
            </a:r>
            <a:r>
              <a:rPr lang="en-US" altLang="zh-CN" dirty="0" smtClean="0"/>
              <a:t>rouping:</a:t>
            </a:r>
            <a:r>
              <a:rPr lang="zh-CN" altLang="en-US" dirty="0" smtClean="0"/>
              <a:t>在</a:t>
            </a:r>
            <a:r>
              <a:rPr lang="zh-CN" altLang="en-US" dirty="0"/>
              <a:t>同一个模块中，可能在多处需要定义同一种数据结构</a:t>
            </a:r>
            <a:r>
              <a:rPr lang="zh-CN" altLang="en-US" dirty="0" smtClean="0"/>
              <a:t>，使用</a:t>
            </a:r>
            <a:r>
              <a:rPr lang="en-US" altLang="zh-CN" dirty="0"/>
              <a:t>grouping</a:t>
            </a:r>
            <a:r>
              <a:rPr lang="zh-CN" altLang="en-US" dirty="0"/>
              <a:t>来定义一个需要在多处使用的数据结构</a:t>
            </a:r>
            <a:r>
              <a:rPr lang="zh-CN" altLang="en-US" dirty="0" smtClean="0"/>
              <a:t>。</a:t>
            </a:r>
            <a:endParaRPr lang="en-US" altLang="zh-CN" dirty="0" smtClean="0"/>
          </a:p>
          <a:p>
            <a:r>
              <a:rPr lang="en-US" altLang="zh-CN" dirty="0" smtClean="0"/>
              <a:t>grouping</a:t>
            </a:r>
            <a:r>
              <a:rPr lang="zh-CN" altLang="en-US" dirty="0"/>
              <a:t>的定义并没有真正产生节点，只有通过</a:t>
            </a:r>
            <a:r>
              <a:rPr lang="en-US" altLang="zh-CN" dirty="0"/>
              <a:t>uses</a:t>
            </a:r>
            <a:r>
              <a:rPr lang="zh-CN" altLang="en-US" dirty="0"/>
              <a:t>引用某个</a:t>
            </a:r>
            <a:r>
              <a:rPr lang="en-US" altLang="zh-CN" dirty="0"/>
              <a:t>grouping</a:t>
            </a:r>
            <a:r>
              <a:rPr lang="zh-CN" altLang="en-US" dirty="0"/>
              <a:t>时才会在节点树中创建新的节点</a:t>
            </a:r>
            <a:r>
              <a:rPr lang="zh-CN" altLang="en-US" dirty="0" smtClean="0"/>
              <a:t>。</a:t>
            </a:r>
            <a:endParaRPr lang="en-US" altLang="zh-CN" dirty="0" smtClean="0"/>
          </a:p>
          <a:p>
            <a:r>
              <a:rPr lang="en-US" altLang="zh-CN" dirty="0" smtClean="0"/>
              <a:t>uses</a:t>
            </a:r>
            <a:r>
              <a:rPr lang="zh-CN" altLang="en-US" dirty="0" smtClean="0"/>
              <a:t> </a:t>
            </a:r>
            <a:r>
              <a:rPr lang="en-US" altLang="zh-CN" dirty="0"/>
              <a:t>grouping </a:t>
            </a:r>
            <a:r>
              <a:rPr lang="en-US" altLang="zh-CN" dirty="0" smtClean="0"/>
              <a:t>A</a:t>
            </a:r>
            <a:r>
              <a:rPr lang="zh-CN" altLang="en-US" dirty="0" smtClean="0"/>
              <a:t>即为将</a:t>
            </a:r>
            <a:r>
              <a:rPr lang="en-US" altLang="zh-CN" dirty="0"/>
              <a:t>grouping A</a:t>
            </a:r>
            <a:r>
              <a:rPr lang="zh-CN" altLang="en-US" dirty="0"/>
              <a:t>内部定义的数据结构复制到</a:t>
            </a:r>
            <a:r>
              <a:rPr lang="en-US" altLang="zh-CN" dirty="0"/>
              <a:t>uses</a:t>
            </a:r>
            <a:r>
              <a:rPr lang="zh-CN" altLang="en-US" dirty="0" smtClean="0"/>
              <a:t>处，也即另一</a:t>
            </a:r>
            <a:r>
              <a:rPr lang="zh-CN" altLang="en-US" dirty="0"/>
              <a:t>棵</a:t>
            </a:r>
            <a:r>
              <a:rPr lang="zh-CN" altLang="en-US" dirty="0" smtClean="0"/>
              <a:t>树上。</a:t>
            </a:r>
            <a:endParaRPr lang="en-US" altLang="zh-CN" dirty="0"/>
          </a:p>
          <a:p>
            <a:r>
              <a:rPr lang="zh-CN" altLang="en-US" dirty="0" smtClean="0"/>
              <a:t>在</a:t>
            </a:r>
            <a:r>
              <a:rPr lang="zh-CN" altLang="en-US" dirty="0"/>
              <a:t>一个模块中也可以引用其他模块中定义的</a:t>
            </a:r>
            <a:r>
              <a:rPr lang="en-US" altLang="zh-CN" dirty="0"/>
              <a:t>grouping</a:t>
            </a:r>
            <a:r>
              <a:rPr lang="zh-CN" altLang="en-US" dirty="0"/>
              <a:t>，只是引用的名称为“</a:t>
            </a:r>
            <a:r>
              <a:rPr lang="en-US" altLang="zh-CN" dirty="0" err="1"/>
              <a:t>module_prefix:grouping_name</a:t>
            </a:r>
            <a:r>
              <a:rPr lang="en-US" altLang="zh-CN" dirty="0"/>
              <a:t>”</a:t>
            </a:r>
            <a:r>
              <a:rPr lang="zh-CN" altLang="en-US" dirty="0" smtClean="0"/>
              <a:t>。</a:t>
            </a:r>
            <a:endParaRPr lang="en-US" dirty="0"/>
          </a:p>
          <a:p>
            <a:endParaRPr lang="en-US" dirty="0"/>
          </a:p>
        </p:txBody>
      </p:sp>
      <p:pic>
        <p:nvPicPr>
          <p:cNvPr id="6" name="内容占位符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86534" y="4136285"/>
            <a:ext cx="4855350" cy="231843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716083" y="4143120"/>
            <a:ext cx="4342857" cy="2361905"/>
          </a:xfrm>
          <a:prstGeom prst="rect">
            <a:avLst/>
          </a:prstGeom>
        </p:spPr>
      </p:pic>
    </p:spTree>
    <p:extLst>
      <p:ext uri="{BB962C8B-B14F-4D97-AF65-F5344CB8AC3E}">
        <p14:creationId xmlns:p14="http://schemas.microsoft.com/office/powerpoint/2010/main" xmlns="" val="32299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augment</a:t>
            </a:r>
            <a:endParaRPr lang="en-US" dirty="0"/>
          </a:p>
        </p:txBody>
      </p:sp>
      <p:sp>
        <p:nvSpPr>
          <p:cNvPr id="3" name="内容占位符 2"/>
          <p:cNvSpPr>
            <a:spLocks noGrp="1"/>
          </p:cNvSpPr>
          <p:nvPr>
            <p:ph idx="1"/>
          </p:nvPr>
        </p:nvSpPr>
        <p:spPr/>
        <p:txBody>
          <a:bodyPr/>
          <a:lstStyle/>
          <a:p>
            <a:r>
              <a:rPr lang="en-US" dirty="0"/>
              <a:t>YANG</a:t>
            </a:r>
            <a:r>
              <a:rPr lang="zh-CN" altLang="en-US" dirty="0"/>
              <a:t>模型允许一个</a:t>
            </a:r>
            <a:r>
              <a:rPr lang="en-US" altLang="zh-CN" dirty="0"/>
              <a:t>module</a:t>
            </a:r>
            <a:r>
              <a:rPr lang="zh-CN" altLang="en-US" dirty="0"/>
              <a:t>插入附加节点到</a:t>
            </a:r>
            <a:r>
              <a:rPr lang="en-US" altLang="zh-CN" dirty="0"/>
              <a:t>data models</a:t>
            </a:r>
            <a:r>
              <a:rPr lang="zh-CN" altLang="en-US" dirty="0"/>
              <a:t>中，包括当前的</a:t>
            </a:r>
            <a:r>
              <a:rPr lang="en-US" altLang="zh-CN" dirty="0"/>
              <a:t>module(</a:t>
            </a:r>
            <a:r>
              <a:rPr lang="zh-CN" altLang="en-US" dirty="0"/>
              <a:t>以及子</a:t>
            </a:r>
            <a:r>
              <a:rPr lang="en-US" altLang="zh-CN" dirty="0" err="1"/>
              <a:t>mudule</a:t>
            </a:r>
            <a:r>
              <a:rPr lang="en-US" altLang="zh-CN" dirty="0"/>
              <a:t>)</a:t>
            </a:r>
            <a:r>
              <a:rPr lang="zh-CN" altLang="en-US" dirty="0"/>
              <a:t>或者一个外部</a:t>
            </a:r>
            <a:r>
              <a:rPr lang="en-US" altLang="zh-CN" dirty="0"/>
              <a:t>module. </a:t>
            </a:r>
            <a:r>
              <a:rPr lang="zh-CN" altLang="en-US" dirty="0"/>
              <a:t>对于供应商来说，增加</a:t>
            </a:r>
            <a:r>
              <a:rPr lang="en-US" altLang="zh-CN" dirty="0"/>
              <a:t>vendor-specific</a:t>
            </a:r>
            <a:r>
              <a:rPr lang="zh-CN" altLang="en-US" dirty="0"/>
              <a:t>参数到标注的</a:t>
            </a:r>
            <a:r>
              <a:rPr lang="en-US" altLang="zh-CN" dirty="0"/>
              <a:t>data model</a:t>
            </a:r>
            <a:r>
              <a:rPr lang="zh-CN" altLang="en-US" dirty="0"/>
              <a:t>中可协作使用。</a:t>
            </a:r>
            <a:endParaRPr lang="en-US" dirty="0"/>
          </a:p>
          <a:p>
            <a:r>
              <a:rPr lang="en-US" dirty="0"/>
              <a:t>Augment</a:t>
            </a:r>
            <a:r>
              <a:rPr lang="zh-CN" altLang="en-US" dirty="0" smtClean="0"/>
              <a:t>定义</a:t>
            </a:r>
            <a:r>
              <a:rPr lang="zh-CN" altLang="en-US" dirty="0"/>
              <a:t>了</a:t>
            </a:r>
            <a:r>
              <a:rPr lang="zh-CN" altLang="en-US" dirty="0" smtClean="0"/>
              <a:t>在</a:t>
            </a:r>
            <a:r>
              <a:rPr lang="en-US" altLang="zh-CN" dirty="0"/>
              <a:t>data model</a:t>
            </a:r>
            <a:r>
              <a:rPr lang="zh-CN" altLang="en-US" dirty="0"/>
              <a:t>层级中的位置，</a:t>
            </a:r>
            <a:r>
              <a:rPr lang="en-US" altLang="zh-CN" dirty="0"/>
              <a:t>when</a:t>
            </a:r>
            <a:r>
              <a:rPr lang="zh-CN" altLang="en-US" dirty="0"/>
              <a:t>定义了新的节点有效的条件</a:t>
            </a:r>
            <a:endParaRPr lang="en-US" dirty="0"/>
          </a:p>
          <a:p>
            <a:endParaRPr lang="en-US" dirty="0"/>
          </a:p>
          <a:p>
            <a:endParaRPr lang="en-US" dirty="0"/>
          </a:p>
        </p:txBody>
      </p:sp>
      <p:pic>
        <p:nvPicPr>
          <p:cNvPr id="6" name="内容占位符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53136" y="3599204"/>
            <a:ext cx="5152381" cy="2723809"/>
          </a:xfrm>
          <a:prstGeom prst="rect">
            <a:avLst/>
          </a:prstGeom>
        </p:spPr>
      </p:pic>
    </p:spTree>
    <p:extLst>
      <p:ext uri="{BB962C8B-B14F-4D97-AF65-F5344CB8AC3E}">
        <p14:creationId xmlns:p14="http://schemas.microsoft.com/office/powerpoint/2010/main" xmlns="" val="256540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operational</a:t>
            </a:r>
            <a:r>
              <a:rPr lang="en-US" altLang="zh-CN" dirty="0" smtClean="0"/>
              <a:t>/configuration data</a:t>
            </a:r>
            <a:endParaRPr lang="en-US" dirty="0"/>
          </a:p>
        </p:txBody>
      </p:sp>
      <p:sp>
        <p:nvSpPr>
          <p:cNvPr id="3" name="内容占位符 2"/>
          <p:cNvSpPr>
            <a:spLocks noGrp="1"/>
          </p:cNvSpPr>
          <p:nvPr>
            <p:ph idx="1"/>
          </p:nvPr>
        </p:nvSpPr>
        <p:spPr/>
        <p:txBody>
          <a:bodyPr/>
          <a:lstStyle/>
          <a:p>
            <a:pPr marL="0" indent="0">
              <a:lnSpc>
                <a:spcPct val="100000"/>
              </a:lnSpc>
              <a:spcBef>
                <a:spcPts val="0"/>
              </a:spcBef>
              <a:buNone/>
              <a:defRPr/>
            </a:pPr>
            <a:r>
              <a:rPr lang="zh-CN" altLang="en-US" dirty="0"/>
              <a:t>一个节点如果标为</a:t>
            </a:r>
            <a:r>
              <a:rPr lang="en-US" altLang="zh-CN" dirty="0" err="1"/>
              <a:t>config</a:t>
            </a:r>
            <a:r>
              <a:rPr lang="en-US" altLang="zh-CN" dirty="0"/>
              <a:t> false</a:t>
            </a:r>
            <a:r>
              <a:rPr lang="zh-CN" altLang="en-US" dirty="0"/>
              <a:t>则</a:t>
            </a:r>
            <a:r>
              <a:rPr lang="zh-CN" altLang="en-US" dirty="0" smtClean="0"/>
              <a:t>为</a:t>
            </a:r>
            <a:r>
              <a:rPr lang="en-US" altLang="zh-CN" dirty="0"/>
              <a:t>operational</a:t>
            </a:r>
            <a:r>
              <a:rPr lang="en-US" altLang="zh-CN" dirty="0" smtClean="0"/>
              <a:t> </a:t>
            </a:r>
            <a:r>
              <a:rPr lang="en-US" altLang="zh-CN" dirty="0"/>
              <a:t>data</a:t>
            </a:r>
            <a:r>
              <a:rPr lang="zh-CN" altLang="en-US" dirty="0"/>
              <a:t>，表示该数据只能读取而不能进行修改删除等操作。默认为</a:t>
            </a:r>
            <a:r>
              <a:rPr lang="en-US" altLang="zh-CN" dirty="0"/>
              <a:t>configuration data</a:t>
            </a:r>
            <a:r>
              <a:rPr lang="zh-CN" altLang="en-US" dirty="0"/>
              <a:t>，可以进行增删改查</a:t>
            </a:r>
          </a:p>
          <a:p>
            <a:endParaRPr lang="en-US" dirty="0"/>
          </a:p>
          <a:p>
            <a:endParaRPr lang="en-US" dirty="0"/>
          </a:p>
        </p:txBody>
      </p:sp>
      <p:pic>
        <p:nvPicPr>
          <p:cNvPr id="5" name="内容占位符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48350" y="2970030"/>
            <a:ext cx="3400000" cy="2104762"/>
          </a:xfrm>
          <a:prstGeom prst="rect">
            <a:avLst/>
          </a:prstGeom>
        </p:spPr>
      </p:pic>
    </p:spTree>
    <p:extLst>
      <p:ext uri="{BB962C8B-B14F-4D97-AF65-F5344CB8AC3E}">
        <p14:creationId xmlns:p14="http://schemas.microsoft.com/office/powerpoint/2010/main" xmlns="" val="237545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r>
              <a:rPr lang="en-US" altLang="zh-CN" dirty="0" smtClean="0"/>
              <a:t>type,</a:t>
            </a:r>
            <a:r>
              <a:rPr lang="zh-CN" altLang="en-US" dirty="0" smtClean="0"/>
              <a:t> </a:t>
            </a:r>
            <a:r>
              <a:rPr lang="en-US" altLang="zh-CN" dirty="0" err="1" smtClean="0"/>
              <a:t>typedef</a:t>
            </a:r>
            <a:r>
              <a:rPr lang="en-US" altLang="zh-CN" dirty="0" smtClean="0"/>
              <a:t>,</a:t>
            </a:r>
            <a:r>
              <a:rPr lang="zh-CN" altLang="en-US" dirty="0" smtClean="0"/>
              <a:t> </a:t>
            </a:r>
            <a:r>
              <a:rPr lang="en-US" altLang="zh-CN" dirty="0" smtClean="0"/>
              <a:t>restrictions</a:t>
            </a:r>
            <a:endParaRPr lang="en-US" dirty="0"/>
          </a:p>
        </p:txBody>
      </p:sp>
      <p:sp>
        <p:nvSpPr>
          <p:cNvPr id="3" name="内容占位符 2"/>
          <p:cNvSpPr>
            <a:spLocks noGrp="1"/>
          </p:cNvSpPr>
          <p:nvPr>
            <p:ph idx="1"/>
          </p:nvPr>
        </p:nvSpPr>
        <p:spPr>
          <a:xfrm>
            <a:off x="2031995" y="1262059"/>
            <a:ext cx="8915400" cy="3777622"/>
          </a:xfrm>
        </p:spPr>
        <p:txBody>
          <a:bodyPr>
            <a:normAutofit/>
          </a:bodyPr>
          <a:lstStyle/>
          <a:p>
            <a:r>
              <a:rPr lang="zh-CN" altLang="en-US" dirty="0" smtClean="0"/>
              <a:t>数据类型分为基本类型</a:t>
            </a:r>
            <a:r>
              <a:rPr lang="zh-CN" altLang="en-US" dirty="0"/>
              <a:t>和</a:t>
            </a:r>
            <a:r>
              <a:rPr lang="zh-CN" altLang="en-US" dirty="0" smtClean="0"/>
              <a:t>派生类型</a:t>
            </a:r>
            <a:endParaRPr lang="en-US" altLang="zh-CN" dirty="0" smtClean="0"/>
          </a:p>
          <a:p>
            <a:r>
              <a:rPr lang="en-US" altLang="zh-CN" dirty="0" smtClean="0"/>
              <a:t>Leaf</a:t>
            </a:r>
            <a:r>
              <a:rPr lang="zh-CN" altLang="en-US" dirty="0"/>
              <a:t>节点有具有</a:t>
            </a:r>
            <a:r>
              <a:rPr lang="en-US" altLang="zh-CN" dirty="0"/>
              <a:t>type</a:t>
            </a:r>
            <a:r>
              <a:rPr lang="zh-CN" altLang="en-US" dirty="0"/>
              <a:t>定义，表示该属性的数据类型。基本的原生数据类型有</a:t>
            </a:r>
            <a:r>
              <a:rPr lang="en-US" altLang="zh-CN" dirty="0"/>
              <a:t>uint8,uint16,string,bits,binary,boolean</a:t>
            </a:r>
            <a:r>
              <a:rPr lang="zh-CN" altLang="en-US" dirty="0"/>
              <a:t>等等。在数据类型的基础上还可以配合</a:t>
            </a:r>
            <a:r>
              <a:rPr lang="en-US" altLang="zh-CN" dirty="0"/>
              <a:t>restrictions</a:t>
            </a:r>
            <a:r>
              <a:rPr lang="zh-CN" altLang="en-US" dirty="0"/>
              <a:t>来增加限制条件，比如</a:t>
            </a:r>
            <a:r>
              <a:rPr lang="en-US" altLang="zh-CN" dirty="0"/>
              <a:t>string</a:t>
            </a:r>
            <a:r>
              <a:rPr lang="zh-CN" altLang="en-US" dirty="0"/>
              <a:t>可以增加</a:t>
            </a:r>
            <a:r>
              <a:rPr lang="en-US" altLang="zh-CN" dirty="0"/>
              <a:t>length</a:t>
            </a:r>
            <a:r>
              <a:rPr lang="zh-CN" altLang="en-US" dirty="0"/>
              <a:t>这一限制条件，进一步缩小合法的数据范围。</a:t>
            </a:r>
            <a:endParaRPr lang="en-US" altLang="zh-CN" dirty="0"/>
          </a:p>
          <a:p>
            <a:r>
              <a:rPr lang="zh-CN" altLang="en-US" dirty="0"/>
              <a:t>在基类数据类型基础上可以通过</a:t>
            </a:r>
            <a:r>
              <a:rPr lang="en-US" altLang="zh-CN" dirty="0" err="1"/>
              <a:t>typedef</a:t>
            </a:r>
            <a:r>
              <a:rPr lang="zh-CN" altLang="en-US" dirty="0"/>
              <a:t>定义派生数据类型，派生数据类型</a:t>
            </a:r>
            <a:r>
              <a:rPr lang="en-US" altLang="zh-CN" dirty="0"/>
              <a:t>=</a:t>
            </a:r>
            <a:r>
              <a:rPr lang="zh-CN" altLang="en-US" dirty="0"/>
              <a:t>基类数据类型</a:t>
            </a:r>
            <a:r>
              <a:rPr lang="en-US" altLang="zh-CN" dirty="0"/>
              <a:t>+restrictions</a:t>
            </a:r>
            <a:r>
              <a:rPr lang="zh-CN" altLang="en-US" dirty="0"/>
              <a:t>，这里基类数据类型可以是原生数据类型，也可以是其他的派生数据类型。</a:t>
            </a:r>
            <a:endParaRPr lang="en-US" altLang="zh-CN" dirty="0"/>
          </a:p>
          <a:p>
            <a:r>
              <a:rPr lang="zh-CN" altLang="en-US" dirty="0"/>
              <a:t>与</a:t>
            </a:r>
            <a:r>
              <a:rPr lang="en-US" altLang="zh-CN" dirty="0"/>
              <a:t>grouping</a:t>
            </a:r>
            <a:r>
              <a:rPr lang="zh-CN" altLang="en-US" dirty="0"/>
              <a:t>类似，</a:t>
            </a:r>
            <a:r>
              <a:rPr lang="en-US" altLang="zh-CN" dirty="0"/>
              <a:t>type</a:t>
            </a:r>
            <a:r>
              <a:rPr lang="zh-CN" altLang="en-US" dirty="0"/>
              <a:t>也可以一处定义多处使用。</a:t>
            </a:r>
          </a:p>
          <a:p>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10580" y="4166596"/>
            <a:ext cx="3895238" cy="202857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57800" y="3644443"/>
            <a:ext cx="4419048" cy="2790476"/>
          </a:xfrm>
          <a:prstGeom prst="rect">
            <a:avLst/>
          </a:prstGeom>
        </p:spPr>
      </p:pic>
      <p:sp>
        <p:nvSpPr>
          <p:cNvPr id="7" name="文本框 6"/>
          <p:cNvSpPr txBox="1"/>
          <p:nvPr/>
        </p:nvSpPr>
        <p:spPr>
          <a:xfrm>
            <a:off x="3600450" y="6400800"/>
            <a:ext cx="8376398" cy="369332"/>
          </a:xfrm>
          <a:prstGeom prst="rect">
            <a:avLst/>
          </a:prstGeom>
          <a:noFill/>
        </p:spPr>
        <p:txBody>
          <a:bodyPr wrap="square" rtlCol="0">
            <a:spAutoFit/>
          </a:bodyPr>
          <a:lstStyle/>
          <a:p>
            <a:r>
              <a:rPr lang="en-US" altLang="zh-CN" dirty="0"/>
              <a:t>https://wiki.opendaylight.org/view/YANG_Tools:YANG_to_Java_Mapping</a:t>
            </a:r>
          </a:p>
        </p:txBody>
      </p:sp>
    </p:spTree>
    <p:extLst>
      <p:ext uri="{BB962C8B-B14F-4D97-AF65-F5344CB8AC3E}">
        <p14:creationId xmlns:p14="http://schemas.microsoft.com/office/powerpoint/2010/main" xmlns="" val="171351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rpc</a:t>
            </a:r>
            <a:r>
              <a:rPr lang="en-US" altLang="zh-CN" dirty="0" smtClean="0"/>
              <a:t>: </a:t>
            </a:r>
            <a:r>
              <a:rPr lang="en-US" altLang="zh-CN" dirty="0"/>
              <a:t>R</a:t>
            </a:r>
            <a:r>
              <a:rPr lang="en-US" altLang="zh-CN" dirty="0" smtClean="0"/>
              <a:t>emote</a:t>
            </a:r>
            <a:r>
              <a:rPr lang="zh-CN" altLang="en-US" dirty="0" smtClean="0"/>
              <a:t> </a:t>
            </a:r>
            <a:r>
              <a:rPr lang="en-US" altLang="zh-CN" dirty="0"/>
              <a:t>P</a:t>
            </a:r>
            <a:r>
              <a:rPr lang="en-US" altLang="zh-CN" dirty="0" smtClean="0"/>
              <a:t>rocedure</a:t>
            </a:r>
            <a:r>
              <a:rPr lang="zh-CN" altLang="en-US" dirty="0" smtClean="0"/>
              <a:t> </a:t>
            </a:r>
            <a:r>
              <a:rPr lang="en-US" altLang="zh-CN" dirty="0"/>
              <a:t>C</a:t>
            </a:r>
            <a:r>
              <a:rPr lang="en-US" altLang="zh-CN" dirty="0" smtClean="0"/>
              <a:t>all</a:t>
            </a:r>
            <a:endParaRPr lang="en-US" b="1" dirty="0"/>
          </a:p>
        </p:txBody>
      </p:sp>
      <p:sp>
        <p:nvSpPr>
          <p:cNvPr id="3" name="内容占位符 2"/>
          <p:cNvSpPr>
            <a:spLocks noGrp="1"/>
          </p:cNvSpPr>
          <p:nvPr>
            <p:ph idx="1"/>
          </p:nvPr>
        </p:nvSpPr>
        <p:spPr>
          <a:xfrm>
            <a:off x="7900986" y="1762121"/>
            <a:ext cx="3432169" cy="3777622"/>
          </a:xfrm>
        </p:spPr>
        <p:txBody>
          <a:bodyPr/>
          <a:lstStyle/>
          <a:p>
            <a:r>
              <a:rPr lang="en-US" altLang="zh-CN" dirty="0" err="1" smtClean="0"/>
              <a:t>rpc</a:t>
            </a:r>
            <a:r>
              <a:rPr lang="zh-CN" altLang="en-US" dirty="0" smtClean="0"/>
              <a:t>：用于</a:t>
            </a:r>
            <a:r>
              <a:rPr lang="zh-CN" altLang="en-US" dirty="0"/>
              <a:t>定义</a:t>
            </a:r>
            <a:r>
              <a:rPr lang="en-US" altLang="zh-CN" dirty="0" err="1"/>
              <a:t>netconf</a:t>
            </a:r>
            <a:r>
              <a:rPr lang="zh-CN" altLang="en-US" dirty="0"/>
              <a:t>的一个</a:t>
            </a:r>
            <a:r>
              <a:rPr lang="en-US" altLang="zh-CN" dirty="0" err="1"/>
              <a:t>rpc</a:t>
            </a:r>
            <a:r>
              <a:rPr lang="zh-CN" altLang="en-US" dirty="0"/>
              <a:t>操作。它可能包含</a:t>
            </a:r>
            <a:r>
              <a:rPr lang="en-US" altLang="zh-CN" dirty="0"/>
              <a:t>input</a:t>
            </a:r>
            <a:r>
              <a:rPr lang="zh-CN" altLang="en-US" dirty="0"/>
              <a:t>和</a:t>
            </a:r>
            <a:r>
              <a:rPr lang="en-US" altLang="zh-CN" dirty="0"/>
              <a:t>output</a:t>
            </a:r>
            <a:r>
              <a:rPr lang="zh-CN" altLang="en-US" dirty="0"/>
              <a:t>子节点，分别是该</a:t>
            </a:r>
            <a:r>
              <a:rPr lang="en-US" altLang="zh-CN" dirty="0" err="1"/>
              <a:t>rpc</a:t>
            </a:r>
            <a:r>
              <a:rPr lang="zh-CN" altLang="en-US" dirty="0"/>
              <a:t>操作所需要的输入和输出数据结构。若没有则表明该操作不需要输入数据或者没有输出数据。</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66844" y="1264555"/>
            <a:ext cx="5422900" cy="5922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115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notification</a:t>
            </a:r>
            <a:endParaRPr lang="en-US" dirty="0"/>
          </a:p>
        </p:txBody>
      </p:sp>
      <p:sp>
        <p:nvSpPr>
          <p:cNvPr id="9" name="内容占位符 8"/>
          <p:cNvSpPr>
            <a:spLocks noGrp="1"/>
          </p:cNvSpPr>
          <p:nvPr>
            <p:ph idx="1"/>
          </p:nvPr>
        </p:nvSpPr>
        <p:spPr>
          <a:xfrm>
            <a:off x="1846257" y="1219195"/>
            <a:ext cx="8915400" cy="3777622"/>
          </a:xfrm>
        </p:spPr>
        <p:txBody>
          <a:bodyPr/>
          <a:lstStyle/>
          <a:p>
            <a:r>
              <a:rPr lang="zh-CN" altLang="en-US" dirty="0" smtClean="0"/>
              <a:t>除了</a:t>
            </a:r>
            <a:r>
              <a:rPr lang="en-US" altLang="zh-CN" dirty="0" err="1" smtClean="0"/>
              <a:t>rpc</a:t>
            </a:r>
            <a:r>
              <a:rPr lang="zh-CN" altLang="en-US" dirty="0" smtClean="0"/>
              <a:t>，</a:t>
            </a:r>
            <a:r>
              <a:rPr lang="en-US" altLang="zh-CN" dirty="0"/>
              <a:t>yang</a:t>
            </a:r>
            <a:r>
              <a:rPr lang="zh-CN" altLang="en-US" dirty="0" smtClean="0"/>
              <a:t>还有</a:t>
            </a:r>
            <a:r>
              <a:rPr lang="zh-CN" altLang="en-US" dirty="0"/>
              <a:t>一</a:t>
            </a:r>
            <a:r>
              <a:rPr lang="zh-CN" altLang="en-US" dirty="0" smtClean="0"/>
              <a:t>个类似的“</a:t>
            </a:r>
            <a:r>
              <a:rPr lang="en-US" altLang="zh-CN" dirty="0" smtClean="0"/>
              <a:t>notification</a:t>
            </a:r>
            <a:r>
              <a:rPr lang="zh-CN" altLang="en-US" dirty="0" smtClean="0"/>
              <a:t>”，</a:t>
            </a:r>
            <a:r>
              <a:rPr lang="en-US" altLang="zh-CN" dirty="0"/>
              <a:t> notification</a:t>
            </a:r>
            <a:r>
              <a:rPr lang="zh-CN" altLang="en-US" dirty="0"/>
              <a:t>用于定义</a:t>
            </a:r>
            <a:r>
              <a:rPr lang="en-US" altLang="zh-CN" dirty="0" err="1"/>
              <a:t>netconf</a:t>
            </a:r>
            <a:r>
              <a:rPr lang="zh-CN" altLang="en-US" dirty="0"/>
              <a:t>的通知消息的</a:t>
            </a:r>
            <a:r>
              <a:rPr lang="zh-CN" altLang="en-US" dirty="0" smtClean="0"/>
              <a:t>内容</a:t>
            </a:r>
            <a:r>
              <a:rPr lang="zh-CN" altLang="en-US" dirty="0"/>
              <a:t>，</a:t>
            </a:r>
            <a:r>
              <a:rPr lang="zh-CN" altLang="en-US" dirty="0" smtClean="0"/>
              <a:t>也</a:t>
            </a:r>
            <a:r>
              <a:rPr lang="zh-CN" altLang="en-US" dirty="0"/>
              <a:t>是用来定义一个</a:t>
            </a:r>
            <a:r>
              <a:rPr lang="zh-CN" altLang="en-US" dirty="0" smtClean="0"/>
              <a:t>服务。</a:t>
            </a:r>
            <a:r>
              <a:rPr lang="zh-CN" altLang="en-US" dirty="0"/>
              <a:t>两者的</a:t>
            </a:r>
            <a:r>
              <a:rPr lang="zh-CN" altLang="en-US" dirty="0" smtClean="0"/>
              <a:t>区别在于</a:t>
            </a:r>
            <a:r>
              <a:rPr lang="en-US" altLang="zh-CN" dirty="0" err="1" smtClean="0"/>
              <a:t>rpc</a:t>
            </a:r>
            <a:r>
              <a:rPr lang="zh-CN" altLang="en-US" dirty="0" smtClean="0"/>
              <a:t>是</a:t>
            </a:r>
            <a:r>
              <a:rPr lang="zh-CN" altLang="en-US" dirty="0"/>
              <a:t>一对一的</a:t>
            </a:r>
            <a:r>
              <a:rPr lang="zh-CN" altLang="en-US" dirty="0" smtClean="0"/>
              <a:t>，即单</a:t>
            </a:r>
            <a:r>
              <a:rPr lang="zh-CN" altLang="en-US" dirty="0"/>
              <a:t>播，</a:t>
            </a:r>
            <a:r>
              <a:rPr lang="zh-CN" altLang="en-US" dirty="0" smtClean="0"/>
              <a:t>而</a:t>
            </a:r>
            <a:r>
              <a:rPr lang="en-US" altLang="zh-CN" dirty="0" smtClean="0"/>
              <a:t>notification</a:t>
            </a:r>
            <a:r>
              <a:rPr lang="zh-CN" altLang="en-US" dirty="0" smtClean="0"/>
              <a:t>是</a:t>
            </a:r>
            <a:r>
              <a:rPr lang="zh-CN" altLang="en-US" dirty="0"/>
              <a:t>多播的，</a:t>
            </a:r>
            <a:r>
              <a:rPr lang="zh-CN" altLang="en-US" dirty="0" smtClean="0"/>
              <a:t>当</a:t>
            </a:r>
            <a:r>
              <a:rPr lang="en-US" altLang="zh-CN" dirty="0"/>
              <a:t>P</a:t>
            </a:r>
            <a:r>
              <a:rPr lang="en-US" altLang="zh-CN" dirty="0" smtClean="0"/>
              <a:t>rovider</a:t>
            </a:r>
            <a:r>
              <a:rPr lang="zh-CN" altLang="en-US" dirty="0" smtClean="0"/>
              <a:t>提交一个</a:t>
            </a:r>
            <a:r>
              <a:rPr lang="en-US" altLang="zh-CN" dirty="0" smtClean="0"/>
              <a:t>notification</a:t>
            </a:r>
            <a:r>
              <a:rPr lang="zh-CN" altLang="en-US" dirty="0" smtClean="0"/>
              <a:t>时</a:t>
            </a:r>
            <a:r>
              <a:rPr lang="zh-CN" altLang="en-US" dirty="0"/>
              <a:t>，所有的订阅该服务的</a:t>
            </a:r>
            <a:r>
              <a:rPr lang="en-US" altLang="zh-CN" dirty="0"/>
              <a:t>Consumer</a:t>
            </a:r>
            <a:r>
              <a:rPr lang="zh-CN" altLang="en-US" dirty="0"/>
              <a:t>都会收到通知，如典型的</a:t>
            </a:r>
            <a:r>
              <a:rPr lang="en-US" altLang="zh-CN" dirty="0" err="1"/>
              <a:t>PacketIn</a:t>
            </a:r>
            <a:r>
              <a:rPr lang="zh-CN" altLang="en-US" dirty="0"/>
              <a:t>消息，所谓的订阅即实现该</a:t>
            </a:r>
            <a:r>
              <a:rPr lang="en-US" altLang="zh-CN" dirty="0"/>
              <a:t>notification</a:t>
            </a:r>
            <a:r>
              <a:rPr lang="zh-CN" altLang="en-US" dirty="0"/>
              <a:t>的接口。</a:t>
            </a:r>
            <a:r>
              <a:rPr lang="en-US" altLang="zh-CN" dirty="0" err="1"/>
              <a:t>rpc</a:t>
            </a:r>
            <a:r>
              <a:rPr lang="zh-CN" altLang="en-US" dirty="0"/>
              <a:t>生成的接口类名后缀都是</a:t>
            </a:r>
            <a:r>
              <a:rPr lang="en-US" altLang="zh-CN" dirty="0"/>
              <a:t>Service</a:t>
            </a:r>
            <a:r>
              <a:rPr lang="zh-CN" altLang="en-US" dirty="0" smtClean="0"/>
              <a:t>。</a:t>
            </a:r>
            <a:r>
              <a:rPr lang="en-US" altLang="zh-CN" dirty="0" err="1" smtClean="0"/>
              <a:t>nontification</a:t>
            </a:r>
            <a:r>
              <a:rPr lang="zh-CN" altLang="en-US" dirty="0"/>
              <a:t>生成的接口类名后缀是</a:t>
            </a:r>
            <a:r>
              <a:rPr lang="en-US" altLang="zh-CN" dirty="0" smtClean="0"/>
              <a:t>Listener</a:t>
            </a:r>
            <a:r>
              <a:rPr lang="zh-CN" altLang="en-US" dirty="0" smtClean="0"/>
              <a:t>。</a:t>
            </a:r>
            <a:endParaRPr lang="en-US" dirty="0"/>
          </a:p>
          <a:p>
            <a:endParaRPr lang="en-US" dirty="0"/>
          </a:p>
        </p:txBody>
      </p:sp>
      <p:pic>
        <p:nvPicPr>
          <p:cNvPr id="10" name="内容占位符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3691" y="3181889"/>
            <a:ext cx="4295238" cy="3485714"/>
          </a:xfrm>
          <a:prstGeom prst="rect">
            <a:avLst/>
          </a:prstGeom>
        </p:spPr>
      </p:pic>
      <p:pic>
        <p:nvPicPr>
          <p:cNvPr id="12" name="图片 11"/>
          <p:cNvPicPr>
            <a:picLocks noChangeAspect="1"/>
          </p:cNvPicPr>
          <p:nvPr/>
        </p:nvPicPr>
        <p:blipFill>
          <a:blip r:embed="rId4"/>
          <a:stretch>
            <a:fillRect/>
          </a:stretch>
        </p:blipFill>
        <p:spPr>
          <a:xfrm>
            <a:off x="1469198" y="3143571"/>
            <a:ext cx="5086350" cy="3562350"/>
          </a:xfrm>
          <a:prstGeom prst="rect">
            <a:avLst/>
          </a:prstGeom>
        </p:spPr>
      </p:pic>
      <p:pic>
        <p:nvPicPr>
          <p:cNvPr id="13" name="图片 12"/>
          <p:cNvPicPr>
            <a:picLocks noChangeAspect="1"/>
          </p:cNvPicPr>
          <p:nvPr/>
        </p:nvPicPr>
        <p:blipFill>
          <a:blip r:embed="rId5"/>
          <a:stretch>
            <a:fillRect/>
          </a:stretch>
        </p:blipFill>
        <p:spPr>
          <a:xfrm>
            <a:off x="2142559" y="3228839"/>
            <a:ext cx="5314950" cy="3238500"/>
          </a:xfrm>
          <a:prstGeom prst="rect">
            <a:avLst/>
          </a:prstGeom>
        </p:spPr>
      </p:pic>
      <p:pic>
        <p:nvPicPr>
          <p:cNvPr id="11" name="图片 10"/>
          <p:cNvPicPr>
            <a:picLocks noChangeAspect="1"/>
          </p:cNvPicPr>
          <p:nvPr/>
        </p:nvPicPr>
        <p:blipFill>
          <a:blip r:embed="rId6"/>
          <a:stretch>
            <a:fillRect/>
          </a:stretch>
        </p:blipFill>
        <p:spPr>
          <a:xfrm>
            <a:off x="4845231" y="3108006"/>
            <a:ext cx="3914775" cy="3714750"/>
          </a:xfrm>
          <a:prstGeom prst="rect">
            <a:avLst/>
          </a:prstGeom>
        </p:spPr>
      </p:pic>
      <p:pic>
        <p:nvPicPr>
          <p:cNvPr id="14" name="图片 13"/>
          <p:cNvPicPr>
            <a:picLocks noChangeAspect="1"/>
          </p:cNvPicPr>
          <p:nvPr/>
        </p:nvPicPr>
        <p:blipFill>
          <a:blip r:embed="rId7"/>
          <a:stretch>
            <a:fillRect/>
          </a:stretch>
        </p:blipFill>
        <p:spPr>
          <a:xfrm>
            <a:off x="6555548" y="3143571"/>
            <a:ext cx="5562600" cy="3200400"/>
          </a:xfrm>
          <a:prstGeom prst="rect">
            <a:avLst/>
          </a:prstGeom>
        </p:spPr>
      </p:pic>
    </p:spTree>
    <p:extLst>
      <p:ext uri="{BB962C8B-B14F-4D97-AF65-F5344CB8AC3E}">
        <p14:creationId xmlns:p14="http://schemas.microsoft.com/office/powerpoint/2010/main" xmlns="" val="97712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5365" y="624110"/>
            <a:ext cx="9819247" cy="1280890"/>
          </a:xfrm>
        </p:spPr>
        <p:txBody>
          <a:bodyPr/>
          <a:lstStyle/>
          <a:p>
            <a:r>
              <a:rPr lang="en-US" altLang="zh-CN" dirty="0" smtClean="0"/>
              <a:t>Data store</a:t>
            </a:r>
            <a:r>
              <a:rPr lang="zh-CN" altLang="en-US" dirty="0" smtClean="0"/>
              <a:t>两种形式：</a:t>
            </a:r>
            <a:r>
              <a:rPr lang="en-US" altLang="zh-CN" dirty="0" err="1" smtClean="0"/>
              <a:t>c</a:t>
            </a:r>
            <a:r>
              <a:rPr lang="en-US" altLang="en-US" dirty="0" err="1" smtClean="0"/>
              <a:t>onfig</a:t>
            </a:r>
            <a:r>
              <a:rPr lang="en-US" altLang="zh-CN" dirty="0" err="1" smtClean="0"/>
              <a:t>&amp;</a:t>
            </a:r>
            <a:r>
              <a:rPr lang="en-US" altLang="en-US" dirty="0" err="1" smtClean="0"/>
              <a:t>operational</a:t>
            </a:r>
            <a:endParaRPr lang="en-US" dirty="0"/>
          </a:p>
        </p:txBody>
      </p:sp>
      <p:sp>
        <p:nvSpPr>
          <p:cNvPr id="3" name="内容占位符 2"/>
          <p:cNvSpPr>
            <a:spLocks noGrp="1"/>
          </p:cNvSpPr>
          <p:nvPr>
            <p:ph idx="1"/>
          </p:nvPr>
        </p:nvSpPr>
        <p:spPr>
          <a:xfrm>
            <a:off x="2589212" y="1577788"/>
            <a:ext cx="8915400" cy="4333434"/>
          </a:xfrm>
        </p:spPr>
        <p:txBody>
          <a:bodyPr>
            <a:noAutofit/>
          </a:bodyPr>
          <a:lstStyle/>
          <a:p>
            <a:r>
              <a:rPr lang="en-US" altLang="en-US" dirty="0" smtClean="0"/>
              <a:t>Data store</a:t>
            </a:r>
            <a:r>
              <a:rPr lang="zh-CN" altLang="en-US" dirty="0" smtClean="0"/>
              <a:t>中的数据存储分两种形式：</a:t>
            </a:r>
            <a:r>
              <a:rPr lang="en-US" altLang="en-US" dirty="0" err="1"/>
              <a:t>config和operational</a:t>
            </a:r>
            <a:r>
              <a:rPr lang="en-US" altLang="en-US" dirty="0"/>
              <a:t> </a:t>
            </a:r>
            <a:r>
              <a:rPr lang="zh-CN" altLang="en-US" dirty="0"/>
              <a:t>，</a:t>
            </a:r>
            <a:r>
              <a:rPr lang="en-US" altLang="en-US" dirty="0" err="1"/>
              <a:t>config持有由应用所写的数据，而operational反映了设备的实际状态，从设备读取数据，如果没有错误即可以看到</a:t>
            </a:r>
            <a:r>
              <a:rPr lang="zh-CN" altLang="en-US" dirty="0"/>
              <a:t>设备的当前实际信息</a:t>
            </a:r>
            <a:r>
              <a:rPr lang="en-US" altLang="en-US" dirty="0"/>
              <a:t>。</a:t>
            </a:r>
          </a:p>
          <a:p>
            <a:r>
              <a:rPr lang="en-US" altLang="zh-CN" dirty="0" err="1"/>
              <a:t>c</a:t>
            </a:r>
            <a:r>
              <a:rPr lang="en-US" altLang="en-US" dirty="0" err="1"/>
              <a:t>onfig</a:t>
            </a:r>
            <a:r>
              <a:rPr lang="en-US" altLang="en-US" dirty="0"/>
              <a:t> data store</a:t>
            </a:r>
            <a:r>
              <a:rPr lang="zh-CN" altLang="en-US" dirty="0"/>
              <a:t>中查询流表</a:t>
            </a:r>
            <a:r>
              <a:rPr lang="en-US" altLang="en-US" dirty="0" err="1"/>
              <a:t>通常不包含以路由为目的的流</a:t>
            </a:r>
            <a:r>
              <a:rPr lang="zh-CN" altLang="en-US" dirty="0"/>
              <a:t>表项</a:t>
            </a:r>
            <a:r>
              <a:rPr lang="en-US" altLang="en-US" dirty="0"/>
              <a:t>（</a:t>
            </a:r>
            <a:r>
              <a:rPr lang="en-US" altLang="en-US" dirty="0" err="1"/>
              <a:t>这就是为什么operational</a:t>
            </a:r>
            <a:r>
              <a:rPr lang="zh-CN" altLang="en-US" dirty="0"/>
              <a:t>方式</a:t>
            </a:r>
            <a:r>
              <a:rPr lang="en-US" altLang="en-US" dirty="0" err="1"/>
              <a:t>可以查询到</a:t>
            </a:r>
            <a:r>
              <a:rPr lang="en-US" altLang="zh-CN" dirty="0" err="1"/>
              <a:t>table-miss</a:t>
            </a:r>
            <a:r>
              <a:rPr lang="en-US" altLang="en-US" dirty="0" err="1"/>
              <a:t>流</a:t>
            </a:r>
            <a:r>
              <a:rPr lang="zh-CN" altLang="en-US" dirty="0"/>
              <a:t>表项，</a:t>
            </a:r>
            <a:r>
              <a:rPr lang="en-US" altLang="en-US" dirty="0" err="1"/>
              <a:t>即out-port：controller，而config</a:t>
            </a:r>
            <a:r>
              <a:rPr lang="zh-CN" altLang="en-US" dirty="0"/>
              <a:t>方式</a:t>
            </a:r>
            <a:r>
              <a:rPr lang="en-US" altLang="en-US" dirty="0" err="1"/>
              <a:t>查询不到</a:t>
            </a:r>
            <a:r>
              <a:rPr lang="en-US" altLang="en-US" dirty="0"/>
              <a:t>），</a:t>
            </a:r>
            <a:r>
              <a:rPr lang="en-US" altLang="en-US" dirty="0" err="1"/>
              <a:t>但是OpenDaylight开发者表示这个方面未来可以改变，而之所以这样是因为这些流通过外部的流服务</a:t>
            </a:r>
            <a:r>
              <a:rPr lang="en-US" altLang="en-US" dirty="0"/>
              <a:t>（</a:t>
            </a:r>
            <a:r>
              <a:rPr lang="zh-CN" altLang="en-US" dirty="0"/>
              <a:t>不经过</a:t>
            </a:r>
            <a:r>
              <a:rPr lang="en-US" altLang="en-US" dirty="0" err="1"/>
              <a:t>dataStore和config）发送到设备</a:t>
            </a:r>
            <a:r>
              <a:rPr lang="zh-CN" altLang="en-US" dirty="0"/>
              <a:t>，</a:t>
            </a:r>
            <a:r>
              <a:rPr lang="en-US" altLang="en-US" dirty="0" err="1"/>
              <a:t>然后这些流由设备通过数据形式以operational的形式重新报回</a:t>
            </a:r>
            <a:r>
              <a:rPr lang="en-US" altLang="en-US" dirty="0"/>
              <a:t>。</a:t>
            </a:r>
          </a:p>
          <a:p>
            <a:pPr marL="228600" indent="-228600">
              <a:buFont typeface="Arial" panose="020B0604020202020204" pitchFamily="34" charset="0"/>
              <a:buChar char="•"/>
            </a:pPr>
            <a:r>
              <a:rPr lang="en-US" altLang="en-US" dirty="0" err="1"/>
              <a:t>config具有相对于控制器的生命周期（甚至重启都可以依然存活</a:t>
            </a:r>
            <a:r>
              <a:rPr lang="en-US" altLang="en-US" dirty="0"/>
              <a:t>）。</a:t>
            </a:r>
            <a:r>
              <a:rPr lang="en-US" altLang="en-US" dirty="0" err="1"/>
              <a:t>这些流表项由应用添加到这里并且当有合适的设备时就会发送给它</a:t>
            </a:r>
            <a:r>
              <a:rPr lang="en-US" altLang="en-US" dirty="0"/>
              <a:t>。</a:t>
            </a:r>
          </a:p>
          <a:p>
            <a:pPr marL="228600" indent="-228600">
              <a:buFont typeface="Arial" panose="020B0604020202020204" pitchFamily="34" charset="0"/>
              <a:buChar char="•"/>
            </a:pPr>
            <a:r>
              <a:rPr lang="en-US" altLang="en-US" dirty="0"/>
              <a:t>原则上讲openflowplugin和controller都不应该动用config。这个是为应用程序而保留的，比如FRM监听到改变就写到config里面以发送流到设备。这个可以用来做预配置-应用程序可以为一些尚未存在的设备写一些“有用的“流，一旦设备存在相关的流就会下发到其中，而不用任何应用程序的动作。</a:t>
            </a:r>
            <a:br>
              <a:rPr lang="en-US" altLang="en-US" dirty="0"/>
            </a:br>
            <a:endParaRPr lang="en-US" altLang="en-US" dirty="0"/>
          </a:p>
        </p:txBody>
      </p:sp>
    </p:spTree>
    <p:extLst>
      <p:ext uri="{BB962C8B-B14F-4D97-AF65-F5344CB8AC3E}">
        <p14:creationId xmlns:p14="http://schemas.microsoft.com/office/powerpoint/2010/main" xmlns="" val="10493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tree</a:t>
            </a:r>
            <a:endParaRPr lang="en-US" dirty="0"/>
          </a:p>
        </p:txBody>
      </p:sp>
      <p:sp>
        <p:nvSpPr>
          <p:cNvPr id="3" name="内容占位符 2"/>
          <p:cNvSpPr>
            <a:spLocks noGrp="1"/>
          </p:cNvSpPr>
          <p:nvPr>
            <p:ph idx="1"/>
          </p:nvPr>
        </p:nvSpPr>
        <p:spPr>
          <a:xfrm>
            <a:off x="1330278" y="1390645"/>
            <a:ext cx="8915400" cy="3777622"/>
          </a:xfrm>
        </p:spPr>
        <p:txBody>
          <a:bodyPr/>
          <a:lstStyle/>
          <a:p>
            <a:r>
              <a:rPr lang="zh-CN" altLang="en-US" dirty="0"/>
              <a:t>yang定义的数据结构是一个树形结构</a:t>
            </a:r>
            <a:r>
              <a:rPr lang="zh-CN" altLang="en-US" dirty="0" smtClean="0"/>
              <a:t>，除叶子节点之外，其他节点都有一个唯一的</a:t>
            </a:r>
            <a:r>
              <a:rPr lang="en-US" altLang="zh-CN" dirty="0" err="1" smtClean="0"/>
              <a:t>Qname</a:t>
            </a:r>
            <a:r>
              <a:rPr lang="zh-CN" altLang="en-US" dirty="0" smtClean="0"/>
              <a:t>，</a:t>
            </a:r>
            <a:r>
              <a:rPr lang="en-US" altLang="zh-CN" dirty="0" err="1" smtClean="0"/>
              <a:t>Qname</a:t>
            </a:r>
            <a:r>
              <a:rPr lang="zh-CN" altLang="en-US" dirty="0" smtClean="0"/>
              <a:t>即作为查询某节点信息的索引，从代码层面来讲，注意到</a:t>
            </a:r>
            <a:r>
              <a:rPr lang="en-US" altLang="zh-CN" dirty="0" smtClean="0"/>
              <a:t>YANG</a:t>
            </a:r>
            <a:r>
              <a:rPr lang="zh-CN" altLang="en-US" dirty="0" smtClean="0"/>
              <a:t>生成的每个</a:t>
            </a:r>
            <a:r>
              <a:rPr lang="en-US" altLang="zh-CN" dirty="0" smtClean="0"/>
              <a:t>interface</a:t>
            </a:r>
            <a:r>
              <a:rPr lang="zh-CN" altLang="en-US" dirty="0" smtClean="0"/>
              <a:t>都包含一个</a:t>
            </a:r>
            <a:r>
              <a:rPr lang="en-US" altLang="zh-CN" dirty="0" err="1" smtClean="0"/>
              <a:t>Qname</a:t>
            </a:r>
            <a:r>
              <a:rPr lang="zh-CN" altLang="en-US" dirty="0" smtClean="0"/>
              <a:t>，之所以叶子节点没有</a:t>
            </a:r>
            <a:r>
              <a:rPr lang="en-US" altLang="zh-CN" dirty="0" err="1" smtClean="0"/>
              <a:t>Qname</a:t>
            </a:r>
            <a:r>
              <a:rPr lang="zh-CN" altLang="en-US" dirty="0" smtClean="0"/>
              <a:t>是因为叶子节点是作为其父节点类型中</a:t>
            </a:r>
            <a:r>
              <a:rPr lang="en-US" altLang="zh-CN" dirty="0" smtClean="0"/>
              <a:t>getter</a:t>
            </a:r>
            <a:r>
              <a:rPr lang="zh-CN" altLang="en-US" dirty="0" smtClean="0"/>
              <a:t>、</a:t>
            </a:r>
            <a:r>
              <a:rPr lang="en-US" altLang="zh-CN" dirty="0" smtClean="0"/>
              <a:t>setter</a:t>
            </a:r>
            <a:r>
              <a:rPr lang="zh-CN" altLang="en-US" dirty="0" smtClean="0"/>
              <a:t>方法的返回类型存在的。</a:t>
            </a:r>
            <a:endParaRPr lang="en-US" altLang="zh-CN" dirty="0" smtClean="0"/>
          </a:p>
          <a:p>
            <a:r>
              <a:rPr lang="zh-CN" altLang="en-US" dirty="0" smtClean="0"/>
              <a:t>查看</a:t>
            </a:r>
            <a:r>
              <a:rPr lang="zh-CN" altLang="en-US" dirty="0"/>
              <a:t>树</a:t>
            </a:r>
            <a:r>
              <a:rPr lang="zh-CN" altLang="en-US" dirty="0" smtClean="0"/>
              <a:t>上非叶子节点</a:t>
            </a:r>
            <a:r>
              <a:rPr lang="zh-CN" altLang="en-US" dirty="0"/>
              <a:t>的信息时返回的是该节点及其子树的所有数据。</a:t>
            </a:r>
            <a:endParaRPr lang="en-US" altLang="en-US" dirty="0"/>
          </a:p>
          <a:p>
            <a:endParaRPr lang="en-US" dirty="0"/>
          </a:p>
        </p:txBody>
      </p:sp>
      <p:pic>
        <p:nvPicPr>
          <p:cNvPr id="6" name="图片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9433" y="3179867"/>
            <a:ext cx="4876190" cy="3638095"/>
          </a:xfrm>
          <a:prstGeom prst="rect">
            <a:avLst/>
          </a:prstGeom>
        </p:spPr>
      </p:pic>
      <p:sp>
        <p:nvSpPr>
          <p:cNvPr id="7" name="Rectangle 2"/>
          <p:cNvSpPr>
            <a:spLocks noChangeArrowheads="1"/>
          </p:cNvSpPr>
          <p:nvPr/>
        </p:nvSpPr>
        <p:spPr bwMode="auto">
          <a:xfrm>
            <a:off x="1214444"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199586688"/>
              </p:ext>
            </p:extLst>
          </p:nvPr>
        </p:nvGraphicFramePr>
        <p:xfrm>
          <a:off x="6565694" y="2628653"/>
          <a:ext cx="5317611" cy="4484516"/>
        </p:xfrm>
        <a:graphic>
          <a:graphicData uri="http://schemas.openxmlformats.org/presentationml/2006/ole">
            <p:oleObj spid="_x0000_s2057" r:id="rId5" imgW="7848531" imgH="9372634" progId="">
              <p:embed/>
            </p:oleObj>
          </a:graphicData>
        </a:graphic>
      </p:graphicFrame>
      <p:sp>
        <p:nvSpPr>
          <p:cNvPr id="9" name="燕尾形箭头 8"/>
          <p:cNvSpPr/>
          <p:nvPr/>
        </p:nvSpPr>
        <p:spPr>
          <a:xfrm>
            <a:off x="5126635" y="4856810"/>
            <a:ext cx="1229194" cy="404735"/>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 name="内容占位符 13"/>
          <p:cNvPicPr>
            <a:picLocks noChangeAspect="1"/>
          </p:cNvPicPr>
          <p:nvPr/>
        </p:nvPicPr>
        <p:blipFill>
          <a:blip r:embed="rId6"/>
          <a:stretch>
            <a:fillRect/>
          </a:stretch>
        </p:blipFill>
        <p:spPr>
          <a:xfrm>
            <a:off x="2118341" y="3697967"/>
            <a:ext cx="6343650" cy="2609850"/>
          </a:xfrm>
          <a:prstGeom prst="rect">
            <a:avLst/>
          </a:prstGeom>
        </p:spPr>
      </p:pic>
    </p:spTree>
    <p:extLst>
      <p:ext uri="{BB962C8B-B14F-4D97-AF65-F5344CB8AC3E}">
        <p14:creationId xmlns:p14="http://schemas.microsoft.com/office/powerpoint/2010/main" xmlns="" val="28499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1477"/>
            <a:ext cx="10515600" cy="1325563"/>
          </a:xfrm>
        </p:spPr>
        <p:txBody>
          <a:bodyPr/>
          <a:lstStyle/>
          <a:p>
            <a:r>
              <a:rPr lang="en-US" altLang="zh-CN" dirty="0"/>
              <a:t>YANG</a:t>
            </a:r>
            <a:r>
              <a:rPr lang="zh-CN" altLang="en-US" dirty="0"/>
              <a:t>对于北向接口</a:t>
            </a:r>
            <a:endParaRPr lang="en-US" altLang="zh-CN" dirty="0"/>
          </a:p>
        </p:txBody>
      </p:sp>
      <p:pic>
        <p:nvPicPr>
          <p:cNvPr id="4" name="内容占位符 3"/>
          <p:cNvPicPr>
            <a:picLocks noGrp="1"/>
          </p:cNvPicPr>
          <p:nvPr>
            <p:ph idx="1"/>
          </p:nvPr>
        </p:nvPicPr>
        <p:blipFill>
          <a:blip r:embed="rId2"/>
          <a:stretch>
            <a:fillRect/>
          </a:stretch>
        </p:blipFill>
        <p:spPr>
          <a:xfrm>
            <a:off x="2536049" y="1289196"/>
            <a:ext cx="6768808" cy="3555157"/>
          </a:xfrm>
          <a:prstGeom prst="rect">
            <a:avLst/>
          </a:prstGeom>
        </p:spPr>
      </p:pic>
      <p:sp>
        <p:nvSpPr>
          <p:cNvPr id="5" name="文本框 4"/>
          <p:cNvSpPr txBox="1"/>
          <p:nvPr/>
        </p:nvSpPr>
        <p:spPr>
          <a:xfrm>
            <a:off x="532263" y="4829398"/>
            <a:ext cx="11081982" cy="1938992"/>
          </a:xfrm>
          <a:prstGeom prst="rect">
            <a:avLst/>
          </a:prstGeom>
          <a:noFill/>
        </p:spPr>
        <p:txBody>
          <a:bodyPr wrap="square" rtlCol="0">
            <a:spAutoFit/>
          </a:bodyPr>
          <a:lstStyle/>
          <a:p>
            <a:r>
              <a:rPr lang="zh-CN" altLang="zh-CN" sz="2000" dirty="0"/>
              <a:t>图中红色标出的</a:t>
            </a:r>
            <a:r>
              <a:rPr lang="en-US" altLang="zh-CN" sz="2000" dirty="0"/>
              <a:t>experimenter-port</a:t>
            </a:r>
            <a:r>
              <a:rPr lang="zh-CN" altLang="zh-CN" sz="2000" dirty="0"/>
              <a:t>的位置原来是</a:t>
            </a:r>
            <a:r>
              <a:rPr lang="en-US" altLang="zh-CN" sz="2000" dirty="0"/>
              <a:t>port-grouping</a:t>
            </a:r>
            <a:r>
              <a:rPr lang="zh-CN" altLang="zh-CN" sz="2000" dirty="0"/>
              <a:t>，也即原</a:t>
            </a:r>
            <a:r>
              <a:rPr lang="en-US" altLang="zh-CN" sz="2000" dirty="0"/>
              <a:t>OpenFlow1.3</a:t>
            </a:r>
            <a:r>
              <a:rPr lang="zh-CN" altLang="zh-CN" sz="2000" dirty="0"/>
              <a:t>协议中端口信息上报的</a:t>
            </a:r>
            <a:r>
              <a:rPr lang="en-US" altLang="zh-CN" sz="2000" dirty="0"/>
              <a:t>YANG</a:t>
            </a:r>
            <a:r>
              <a:rPr lang="zh-CN" altLang="zh-CN" sz="2000" dirty="0"/>
              <a:t>模型类</a:t>
            </a:r>
            <a:r>
              <a:rPr lang="zh-CN" altLang="zh-CN" sz="2000" dirty="0" smtClean="0"/>
              <a:t>名，</a:t>
            </a:r>
            <a:r>
              <a:rPr lang="zh-CN" altLang="zh-CN" sz="2000" dirty="0"/>
              <a:t>注意下面</a:t>
            </a:r>
            <a:r>
              <a:rPr lang="en-US" altLang="zh-CN" sz="2000" dirty="0"/>
              <a:t>:</a:t>
            </a:r>
            <a:endParaRPr lang="zh-CN" altLang="zh-CN" sz="2000" dirty="0"/>
          </a:p>
          <a:p>
            <a:pPr marL="2160000"/>
            <a:r>
              <a:rPr lang="en-US" altLang="zh-CN" sz="2000" dirty="0"/>
              <a:t>augment “/</a:t>
            </a:r>
            <a:r>
              <a:rPr lang="en-US" altLang="zh-CN" sz="2000" dirty="0" err="1"/>
              <a:t>inv:nodes</a:t>
            </a:r>
            <a:r>
              <a:rPr lang="en-US" altLang="zh-CN" sz="2000" dirty="0"/>
              <a:t>/</a:t>
            </a:r>
            <a:r>
              <a:rPr lang="en-US" altLang="zh-CN" sz="2000" dirty="0" err="1"/>
              <a:t>inv:node</a:t>
            </a:r>
            <a:r>
              <a:rPr lang="en-US" altLang="zh-CN" sz="2000" dirty="0"/>
              <a:t>/</a:t>
            </a:r>
            <a:r>
              <a:rPr lang="en-US" altLang="zh-CN" sz="2000" dirty="0" err="1"/>
              <a:t>inv:node-connector</a:t>
            </a:r>
            <a:r>
              <a:rPr lang="en-US" altLang="zh-CN" sz="2000" dirty="0"/>
              <a:t>”{</a:t>
            </a:r>
            <a:endParaRPr lang="zh-CN" altLang="zh-CN" sz="2000" dirty="0"/>
          </a:p>
          <a:p>
            <a:pPr marL="2160000"/>
            <a:r>
              <a:rPr lang="en-US" altLang="zh-CN" sz="2000" dirty="0" err="1"/>
              <a:t>ext:augment-idendifier</a:t>
            </a:r>
            <a:r>
              <a:rPr lang="en-US" altLang="zh-CN" sz="2000" dirty="0"/>
              <a:t> “flow-capable-node-connector”;</a:t>
            </a:r>
            <a:endParaRPr lang="zh-CN" altLang="zh-CN" sz="2000" dirty="0"/>
          </a:p>
          <a:p>
            <a:pPr marL="2160000"/>
            <a:r>
              <a:rPr lang="en-US" altLang="zh-CN" sz="2000" dirty="0"/>
              <a:t>uses flow-node-connector</a:t>
            </a:r>
            <a:r>
              <a:rPr lang="en-US" altLang="zh-CN" sz="2000" dirty="0" smtClean="0"/>
              <a:t>;</a:t>
            </a:r>
          </a:p>
          <a:p>
            <a:r>
              <a:rPr lang="zh-CN" altLang="en-US" sz="2000" dirty="0" smtClean="0"/>
              <a:t>此处</a:t>
            </a:r>
            <a:r>
              <a:rPr lang="en-US" altLang="zh-CN" sz="2000" dirty="0" smtClean="0"/>
              <a:t>“/</a:t>
            </a:r>
            <a:r>
              <a:rPr lang="en-US" altLang="zh-CN" sz="2000" dirty="0" err="1" smtClean="0"/>
              <a:t>inv:nodes</a:t>
            </a:r>
            <a:r>
              <a:rPr lang="en-US" altLang="zh-CN" sz="2000" dirty="0" smtClean="0"/>
              <a:t>/</a:t>
            </a:r>
            <a:r>
              <a:rPr lang="en-US" altLang="zh-CN" sz="2000" dirty="0" err="1" smtClean="0"/>
              <a:t>inv:node</a:t>
            </a:r>
            <a:r>
              <a:rPr lang="en-US" altLang="zh-CN" sz="2000" dirty="0" smtClean="0"/>
              <a:t>/</a:t>
            </a:r>
            <a:r>
              <a:rPr lang="en-US" altLang="zh-CN" sz="2000" dirty="0" err="1" smtClean="0"/>
              <a:t>inv:node</a:t>
            </a:r>
            <a:r>
              <a:rPr lang="en-US" altLang="zh-CN" sz="2000" dirty="0" smtClean="0"/>
              <a:t>-connector”</a:t>
            </a:r>
            <a:r>
              <a:rPr lang="zh-CN" altLang="zh-CN" sz="2000" dirty="0" smtClean="0"/>
              <a:t>就</a:t>
            </a:r>
            <a:r>
              <a:rPr lang="zh-CN" altLang="zh-CN" sz="2000" dirty="0" smtClean="0"/>
              <a:t>体现</a:t>
            </a:r>
            <a:r>
              <a:rPr lang="zh-CN" altLang="zh-CN" sz="2000" dirty="0"/>
              <a:t>出</a:t>
            </a:r>
            <a:r>
              <a:rPr lang="zh-CN" altLang="zh-CN" sz="2000" dirty="0" smtClean="0"/>
              <a:t>了</a:t>
            </a:r>
            <a:r>
              <a:rPr lang="zh-CN" altLang="en-US" sz="2000" dirty="0" smtClean="0"/>
              <a:t>树形结构，也即</a:t>
            </a:r>
            <a:r>
              <a:rPr lang="zh-CN" altLang="zh-CN" sz="2000" dirty="0" smtClean="0"/>
              <a:t>北</a:t>
            </a:r>
            <a:r>
              <a:rPr lang="zh-CN" altLang="zh-CN" sz="2000" dirty="0"/>
              <a:t>向</a:t>
            </a:r>
            <a:r>
              <a:rPr lang="zh-CN" altLang="zh-CN" sz="2000" dirty="0" smtClean="0"/>
              <a:t>接口</a:t>
            </a:r>
            <a:r>
              <a:rPr lang="en-US" altLang="zh-CN" sz="2000" dirty="0" err="1" smtClean="0"/>
              <a:t>url</a:t>
            </a:r>
            <a:r>
              <a:rPr lang="zh-CN" altLang="en-US" sz="2000" dirty="0" smtClean="0"/>
              <a:t>路径</a:t>
            </a:r>
            <a:r>
              <a:rPr lang="zh-CN" altLang="en-US" sz="2000" dirty="0" smtClean="0"/>
              <a:t>。</a:t>
            </a:r>
            <a:endParaRPr lang="zh-CN" altLang="zh-CN" sz="2000" dirty="0"/>
          </a:p>
        </p:txBody>
      </p:sp>
    </p:spTree>
    <p:extLst>
      <p:ext uri="{BB962C8B-B14F-4D97-AF65-F5344CB8AC3E}">
        <p14:creationId xmlns:p14="http://schemas.microsoft.com/office/powerpoint/2010/main" xmlns="" val="51009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YANG</a:t>
            </a:r>
            <a:r>
              <a:rPr lang="zh-CN" altLang="en-US" dirty="0"/>
              <a:t>对于北向接口</a:t>
            </a:r>
          </a:p>
        </p:txBody>
      </p:sp>
      <p:sp>
        <p:nvSpPr>
          <p:cNvPr id="3" name="内容占位符 2"/>
          <p:cNvSpPr>
            <a:spLocks noGrp="1"/>
          </p:cNvSpPr>
          <p:nvPr>
            <p:ph idx="1"/>
          </p:nvPr>
        </p:nvSpPr>
        <p:spPr>
          <a:xfrm>
            <a:off x="810903" y="1402542"/>
            <a:ext cx="10544033" cy="1422541"/>
          </a:xfrm>
        </p:spPr>
        <p:txBody>
          <a:bodyPr>
            <a:noAutofit/>
          </a:bodyPr>
          <a:lstStyle/>
          <a:p>
            <a:pPr marL="0" indent="0">
              <a:buNone/>
            </a:pPr>
            <a:r>
              <a:rPr lang="zh-CN" altLang="zh-CN" sz="2000" dirty="0"/>
              <a:t>针对这个例子提前引入北向接口部分说明一下，要想请求端口信息的</a:t>
            </a:r>
            <a:r>
              <a:rPr lang="en-US" altLang="zh-CN" sz="2000" dirty="0" err="1"/>
              <a:t>uri</a:t>
            </a:r>
            <a:r>
              <a:rPr lang="zh-CN" altLang="zh-CN" sz="2000" dirty="0"/>
              <a:t>其实就是根据这个</a:t>
            </a:r>
            <a:r>
              <a:rPr lang="en-US" altLang="zh-CN" sz="2000" dirty="0"/>
              <a:t>augment</a:t>
            </a:r>
            <a:r>
              <a:rPr lang="zh-CN" altLang="zh-CN" sz="2000" dirty="0"/>
              <a:t>得来的，</a:t>
            </a:r>
            <a:r>
              <a:rPr lang="en-US" altLang="zh-CN" sz="2000" dirty="0"/>
              <a:t>augment</a:t>
            </a:r>
            <a:r>
              <a:rPr lang="zh-CN" altLang="zh-CN" sz="2000" dirty="0"/>
              <a:t>意为“增加”，</a:t>
            </a:r>
            <a:r>
              <a:rPr lang="en-US" altLang="zh-CN" sz="2000" dirty="0"/>
              <a:t>YANG</a:t>
            </a:r>
            <a:r>
              <a:rPr lang="zh-CN" altLang="zh-CN" sz="2000" dirty="0"/>
              <a:t>模型采用这一词来作为树形结构级联的关键词也是够形象，注意</a:t>
            </a:r>
            <a:r>
              <a:rPr lang="en-US" altLang="zh-CN" sz="2000" dirty="0"/>
              <a:t>augment</a:t>
            </a:r>
            <a:r>
              <a:rPr lang="zh-CN" altLang="zh-CN" sz="2000" dirty="0"/>
              <a:t>后面依次为：</a:t>
            </a:r>
            <a:r>
              <a:rPr lang="en-US" altLang="zh-CN" sz="2000" dirty="0"/>
              <a:t>nodes/node/node-connector</a:t>
            </a:r>
            <a:r>
              <a:rPr lang="zh-CN" altLang="zh-CN" sz="2000" dirty="0"/>
              <a:t>，落实到底层设备其含义为：全部交换机</a:t>
            </a:r>
            <a:r>
              <a:rPr lang="en-US" altLang="zh-CN" sz="2000" dirty="0"/>
              <a:t>/</a:t>
            </a:r>
            <a:r>
              <a:rPr lang="zh-CN" altLang="zh-CN" sz="2000" dirty="0"/>
              <a:t>（其中之一）交换机</a:t>
            </a:r>
            <a:r>
              <a:rPr lang="en-US" altLang="zh-CN" sz="2000" dirty="0" smtClean="0"/>
              <a:t>/</a:t>
            </a:r>
            <a:r>
              <a:rPr lang="zh-CN" altLang="zh-CN" sz="2000" dirty="0" smtClean="0"/>
              <a:t>交换机</a:t>
            </a:r>
            <a:r>
              <a:rPr lang="zh-CN" altLang="zh-CN" sz="2000" dirty="0"/>
              <a:t>的所有端口信息，当然北向的</a:t>
            </a:r>
            <a:r>
              <a:rPr lang="en-US" altLang="zh-CN" sz="2000" dirty="0" err="1"/>
              <a:t>uri</a:t>
            </a:r>
            <a:r>
              <a:rPr lang="zh-CN" altLang="zh-CN" sz="2000" dirty="0"/>
              <a:t>并不是这一个文件的这一小段就了事了的</a:t>
            </a:r>
            <a:r>
              <a:rPr lang="zh-CN" altLang="en-US" sz="2000" dirty="0"/>
              <a:t>，</a:t>
            </a:r>
            <a:r>
              <a:rPr lang="zh-CN" altLang="zh-CN" sz="2000" dirty="0"/>
              <a:t>在</a:t>
            </a:r>
            <a:r>
              <a:rPr lang="en-US" altLang="zh-CN" sz="2000" dirty="0"/>
              <a:t>model-inventory</a:t>
            </a:r>
            <a:r>
              <a:rPr lang="zh-CN" altLang="zh-CN" sz="2000" dirty="0"/>
              <a:t>中的</a:t>
            </a:r>
            <a:r>
              <a:rPr lang="en-US" altLang="zh-CN" sz="2000" dirty="0" err="1"/>
              <a:t>opendaylight-inventory.yang</a:t>
            </a:r>
            <a:r>
              <a:rPr lang="zh-CN" altLang="zh-CN" sz="2000" dirty="0"/>
              <a:t>文件：</a:t>
            </a:r>
          </a:p>
          <a:p>
            <a:endParaRPr lang="zh-CN" altLang="en-US" sz="3200" dirty="0"/>
          </a:p>
        </p:txBody>
      </p:sp>
      <p:pic>
        <p:nvPicPr>
          <p:cNvPr id="4" name="图片 3"/>
          <p:cNvPicPr/>
          <p:nvPr/>
        </p:nvPicPr>
        <p:blipFill>
          <a:blip r:embed="rId2"/>
          <a:stretch>
            <a:fillRect/>
          </a:stretch>
        </p:blipFill>
        <p:spPr>
          <a:xfrm>
            <a:off x="719707" y="2919076"/>
            <a:ext cx="6254303" cy="3747852"/>
          </a:xfrm>
          <a:prstGeom prst="rect">
            <a:avLst/>
          </a:prstGeom>
        </p:spPr>
      </p:pic>
      <p:pic>
        <p:nvPicPr>
          <p:cNvPr id="6" name="图片 5"/>
          <p:cNvPicPr/>
          <p:nvPr/>
        </p:nvPicPr>
        <p:blipFill>
          <a:blip r:embed="rId3"/>
          <a:stretch>
            <a:fillRect/>
          </a:stretch>
        </p:blipFill>
        <p:spPr>
          <a:xfrm>
            <a:off x="3370997" y="2919076"/>
            <a:ext cx="5363570" cy="3747852"/>
          </a:xfrm>
          <a:prstGeom prst="rect">
            <a:avLst/>
          </a:prstGeom>
        </p:spPr>
      </p:pic>
      <p:pic>
        <p:nvPicPr>
          <p:cNvPr id="7" name="图片 6"/>
          <p:cNvPicPr/>
          <p:nvPr/>
        </p:nvPicPr>
        <p:blipFill>
          <a:blip r:embed="rId4"/>
          <a:stretch>
            <a:fillRect/>
          </a:stretch>
        </p:blipFill>
        <p:spPr>
          <a:xfrm>
            <a:off x="6086906" y="2919076"/>
            <a:ext cx="5436358" cy="3747852"/>
          </a:xfrm>
          <a:prstGeom prst="rect">
            <a:avLst/>
          </a:prstGeom>
        </p:spPr>
      </p:pic>
    </p:spTree>
    <p:extLst>
      <p:ext uri="{BB962C8B-B14F-4D97-AF65-F5344CB8AC3E}">
        <p14:creationId xmlns:p14="http://schemas.microsoft.com/office/powerpoint/2010/main" xmlns="" val="100277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OpenDaylight</a:t>
            </a:r>
            <a:endParaRPr lang="en-US" dirty="0"/>
          </a:p>
        </p:txBody>
      </p:sp>
      <p:sp>
        <p:nvSpPr>
          <p:cNvPr id="3" name="文本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860958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YANG</a:t>
            </a:r>
            <a:r>
              <a:rPr lang="zh-CN" altLang="en-US" dirty="0"/>
              <a:t>对于北向接口</a:t>
            </a:r>
          </a:p>
        </p:txBody>
      </p:sp>
      <p:sp>
        <p:nvSpPr>
          <p:cNvPr id="3" name="内容占位符 2"/>
          <p:cNvSpPr>
            <a:spLocks noGrp="1"/>
          </p:cNvSpPr>
          <p:nvPr>
            <p:ph idx="1"/>
          </p:nvPr>
        </p:nvSpPr>
        <p:spPr>
          <a:xfrm>
            <a:off x="783608" y="1579963"/>
            <a:ext cx="10803340" cy="1477133"/>
          </a:xfrm>
        </p:spPr>
        <p:txBody>
          <a:bodyPr>
            <a:normAutofit lnSpcReduction="10000"/>
          </a:bodyPr>
          <a:lstStyle/>
          <a:p>
            <a:pPr marL="0" indent="0">
              <a:buNone/>
            </a:pPr>
            <a:r>
              <a:rPr lang="zh-CN" altLang="zh-CN" sz="2000" dirty="0"/>
              <a:t>综上，对于这个例子的</a:t>
            </a:r>
            <a:r>
              <a:rPr lang="en-US" altLang="zh-CN" sz="2000" dirty="0" err="1"/>
              <a:t>uri</a:t>
            </a:r>
            <a:r>
              <a:rPr lang="zh-CN" altLang="zh-CN" sz="2000" dirty="0" smtClean="0"/>
              <a:t>为</a:t>
            </a:r>
            <a:r>
              <a:rPr lang="zh-CN" altLang="en-US" sz="2000" dirty="0" smtClean="0"/>
              <a:t>：</a:t>
            </a:r>
            <a:endParaRPr lang="en-US" altLang="zh-CN" sz="2000" dirty="0" smtClean="0"/>
          </a:p>
          <a:p>
            <a:pPr marL="0" indent="0">
              <a:buNone/>
            </a:pPr>
            <a:r>
              <a:rPr lang="en-US" altLang="zh-CN" sz="2000" dirty="0" smtClean="0"/>
              <a:t>http</a:t>
            </a:r>
            <a:r>
              <a:rPr lang="en-US" altLang="zh-CN" sz="2000" dirty="0"/>
              <a:t>://{controller </a:t>
            </a:r>
            <a:r>
              <a:rPr lang="en-US" altLang="zh-CN" sz="2000" dirty="0" err="1"/>
              <a:t>ip</a:t>
            </a:r>
            <a:r>
              <a:rPr lang="en-US" altLang="zh-CN" sz="2000" dirty="0"/>
              <a:t> </a:t>
            </a:r>
            <a:r>
              <a:rPr lang="en-US" altLang="zh-CN" sz="2000" dirty="0" smtClean="0"/>
              <a:t>address}:8080/</a:t>
            </a:r>
            <a:r>
              <a:rPr lang="en-US" altLang="zh-CN" sz="2000" dirty="0" err="1" smtClean="0"/>
              <a:t>restconf</a:t>
            </a:r>
            <a:r>
              <a:rPr lang="en-US" altLang="zh-CN" sz="2000" dirty="0" smtClean="0"/>
              <a:t>/operational/</a:t>
            </a:r>
            <a:r>
              <a:rPr lang="en-US" altLang="zh-CN" sz="2000" dirty="0" err="1" smtClean="0"/>
              <a:t>opendaylight-inventory:nodes</a:t>
            </a:r>
            <a:r>
              <a:rPr lang="en-US" altLang="zh-CN" sz="2000" dirty="0" smtClean="0"/>
              <a:t>/node</a:t>
            </a:r>
            <a:r>
              <a:rPr lang="en-US" altLang="zh-CN" sz="2000" dirty="0"/>
              <a:t>/{node-id}/node-connector/{node-connector-id</a:t>
            </a:r>
            <a:r>
              <a:rPr lang="en-US" altLang="zh-CN" sz="2000" dirty="0" smtClean="0"/>
              <a:t>}</a:t>
            </a:r>
          </a:p>
          <a:p>
            <a:pPr marL="0" indent="0">
              <a:buNone/>
            </a:pPr>
            <a:r>
              <a:rPr lang="zh-CN" altLang="zh-CN" sz="2000" dirty="0" smtClean="0"/>
              <a:t>所</a:t>
            </a:r>
            <a:r>
              <a:rPr lang="zh-CN" altLang="zh-CN" sz="2000" dirty="0"/>
              <a:t>获得端口信息可体现出</a:t>
            </a:r>
            <a:r>
              <a:rPr lang="en-US" altLang="zh-CN" sz="2000" dirty="0"/>
              <a:t>YANG</a:t>
            </a:r>
            <a:r>
              <a:rPr lang="zh-CN" altLang="zh-CN" sz="2000" dirty="0"/>
              <a:t>模型定义的树形结构，如下图所示：</a:t>
            </a:r>
          </a:p>
          <a:p>
            <a:endParaRPr lang="zh-CN" altLang="en-US" dirty="0"/>
          </a:p>
        </p:txBody>
      </p:sp>
      <p:pic>
        <p:nvPicPr>
          <p:cNvPr id="4" name="图片 3"/>
          <p:cNvPicPr/>
          <p:nvPr/>
        </p:nvPicPr>
        <p:blipFill>
          <a:blip r:embed="rId2"/>
          <a:stretch>
            <a:fillRect/>
          </a:stretch>
        </p:blipFill>
        <p:spPr>
          <a:xfrm>
            <a:off x="3019615" y="1369166"/>
            <a:ext cx="6793125" cy="5359941"/>
          </a:xfrm>
          <a:prstGeom prst="rect">
            <a:avLst/>
          </a:prstGeom>
        </p:spPr>
      </p:pic>
    </p:spTree>
    <p:extLst>
      <p:ext uri="{BB962C8B-B14F-4D97-AF65-F5344CB8AC3E}">
        <p14:creationId xmlns:p14="http://schemas.microsoft.com/office/powerpoint/2010/main" xmlns="" val="238895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YANG</a:t>
            </a:r>
            <a:r>
              <a:rPr lang="zh-CN" altLang="en-US" dirty="0"/>
              <a:t>对于北向接口</a:t>
            </a:r>
          </a:p>
        </p:txBody>
      </p:sp>
      <p:sp>
        <p:nvSpPr>
          <p:cNvPr id="3" name="内容占位符 2"/>
          <p:cNvSpPr>
            <a:spLocks noGrp="1"/>
          </p:cNvSpPr>
          <p:nvPr>
            <p:ph idx="1"/>
          </p:nvPr>
        </p:nvSpPr>
        <p:spPr/>
        <p:txBody>
          <a:bodyPr/>
          <a:lstStyle/>
          <a:p>
            <a:pPr marL="0" indent="0">
              <a:buNone/>
            </a:pPr>
            <a:r>
              <a:rPr lang="zh-CN" altLang="zh-CN" dirty="0"/>
              <a:t>当然</a:t>
            </a:r>
            <a:r>
              <a:rPr lang="en-US" altLang="zh-CN" dirty="0"/>
              <a:t>node</a:t>
            </a:r>
            <a:r>
              <a:rPr lang="zh-CN" altLang="zh-CN" dirty="0"/>
              <a:t>（相当于一个交换机）的结构远比图中复杂的多，其他信息也是以同样的形式定义了北向接口的请求</a:t>
            </a:r>
            <a:r>
              <a:rPr lang="en-US" altLang="zh-CN" dirty="0" err="1"/>
              <a:t>uri</a:t>
            </a:r>
            <a:r>
              <a:rPr lang="zh-CN" altLang="zh-CN" dirty="0"/>
              <a:t>，如果，将</a:t>
            </a:r>
            <a:r>
              <a:rPr lang="en-US" altLang="zh-CN" dirty="0" err="1"/>
              <a:t>uri</a:t>
            </a:r>
            <a:r>
              <a:rPr lang="zh-CN" altLang="zh-CN" dirty="0"/>
              <a:t>后面的部分去掉，即</a:t>
            </a:r>
            <a:r>
              <a:rPr lang="en-US" altLang="zh-CN" dirty="0"/>
              <a:t>http://{controller </a:t>
            </a:r>
            <a:r>
              <a:rPr lang="en-US" altLang="zh-CN" dirty="0" err="1"/>
              <a:t>ip</a:t>
            </a:r>
            <a:r>
              <a:rPr lang="en-US" altLang="zh-CN" dirty="0"/>
              <a:t> address}:8080/</a:t>
            </a:r>
            <a:r>
              <a:rPr lang="en-US" altLang="zh-CN" dirty="0" err="1"/>
              <a:t>restconf</a:t>
            </a:r>
            <a:r>
              <a:rPr lang="en-US" altLang="zh-CN" dirty="0"/>
              <a:t>/operational/</a:t>
            </a:r>
            <a:r>
              <a:rPr lang="en-US" altLang="zh-CN" dirty="0" err="1"/>
              <a:t>opendaylight-inventory:nodes</a:t>
            </a:r>
            <a:r>
              <a:rPr lang="zh-CN" altLang="zh-CN" dirty="0"/>
              <a:t>，就可以获得</a:t>
            </a:r>
            <a:r>
              <a:rPr lang="en-US" altLang="zh-CN" dirty="0"/>
              <a:t>nodes</a:t>
            </a:r>
            <a:r>
              <a:rPr lang="zh-CN" altLang="zh-CN" dirty="0"/>
              <a:t>（所有交换机）所有的信息，篇幅问题就不再敖述。</a:t>
            </a:r>
          </a:p>
          <a:p>
            <a:endParaRPr lang="zh-CN" altLang="en-US" dirty="0"/>
          </a:p>
        </p:txBody>
      </p:sp>
    </p:spTree>
    <p:extLst>
      <p:ext uri="{BB962C8B-B14F-4D97-AF65-F5344CB8AC3E}">
        <p14:creationId xmlns:p14="http://schemas.microsoft.com/office/powerpoint/2010/main" xmlns="" val="115250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Tips for </a:t>
            </a:r>
            <a:r>
              <a:rPr lang="en-US" altLang="zh-CN" dirty="0" smtClean="0"/>
              <a:t>development</a:t>
            </a:r>
            <a:endParaRPr lang="en-US" dirty="0"/>
          </a:p>
        </p:txBody>
      </p:sp>
      <p:sp>
        <p:nvSpPr>
          <p:cNvPr id="3" name="内容占位符 2"/>
          <p:cNvSpPr>
            <a:spLocks noGrp="1"/>
          </p:cNvSpPr>
          <p:nvPr>
            <p:ph idx="1"/>
          </p:nvPr>
        </p:nvSpPr>
        <p:spPr>
          <a:xfrm>
            <a:off x="2529252" y="1174231"/>
            <a:ext cx="8915400" cy="3777622"/>
          </a:xfrm>
        </p:spPr>
        <p:txBody>
          <a:bodyPr>
            <a:noAutofit/>
          </a:bodyPr>
          <a:lstStyle/>
          <a:p>
            <a:r>
              <a:rPr lang="en-US" dirty="0" smtClean="0"/>
              <a:t>Maven</a:t>
            </a:r>
          </a:p>
          <a:p>
            <a:pPr>
              <a:buFont typeface="Arial" panose="020B0604020202020204" pitchFamily="34" charset="0"/>
              <a:buChar char="•"/>
            </a:pPr>
            <a:r>
              <a:rPr lang="zh-CN" altLang="en-US" dirty="0" smtClean="0"/>
              <a:t>本地仓库和远端仓库：</a:t>
            </a:r>
            <a:r>
              <a:rPr lang="zh-CN" altLang="en-US" dirty="0"/>
              <a:t>离线</a:t>
            </a:r>
            <a:r>
              <a:rPr lang="zh-CN" altLang="en-US" dirty="0" smtClean="0"/>
              <a:t>编译</a:t>
            </a:r>
            <a:r>
              <a:rPr lang="en-US" altLang="zh-CN" dirty="0" err="1" smtClean="0"/>
              <a:t>mvn</a:t>
            </a:r>
            <a:r>
              <a:rPr lang="en-US" altLang="zh-CN" dirty="0" smtClean="0"/>
              <a:t> </a:t>
            </a:r>
            <a:r>
              <a:rPr lang="en-US" altLang="zh-CN" dirty="0"/>
              <a:t>clean install –</a:t>
            </a:r>
            <a:r>
              <a:rPr lang="en-US" altLang="zh-CN" dirty="0" smtClean="0"/>
              <a:t>o</a:t>
            </a:r>
          </a:p>
          <a:p>
            <a:pPr>
              <a:buFont typeface="Arial" panose="020B0604020202020204" pitchFamily="34" charset="0"/>
              <a:buChar char="•"/>
            </a:pPr>
            <a:r>
              <a:rPr lang="zh-CN" altLang="en-US" dirty="0" smtClean="0"/>
              <a:t>发现本地仓库中有依赖，但是另一个项目却没有</a:t>
            </a:r>
            <a:r>
              <a:rPr lang="en-US" altLang="zh-CN" dirty="0" smtClean="0"/>
              <a:t>install</a:t>
            </a:r>
            <a:r>
              <a:rPr lang="zh-CN" altLang="en-US" dirty="0" smtClean="0"/>
              <a:t>目标依赖：值得注意一下版本问题</a:t>
            </a:r>
            <a:endParaRPr lang="en-US" altLang="zh-CN" dirty="0" smtClean="0"/>
          </a:p>
          <a:p>
            <a:pPr>
              <a:buFont typeface="Arial" panose="020B0604020202020204" pitchFamily="34" charset="0"/>
              <a:buChar char="•"/>
            </a:pPr>
            <a:r>
              <a:rPr lang="en-US" altLang="zh-CN" dirty="0" smtClean="0"/>
              <a:t>Maven</a:t>
            </a:r>
            <a:r>
              <a:rPr lang="zh-CN" altLang="en-US" dirty="0" smtClean="0"/>
              <a:t>编译</a:t>
            </a:r>
            <a:r>
              <a:rPr lang="en-US" altLang="zh-CN" dirty="0" smtClean="0"/>
              <a:t>test</a:t>
            </a:r>
            <a:r>
              <a:rPr lang="zh-CN" altLang="en-US" dirty="0" smtClean="0"/>
              <a:t>报错：</a:t>
            </a:r>
            <a:r>
              <a:rPr lang="en-US" altLang="zh-CN" dirty="0" err="1" smtClean="0"/>
              <a:t>mvn</a:t>
            </a:r>
            <a:r>
              <a:rPr lang="en-US" altLang="zh-CN" dirty="0" smtClean="0"/>
              <a:t> clean install –</a:t>
            </a:r>
            <a:r>
              <a:rPr lang="en-US" altLang="zh-CN" dirty="0" err="1" smtClean="0"/>
              <a:t>Dmaven.test.skip</a:t>
            </a:r>
            <a:r>
              <a:rPr lang="en-US" altLang="zh-CN" dirty="0" smtClean="0"/>
              <a:t>=true</a:t>
            </a:r>
          </a:p>
          <a:p>
            <a:pPr>
              <a:buFont typeface="Arial" panose="020B0604020202020204" pitchFamily="34" charset="0"/>
              <a:buChar char="•"/>
            </a:pPr>
            <a:r>
              <a:rPr lang="en-US" altLang="zh-CN" dirty="0" smtClean="0"/>
              <a:t>Maven</a:t>
            </a:r>
            <a:r>
              <a:rPr lang="zh-CN" altLang="en-US" dirty="0" smtClean="0"/>
              <a:t>编译</a:t>
            </a:r>
            <a:r>
              <a:rPr lang="en-US" altLang="zh-CN" dirty="0" err="1" smtClean="0"/>
              <a:t>checkstyle</a:t>
            </a:r>
            <a:r>
              <a:rPr lang="zh-CN" altLang="en-US" dirty="0" smtClean="0"/>
              <a:t>报错：</a:t>
            </a:r>
            <a:r>
              <a:rPr lang="en-US" altLang="zh-CN" dirty="0" err="1" smtClean="0"/>
              <a:t>mvn</a:t>
            </a:r>
            <a:r>
              <a:rPr lang="en-US" altLang="zh-CN" dirty="0" smtClean="0"/>
              <a:t> clean install –</a:t>
            </a:r>
            <a:r>
              <a:rPr lang="en-US" altLang="zh-CN" dirty="0" err="1" smtClean="0"/>
              <a:t>Dcheckstyle.skip</a:t>
            </a:r>
            <a:r>
              <a:rPr lang="en-US" altLang="zh-CN" dirty="0" smtClean="0"/>
              <a:t>=true</a:t>
            </a:r>
          </a:p>
          <a:p>
            <a:r>
              <a:rPr lang="zh-CN" altLang="en-US" dirty="0" smtClean="0"/>
              <a:t>如何将新开发的子工程添加到</a:t>
            </a:r>
            <a:r>
              <a:rPr lang="en-US" altLang="zh-CN" dirty="0" smtClean="0"/>
              <a:t>plugin</a:t>
            </a:r>
            <a:r>
              <a:rPr lang="zh-CN" altLang="en-US" dirty="0" smtClean="0"/>
              <a:t>中</a:t>
            </a:r>
            <a:endParaRPr lang="en-US" altLang="zh-CN" dirty="0" smtClean="0"/>
          </a:p>
          <a:p>
            <a:pPr>
              <a:buFont typeface="Arial" panose="020B0604020202020204" pitchFamily="34" charset="0"/>
              <a:buChar char="•"/>
            </a:pPr>
            <a:r>
              <a:rPr lang="zh-CN" altLang="en-US" dirty="0" smtClean="0"/>
              <a:t>父工程</a:t>
            </a:r>
            <a:r>
              <a:rPr lang="en-US" altLang="zh-CN" dirty="0" smtClean="0"/>
              <a:t>pom.xml</a:t>
            </a:r>
            <a:r>
              <a:rPr lang="zh-CN" altLang="en-US" dirty="0" smtClean="0"/>
              <a:t>中需要添加子工程的</a:t>
            </a:r>
            <a:r>
              <a:rPr lang="en-US" altLang="zh-CN" dirty="0" smtClean="0"/>
              <a:t>&lt;module&gt;</a:t>
            </a:r>
            <a:r>
              <a:rPr lang="zh-CN" altLang="en-US" dirty="0" smtClean="0"/>
              <a:t>属性</a:t>
            </a:r>
            <a:endParaRPr lang="en-US" altLang="zh-CN" dirty="0"/>
          </a:p>
          <a:p>
            <a:pPr>
              <a:buFont typeface="Arial" panose="020B0604020202020204" pitchFamily="34" charset="0"/>
              <a:buChar char="•"/>
            </a:pPr>
            <a:r>
              <a:rPr lang="zh-CN" altLang="en-US" dirty="0" smtClean="0"/>
              <a:t>配置父工程的配置文件</a:t>
            </a:r>
            <a:endParaRPr lang="en-US" altLang="zh-CN" dirty="0" smtClean="0"/>
          </a:p>
          <a:p>
            <a:pPr>
              <a:buFont typeface="Arial" panose="020B0604020202020204" pitchFamily="34" charset="0"/>
              <a:buChar char="•"/>
            </a:pPr>
            <a:r>
              <a:rPr lang="en-US" altLang="zh-CN" dirty="0"/>
              <a:t>f</a:t>
            </a:r>
            <a:r>
              <a:rPr lang="en-US" altLang="zh-CN" dirty="0" smtClean="0"/>
              <a:t>eature</a:t>
            </a:r>
            <a:r>
              <a:rPr lang="zh-CN" altLang="en-US" dirty="0" smtClean="0"/>
              <a:t>文件夹中的父工程文件下的</a:t>
            </a:r>
            <a:r>
              <a:rPr lang="en-US" altLang="zh-CN" dirty="0" err="1" smtClean="0"/>
              <a:t>src</a:t>
            </a:r>
            <a:r>
              <a:rPr lang="en-US" altLang="zh-CN" dirty="0" smtClean="0"/>
              <a:t>/main/feature.xml</a:t>
            </a:r>
            <a:r>
              <a:rPr lang="zh-CN" altLang="en-US" dirty="0" smtClean="0"/>
              <a:t>需要添加子工程信息进去以作为一个新的</a:t>
            </a:r>
            <a:r>
              <a:rPr lang="en-US" altLang="zh-CN" dirty="0" smtClean="0"/>
              <a:t>feature</a:t>
            </a:r>
            <a:r>
              <a:rPr lang="zh-CN" altLang="en-US" dirty="0" smtClean="0"/>
              <a:t>，具体如何添加可参照其他子工程</a:t>
            </a:r>
            <a:endParaRPr lang="en-US" altLang="zh-CN" dirty="0" smtClean="0"/>
          </a:p>
          <a:p>
            <a:pPr>
              <a:buFont typeface="Arial" panose="020B0604020202020204" pitchFamily="34" charset="0"/>
              <a:buChar char="•"/>
            </a:pPr>
            <a:r>
              <a:rPr lang="zh-CN" altLang="en-US" dirty="0"/>
              <a:t>重</a:t>
            </a:r>
            <a:r>
              <a:rPr lang="zh-CN" altLang="en-US" dirty="0" smtClean="0"/>
              <a:t>新编译，检查本地仓库是否有该子工程文件夹，若有，编译</a:t>
            </a:r>
            <a:r>
              <a:rPr lang="en-US" altLang="zh-CN" dirty="0" smtClean="0"/>
              <a:t>integration</a:t>
            </a:r>
            <a:r>
              <a:rPr lang="zh-CN" altLang="en-US" dirty="0" smtClean="0"/>
              <a:t>，</a:t>
            </a:r>
            <a:r>
              <a:rPr lang="en-US" altLang="zh-CN" dirty="0" smtClean="0"/>
              <a:t>feature install</a:t>
            </a:r>
            <a:r>
              <a:rPr lang="zh-CN" altLang="en-US" dirty="0" smtClean="0"/>
              <a:t>检查是否成功安装</a:t>
            </a:r>
            <a:endParaRPr lang="en-US" altLang="zh-CN" dirty="0" smtClean="0"/>
          </a:p>
          <a:p>
            <a:endParaRPr lang="en-US" dirty="0"/>
          </a:p>
        </p:txBody>
      </p:sp>
    </p:spTree>
    <p:extLst>
      <p:ext uri="{BB962C8B-B14F-4D97-AF65-F5344CB8AC3E}">
        <p14:creationId xmlns:p14="http://schemas.microsoft.com/office/powerpoint/2010/main" xmlns="" val="2238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Tips for developing</a:t>
            </a:r>
            <a:endParaRPr lang="en-US" dirty="0"/>
          </a:p>
        </p:txBody>
      </p:sp>
      <p:sp>
        <p:nvSpPr>
          <p:cNvPr id="3" name="内容占位符 2"/>
          <p:cNvSpPr>
            <a:spLocks noGrp="1"/>
          </p:cNvSpPr>
          <p:nvPr>
            <p:ph idx="1"/>
          </p:nvPr>
        </p:nvSpPr>
        <p:spPr>
          <a:xfrm>
            <a:off x="2414951" y="2088636"/>
            <a:ext cx="8915400" cy="3777622"/>
          </a:xfrm>
        </p:spPr>
        <p:txBody>
          <a:bodyPr>
            <a:noAutofit/>
          </a:bodyPr>
          <a:lstStyle/>
          <a:p>
            <a:r>
              <a:rPr lang="zh-CN" altLang="en-US" dirty="0" smtClean="0"/>
              <a:t>若本地仓库中有该子工程而</a:t>
            </a:r>
            <a:r>
              <a:rPr lang="en-US" altLang="zh-CN" dirty="0" smtClean="0"/>
              <a:t>integration/distribution-*/</a:t>
            </a:r>
            <a:r>
              <a:rPr lang="en-US" altLang="zh-CN" dirty="0" err="1" smtClean="0"/>
              <a:t>karaf</a:t>
            </a:r>
            <a:r>
              <a:rPr lang="en-US" altLang="zh-CN" dirty="0" smtClean="0"/>
              <a:t>/target/assembly/system</a:t>
            </a:r>
            <a:r>
              <a:rPr lang="zh-CN" altLang="en-US" dirty="0" smtClean="0"/>
              <a:t>中没有找到该子工程，可能的原因是，</a:t>
            </a:r>
            <a:r>
              <a:rPr lang="en-US" altLang="zh-CN" dirty="0" smtClean="0"/>
              <a:t>integration</a:t>
            </a:r>
            <a:r>
              <a:rPr lang="zh-CN" altLang="en-US" dirty="0" smtClean="0"/>
              <a:t>用了远端仓库的依赖而并没有用本地的，也即没有自定义的工程，检查版本，若没有问题则离线编译</a:t>
            </a:r>
            <a:endParaRPr lang="en-US" altLang="zh-CN" dirty="0" smtClean="0"/>
          </a:p>
          <a:p>
            <a:r>
              <a:rPr lang="en-US" altLang="zh-CN" dirty="0" smtClean="0"/>
              <a:t>Feature install</a:t>
            </a:r>
            <a:r>
              <a:rPr lang="zh-CN" altLang="en-US" dirty="0" smtClean="0"/>
              <a:t>成功，报错</a:t>
            </a:r>
            <a:r>
              <a:rPr lang="en-US" altLang="zh-CN" dirty="0" smtClean="0"/>
              <a:t>missing yang……,</a:t>
            </a:r>
            <a:r>
              <a:rPr lang="zh-CN" altLang="en-US" dirty="0" smtClean="0"/>
              <a:t>检查配置文件（</a:t>
            </a:r>
            <a:r>
              <a:rPr lang="en-US" altLang="zh-CN" dirty="0" err="1" smtClean="0"/>
              <a:t>bgp</a:t>
            </a:r>
            <a:r>
              <a:rPr lang="zh-CN" altLang="en-US" dirty="0" smtClean="0"/>
              <a:t>项目是</a:t>
            </a:r>
            <a:r>
              <a:rPr lang="en-US" altLang="zh-CN" dirty="0" smtClean="0"/>
              <a:t>controller-</a:t>
            </a:r>
            <a:r>
              <a:rPr lang="en-US" altLang="zh-CN" dirty="0" err="1" smtClean="0"/>
              <a:t>config</a:t>
            </a:r>
            <a:r>
              <a:rPr lang="zh-CN" altLang="en-US" dirty="0" smtClean="0"/>
              <a:t>中的</a:t>
            </a:r>
            <a:r>
              <a:rPr lang="en-US" altLang="zh-CN" dirty="0" smtClean="0"/>
              <a:t>31.xml</a:t>
            </a:r>
            <a:r>
              <a:rPr lang="zh-CN" altLang="en-US" dirty="0" smtClean="0"/>
              <a:t>）并与子工程负责配置的</a:t>
            </a:r>
            <a:r>
              <a:rPr lang="en-US" altLang="zh-CN" dirty="0" smtClean="0"/>
              <a:t>yang</a:t>
            </a:r>
            <a:r>
              <a:rPr lang="zh-CN" altLang="en-US" dirty="0" smtClean="0"/>
              <a:t>模型严格对照（比如</a:t>
            </a:r>
            <a:r>
              <a:rPr lang="en-US" altLang="zh-CN" dirty="0" smtClean="0"/>
              <a:t>revision</a:t>
            </a:r>
            <a:r>
              <a:rPr lang="zh-CN" altLang="en-US" dirty="0" smtClean="0"/>
              <a:t>信息是否正确）</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xmlns="" val="186641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8000" dirty="0" smtClean="0"/>
              <a:t>谢谢</a:t>
            </a:r>
            <a:r>
              <a:rPr lang="zh-CN" altLang="en-US" dirty="0" smtClean="0"/>
              <a:t>！</a:t>
            </a:r>
            <a:endParaRPr lang="en-US" dirty="0"/>
          </a:p>
        </p:txBody>
      </p:sp>
      <p:sp>
        <p:nvSpPr>
          <p:cNvPr id="3" name="文本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0226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OpenDaylight</a:t>
            </a:r>
            <a:r>
              <a:rPr lang="zh-CN" altLang="en-US" dirty="0" smtClean="0"/>
              <a:t>架构框架</a:t>
            </a:r>
            <a:endParaRPr lang="en-US" dirty="0"/>
          </a:p>
        </p:txBody>
      </p:sp>
      <p:pic>
        <p:nvPicPr>
          <p:cNvPr id="4" name="内容占位符 3"/>
          <p:cNvPicPr>
            <a:picLocks noGrp="1" noChangeAspect="1"/>
          </p:cNvPicPr>
          <p:nvPr>
            <p:ph idx="1"/>
          </p:nvPr>
        </p:nvPicPr>
        <p:blipFill>
          <a:blip r:embed="rId3"/>
          <a:stretch>
            <a:fillRect/>
          </a:stretch>
        </p:blipFill>
        <p:spPr>
          <a:xfrm>
            <a:off x="3921115" y="2133600"/>
            <a:ext cx="6251596" cy="3778250"/>
          </a:xfrm>
          <a:prstGeom prst="rect">
            <a:avLst/>
          </a:prstGeom>
        </p:spPr>
      </p:pic>
      <p:sp>
        <p:nvSpPr>
          <p:cNvPr id="5" name="文本框 4"/>
          <p:cNvSpPr txBox="1"/>
          <p:nvPr/>
        </p:nvSpPr>
        <p:spPr>
          <a:xfrm>
            <a:off x="5372100" y="6227911"/>
            <a:ext cx="6845841" cy="646331"/>
          </a:xfrm>
          <a:prstGeom prst="rect">
            <a:avLst/>
          </a:prstGeom>
          <a:noFill/>
        </p:spPr>
        <p:txBody>
          <a:bodyPr wrap="square" rtlCol="0">
            <a:spAutoFit/>
          </a:bodyPr>
          <a:lstStyle/>
          <a:p>
            <a:r>
              <a:rPr lang="en-US" dirty="0" smtClean="0"/>
              <a:t>https://wiki.opendaylight.org/view/OpenDaylight_Controller:Architectural_Framework#Service_Abstraction_Layer</a:t>
            </a:r>
            <a:endParaRPr lang="en-US" dirty="0"/>
          </a:p>
        </p:txBody>
      </p:sp>
    </p:spTree>
    <p:extLst>
      <p:ext uri="{BB962C8B-B14F-4D97-AF65-F5344CB8AC3E}">
        <p14:creationId xmlns:p14="http://schemas.microsoft.com/office/powerpoint/2010/main" xmlns="" val="27749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OpenDaylight</a:t>
            </a:r>
            <a:r>
              <a:rPr lang="en-US" altLang="zh-CN" dirty="0" smtClean="0"/>
              <a:t> Hydrogen</a:t>
            </a:r>
            <a:r>
              <a:rPr lang="zh-CN" altLang="en-US" dirty="0" smtClean="0"/>
              <a:t>技术架构</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3180435" y="2133600"/>
            <a:ext cx="7732956" cy="3778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 name="文本框 4"/>
          <p:cNvSpPr txBox="1"/>
          <p:nvPr/>
        </p:nvSpPr>
        <p:spPr>
          <a:xfrm>
            <a:off x="2044425" y="6488668"/>
            <a:ext cx="10147575" cy="369332"/>
          </a:xfrm>
          <a:prstGeom prst="rect">
            <a:avLst/>
          </a:prstGeom>
          <a:noFill/>
        </p:spPr>
        <p:txBody>
          <a:bodyPr wrap="square" rtlCol="0">
            <a:spAutoFit/>
          </a:bodyPr>
          <a:lstStyle/>
          <a:p>
            <a:r>
              <a:rPr lang="en-US" dirty="0" smtClean="0"/>
              <a:t>https://wiki.opendaylight.org/view/OpenDaylight_Controller:Hydrogen_Developer_Guide</a:t>
            </a:r>
            <a:endParaRPr lang="en-US" dirty="0"/>
          </a:p>
        </p:txBody>
      </p:sp>
    </p:spTree>
    <p:extLst>
      <p:ext uri="{BB962C8B-B14F-4D97-AF65-F5344CB8AC3E}">
        <p14:creationId xmlns:p14="http://schemas.microsoft.com/office/powerpoint/2010/main" xmlns="" val="23764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06181"/>
            <a:ext cx="8911687" cy="1280890"/>
          </a:xfrm>
        </p:spPr>
        <p:txBody>
          <a:bodyPr/>
          <a:lstStyle/>
          <a:p>
            <a:r>
              <a:rPr lang="en-US" altLang="zh-CN" dirty="0" err="1" smtClean="0"/>
              <a:t>OpenDaylight</a:t>
            </a:r>
            <a:r>
              <a:rPr lang="en-US" altLang="zh-CN" dirty="0" smtClean="0"/>
              <a:t> Hydrogen</a:t>
            </a:r>
            <a:r>
              <a:rPr lang="zh-CN" altLang="en-US" dirty="0" smtClean="0"/>
              <a:t>工程</a:t>
            </a:r>
            <a:r>
              <a:rPr lang="zh-CN" altLang="en-US" dirty="0"/>
              <a:t>架构</a:t>
            </a:r>
          </a:p>
        </p:txBody>
      </p:sp>
      <p:sp>
        <p:nvSpPr>
          <p:cNvPr id="3" name="内容占位符 2"/>
          <p:cNvSpPr>
            <a:spLocks noGrp="1"/>
          </p:cNvSpPr>
          <p:nvPr>
            <p:ph idx="1"/>
          </p:nvPr>
        </p:nvSpPr>
        <p:spPr>
          <a:xfrm>
            <a:off x="1023128" y="1710562"/>
            <a:ext cx="2055132" cy="1587916"/>
          </a:xfrm>
        </p:spPr>
        <p:txBody>
          <a:bodyPr>
            <a:normAutofit fontScale="85000" lnSpcReduction="10000"/>
          </a:bodyPr>
          <a:lstStyle/>
          <a:p>
            <a:r>
              <a:rPr lang="zh-CN" altLang="en-US" sz="2400" dirty="0" smtClean="0"/>
              <a:t>蓝色箭头为</a:t>
            </a:r>
            <a:r>
              <a:rPr lang="en-US" altLang="zh-CN" sz="2400" dirty="0" smtClean="0"/>
              <a:t>MD-SAL</a:t>
            </a:r>
            <a:r>
              <a:rPr lang="zh-CN" altLang="en-US" sz="2400" dirty="0" smtClean="0"/>
              <a:t>方式</a:t>
            </a:r>
            <a:endParaRPr lang="en-US" altLang="zh-CN" sz="2400" dirty="0" smtClean="0"/>
          </a:p>
          <a:p>
            <a:r>
              <a:rPr lang="zh-CN" altLang="en-US" sz="2400" dirty="0" smtClean="0"/>
              <a:t>红色箭头为</a:t>
            </a:r>
            <a:r>
              <a:rPr lang="en-US" altLang="zh-CN" sz="2400" dirty="0" smtClean="0"/>
              <a:t>AD-SAL</a:t>
            </a:r>
            <a:r>
              <a:rPr lang="zh-CN" altLang="en-US" sz="2400" dirty="0" smtClean="0"/>
              <a:t>方式</a:t>
            </a:r>
            <a:endParaRPr lang="zh-CN" altLang="en-US" sz="2400" dirty="0"/>
          </a:p>
        </p:txBody>
      </p:sp>
      <p:sp>
        <p:nvSpPr>
          <p:cNvPr id="4" name="Rectangle 2"/>
          <p:cNvSpPr>
            <a:spLocks noChangeArrowheads="1"/>
          </p:cNvSpPr>
          <p:nvPr/>
        </p:nvSpPr>
        <p:spPr bwMode="auto">
          <a:xfrm>
            <a:off x="594360" y="-17929"/>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205224491"/>
              </p:ext>
            </p:extLst>
          </p:nvPr>
        </p:nvGraphicFramePr>
        <p:xfrm>
          <a:off x="3487692" y="1278607"/>
          <a:ext cx="4943475" cy="5553075"/>
        </p:xfrm>
        <a:graphic>
          <a:graphicData uri="http://schemas.openxmlformats.org/presentationml/2006/ole">
            <p:oleObj spid="_x0000_s1035" name="Visio" r:id="rId3" imgW="7477092" imgH="8381978" progId="">
              <p:embed/>
            </p:oleObj>
          </a:graphicData>
        </a:graphic>
      </p:graphicFrame>
      <p:sp>
        <p:nvSpPr>
          <p:cNvPr id="6" name="内容占位符 2"/>
          <p:cNvSpPr txBox="1">
            <a:spLocks/>
          </p:cNvSpPr>
          <p:nvPr/>
        </p:nvSpPr>
        <p:spPr>
          <a:xfrm>
            <a:off x="8840599" y="3691766"/>
            <a:ext cx="2359244" cy="15879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YANG </a:t>
            </a:r>
            <a:r>
              <a:rPr lang="zh-CN" altLang="en-US" sz="2400" dirty="0" smtClean="0"/>
              <a:t>模型是</a:t>
            </a:r>
            <a:r>
              <a:rPr lang="en-US" altLang="zh-CN" sz="2400" dirty="0" smtClean="0"/>
              <a:t>MD-SAL</a:t>
            </a:r>
            <a:r>
              <a:rPr lang="zh-CN" altLang="en-US" sz="2400" dirty="0" smtClean="0"/>
              <a:t>的灵魂，而</a:t>
            </a:r>
            <a:r>
              <a:rPr lang="en-US" altLang="zh-CN" sz="2400" dirty="0" smtClean="0"/>
              <a:t>MD-SAL</a:t>
            </a:r>
            <a:r>
              <a:rPr lang="zh-CN" altLang="en-US" sz="2400" dirty="0" smtClean="0"/>
              <a:t>为</a:t>
            </a:r>
            <a:r>
              <a:rPr lang="en-US" altLang="zh-CN" sz="2400" dirty="0" err="1" smtClean="0"/>
              <a:t>OpenDaylight</a:t>
            </a:r>
            <a:r>
              <a:rPr lang="zh-CN" altLang="en-US" sz="2400" dirty="0" smtClean="0"/>
              <a:t>所推广</a:t>
            </a:r>
            <a:endParaRPr lang="zh-CN" altLang="en-US" sz="2400" dirty="0"/>
          </a:p>
        </p:txBody>
      </p:sp>
      <p:sp>
        <p:nvSpPr>
          <p:cNvPr id="9" name="下弧形箭头 8"/>
          <p:cNvSpPr/>
          <p:nvPr/>
        </p:nvSpPr>
        <p:spPr>
          <a:xfrm rot="10800000">
            <a:off x="5145206" y="2742453"/>
            <a:ext cx="4010298" cy="94931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上弧形箭头 9"/>
          <p:cNvSpPr/>
          <p:nvPr/>
        </p:nvSpPr>
        <p:spPr>
          <a:xfrm rot="10297992">
            <a:off x="6925507" y="4924149"/>
            <a:ext cx="2288118" cy="7110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xmlns="" val="188770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MD-SAL</a:t>
            </a:r>
            <a:endParaRPr lang="en-US" dirty="0"/>
          </a:p>
        </p:txBody>
      </p:sp>
      <p:sp>
        <p:nvSpPr>
          <p:cNvPr id="3" name="文本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060365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MD-SAL</a:t>
            </a:r>
            <a:endParaRPr lang="zh-CN" altLang="en-US" dirty="0"/>
          </a:p>
        </p:txBody>
      </p:sp>
      <p:sp>
        <p:nvSpPr>
          <p:cNvPr id="3" name="内容占位符 2"/>
          <p:cNvSpPr>
            <a:spLocks noGrp="1"/>
          </p:cNvSpPr>
          <p:nvPr>
            <p:ph idx="1"/>
          </p:nvPr>
        </p:nvSpPr>
        <p:spPr>
          <a:xfrm>
            <a:off x="2589212" y="1314732"/>
            <a:ext cx="8915400" cy="5133000"/>
          </a:xfrm>
        </p:spPr>
        <p:txBody>
          <a:bodyPr>
            <a:noAutofit/>
          </a:bodyPr>
          <a:lstStyle/>
          <a:p>
            <a:r>
              <a:rPr lang="zh-CN" altLang="en-US" dirty="0" smtClean="0"/>
              <a:t>对于服务抽象层的</a:t>
            </a:r>
            <a:r>
              <a:rPr lang="en-US" altLang="zh-CN" dirty="0" smtClean="0"/>
              <a:t>Model-driven</a:t>
            </a:r>
            <a:r>
              <a:rPr lang="zh-CN" altLang="en-US" dirty="0" smtClean="0"/>
              <a:t>方法体现出一种统一北向和南向</a:t>
            </a:r>
            <a:r>
              <a:rPr lang="en-US" altLang="zh-CN" dirty="0" smtClean="0"/>
              <a:t>API</a:t>
            </a:r>
            <a:r>
              <a:rPr lang="zh-CN" altLang="en-US" dirty="0" smtClean="0"/>
              <a:t>以及</a:t>
            </a:r>
            <a:r>
              <a:rPr lang="en-US" altLang="zh-CN" dirty="0" smtClean="0"/>
              <a:t>SDN</a:t>
            </a:r>
            <a:r>
              <a:rPr lang="zh-CN" altLang="en-US" dirty="0" smtClean="0"/>
              <a:t>控制器中多种服务和元素中所使用的数据结构。</a:t>
            </a:r>
            <a:endParaRPr lang="en-US" altLang="zh-CN" dirty="0" smtClean="0"/>
          </a:p>
          <a:p>
            <a:r>
              <a:rPr lang="zh-CN" altLang="en-US" dirty="0" smtClean="0"/>
              <a:t>为了描述控制器元素所提供的数据结构，</a:t>
            </a:r>
            <a:r>
              <a:rPr lang="en-US" altLang="zh-CN" dirty="0" smtClean="0"/>
              <a:t>YANG</a:t>
            </a:r>
            <a:r>
              <a:rPr lang="zh-CN" altLang="en-US" dirty="0" smtClean="0"/>
              <a:t>模型作为一种服务和数据抽象的建模语言就起到了作用。</a:t>
            </a:r>
            <a:endParaRPr lang="en-US" altLang="zh-CN" dirty="0" smtClean="0"/>
          </a:p>
          <a:p>
            <a:r>
              <a:rPr lang="en-US" altLang="zh-CN" dirty="0" smtClean="0"/>
              <a:t>YANG</a:t>
            </a:r>
            <a:r>
              <a:rPr lang="zh-CN" altLang="en-US" dirty="0" smtClean="0"/>
              <a:t>模型特性：</a:t>
            </a:r>
            <a:endParaRPr lang="en-US" dirty="0"/>
          </a:p>
          <a:p>
            <a:pPr>
              <a:buFont typeface="Arial" panose="020B0604020202020204" pitchFamily="34" charset="0"/>
              <a:buChar char="•"/>
            </a:pPr>
            <a:r>
              <a:rPr lang="zh-CN" altLang="en-US" dirty="0" smtClean="0"/>
              <a:t>建模</a:t>
            </a:r>
            <a:r>
              <a:rPr lang="en-US" altLang="zh-CN" dirty="0" smtClean="0"/>
              <a:t>XML</a:t>
            </a:r>
            <a:r>
              <a:rPr lang="zh-CN" altLang="en-US" dirty="0" smtClean="0"/>
              <a:t>格式数据并由控制器元素提供功能（</a:t>
            </a:r>
            <a:r>
              <a:rPr lang="en-US" altLang="zh-CN" dirty="0" err="1" smtClean="0"/>
              <a:t>YIN&amp;plugin</a:t>
            </a:r>
            <a:r>
              <a:rPr lang="zh-CN" altLang="en-US" dirty="0" smtClean="0"/>
              <a:t>）</a:t>
            </a:r>
            <a:endParaRPr lang="en-US" altLang="zh-CN" dirty="0" smtClean="0"/>
          </a:p>
          <a:p>
            <a:pPr>
              <a:buFont typeface="Arial" panose="020B0604020202020204" pitchFamily="34" charset="0"/>
              <a:buChar char="•"/>
            </a:pPr>
            <a:r>
              <a:rPr lang="zh-CN" altLang="en-US" dirty="0" smtClean="0"/>
              <a:t>定义语义元素和他们的关系（</a:t>
            </a:r>
            <a:r>
              <a:rPr lang="en-US" altLang="zh-CN" dirty="0" smtClean="0"/>
              <a:t>data tree</a:t>
            </a:r>
            <a:r>
              <a:rPr lang="zh-CN" altLang="en-US" dirty="0" smtClean="0"/>
              <a:t>）</a:t>
            </a:r>
            <a:endParaRPr lang="en-US" dirty="0"/>
          </a:p>
          <a:p>
            <a:pPr>
              <a:buFont typeface="Arial" panose="020B0604020202020204" pitchFamily="34" charset="0"/>
              <a:buChar char="•"/>
            </a:pPr>
            <a:r>
              <a:rPr lang="zh-CN" altLang="en-US" dirty="0" smtClean="0"/>
              <a:t>模拟所有的元素作为一个系统（</a:t>
            </a:r>
            <a:r>
              <a:rPr lang="en-US" altLang="zh-CN" dirty="0" smtClean="0"/>
              <a:t>data tree</a:t>
            </a:r>
            <a:r>
              <a:rPr lang="zh-CN" altLang="en-US" dirty="0" smtClean="0"/>
              <a:t>）</a:t>
            </a:r>
            <a:endParaRPr lang="en-US" altLang="zh-CN" dirty="0" smtClean="0"/>
          </a:p>
          <a:p>
            <a:pPr>
              <a:buFont typeface="Arial" panose="020B0604020202020204" pitchFamily="34" charset="0"/>
              <a:buChar char="•"/>
            </a:pPr>
            <a:r>
              <a:rPr lang="en-US" dirty="0" smtClean="0"/>
              <a:t>YANG</a:t>
            </a:r>
            <a:r>
              <a:rPr lang="zh-CN" altLang="en-US" dirty="0" smtClean="0"/>
              <a:t>数据模型的</a:t>
            </a:r>
            <a:r>
              <a:rPr lang="en-US" altLang="zh-CN" dirty="0" smtClean="0"/>
              <a:t>XML</a:t>
            </a:r>
            <a:r>
              <a:rPr lang="zh-CN" altLang="en-US" dirty="0" smtClean="0"/>
              <a:t>特性提供了一种自表述数据的方式，控制器元素和采用控制器北向接口</a:t>
            </a:r>
            <a:r>
              <a:rPr lang="en-US" altLang="zh-CN" dirty="0" smtClean="0"/>
              <a:t>API</a:t>
            </a:r>
            <a:r>
              <a:rPr lang="zh-CN" altLang="en-US" dirty="0" smtClean="0"/>
              <a:t>的应用可以以一种原生格式与数据模型一起调用（</a:t>
            </a:r>
            <a:r>
              <a:rPr lang="en-US" altLang="zh-CN" dirty="0" err="1" smtClean="0"/>
              <a:t>YIN&amp;plugin</a:t>
            </a:r>
            <a:r>
              <a:rPr lang="zh-CN" altLang="en-US" dirty="0" smtClean="0"/>
              <a:t>）</a:t>
            </a:r>
            <a:endParaRPr lang="en-US" altLang="zh-CN" dirty="0" smtClean="0"/>
          </a:p>
          <a:p>
            <a:pPr>
              <a:buFont typeface="Arial" panose="020B0604020202020204" pitchFamily="34" charset="0"/>
              <a:buChar char="•"/>
            </a:pPr>
            <a:r>
              <a:rPr lang="zh-CN" altLang="en-US" dirty="0"/>
              <a:t>利用</a:t>
            </a:r>
            <a:r>
              <a:rPr lang="zh-CN" altLang="en-US" dirty="0" smtClean="0"/>
              <a:t>一</a:t>
            </a:r>
            <a:r>
              <a:rPr lang="zh-CN" altLang="en-US" dirty="0"/>
              <a:t>种</a:t>
            </a:r>
            <a:r>
              <a:rPr lang="zh-CN" altLang="en-US" dirty="0" smtClean="0"/>
              <a:t>模式语言简化控制器元素和应用的开发。模块中提供功能的</a:t>
            </a:r>
            <a:r>
              <a:rPr lang="zh-CN" altLang="en-US" dirty="0"/>
              <a:t>开发</a:t>
            </a:r>
            <a:r>
              <a:rPr lang="zh-CN" altLang="en-US" dirty="0" smtClean="0"/>
              <a:t>者可以定义一个模型，从而可以创建对于所提供功能的更简单的、数据类型的</a:t>
            </a:r>
            <a:r>
              <a:rPr lang="en-US" altLang="zh-CN" dirty="0" smtClean="0"/>
              <a:t>API</a:t>
            </a:r>
            <a:r>
              <a:rPr lang="zh-CN" altLang="en-US" dirty="0" smtClean="0"/>
              <a:t>。因此降低了通过服务抽象层提供的数据结构的错误交互。（</a:t>
            </a:r>
            <a:r>
              <a:rPr lang="en-US" altLang="zh-CN" dirty="0" err="1" smtClean="0"/>
              <a:t>YIN&amp;java</a:t>
            </a:r>
            <a:r>
              <a:rPr lang="en-US" altLang="zh-CN" dirty="0" smtClean="0"/>
              <a:t> files</a:t>
            </a:r>
            <a:r>
              <a:rPr lang="zh-CN" altLang="en-US" dirty="0" smtClean="0"/>
              <a:t>）</a:t>
            </a:r>
            <a:endParaRPr lang="zh-CN" altLang="en-US" dirty="0"/>
          </a:p>
        </p:txBody>
      </p:sp>
      <p:sp>
        <p:nvSpPr>
          <p:cNvPr id="4" name="文本框 3"/>
          <p:cNvSpPr txBox="1"/>
          <p:nvPr/>
        </p:nvSpPr>
        <p:spPr>
          <a:xfrm>
            <a:off x="2746277" y="6447732"/>
            <a:ext cx="9460187" cy="369332"/>
          </a:xfrm>
          <a:prstGeom prst="rect">
            <a:avLst/>
          </a:prstGeom>
          <a:noFill/>
        </p:spPr>
        <p:txBody>
          <a:bodyPr wrap="square" rtlCol="0">
            <a:spAutoFit/>
          </a:bodyPr>
          <a:lstStyle/>
          <a:p>
            <a:r>
              <a:rPr lang="en-US" dirty="0"/>
              <a:t>https://wiki.opendaylight.org/view/OpenDaylight_Controller:MD-SAL:Architecture</a:t>
            </a:r>
          </a:p>
        </p:txBody>
      </p:sp>
    </p:spTree>
    <p:extLst>
      <p:ext uri="{BB962C8B-B14F-4D97-AF65-F5344CB8AC3E}">
        <p14:creationId xmlns:p14="http://schemas.microsoft.com/office/powerpoint/2010/main" xmlns="" val="296306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smtClean="0"/>
              <a:t>AD-SAL</a:t>
            </a:r>
            <a:r>
              <a:rPr lang="zh-CN" altLang="en-US" dirty="0" smtClean="0"/>
              <a:t>到</a:t>
            </a:r>
            <a:r>
              <a:rPr lang="en-US" altLang="zh-CN" dirty="0" smtClean="0"/>
              <a:t>MD-SAL</a:t>
            </a:r>
            <a:endParaRPr lang="en-US" dirty="0"/>
          </a:p>
        </p:txBody>
      </p:sp>
      <p:pic>
        <p:nvPicPr>
          <p:cNvPr id="11" name="内容占位符 10"/>
          <p:cNvPicPr>
            <a:picLocks noGrp="1" noChangeAspect="1"/>
          </p:cNvPicPr>
          <p:nvPr>
            <p:ph idx="1"/>
          </p:nvPr>
        </p:nvPicPr>
        <p:blipFill>
          <a:blip r:embed="rId3"/>
          <a:stretch>
            <a:fillRect/>
          </a:stretch>
        </p:blipFill>
        <p:spPr>
          <a:xfrm>
            <a:off x="3000529" y="2133600"/>
            <a:ext cx="8092767" cy="3778250"/>
          </a:xfrm>
          <a:prstGeom prst="rect">
            <a:avLst/>
          </a:prstGeom>
        </p:spPr>
      </p:pic>
      <p:sp>
        <p:nvSpPr>
          <p:cNvPr id="12" name="文本框 11"/>
          <p:cNvSpPr txBox="1"/>
          <p:nvPr/>
        </p:nvSpPr>
        <p:spPr>
          <a:xfrm>
            <a:off x="3653115" y="6400800"/>
            <a:ext cx="8467165" cy="369332"/>
          </a:xfrm>
          <a:prstGeom prst="rect">
            <a:avLst/>
          </a:prstGeom>
          <a:noFill/>
        </p:spPr>
        <p:txBody>
          <a:bodyPr wrap="square" rtlCol="0">
            <a:spAutoFit/>
          </a:bodyPr>
          <a:lstStyle/>
          <a:p>
            <a:r>
              <a:rPr lang="en-US" dirty="0" smtClean="0"/>
              <a:t>https://wiki.opendaylight.org/view/OpenDaylight_Controller:MD-SAL:FAQ</a:t>
            </a:r>
            <a:endParaRPr lang="en-US" dirty="0"/>
          </a:p>
        </p:txBody>
      </p:sp>
    </p:spTree>
    <p:extLst>
      <p:ext uri="{BB962C8B-B14F-4D97-AF65-F5344CB8AC3E}">
        <p14:creationId xmlns:p14="http://schemas.microsoft.com/office/powerpoint/2010/main" xmlns="" val="97067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3794</TotalTime>
  <Words>2659</Words>
  <Application>Microsoft Office PowerPoint</Application>
  <PresentationFormat>自定义</PresentationFormat>
  <Paragraphs>199</Paragraphs>
  <Slides>34</Slides>
  <Notes>21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丝状</vt:lpstr>
      <vt:lpstr>Visio</vt:lpstr>
      <vt:lpstr>Yang模型在OpenDaylight中的应用——MD-SAL</vt:lpstr>
      <vt:lpstr>目录</vt:lpstr>
      <vt:lpstr>OpenDaylight</vt:lpstr>
      <vt:lpstr>OpenDaylight架构框架</vt:lpstr>
      <vt:lpstr>OpenDaylight Hydrogen技术架构</vt:lpstr>
      <vt:lpstr>OpenDaylight Hydrogen工程架构</vt:lpstr>
      <vt:lpstr>MD-SAL</vt:lpstr>
      <vt:lpstr>MD-SAL</vt:lpstr>
      <vt:lpstr>从AD-SAL到MD-SAL</vt:lpstr>
      <vt:lpstr>基于MD-SAL连接建立（OpenFlow v1.3）</vt:lpstr>
      <vt:lpstr>“Add Flow” 示例</vt:lpstr>
      <vt:lpstr>Plugin 开发流程</vt:lpstr>
      <vt:lpstr>YANG模型</vt:lpstr>
      <vt:lpstr>YANG模型是什么？</vt:lpstr>
      <vt:lpstr>YANG，NETCONF，RESTCONF</vt:lpstr>
      <vt:lpstr>YANG的作用</vt:lpstr>
      <vt:lpstr>Module &amp;&amp; import &amp;&amp;namespace</vt:lpstr>
      <vt:lpstr>基本节点类型</vt:lpstr>
      <vt:lpstr>YANG generated sources</vt:lpstr>
      <vt:lpstr>grouping &amp; uses</vt:lpstr>
      <vt:lpstr>augment</vt:lpstr>
      <vt:lpstr>operational/configuration data</vt:lpstr>
      <vt:lpstr>数据类型type, typedef, restrictions</vt:lpstr>
      <vt:lpstr>rpc: Remote Procedure Call</vt:lpstr>
      <vt:lpstr>notification</vt:lpstr>
      <vt:lpstr>Data store两种形式：config&amp;operational</vt:lpstr>
      <vt:lpstr>Data tree</vt:lpstr>
      <vt:lpstr>YANG对于北向接口</vt:lpstr>
      <vt:lpstr>YANG对于北向接口</vt:lpstr>
      <vt:lpstr>YANG对于北向接口</vt:lpstr>
      <vt:lpstr>YANG对于北向接口</vt:lpstr>
      <vt:lpstr>Tips for development</vt:lpstr>
      <vt:lpstr>Tips for developing</vt:lpstr>
      <vt:lpstr>谢谢！</vt:lpstr>
    </vt:vector>
  </TitlesOfParts>
  <Company>Cisco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Mingming Chen -X (mingmche - YA CHUANG BO YAN SHANG HAI XIN XI JI SHU YOU XIAN GONG SI at Cisco)</dc:creator>
  <cp:lastModifiedBy>Windows 用户</cp:lastModifiedBy>
  <cp:revision>84</cp:revision>
  <dcterms:created xsi:type="dcterms:W3CDTF">2015-07-07T12:08:25Z</dcterms:created>
  <dcterms:modified xsi:type="dcterms:W3CDTF">2015-07-11T05:23:38Z</dcterms:modified>
</cp:coreProperties>
</file>