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73" r:id="rId3"/>
    <p:sldId id="256" r:id="rId4"/>
    <p:sldId id="274" r:id="rId5"/>
    <p:sldId id="268" r:id="rId6"/>
    <p:sldId id="270" r:id="rId7"/>
    <p:sldId id="271" r:id="rId8"/>
    <p:sldId id="272" r:id="rId9"/>
    <p:sldId id="275" r:id="rId10"/>
    <p:sldId id="277" r:id="rId11"/>
    <p:sldId id="278" r:id="rId12"/>
    <p:sldId id="276" r:id="rId13"/>
    <p:sldId id="279" r:id="rId14"/>
    <p:sldId id="280" r:id="rId15"/>
    <p:sldId id="259" r:id="rId16"/>
    <p:sldId id="266" r:id="rId17"/>
    <p:sldId id="263" r:id="rId18"/>
    <p:sldId id="264" r:id="rId19"/>
    <p:sldId id="265" r:id="rId20"/>
    <p:sldId id="260" r:id="rId21"/>
    <p:sldId id="261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41" autoAdjust="0"/>
  </p:normalViewPr>
  <p:slideViewPr>
    <p:cSldViewPr>
      <p:cViewPr varScale="1">
        <p:scale>
          <a:sx n="79" d="100"/>
          <a:sy n="79" d="100"/>
        </p:scale>
        <p:origin x="179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C6D76-EEB8-4555-810B-46433E365DB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99694-B514-45C7-BD5F-5166F7832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5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如何通过下发一条、两条、三条流表使得</a:t>
            </a:r>
            <a:r>
              <a:rPr lang="en-US" altLang="zh-CN" dirty="0" smtClean="0"/>
              <a:t>h1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h2 </a:t>
            </a:r>
            <a:r>
              <a:rPr lang="zh-CN" altLang="en-US" baseline="0" dirty="0" smtClean="0"/>
              <a:t>能够 </a:t>
            </a:r>
            <a:r>
              <a:rPr lang="en-US" altLang="zh-CN" baseline="0" dirty="0" smtClean="0"/>
              <a:t>ping </a:t>
            </a:r>
            <a:r>
              <a:rPr lang="zh-CN" altLang="en-US" baseline="0" dirty="0" smtClean="0"/>
              <a:t>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baseline="0" smtClean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91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6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listens on port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8181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HTTP requests. In old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versions (Hydrogen, pre-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listened on port 8080.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started in debug mode via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debug. It is then possible to connect to port 5005 for remote debugging. In old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versions (Hydrogen, pre-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started in debug mode via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-debug and it used 8000 as its' debug port.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80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图来自  </a:t>
            </a:r>
            <a:r>
              <a:rPr lang="en-US" altLang="zh-CN" dirty="0" smtClean="0"/>
              <a:t>https://developer.huawei.com/ict/forum/thread-10061.html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https://wiki.opendaylight.org/view/OpenDaylight_Controller:MD-SAL:FAQ</a:t>
            </a:r>
          </a:p>
          <a:p>
            <a:r>
              <a:rPr lang="zh-CN" altLang="en-US" dirty="0" smtClean="0"/>
              <a:t>路由表截图来自： </a:t>
            </a:r>
            <a:r>
              <a:rPr lang="en-US" altLang="zh-CN" dirty="0" smtClean="0"/>
              <a:t>https://blog.csdn.net/lee244868149/article/details/48541727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https://www.sdnlab.com/11698.html  </a:t>
            </a:r>
            <a:r>
              <a:rPr lang="en-US" altLang="zh-CN" dirty="0" err="1" smtClean="0"/>
              <a:t>OpenFlow</a:t>
            </a:r>
            <a:r>
              <a:rPr lang="zh-CN" altLang="en-US" dirty="0" smtClean="0"/>
              <a:t>网络中的路由服务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Destination </a:t>
            </a:r>
            <a:r>
              <a:rPr lang="zh-CN" altLang="en-US" dirty="0" smtClean="0"/>
              <a:t>目的网段</a:t>
            </a:r>
            <a:endParaRPr lang="en-US" altLang="zh-CN" dirty="0" smtClean="0"/>
          </a:p>
          <a:p>
            <a:r>
              <a:rPr lang="en-US" altLang="zh-CN" dirty="0" smtClean="0"/>
              <a:t>Mask </a:t>
            </a:r>
          </a:p>
          <a:p>
            <a:r>
              <a:rPr lang="en-US" altLang="zh-CN" dirty="0" smtClean="0"/>
              <a:t>Interface</a:t>
            </a:r>
            <a:r>
              <a:rPr lang="zh-CN" altLang="en-US" dirty="0" smtClean="0"/>
              <a:t>： 到达该目的地址的本路由器的出口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r>
              <a:rPr lang="en-US" altLang="zh-CN" dirty="0" smtClean="0"/>
              <a:t>Gateway:  </a:t>
            </a:r>
            <a:r>
              <a:rPr lang="zh-CN" altLang="en-US" dirty="0" smtClean="0"/>
              <a:t>下一跳路由器入口的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gateway </a:t>
            </a:r>
            <a:r>
              <a:rPr lang="zh-CN" altLang="en-US" dirty="0" smtClean="0"/>
              <a:t>定义调到下一个路由器的链路，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在同一网段</a:t>
            </a:r>
            <a:endParaRPr lang="en-US" altLang="zh-CN" dirty="0" smtClean="0"/>
          </a:p>
          <a:p>
            <a:r>
              <a:rPr lang="en-US" altLang="zh-CN" dirty="0" smtClean="0"/>
              <a:t>Metric </a:t>
            </a:r>
            <a:r>
              <a:rPr lang="zh-CN" altLang="en-US" dirty="0" smtClean="0"/>
              <a:t>跳数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跳数，该条路由记录的质量，如果有多条到达相同目的地的路由记录，路由器采用</a:t>
            </a:r>
            <a:r>
              <a:rPr lang="en-US" altLang="zh-CN" baseline="0" dirty="0" smtClean="0"/>
              <a:t>metric</a:t>
            </a:r>
            <a:r>
              <a:rPr lang="zh-CN" altLang="en-US" baseline="0" dirty="0" smtClean="0"/>
              <a:t>值较小的那条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当我接收到一个数据包的目的网段不在我的路由记录中，我会将该数据包通过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192.168.123.88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这个接口发送到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192.168.123.254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这个地址，这个地址是下一个路由器的一个接口，这样这个数据包就可以交付给下一个路由器处理，与我无关。该路由记录的线路质量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1  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en-US" altLang="zh-CN" baseline="0" dirty="0" smtClean="0"/>
          </a:p>
          <a:p>
            <a:r>
              <a:rPr lang="zh-CN" altLang="en-US" baseline="0" dirty="0" smtClean="0"/>
              <a:t>默认路由</a:t>
            </a:r>
            <a:endParaRPr lang="en-US" altLang="zh-CN" baseline="0" dirty="0" smtClean="0"/>
          </a:p>
          <a:p>
            <a:r>
              <a:rPr lang="zh-CN" altLang="en-US" baseline="0" dirty="0" smtClean="0"/>
              <a:t>本地环路</a:t>
            </a:r>
            <a:endParaRPr lang="en-US" altLang="zh-CN" baseline="0" dirty="0" smtClean="0"/>
          </a:p>
          <a:p>
            <a:r>
              <a:rPr lang="zh-CN" altLang="en-US" baseline="0" dirty="0" smtClean="0"/>
              <a:t>直连网段</a:t>
            </a:r>
            <a:endParaRPr lang="en-US" altLang="zh-CN" baseline="0" dirty="0" smtClean="0"/>
          </a:p>
          <a:p>
            <a:r>
              <a:rPr lang="zh-CN" altLang="en-US" baseline="0" dirty="0" smtClean="0"/>
              <a:t>本地主机路由</a:t>
            </a:r>
            <a:endParaRPr lang="en-US" altLang="zh-CN" baseline="0" dirty="0" smtClean="0"/>
          </a:p>
          <a:p>
            <a:r>
              <a:rPr lang="zh-CN" altLang="en-US" baseline="0" dirty="0" smtClean="0"/>
              <a:t>本地广播路由</a:t>
            </a:r>
            <a:endParaRPr lang="en-US" altLang="zh-CN" baseline="0" dirty="0" smtClean="0"/>
          </a:p>
          <a:p>
            <a:r>
              <a:rPr lang="zh-CN" altLang="en-US" baseline="0" dirty="0" smtClean="0"/>
              <a:t>组播路由</a:t>
            </a:r>
            <a:endParaRPr lang="en-US" altLang="zh-CN" baseline="0" dirty="0" smtClean="0"/>
          </a:p>
          <a:p>
            <a:r>
              <a:rPr lang="zh-CN" altLang="en-US" baseline="0" dirty="0" smtClean="0"/>
              <a:t>广播路由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7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发往 </a:t>
            </a:r>
            <a:r>
              <a:rPr lang="en-US" altLang="zh-CN" dirty="0" smtClean="0"/>
              <a:t>192.168.1.0 </a:t>
            </a:r>
            <a:r>
              <a:rPr lang="zh-CN" altLang="en-US" dirty="0" smtClean="0"/>
              <a:t>网段的数据包</a:t>
            </a:r>
            <a:r>
              <a:rPr lang="zh-CN" altLang="en-US" baseline="0" dirty="0" smtClean="0"/>
              <a:t>由路由器的</a:t>
            </a:r>
            <a:r>
              <a:rPr lang="en-US" altLang="zh-CN" baseline="0" dirty="0" smtClean="0"/>
              <a:t>LAN/WLAN</a:t>
            </a:r>
            <a:r>
              <a:rPr lang="zh-CN" altLang="en-US" baseline="0" dirty="0" smtClean="0"/>
              <a:t>口发到</a:t>
            </a:r>
            <a:r>
              <a:rPr lang="en-US" altLang="zh-CN" baseline="0" dirty="0" smtClean="0"/>
              <a:t>192.168.1.1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Group Table</a:t>
            </a:r>
            <a:r>
              <a:rPr lang="zh-CN" altLang="en-US" dirty="0" smtClean="0"/>
              <a:t>：处理更复杂的转发规则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包含一系列</a:t>
            </a:r>
            <a:r>
              <a:rPr lang="en-US" altLang="zh-CN" dirty="0" smtClean="0"/>
              <a:t>Group Entry</a:t>
            </a:r>
          </a:p>
          <a:p>
            <a:pPr marL="457200" lvl="1" indent="0">
              <a:buNone/>
            </a:pPr>
            <a:r>
              <a:rPr lang="zh-CN" altLang="en-US" dirty="0" smtClean="0"/>
              <a:t>     每个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包含一系列操作集合</a:t>
            </a:r>
            <a:r>
              <a:rPr lang="en-US" altLang="zh-CN" dirty="0" smtClean="0"/>
              <a:t>(action buckets)</a:t>
            </a:r>
          </a:p>
          <a:p>
            <a:pPr marL="457200" lvl="1" indent="0">
              <a:buNone/>
            </a:pPr>
            <a:r>
              <a:rPr lang="zh-CN" altLang="en-US" dirty="0" smtClean="0"/>
              <a:t>     每个操作集合包含一系列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，以及参数</a:t>
            </a:r>
            <a:endParaRPr lang="en-US" altLang="zh-CN" dirty="0" smtClean="0"/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多级流表作用：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分离出各逻辑功能：例如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table 1</a:t>
            </a:r>
            <a:r>
              <a:rPr lang="zh-CN" altLang="en-US" dirty="0" smtClean="0"/>
              <a:t>： 防火墙规则</a:t>
            </a:r>
            <a:endParaRPr lang="en-US" altLang="zh-CN" dirty="0" smtClean="0"/>
          </a:p>
          <a:p>
            <a:r>
              <a:rPr lang="en-US" altLang="zh-CN" dirty="0" smtClean="0"/>
              <a:t>  table 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NAT</a:t>
            </a:r>
          </a:p>
          <a:p>
            <a:r>
              <a:rPr lang="en-US" altLang="zh-CN" dirty="0" smtClean="0"/>
              <a:t>  table</a:t>
            </a:r>
            <a:r>
              <a:rPr lang="en-US" altLang="zh-CN" baseline="0" dirty="0" smtClean="0"/>
              <a:t> 3 :   </a:t>
            </a:r>
            <a:r>
              <a:rPr lang="zh-CN" altLang="en-US" baseline="0" dirty="0" smtClean="0"/>
              <a:t>路由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组成，而每个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又包含有多个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Entries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Processing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定义了数据包如何与这些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进行交互，一个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至少得有一个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，或者有多个。当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是按照数字顺序排列的，起始索引号从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开始，任何进入到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的数据包都会从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开始处理，后续的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可能会被使用到，而这依赖于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中匹配成功的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9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数据包的匹配值域来源于数据包头，这些匹配值域将会依据数据包的类型被用来与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进行匹配，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比如源地址或者目标地址；另外，除了数据包头信息外，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port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从上一个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传递过来的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值域（在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之间进行参数传递的载体）也可以充当匹配域。数据包的匹配值域表示了数据包当前的状态值，假若数据包在前一个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里应用了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Actions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改变了数据包头信息，那么这么改变将会被立即反映到数据包头信息里。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6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Lay</a:t>
            </a:r>
            <a:r>
              <a:rPr lang="en-US" altLang="zh-CN" baseline="0" dirty="0" smtClean="0"/>
              <a:t>er2 Layer3</a:t>
            </a:r>
            <a:endParaRPr lang="en-US" altLang="zh-CN" dirty="0" smtClean="0"/>
          </a:p>
          <a:p>
            <a:r>
              <a:rPr lang="en-US" altLang="zh-CN" dirty="0" err="1" smtClean="0"/>
              <a:t>dl_type</a:t>
            </a:r>
            <a:r>
              <a:rPr lang="en-US" altLang="zh-CN" baseline="0" dirty="0" smtClean="0"/>
              <a:t> = 0x0800  </a:t>
            </a:r>
            <a:r>
              <a:rPr lang="en-US" altLang="zh-CN" baseline="0" dirty="0" err="1" smtClean="0"/>
              <a:t>ip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Dl_type</a:t>
            </a:r>
            <a:r>
              <a:rPr lang="en-US" altLang="zh-CN" baseline="0" dirty="0" smtClean="0"/>
              <a:t>= 0x0806   </a:t>
            </a:r>
            <a:r>
              <a:rPr lang="en-US" altLang="zh-CN" baseline="0" dirty="0" err="1" smtClean="0"/>
              <a:t>arp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5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99694-B514-45C7-BD5F-5166F7832C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OpenFlow%201.3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ovs-commands-referenc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17.166:8181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2.168.117.166:8181/apidoc/18/explorer/index.html" TargetMode="External"/><Relationship Id="rId4" Type="http://schemas.openxmlformats.org/officeDocument/2006/relationships/hyperlink" Target="http://192.168.117.166:8181/apidoc/explorer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yangman&#19979;&#21457;&#27969;&#34920;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yangman&#19979;&#21457;&#27969;&#34920;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181/restconf/operations/sal-flow:add-flow" TargetMode="External"/><Relationship Id="rId4" Type="http://schemas.openxmlformats.org/officeDocument/2006/relationships/hyperlink" Target="http://ip:port/restconf/operations/module_name:rpc_nam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openflow-spec-v1.3.0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972800" cy="1143000"/>
          </a:xfrm>
        </p:spPr>
        <p:txBody>
          <a:bodyPr/>
          <a:lstStyle/>
          <a:p>
            <a:r>
              <a:rPr lang="en-US" altLang="zh-CN" dirty="0" err="1" smtClean="0"/>
              <a:t>OpenFlow</a:t>
            </a:r>
            <a:r>
              <a:rPr lang="zh-CN" altLang="en-US" dirty="0" smtClean="0"/>
              <a:t>流表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1784" y="1419023"/>
            <a:ext cx="4478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0. </a:t>
            </a:r>
            <a:r>
              <a:rPr lang="en-US" altLang="zh-CN" dirty="0"/>
              <a:t>SDN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1. </a:t>
            </a:r>
            <a:r>
              <a:rPr lang="zh-CN" altLang="en-US" dirty="0" smtClean="0"/>
              <a:t>路由表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流表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 </a:t>
            </a:r>
            <a:r>
              <a:rPr lang="zh-CN" altLang="en-US" dirty="0" smtClean="0"/>
              <a:t>流表及流表项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  3. </a:t>
            </a:r>
            <a:r>
              <a:rPr lang="zh-CN" altLang="en-US" dirty="0">
                <a:solidFill>
                  <a:prstClr val="black"/>
                </a:solidFill>
              </a:rPr>
              <a:t>流表下发实现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  4. </a:t>
            </a:r>
            <a:r>
              <a:rPr lang="zh-CN" altLang="en-US" dirty="0">
                <a:solidFill>
                  <a:prstClr val="black"/>
                </a:solidFill>
              </a:rPr>
              <a:t>流表下发方法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66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3352" y="116632"/>
            <a:ext cx="5198368" cy="121014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OpenFlow</a:t>
            </a:r>
            <a:r>
              <a:rPr lang="zh-CN" altLang="en-US" sz="3200" dirty="0"/>
              <a:t>流</a:t>
            </a:r>
            <a:r>
              <a:rPr lang="zh-CN" altLang="en-US" sz="3200" dirty="0" smtClean="0"/>
              <a:t>表项匹配字段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343230"/>
            <a:ext cx="5931016" cy="52407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58" y="473119"/>
            <a:ext cx="5832648" cy="349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368" y="4143268"/>
            <a:ext cx="6019048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198368" cy="121014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hlinkClick r:id="rId2" action="ppaction://hlinkfile"/>
              </a:rPr>
              <a:t>OpenFlow</a:t>
            </a:r>
            <a:r>
              <a:rPr lang="zh-CN" altLang="en-US" sz="3200" dirty="0">
                <a:hlinkClick r:id="rId2" action="ppaction://hlinkfile"/>
              </a:rPr>
              <a:t>流</a:t>
            </a:r>
            <a:r>
              <a:rPr lang="zh-CN" altLang="en-US" sz="3200" dirty="0" smtClean="0">
                <a:hlinkClick r:id="rId2" action="ppaction://hlinkfile"/>
              </a:rPr>
              <a:t>表项匹配字段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38155" y="1619974"/>
            <a:ext cx="966230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1"/>
            <a:r>
              <a:rPr lang="en-US" altLang="zh-CN" sz="2800" dirty="0" smtClean="0"/>
              <a:t>L1 </a:t>
            </a:r>
            <a:r>
              <a:rPr lang="en-US" altLang="zh-CN" sz="2800" dirty="0"/>
              <a:t>– </a:t>
            </a:r>
            <a:r>
              <a:rPr lang="en-US" altLang="zh-CN" sz="2800" dirty="0" err="1" smtClean="0"/>
              <a:t>in_port</a:t>
            </a:r>
            <a:endParaRPr lang="en-US" altLang="zh-CN" sz="2800" dirty="0" smtClean="0"/>
          </a:p>
          <a:p>
            <a:pPr lvl="1" latinLnBrk="1"/>
            <a:r>
              <a:rPr lang="en-US" altLang="zh-CN" sz="2800" dirty="0" smtClean="0"/>
              <a:t>L2 </a:t>
            </a:r>
            <a:r>
              <a:rPr lang="en-US" altLang="zh-CN" sz="2800" dirty="0"/>
              <a:t>– </a:t>
            </a:r>
            <a:r>
              <a:rPr lang="en-US" altLang="zh-CN" sz="2800" dirty="0" smtClean="0"/>
              <a:t> *</a:t>
            </a:r>
          </a:p>
          <a:p>
            <a:pPr lvl="1" latinLnBrk="1"/>
            <a:r>
              <a:rPr lang="en-US" altLang="zh-CN" sz="2800" dirty="0" smtClean="0"/>
              <a:t>L3 –  *               </a:t>
            </a:r>
          </a:p>
          <a:p>
            <a:pPr lvl="1" latinLnBrk="1"/>
            <a:r>
              <a:rPr lang="en-US" altLang="zh-CN" sz="2800" dirty="0" smtClean="0"/>
              <a:t> </a:t>
            </a:r>
          </a:p>
          <a:p>
            <a:pPr lvl="1" latinLnBrk="1"/>
            <a:endParaRPr lang="en-US" altLang="zh-CN" sz="2800" dirty="0" smtClean="0"/>
          </a:p>
          <a:p>
            <a:pPr lvl="1" latinLnBrk="1"/>
            <a:r>
              <a:rPr lang="en-US" altLang="zh-CN" sz="28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2800" dirty="0" smtClean="0">
                <a:solidFill>
                  <a:srgbClr val="FF0000"/>
                </a:solidFill>
              </a:rPr>
              <a:t>: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dl_type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=0x0800</a:t>
            </a:r>
          </a:p>
          <a:p>
            <a:pPr lvl="1" latinLnBrk="1"/>
            <a:r>
              <a:rPr lang="en-US" altLang="zh-CN" sz="2800" dirty="0" err="1" smtClean="0">
                <a:solidFill>
                  <a:srgbClr val="FF0000"/>
                </a:solidFill>
              </a:rPr>
              <a:t>arp</a:t>
            </a:r>
            <a:r>
              <a:rPr lang="en-US" altLang="zh-CN" sz="2800" dirty="0" smtClean="0">
                <a:solidFill>
                  <a:srgbClr val="FF0000"/>
                </a:solidFill>
              </a:rPr>
              <a:t>: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dl_type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=0x0806</a:t>
            </a:r>
          </a:p>
          <a:p>
            <a:pPr lvl="1" latinLnBrk="1"/>
            <a:r>
              <a:rPr lang="en-US" altLang="zh-CN" sz="2800" dirty="0" err="1" smtClean="0">
                <a:solidFill>
                  <a:srgbClr val="FF0000"/>
                </a:solidFill>
              </a:rPr>
              <a:t>icmp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dl_type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=0x0800,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nw_proto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</a:p>
          <a:p>
            <a:pPr lvl="1" latinLnBrk="1"/>
            <a:r>
              <a:rPr lang="en-US" altLang="zh-CN" sz="2800" dirty="0" err="1" smtClean="0">
                <a:solidFill>
                  <a:srgbClr val="FF0000"/>
                </a:solidFill>
              </a:rPr>
              <a:t>tcp</a:t>
            </a:r>
            <a:r>
              <a:rPr lang="en-US" altLang="zh-CN" sz="2800" dirty="0" smtClean="0">
                <a:solidFill>
                  <a:srgbClr val="FF0000"/>
                </a:solidFill>
              </a:rPr>
              <a:t>: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dl_type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=0x0800,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nw_proto</a:t>
            </a:r>
            <a:r>
              <a:rPr lang="en-US" altLang="zh-CN" sz="2800" dirty="0" smtClean="0">
                <a:solidFill>
                  <a:srgbClr val="FF0000"/>
                </a:solidFill>
              </a:rPr>
              <a:t>=6</a:t>
            </a:r>
          </a:p>
          <a:p>
            <a:pPr lvl="1" latinLnBrk="1"/>
            <a:r>
              <a:rPr lang="en-US" altLang="zh-CN" sz="2800" dirty="0" err="1" smtClean="0">
                <a:solidFill>
                  <a:srgbClr val="FF0000"/>
                </a:solidFill>
              </a:rPr>
              <a:t>udp</a:t>
            </a:r>
            <a:r>
              <a:rPr lang="en-US" altLang="zh-CN" sz="2800" dirty="0" smtClean="0">
                <a:solidFill>
                  <a:srgbClr val="FF0000"/>
                </a:solidFill>
              </a:rPr>
              <a:t>: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dl_type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=0x0800,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nw_proto</a:t>
            </a:r>
            <a:r>
              <a:rPr lang="en-US" altLang="zh-CN" sz="2800" dirty="0" smtClean="0">
                <a:solidFill>
                  <a:srgbClr val="FF0000"/>
                </a:solidFill>
              </a:rPr>
              <a:t>=17</a:t>
            </a:r>
          </a:p>
          <a:p>
            <a:pPr lvl="1" latinLnBrk="1"/>
            <a:r>
              <a:rPr lang="en-US" altLang="zh-CN" sz="2800" dirty="0" smtClean="0"/>
              <a:t>udp6: </a:t>
            </a:r>
            <a:r>
              <a:rPr lang="en-US" altLang="zh-CN" sz="2800" dirty="0" err="1" smtClean="0"/>
              <a:t>dl_type</a:t>
            </a:r>
            <a:r>
              <a:rPr lang="en-US" altLang="zh-CN" sz="2800" dirty="0" smtClean="0"/>
              <a:t>=0x86dd,  </a:t>
            </a:r>
            <a:r>
              <a:rPr lang="en-US" altLang="zh-CN" sz="2800" dirty="0" err="1" smtClean="0"/>
              <a:t>nw_proto</a:t>
            </a:r>
            <a:r>
              <a:rPr lang="en-US" altLang="zh-CN" sz="2800" dirty="0" smtClean="0"/>
              <a:t>=17</a:t>
            </a:r>
          </a:p>
          <a:p>
            <a:pPr lvl="1" latinLnBrk="1"/>
            <a:endParaRPr lang="en-US" altLang="zh-CN" sz="2800" dirty="0" smtClean="0"/>
          </a:p>
          <a:p>
            <a:pPr lvl="1" latinLnBrk="1"/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565200" y="2924944"/>
            <a:ext cx="7039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latinLnBrk="1"/>
            <a:r>
              <a:rPr lang="en-US" altLang="zh-CN" sz="2800" dirty="0" smtClean="0"/>
              <a:t>L4 </a:t>
            </a:r>
            <a:r>
              <a:rPr lang="en-US" altLang="zh-CN" sz="2800" dirty="0"/>
              <a:t>–  </a:t>
            </a:r>
            <a:r>
              <a:rPr lang="en-US" altLang="zh-CN" sz="2800" dirty="0" err="1" smtClean="0"/>
              <a:t>icmp_type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icmp_code</a:t>
            </a:r>
            <a:r>
              <a:rPr lang="en-US" altLang="zh-CN" sz="2800" dirty="0" smtClean="0"/>
              <a:t>/ </a:t>
            </a:r>
            <a:r>
              <a:rPr lang="en-US" altLang="zh-CN" sz="2800" dirty="0" err="1" smtClean="0"/>
              <a:t>tp_src</a:t>
            </a:r>
            <a:r>
              <a:rPr lang="en-US" altLang="zh-CN" sz="2800" dirty="0" smtClean="0"/>
              <a:t>/ </a:t>
            </a:r>
            <a:r>
              <a:rPr lang="en-US" altLang="zh-CN" sz="2800" dirty="0" err="1" smtClean="0"/>
              <a:t>tp_dst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73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1384" y="692696"/>
            <a:ext cx="2709944" cy="83549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</a:rPr>
              <a:t>下发流表实现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95400" y="1556095"/>
            <a:ext cx="3277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0.   </a:t>
            </a:r>
            <a:r>
              <a:rPr lang="en-US" altLang="zh-CN" sz="3200" dirty="0">
                <a:solidFill>
                  <a:prstClr val="black"/>
                </a:solidFill>
              </a:rPr>
              <a:t>via  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mininet</a:t>
            </a:r>
            <a:r>
              <a:rPr lang="en-US" altLang="zh-CN" sz="3200" dirty="0" smtClean="0">
                <a:solidFill>
                  <a:prstClr val="black"/>
                </a:solidFill>
              </a:rPr>
              <a:t>  cli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456" y="2276873"/>
            <a:ext cx="91450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hlinkClick r:id="rId3" action="ppaction://hlinkfile"/>
              </a:rPr>
              <a:t>ovs</a:t>
            </a:r>
            <a:r>
              <a:rPr lang="en-US" altLang="zh-CN" sz="2800" dirty="0" smtClean="0">
                <a:hlinkClick r:id="rId3" action="ppaction://hlinkfile"/>
              </a:rPr>
              <a:t> </a:t>
            </a:r>
            <a:r>
              <a:rPr lang="zh-CN" altLang="en-US" sz="2800" dirty="0" smtClean="0">
                <a:hlinkClick r:id="rId3" action="ppaction://hlinkfile"/>
              </a:rPr>
              <a:t>常用命令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1. </a:t>
            </a:r>
            <a:r>
              <a:rPr lang="zh-CN" altLang="en-US" sz="2800" dirty="0" smtClean="0"/>
              <a:t>查询和配置</a:t>
            </a:r>
            <a:r>
              <a:rPr lang="en-US" altLang="zh-CN" sz="2800" dirty="0" err="1" smtClean="0"/>
              <a:t>ovs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ovs-vsctl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2. </a:t>
            </a:r>
            <a:r>
              <a:rPr lang="zh-CN" altLang="en-US" sz="2800" dirty="0" smtClean="0"/>
              <a:t>流操作命令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ovs-ofctl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ovs-ofctl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dump-flows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ovs</a:t>
            </a:r>
            <a:r>
              <a:rPr lang="en-US" altLang="zh-CN" sz="2800" dirty="0" smtClean="0">
                <a:solidFill>
                  <a:srgbClr val="FF0000"/>
                </a:solidFill>
              </a:rPr>
              <a:t>-switch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ovs-ofctl</a:t>
            </a:r>
            <a:r>
              <a:rPr lang="en-US" altLang="zh-CN" sz="2800" dirty="0" smtClean="0">
                <a:solidFill>
                  <a:srgbClr val="FF0000"/>
                </a:solidFill>
              </a:rPr>
              <a:t> add-flow </a:t>
            </a:r>
            <a:r>
              <a:rPr lang="en-US" altLang="zh-CN" sz="2800" dirty="0" err="1">
                <a:solidFill>
                  <a:srgbClr val="FF0000"/>
                </a:solidFill>
              </a:rPr>
              <a:t>ovs</a:t>
            </a:r>
            <a:r>
              <a:rPr lang="en-US" altLang="zh-CN" sz="2800" dirty="0">
                <a:solidFill>
                  <a:srgbClr val="FF0000"/>
                </a:solidFill>
              </a:rPr>
              <a:t>-switch </a:t>
            </a:r>
            <a:r>
              <a:rPr lang="en-US" altLang="zh-CN" sz="2800" dirty="0" smtClean="0">
                <a:solidFill>
                  <a:srgbClr val="FF0000"/>
                </a:solidFill>
              </a:rPr>
              <a:t> “&lt;</a:t>
            </a:r>
            <a:r>
              <a:rPr lang="zh-CN" altLang="en-US" sz="2800" dirty="0">
                <a:solidFill>
                  <a:srgbClr val="FF0000"/>
                </a:solidFill>
              </a:rPr>
              <a:t>流表内容</a:t>
            </a:r>
            <a:r>
              <a:rPr lang="en-US" altLang="zh-CN" sz="2800" dirty="0" smtClean="0">
                <a:solidFill>
                  <a:srgbClr val="FF0000"/>
                </a:solidFill>
              </a:rPr>
              <a:t>&gt;”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ovs-ofctl</a:t>
            </a:r>
            <a:r>
              <a:rPr lang="en-US" altLang="zh-CN" sz="2800" dirty="0" smtClean="0">
                <a:solidFill>
                  <a:srgbClr val="FF0000"/>
                </a:solidFill>
              </a:rPr>
              <a:t> del-flow </a:t>
            </a:r>
            <a:r>
              <a:rPr lang="en-US" altLang="zh-CN" sz="2800" dirty="0" err="1">
                <a:solidFill>
                  <a:srgbClr val="FF0000"/>
                </a:solidFill>
              </a:rPr>
              <a:t>ovs</a:t>
            </a:r>
            <a:r>
              <a:rPr lang="en-US" altLang="zh-CN" sz="2800" dirty="0">
                <a:solidFill>
                  <a:srgbClr val="FF0000"/>
                </a:solidFill>
              </a:rPr>
              <a:t>-switch </a:t>
            </a:r>
            <a:r>
              <a:rPr lang="en-US" altLang="zh-CN" sz="2800" dirty="0" smtClean="0">
                <a:solidFill>
                  <a:srgbClr val="FF0000"/>
                </a:solidFill>
              </a:rPr>
              <a:t> “&lt;</a:t>
            </a:r>
            <a:r>
              <a:rPr lang="zh-CN" altLang="en-US" sz="2800" dirty="0">
                <a:solidFill>
                  <a:srgbClr val="FF0000"/>
                </a:solidFill>
              </a:rPr>
              <a:t>流表内容</a:t>
            </a:r>
            <a:r>
              <a:rPr lang="en-US" altLang="zh-CN" sz="2800" dirty="0" smtClean="0">
                <a:solidFill>
                  <a:srgbClr val="FF0000"/>
                </a:solidFill>
              </a:rPr>
              <a:t>&gt;”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……..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350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1384" y="692696"/>
            <a:ext cx="2709944" cy="83549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</a:rPr>
              <a:t>下发流表实现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95400" y="1556095"/>
            <a:ext cx="3277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0.   </a:t>
            </a:r>
            <a:r>
              <a:rPr lang="en-US" altLang="zh-CN" sz="3200" dirty="0">
                <a:solidFill>
                  <a:prstClr val="black"/>
                </a:solidFill>
              </a:rPr>
              <a:t>via  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mininet</a:t>
            </a:r>
            <a:r>
              <a:rPr lang="en-US" altLang="zh-CN" sz="3200" dirty="0" smtClean="0">
                <a:solidFill>
                  <a:prstClr val="black"/>
                </a:solidFill>
              </a:rPr>
              <a:t>  cli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5520" y="2276872"/>
            <a:ext cx="86238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下发流表</a:t>
            </a:r>
            <a:r>
              <a:rPr lang="zh-CN" altLang="en-US" i="1" dirty="0"/>
              <a:t>单</a:t>
            </a:r>
            <a:r>
              <a:rPr lang="zh-CN" altLang="en-US" i="1" dirty="0" smtClean="0"/>
              <a:t>例 </a:t>
            </a:r>
            <a:r>
              <a:rPr lang="en-US" altLang="zh-CN" i="1" dirty="0" smtClean="0"/>
              <a:t>(</a:t>
            </a:r>
            <a:r>
              <a:rPr lang="zh-CN" altLang="en-US" i="1" dirty="0"/>
              <a:t>以</a:t>
            </a:r>
            <a:r>
              <a:rPr lang="zh-CN" altLang="en-US" i="1" dirty="0" smtClean="0"/>
              <a:t>下流表下发是否正确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：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en-US" altLang="zh-CN" i="1" dirty="0" err="1" smtClean="0"/>
              <a:t>ovs-ofctl</a:t>
            </a:r>
            <a:r>
              <a:rPr lang="en-US" altLang="zh-CN" i="1" dirty="0" smtClean="0"/>
              <a:t>  add-flows  s1 </a:t>
            </a:r>
            <a:r>
              <a:rPr lang="en-US" altLang="zh-CN" i="1" dirty="0" err="1" smtClean="0"/>
              <a:t>nw_src</a:t>
            </a:r>
            <a:r>
              <a:rPr lang="en-US" altLang="zh-CN" i="1" dirty="0" smtClean="0"/>
              <a:t>=192.168.117.163, actions=output:2</a:t>
            </a:r>
          </a:p>
          <a:p>
            <a:endParaRPr lang="en-US" altLang="zh-CN" i="1" dirty="0" smtClean="0"/>
          </a:p>
          <a:p>
            <a:r>
              <a:rPr lang="en-US" altLang="zh-CN" i="1" dirty="0" err="1"/>
              <a:t>ovs-vsctl</a:t>
            </a:r>
            <a:r>
              <a:rPr lang="en-US" altLang="zh-CN" i="1" dirty="0"/>
              <a:t> add-flow s1  </a:t>
            </a:r>
            <a:r>
              <a:rPr lang="en-US" altLang="zh-CN" i="1" dirty="0" err="1" smtClean="0"/>
              <a:t>nw_src</a:t>
            </a:r>
            <a:r>
              <a:rPr lang="en-US" altLang="zh-CN" i="1" dirty="0" smtClean="0"/>
              <a:t>=192.168.117.163,actions=output:2</a:t>
            </a:r>
          </a:p>
          <a:p>
            <a:endParaRPr lang="en-US" altLang="zh-CN" i="1" dirty="0" smtClean="0"/>
          </a:p>
          <a:p>
            <a:r>
              <a:rPr lang="en-US" altLang="zh-CN" i="1" dirty="0" err="1"/>
              <a:t>ovs-ofctl</a:t>
            </a:r>
            <a:r>
              <a:rPr lang="en-US" altLang="zh-CN" i="1" dirty="0"/>
              <a:t> add-flow s1  </a:t>
            </a:r>
            <a:r>
              <a:rPr lang="en-US" altLang="zh-CN" i="1" dirty="0" err="1" smtClean="0"/>
              <a:t>nw_src</a:t>
            </a:r>
            <a:r>
              <a:rPr lang="en-US" altLang="zh-CN" i="1" dirty="0" smtClean="0"/>
              <a:t>=192.168.117.163,actions=output:2</a:t>
            </a:r>
          </a:p>
          <a:p>
            <a:endParaRPr lang="en-US" altLang="zh-CN" i="1" dirty="0" smtClean="0"/>
          </a:p>
          <a:p>
            <a:r>
              <a:rPr lang="en-US" altLang="zh-CN" i="1" dirty="0" err="1"/>
              <a:t>ovs-ofctl</a:t>
            </a:r>
            <a:r>
              <a:rPr lang="en-US" altLang="zh-CN" i="1" dirty="0"/>
              <a:t> add-flow s1  </a:t>
            </a:r>
            <a:r>
              <a:rPr lang="en-US" altLang="zh-CN" i="1" dirty="0" err="1"/>
              <a:t>dl_type</a:t>
            </a:r>
            <a:r>
              <a:rPr lang="en-US" altLang="zh-CN" i="1" dirty="0"/>
              <a:t>=0x0800, </a:t>
            </a:r>
            <a:r>
              <a:rPr lang="en-US" altLang="zh-CN" i="1" dirty="0" err="1" smtClean="0"/>
              <a:t>nw_src</a:t>
            </a:r>
            <a:r>
              <a:rPr lang="en-US" altLang="zh-CN" i="1" dirty="0" smtClean="0"/>
              <a:t>=192.168.117.163,actions=output:2</a:t>
            </a:r>
          </a:p>
          <a:p>
            <a:endParaRPr lang="en-US" altLang="zh-CN" i="1" dirty="0" smtClean="0"/>
          </a:p>
          <a:p>
            <a:r>
              <a:rPr lang="en-US" altLang="zh-CN" i="1" dirty="0" err="1"/>
              <a:t>ovs-ofctl</a:t>
            </a:r>
            <a:r>
              <a:rPr lang="en-US" altLang="zh-CN" i="1" dirty="0"/>
              <a:t> add-flow s1  </a:t>
            </a:r>
            <a:r>
              <a:rPr lang="en-US" altLang="zh-CN" i="1" dirty="0" err="1"/>
              <a:t>ip</a:t>
            </a:r>
            <a:r>
              <a:rPr lang="en-US" altLang="zh-CN" i="1" dirty="0"/>
              <a:t>, </a:t>
            </a:r>
            <a:r>
              <a:rPr lang="en-US" altLang="zh-CN" i="1" dirty="0" err="1" smtClean="0"/>
              <a:t>nw_src</a:t>
            </a:r>
            <a:r>
              <a:rPr lang="en-US" altLang="zh-CN" i="1" dirty="0" smtClean="0"/>
              <a:t>=192.168.117.163,actions=output:2</a:t>
            </a:r>
          </a:p>
          <a:p>
            <a:endParaRPr lang="en-US" altLang="zh-CN" i="1" dirty="0" smtClean="0"/>
          </a:p>
          <a:p>
            <a:r>
              <a:rPr lang="en-US" altLang="zh-CN" i="1" dirty="0" err="1"/>
              <a:t>ovs-ofctl</a:t>
            </a:r>
            <a:r>
              <a:rPr lang="en-US" altLang="zh-CN" i="1" dirty="0"/>
              <a:t> add-flow s1  </a:t>
            </a:r>
            <a:r>
              <a:rPr lang="en-US" altLang="zh-CN" i="1" dirty="0" err="1"/>
              <a:t>dl_type</a:t>
            </a:r>
            <a:r>
              <a:rPr lang="en-US" altLang="zh-CN" i="1" dirty="0"/>
              <a:t>=2048, </a:t>
            </a:r>
            <a:r>
              <a:rPr lang="en-US" altLang="zh-CN" i="1" dirty="0" err="1" smtClean="0"/>
              <a:t>nw_src</a:t>
            </a:r>
            <a:r>
              <a:rPr lang="en-US" altLang="zh-CN" i="1" dirty="0" smtClean="0"/>
              <a:t>=192.168.117.163,actions=output:2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8390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1556095"/>
            <a:ext cx="3277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0.   </a:t>
            </a:r>
            <a:r>
              <a:rPr lang="en-US" altLang="zh-CN" sz="3200" dirty="0">
                <a:solidFill>
                  <a:prstClr val="black"/>
                </a:solidFill>
              </a:rPr>
              <a:t>via  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mininet</a:t>
            </a:r>
            <a:r>
              <a:rPr lang="en-US" altLang="zh-CN" sz="3200" dirty="0" smtClean="0">
                <a:solidFill>
                  <a:prstClr val="black"/>
                </a:solidFill>
              </a:rPr>
              <a:t>  cli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551384" y="692696"/>
            <a:ext cx="2709944" cy="83549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</a:rPr>
              <a:t>下发流表实现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9" y="2348880"/>
            <a:ext cx="3142857" cy="38952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39816" y="1568127"/>
            <a:ext cx="86238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下发流表使得</a:t>
            </a:r>
            <a:r>
              <a:rPr lang="en-US" altLang="zh-CN" i="1" dirty="0" smtClean="0"/>
              <a:t>h1 </a:t>
            </a:r>
            <a:r>
              <a:rPr lang="zh-CN" altLang="en-US" i="1" dirty="0" smtClean="0"/>
              <a:t>与 </a:t>
            </a:r>
            <a:r>
              <a:rPr lang="en-US" altLang="zh-CN" i="1" dirty="0" smtClean="0"/>
              <a:t>h2 ping </a:t>
            </a:r>
            <a:r>
              <a:rPr lang="zh-CN" altLang="en-US" i="1" dirty="0" smtClean="0"/>
              <a:t>通：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  </a:t>
            </a:r>
            <a:endParaRPr lang="en-US" altLang="zh-CN" i="1" dirty="0"/>
          </a:p>
          <a:p>
            <a:r>
              <a:rPr lang="zh-CN" altLang="en-US" i="1" dirty="0" smtClean="0"/>
              <a:t>下发一条流表：</a:t>
            </a:r>
            <a:endParaRPr lang="en-US" altLang="zh-CN" i="1" dirty="0" smtClean="0"/>
          </a:p>
          <a:p>
            <a:r>
              <a:rPr lang="en-US" altLang="zh-CN" i="1" dirty="0"/>
              <a:t> </a:t>
            </a:r>
            <a:r>
              <a:rPr lang="en-US" altLang="zh-CN" i="1" dirty="0" smtClean="0"/>
              <a:t>        </a:t>
            </a:r>
          </a:p>
          <a:p>
            <a:endParaRPr lang="en-US" altLang="zh-CN" i="1" dirty="0"/>
          </a:p>
          <a:p>
            <a:endParaRPr lang="en-US" altLang="zh-CN" i="1" dirty="0" smtClean="0"/>
          </a:p>
          <a:p>
            <a:r>
              <a:rPr lang="zh-CN" altLang="en-US" i="1" dirty="0" smtClean="0"/>
              <a:t>下发两条流表：</a:t>
            </a:r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zh-CN" altLang="en-US" i="1" dirty="0" smtClean="0"/>
              <a:t>下发三条流表：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015880" y="28882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</a:t>
            </a:r>
            <a:r>
              <a:rPr lang="en-US" altLang="zh-CN" dirty="0" err="1" smtClean="0"/>
              <a:t>vs-ofctl</a:t>
            </a:r>
            <a:r>
              <a:rPr lang="en-US" altLang="zh-CN" dirty="0" smtClean="0"/>
              <a:t> add-flow s1</a:t>
            </a:r>
            <a:r>
              <a:rPr lang="en-US" altLang="zh-CN" dirty="0"/>
              <a:t> priority=10</a:t>
            </a:r>
            <a:r>
              <a:rPr lang="en-US" altLang="zh-CN" dirty="0" smtClean="0"/>
              <a:t>, actions=NORMAL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15880" y="3883788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ovs-ofctl</a:t>
            </a:r>
            <a:r>
              <a:rPr lang="en-US" altLang="zh-CN" dirty="0" smtClean="0"/>
              <a:t> add-flow s1 </a:t>
            </a:r>
            <a:r>
              <a:rPr lang="en-US" altLang="zh-CN" dirty="0"/>
              <a:t> priority=10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in_port</a:t>
            </a:r>
            <a:r>
              <a:rPr lang="en-US" altLang="zh-CN" dirty="0" smtClean="0"/>
              <a:t>=1, actions=output:2</a:t>
            </a:r>
          </a:p>
          <a:p>
            <a:r>
              <a:rPr lang="en-US" altLang="zh-CN" dirty="0" err="1" smtClean="0"/>
              <a:t>ovs-ofctl</a:t>
            </a:r>
            <a:r>
              <a:rPr lang="en-US" altLang="zh-CN" dirty="0" smtClean="0"/>
              <a:t> </a:t>
            </a:r>
            <a:r>
              <a:rPr lang="en-US" altLang="zh-CN" dirty="0"/>
              <a:t>add-flow s1  priority=10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in_port</a:t>
            </a:r>
            <a:r>
              <a:rPr lang="en-US" altLang="zh-CN" dirty="0" smtClean="0"/>
              <a:t>=2, actions=output:1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3832" y="5057481"/>
            <a:ext cx="742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ovs-ofctl</a:t>
            </a:r>
            <a:r>
              <a:rPr lang="en-US" altLang="zh-CN" dirty="0" smtClean="0"/>
              <a:t> add-flow s1 priority=10, </a:t>
            </a:r>
            <a:r>
              <a:rPr lang="en-US" altLang="zh-CN" dirty="0" err="1" smtClean="0"/>
              <a:t>dl_dst</a:t>
            </a:r>
            <a:r>
              <a:rPr lang="en-US" altLang="zh-CN" dirty="0" smtClean="0"/>
              <a:t>=12:5d:30:92:36:96, actions=output:1</a:t>
            </a:r>
          </a:p>
          <a:p>
            <a:r>
              <a:rPr lang="en-US" altLang="zh-CN" dirty="0" err="1"/>
              <a:t>ovs-ofctl</a:t>
            </a:r>
            <a:r>
              <a:rPr lang="en-US" altLang="zh-CN" dirty="0"/>
              <a:t> add-flow s1 priority=10, </a:t>
            </a:r>
            <a:r>
              <a:rPr lang="en-US" altLang="zh-CN" dirty="0" err="1" smtClean="0"/>
              <a:t>dl_dst</a:t>
            </a:r>
            <a:r>
              <a:rPr lang="en-US" altLang="zh-CN" dirty="0" smtClean="0"/>
              <a:t>=fa:9b:4e:12:61:82, actions=output:2</a:t>
            </a:r>
          </a:p>
          <a:p>
            <a:r>
              <a:rPr lang="en-US" altLang="zh-CN" dirty="0" err="1"/>
              <a:t>o</a:t>
            </a:r>
            <a:r>
              <a:rPr lang="en-US" altLang="zh-CN" dirty="0" err="1" smtClean="0"/>
              <a:t>vs-ofctl</a:t>
            </a:r>
            <a:r>
              <a:rPr lang="en-US" altLang="zh-CN" dirty="0" smtClean="0"/>
              <a:t> add-flow s1 priority=10,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, actions=FLOOD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20074" y="6073144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h2  </a:t>
            </a:r>
            <a:r>
              <a:rPr lang="en-US" altLang="zh-CN" i="1" dirty="0" err="1"/>
              <a:t>ip</a:t>
            </a:r>
            <a:r>
              <a:rPr lang="en-US" altLang="zh-CN" i="1" dirty="0"/>
              <a:t>:  10.0.0.2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6699" y="2325256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h1  </a:t>
            </a:r>
            <a:r>
              <a:rPr lang="en-US" altLang="zh-CN" i="1" dirty="0" err="1"/>
              <a:t>ip</a:t>
            </a:r>
            <a:r>
              <a:rPr lang="en-US" altLang="zh-CN" i="1" dirty="0"/>
              <a:t>: 10.0.0.1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17094" y="37170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22246" y="46224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en-US" altLang="zh-CN" dirty="0">
                <a:solidFill>
                  <a:prstClr val="black"/>
                </a:solidFill>
              </a:rPr>
              <a:t>.   via  </a:t>
            </a:r>
            <a:r>
              <a:rPr lang="en-US" altLang="zh-CN" dirty="0" smtClean="0">
                <a:solidFill>
                  <a:prstClr val="black"/>
                </a:solidFill>
              </a:rPr>
              <a:t>postman</a:t>
            </a:r>
          </a:p>
          <a:p>
            <a:pPr marL="0" lv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1384" y="692696"/>
            <a:ext cx="2709944" cy="83549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</a:rPr>
              <a:t>下发流表实现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20888"/>
            <a:ext cx="9314286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1384" y="692696"/>
            <a:ext cx="2709944" cy="83549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</a:rPr>
              <a:t>下发流表实现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95400" y="1628800"/>
            <a:ext cx="3053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2.   </a:t>
            </a:r>
            <a:r>
              <a:rPr lang="en-US" altLang="zh-CN" sz="3200" dirty="0">
                <a:solidFill>
                  <a:prstClr val="black"/>
                </a:solidFill>
              </a:rPr>
              <a:t>via  </a:t>
            </a:r>
            <a:r>
              <a:rPr lang="en-US" altLang="zh-CN" sz="3200" dirty="0" smtClean="0">
                <a:solidFill>
                  <a:prstClr val="black"/>
                </a:solidFill>
              </a:rPr>
              <a:t>ODL tools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066" y="2636912"/>
            <a:ext cx="11280576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    Web </a:t>
            </a:r>
            <a:r>
              <a:rPr lang="en-US" altLang="zh-CN" sz="2800" dirty="0" err="1">
                <a:solidFill>
                  <a:prstClr val="black"/>
                </a:solidFill>
              </a:rPr>
              <a:t>ui</a:t>
            </a:r>
            <a:r>
              <a:rPr lang="zh-CN" altLang="en-US" sz="2800" dirty="0">
                <a:solidFill>
                  <a:prstClr val="black"/>
                </a:solidFill>
              </a:rPr>
              <a:t>：</a:t>
            </a:r>
            <a:r>
              <a:rPr lang="en-US" altLang="zh-CN" sz="2800" dirty="0">
                <a:solidFill>
                  <a:prstClr val="black"/>
                </a:solidFill>
                <a:hlinkClick r:id="rId3"/>
              </a:rPr>
              <a:t>http://192.168.117.166:8181/index.html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  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Restconf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doc: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>
                <a:solidFill>
                  <a:prstClr val="black"/>
                </a:solidFill>
                <a:hlinkClick r:id="rId4"/>
              </a:rPr>
              <a:t>http://192.168.117.166:8181/apidoc/explorer/index.html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  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Restconf</a:t>
            </a:r>
            <a:r>
              <a:rPr lang="en-US" altLang="zh-CN" sz="2800" dirty="0" smtClean="0">
                <a:solidFill>
                  <a:prstClr val="black"/>
                </a:solidFill>
              </a:rPr>
              <a:t>  </a:t>
            </a:r>
            <a:r>
              <a:rPr lang="en-US" altLang="zh-CN" sz="2800" dirty="0">
                <a:solidFill>
                  <a:prstClr val="black"/>
                </a:solidFill>
              </a:rPr>
              <a:t>doc:    	</a:t>
            </a:r>
            <a:r>
              <a:rPr lang="en-US" altLang="zh-CN" sz="2800" dirty="0">
                <a:solidFill>
                  <a:prstClr val="black"/>
                </a:solidFill>
                <a:hlinkClick r:id="rId5"/>
              </a:rPr>
              <a:t>http://192.168.117.166:8181/apidoc/18/explorer/index.html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5" y="1772816"/>
            <a:ext cx="12072664" cy="28649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9336" y="620688"/>
            <a:ext cx="1359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Web </a:t>
            </a:r>
            <a:r>
              <a:rPr lang="en-US" altLang="zh-CN" sz="3200" dirty="0" err="1" smtClean="0"/>
              <a:t>ui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67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12192000" cy="43222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1344" y="620688"/>
            <a:ext cx="341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Restconf</a:t>
            </a:r>
            <a:r>
              <a:rPr lang="en-US" altLang="zh-CN" sz="3200" dirty="0" smtClean="0"/>
              <a:t> document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4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1. 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代码调用</a:t>
            </a:r>
            <a:r>
              <a:rPr lang="en-US" altLang="zh-CN" dirty="0"/>
              <a:t>RPC</a:t>
            </a:r>
            <a:r>
              <a:rPr lang="zh-CN" altLang="en-US" dirty="0"/>
              <a:t>下发流表（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2.  </a:t>
            </a:r>
            <a:r>
              <a:rPr lang="zh-CN" altLang="en-US" dirty="0">
                <a:hlinkClick r:id="rId2" action="ppaction://hlinkfile"/>
              </a:rPr>
              <a:t>通过调用</a:t>
            </a:r>
            <a:r>
              <a:rPr lang="en-US" altLang="zh-CN" dirty="0">
                <a:hlinkClick r:id="rId2" action="ppaction://hlinkfile"/>
              </a:rPr>
              <a:t>Rest API</a:t>
            </a:r>
            <a:r>
              <a:rPr lang="zh-CN" altLang="en-US" dirty="0">
                <a:hlinkClick r:id="rId2" action="ppaction://hlinkfile"/>
              </a:rPr>
              <a:t>下发流表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restconf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551384" y="692696"/>
            <a:ext cx="2709944" cy="83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prstClr val="black"/>
                </a:solidFill>
              </a:rPr>
              <a:t>下发流表</a:t>
            </a:r>
            <a:r>
              <a:rPr lang="zh-CN" altLang="en-US" sz="3600" dirty="0">
                <a:solidFill>
                  <a:prstClr val="black"/>
                </a:solidFill>
              </a:rPr>
              <a:t>方法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40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556792"/>
            <a:ext cx="7114286" cy="339047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07368" y="260648"/>
            <a:ext cx="46104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/>
              <a:t>SDN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20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980728"/>
            <a:ext cx="11582400" cy="485313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Rest API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data: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RestConf</a:t>
            </a:r>
            <a:r>
              <a:rPr lang="zh-CN" altLang="zh-CN" sz="2400" dirty="0"/>
              <a:t>可自动生成对数据树的增、删、改、查</a:t>
            </a:r>
            <a:r>
              <a:rPr lang="en-US" altLang="zh-CN" sz="2400" dirty="0"/>
              <a:t>API</a:t>
            </a:r>
            <a:r>
              <a:rPr lang="zh-CN" altLang="zh-CN" sz="2400" dirty="0"/>
              <a:t>，每个操作分别对应</a:t>
            </a:r>
            <a:r>
              <a:rPr lang="en-US" altLang="zh-CN" sz="2400" dirty="0"/>
              <a:t>HTTP</a:t>
            </a:r>
            <a:r>
              <a:rPr lang="zh-CN" altLang="zh-CN" sz="2400" dirty="0"/>
              <a:t>的</a:t>
            </a:r>
            <a:r>
              <a:rPr lang="en-US" altLang="zh-CN" sz="2400" dirty="0"/>
              <a:t>POST</a:t>
            </a:r>
            <a:r>
              <a:rPr lang="zh-CN" altLang="zh-CN" sz="2400" dirty="0"/>
              <a:t>、</a:t>
            </a:r>
            <a:r>
              <a:rPr lang="en-US" altLang="zh-CN" sz="2400" dirty="0"/>
              <a:t>DELETE</a:t>
            </a:r>
            <a:r>
              <a:rPr lang="zh-CN" altLang="zh-CN" sz="2400" dirty="0"/>
              <a:t>、</a:t>
            </a:r>
            <a:r>
              <a:rPr lang="en-US" altLang="zh-CN" sz="2400" dirty="0"/>
              <a:t>PUT</a:t>
            </a:r>
            <a:r>
              <a:rPr lang="zh-CN" altLang="zh-CN" sz="2400" dirty="0"/>
              <a:t>、</a:t>
            </a:r>
            <a:r>
              <a:rPr lang="en-US" altLang="zh-CN" sz="2400" dirty="0"/>
              <a:t>GET</a:t>
            </a:r>
            <a:r>
              <a:rPr lang="zh-CN" altLang="zh-CN" sz="2400" dirty="0"/>
              <a:t>方法，细化到每一层节点，同时由于支持</a:t>
            </a:r>
            <a:r>
              <a:rPr lang="en-US" altLang="zh-CN" sz="2400" dirty="0" err="1"/>
              <a:t>config</a:t>
            </a:r>
            <a:r>
              <a:rPr lang="zh-CN" altLang="zh-CN" sz="2400" dirty="0"/>
              <a:t>库和</a:t>
            </a:r>
            <a:r>
              <a:rPr lang="en-US" altLang="zh-CN" sz="2400" dirty="0"/>
              <a:t>operational</a:t>
            </a:r>
            <a:r>
              <a:rPr lang="zh-CN" altLang="zh-CN" sz="2400" dirty="0"/>
              <a:t>库</a:t>
            </a:r>
            <a:r>
              <a:rPr lang="en-US" altLang="zh-CN" sz="2400" dirty="0"/>
              <a:t>(</a:t>
            </a:r>
            <a:r>
              <a:rPr lang="zh-CN" altLang="zh-CN" sz="2400" dirty="0"/>
              <a:t>只能查询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请求方法为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，路径 </a:t>
            </a:r>
            <a:r>
              <a:rPr lang="en-US" altLang="zh-CN" sz="2400" dirty="0">
                <a:hlinkClick r:id="rId4"/>
              </a:rPr>
              <a:t>http://ip:port/restconf/operations/module_name:rpc_name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例如 </a:t>
            </a:r>
            <a:r>
              <a:rPr lang="en-US" altLang="zh-CN" sz="2400" dirty="0">
                <a:hlinkClick r:id="rId5"/>
              </a:rPr>
              <a:t>http</a:t>
            </a:r>
            <a:r>
              <a:rPr lang="en-US" altLang="zh-CN" sz="2400" dirty="0" smtClean="0">
                <a:hlinkClick r:id="rId5"/>
              </a:rPr>
              <a:t>://127.0.0.1:8181/restconf/operations/sal-flow:add-flow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620688"/>
            <a:ext cx="11449272" cy="561662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8000" dirty="0"/>
              <a:t>Rest API </a:t>
            </a:r>
            <a:r>
              <a:rPr lang="zh-CN" altLang="en-US" sz="8000" dirty="0"/>
              <a:t>（</a:t>
            </a:r>
            <a:r>
              <a:rPr lang="en-US" altLang="zh-CN" sz="8000" dirty="0"/>
              <a:t>data</a:t>
            </a:r>
            <a:r>
              <a:rPr lang="zh-CN" altLang="en-US" sz="8000" dirty="0" smtClean="0"/>
              <a:t>）</a:t>
            </a:r>
            <a:endParaRPr lang="en-US" altLang="zh-CN" sz="8000" dirty="0" smtClean="0"/>
          </a:p>
          <a:p>
            <a:pPr marL="0" indent="0">
              <a:buNone/>
            </a:pPr>
            <a:endParaRPr lang="en-US" altLang="zh-CN" sz="6700" dirty="0">
              <a:latin typeface="+mj-lt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zh-CN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例如</a:t>
            </a:r>
            <a:r>
              <a:rPr lang="zh-CN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：一个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nodes/node/</a:t>
            </a:r>
            <a:r>
              <a:rPr lang="zh-CN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的数据树，会有以下的相应的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zh-CN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45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CN" sz="45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POST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POST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POST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/node/{id}/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DELETE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DELETE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/node/{id}/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/node/{id}/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/node/{id</a:t>
            </a:r>
            <a:r>
              <a:rPr lang="en-US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}/</a:t>
            </a:r>
          </a:p>
          <a:p>
            <a:pPr marL="530225" indent="266700" algn="just">
              <a:spcAft>
                <a:spcPts val="0"/>
              </a:spcAft>
            </a:pPr>
            <a:endParaRPr lang="zh-CN" altLang="zh-CN" sz="45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operational</a:t>
            </a:r>
            <a:endParaRPr lang="zh-CN" altLang="zh-CN" sz="45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/operational/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indent="266700" algn="just">
              <a:spcAft>
                <a:spcPts val="0"/>
              </a:spcAft>
            </a:pP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 /operational/</a:t>
            </a:r>
            <a:r>
              <a:rPr lang="en-US" altLang="zh-CN" sz="45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opendaylight-inventory:nodes</a:t>
            </a:r>
            <a:r>
              <a:rPr lang="en-US" altLang="zh-CN" sz="4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/node/{id}/</a:t>
            </a:r>
            <a:endParaRPr lang="zh-CN" altLang="zh-CN" sz="4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5486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Rest API </a:t>
            </a:r>
            <a:r>
              <a:rPr lang="zh-CN" altLang="en-US" sz="3200" dirty="0" smtClean="0">
                <a:solidFill>
                  <a:prstClr val="black"/>
                </a:solidFill>
              </a:rPr>
              <a:t>（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rpc</a:t>
            </a:r>
            <a:r>
              <a:rPr lang="zh-CN" altLang="en-US" sz="3200" dirty="0" smtClean="0">
                <a:solidFill>
                  <a:prstClr val="black"/>
                </a:solidFill>
              </a:rPr>
              <a:t>）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412776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kern="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请求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路径：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266700" algn="just"/>
            <a:r>
              <a:rPr lang="en-US" altLang="zh-CN" kern="100" dirty="0">
                <a:cs typeface="Courier New" panose="02070309020205020404" pitchFamily="49" charset="0"/>
              </a:rPr>
              <a:t>http://ip:port/restconf/operations/module_name:rpc_name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其中，</a:t>
            </a:r>
            <a:r>
              <a:rPr lang="en-US" altLang="zh-CN" kern="100" dirty="0" err="1">
                <a:cs typeface="Courier New" panose="02070309020205020404" pitchFamily="49" charset="0"/>
              </a:rPr>
              <a:t>module_name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指的是声明</a:t>
            </a:r>
            <a:r>
              <a:rPr lang="en-US" altLang="zh-CN" kern="100" dirty="0" err="1">
                <a:latin typeface="Consolas" panose="020B0609020204030204" pitchFamily="49" charset="0"/>
                <a:cs typeface="Courier New" panose="02070309020205020404" pitchFamily="49" charset="0"/>
              </a:rPr>
              <a:t>rpc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名称；</a:t>
            </a:r>
            <a:r>
              <a:rPr lang="en-US" altLang="zh-CN" kern="100" dirty="0" err="1">
                <a:latin typeface="Consolas" panose="020B0609020204030204" pitchFamily="49" charset="0"/>
                <a:cs typeface="Courier New" panose="02070309020205020404" pitchFamily="49" charset="0"/>
              </a:rPr>
              <a:t>rpc_name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kern="100" dirty="0" err="1">
                <a:latin typeface="Consolas" panose="020B0609020204030204" pitchFamily="49" charset="0"/>
                <a:cs typeface="Courier New" panose="02070309020205020404" pitchFamily="49" charset="0"/>
              </a:rPr>
              <a:t>rpc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的</a:t>
            </a:r>
            <a:r>
              <a:rPr lang="zh-CN" altLang="zh-CN" kern="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名称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 smtClean="0">
                <a:cs typeface="Courier New" panose="02070309020205020404" pitchFamily="49" charset="0"/>
              </a:rPr>
              <a:t>http://192.168.117.166:8080/restconf/operations/sal-flow:add-flow</a:t>
            </a:r>
            <a:endParaRPr lang="zh-CN" altLang="zh-CN" kern="100" dirty="0" smtClean="0"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kern="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请求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内容：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kern="100" dirty="0">
                <a:cs typeface="Courier New" panose="02070309020205020404" pitchFamily="49" charset="0"/>
              </a:rPr>
              <a:t>XML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kern="100" dirty="0">
                <a:cs typeface="Courier New" panose="02070309020205020404" pitchFamily="49" charset="0"/>
              </a:rPr>
              <a:t>JSON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，以</a:t>
            </a:r>
            <a:r>
              <a:rPr lang="en-US" altLang="zh-CN" kern="100" dirty="0">
                <a:cs typeface="Courier New" panose="02070309020205020404" pitchFamily="49" charset="0"/>
              </a:rPr>
              <a:t>JSON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为</a:t>
            </a:r>
            <a:r>
              <a:rPr lang="zh-CN" altLang="zh-CN" kern="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例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cs typeface="Courier New" panose="02070309020205020404" pitchFamily="49" charset="0"/>
              </a:rPr>
              <a:t>{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cs typeface="Courier New" panose="02070309020205020404" pitchFamily="49" charset="0"/>
              </a:rPr>
              <a:t>    "input" : {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cs typeface="Courier New" panose="02070309020205020404" pitchFamily="49" charset="0"/>
              </a:rPr>
              <a:t>	    ...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cs typeface="Courier New" panose="02070309020205020404" pitchFamily="49" charset="0"/>
              </a:rPr>
              <a:t>	}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cs typeface="Courier New" panose="02070309020205020404" pitchFamily="49" charset="0"/>
              </a:rPr>
              <a:t>}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需要注意的是，</a:t>
            </a:r>
            <a:r>
              <a:rPr lang="en-US" altLang="zh-CN" kern="100" dirty="0">
                <a:cs typeface="Courier New" panose="02070309020205020404" pitchFamily="49" charset="0"/>
              </a:rPr>
              <a:t>Routed </a:t>
            </a:r>
            <a:r>
              <a:rPr lang="en-US" altLang="zh-CN" kern="100" dirty="0" err="1">
                <a:cs typeface="Courier New" panose="02070309020205020404" pitchFamily="49" charset="0"/>
              </a:rPr>
              <a:t>Rpc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需要在</a:t>
            </a:r>
            <a:r>
              <a:rPr lang="en-US" altLang="zh-CN" kern="100" dirty="0">
                <a:cs typeface="Courier New" panose="02070309020205020404" pitchFamily="49" charset="0"/>
              </a:rPr>
              <a:t>input</a:t>
            </a:r>
            <a:r>
              <a:rPr lang="zh-CN" altLang="zh-CN" kern="100" dirty="0">
                <a:latin typeface="Consolas" panose="020B0609020204030204" pitchFamily="49" charset="0"/>
                <a:cs typeface="Courier New" panose="02070309020205020404" pitchFamily="49" charset="0"/>
              </a:rPr>
              <a:t>参数，包含上下文</a:t>
            </a:r>
            <a:r>
              <a:rPr lang="zh-CN" altLang="zh-CN" kern="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实例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kern="100" dirty="0">
                <a:cs typeface="Courier New" panose="02070309020205020404" pitchFamily="49" charset="0"/>
              </a:rPr>
              <a:t>{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/>
            <a:r>
              <a:rPr lang="en-US" altLang="zh-CN" kern="100" dirty="0">
                <a:cs typeface="Courier New" panose="02070309020205020404" pitchFamily="49" charset="0"/>
              </a:rPr>
              <a:t>    "input" : {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/>
            <a:r>
              <a:rPr lang="en-US" altLang="zh-CN" kern="100" dirty="0">
                <a:cs typeface="Courier New" panose="02070309020205020404" pitchFamily="49" charset="0"/>
              </a:rPr>
              <a:t>	    "node" : "/</a:t>
            </a:r>
            <a:r>
              <a:rPr lang="en-US" altLang="zh-CN" kern="100" dirty="0" err="1">
                <a:cs typeface="Courier New" panose="02070309020205020404" pitchFamily="49" charset="0"/>
              </a:rPr>
              <a:t>inv:nodes</a:t>
            </a:r>
            <a:r>
              <a:rPr lang="en-US" altLang="zh-CN" kern="100" dirty="0">
                <a:cs typeface="Courier New" panose="02070309020205020404" pitchFamily="49" charset="0"/>
              </a:rPr>
              <a:t>/</a:t>
            </a:r>
            <a:r>
              <a:rPr lang="en-US" altLang="zh-CN" kern="100" dirty="0" err="1">
                <a:cs typeface="Courier New" panose="02070309020205020404" pitchFamily="49" charset="0"/>
              </a:rPr>
              <a:t>inv:node</a:t>
            </a:r>
            <a:r>
              <a:rPr lang="en-US" altLang="zh-CN" kern="100" dirty="0">
                <a:cs typeface="Courier New" panose="02070309020205020404" pitchFamily="49" charset="0"/>
              </a:rPr>
              <a:t>[</a:t>
            </a:r>
            <a:r>
              <a:rPr lang="en-US" altLang="zh-CN" kern="100" dirty="0" err="1">
                <a:cs typeface="Courier New" panose="02070309020205020404" pitchFamily="49" charset="0"/>
              </a:rPr>
              <a:t>inv:id</a:t>
            </a:r>
            <a:r>
              <a:rPr lang="en-US" altLang="zh-CN" kern="100" dirty="0">
                <a:cs typeface="Courier New" panose="02070309020205020404" pitchFamily="49" charset="0"/>
              </a:rPr>
              <a:t>='foo']",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/>
            <a:r>
              <a:rPr lang="en-US" altLang="zh-CN" kern="100" dirty="0">
                <a:cs typeface="Courier New" panose="02070309020205020404" pitchFamily="49" charset="0"/>
              </a:rPr>
              <a:t>		...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/>
            <a:r>
              <a:rPr lang="en-US" altLang="zh-CN" kern="100" dirty="0">
                <a:cs typeface="Courier New" panose="02070309020205020404" pitchFamily="49" charset="0"/>
              </a:rPr>
              <a:t>	}</a:t>
            </a:r>
            <a:endParaRPr lang="zh-CN" altLang="zh-CN" kern="100" dirty="0">
              <a:cs typeface="Courier New" panose="02070309020205020404" pitchFamily="49" charset="0"/>
            </a:endParaRPr>
          </a:p>
          <a:p>
            <a:pPr marL="533400" indent="266700" algn="just"/>
            <a:r>
              <a:rPr lang="en-US" altLang="zh-CN" kern="100" dirty="0">
                <a:cs typeface="Courier New" panose="02070309020205020404" pitchFamily="49" charset="0"/>
              </a:rPr>
              <a:t>}</a:t>
            </a:r>
            <a:endParaRPr lang="zh-CN" altLang="zh-CN" kern="1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3564045"/>
            <a:ext cx="4304762" cy="31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0" y="32878"/>
            <a:ext cx="6462391" cy="33113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87782" y="476672"/>
            <a:ext cx="62946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10" y="3788033"/>
            <a:ext cx="6804755" cy="1944216"/>
          </a:xfrm>
          <a:prstGeom prst="rect">
            <a:avLst/>
          </a:prstGeom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407368" y="260648"/>
            <a:ext cx="46104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路由表 </a:t>
            </a:r>
            <a:r>
              <a:rPr lang="en-US" altLang="zh-CN" sz="3200" dirty="0" smtClean="0"/>
              <a:t>vs </a:t>
            </a:r>
            <a:r>
              <a:rPr lang="en-US" altLang="zh-CN" sz="3200" dirty="0" err="1" smtClean="0"/>
              <a:t>OpenFlow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流表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303910" y="4581128"/>
            <a:ext cx="680475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276872"/>
            <a:ext cx="6419048" cy="181904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54218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路由表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9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659" y="1611172"/>
            <a:ext cx="2638425" cy="37052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2169" y="581472"/>
            <a:ext cx="8516721" cy="5764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420611" y="4146431"/>
            <a:ext cx="160736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Match packets: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ingress </a:t>
            </a:r>
            <a:r>
              <a:rPr lang="en-US" dirty="0" smtClean="0"/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1" name="Rectangle 7"/>
          <p:cNvSpPr/>
          <p:nvPr/>
        </p:nvSpPr>
        <p:spPr>
          <a:xfrm>
            <a:off x="2392743" y="4119413"/>
            <a:ext cx="1436314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Matching precedence of the flow entry</a:t>
            </a:r>
            <a:endParaRPr lang="en-US" dirty="0"/>
          </a:p>
        </p:txBody>
      </p:sp>
      <p:sp>
        <p:nvSpPr>
          <p:cNvPr id="12" name="TextBox 8"/>
          <p:cNvSpPr txBox="1"/>
          <p:nvPr/>
        </p:nvSpPr>
        <p:spPr>
          <a:xfrm>
            <a:off x="4231293" y="4129897"/>
            <a:ext cx="1412888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action set  or </a:t>
            </a:r>
          </a:p>
          <a:p>
            <a:r>
              <a:rPr lang="en-US" dirty="0" smtClean="0"/>
              <a:t>pipeline processing</a:t>
            </a:r>
            <a:endParaRPr lang="en-US" dirty="0"/>
          </a:p>
        </p:txBody>
      </p:sp>
      <p:cxnSp>
        <p:nvCxnSpPr>
          <p:cNvPr id="13" name="Straight Connector 10"/>
          <p:cNvCxnSpPr>
            <a:endCxn id="10" idx="0"/>
          </p:cNvCxnSpPr>
          <p:nvPr/>
        </p:nvCxnSpPr>
        <p:spPr>
          <a:xfrm flipH="1">
            <a:off x="1224293" y="3584456"/>
            <a:ext cx="296236" cy="56197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endCxn id="11" idx="0"/>
          </p:cNvCxnSpPr>
          <p:nvPr/>
        </p:nvCxnSpPr>
        <p:spPr>
          <a:xfrm>
            <a:off x="2793580" y="3493719"/>
            <a:ext cx="317320" cy="6256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39816" y="3489155"/>
            <a:ext cx="506638" cy="61674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57" y="3222488"/>
            <a:ext cx="6085714" cy="266667"/>
          </a:xfrm>
          <a:prstGeom prst="rect">
            <a:avLst/>
          </a:prstGeom>
        </p:spPr>
      </p:pic>
      <p:sp>
        <p:nvSpPr>
          <p:cNvPr id="19" name="TextBox 8"/>
          <p:cNvSpPr txBox="1"/>
          <p:nvPr/>
        </p:nvSpPr>
        <p:spPr>
          <a:xfrm>
            <a:off x="775163" y="1641882"/>
            <a:ext cx="1611557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updated when packets are matched.</a:t>
            </a:r>
            <a:endParaRPr lang="en-US" dirty="0"/>
          </a:p>
        </p:txBody>
      </p:sp>
      <p:cxnSp>
        <p:nvCxnSpPr>
          <p:cNvPr id="21" name="Straight Connector 12"/>
          <p:cNvCxnSpPr/>
          <p:nvPr/>
        </p:nvCxnSpPr>
        <p:spPr>
          <a:xfrm>
            <a:off x="1964757" y="2614739"/>
            <a:ext cx="1512690" cy="5807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3477447" y="1593578"/>
            <a:ext cx="5256584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used by the controller to filter flow entries affected by </a:t>
            </a:r>
          </a:p>
          <a:p>
            <a:r>
              <a:rPr lang="en-US" altLang="zh-CN" dirty="0" smtClean="0"/>
              <a:t>flow </a:t>
            </a:r>
            <a:r>
              <a:rPr lang="en-US" altLang="zh-CN" dirty="0"/>
              <a:t>statistics, flow modification and flow deletion requests</a:t>
            </a:r>
          </a:p>
        </p:txBody>
      </p:sp>
      <p:cxnSp>
        <p:nvCxnSpPr>
          <p:cNvPr id="23" name="Straight Connector 14"/>
          <p:cNvCxnSpPr/>
          <p:nvPr/>
        </p:nvCxnSpPr>
        <p:spPr>
          <a:xfrm>
            <a:off x="6019368" y="2529197"/>
            <a:ext cx="580688" cy="6887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22117" y="4105903"/>
            <a:ext cx="2698955" cy="832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32603" y="405569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maximum amount of time or idle time before flow is expired by the 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cxnSp>
        <p:nvCxnSpPr>
          <p:cNvPr id="28" name="Straight Connector 14"/>
          <p:cNvCxnSpPr/>
          <p:nvPr/>
        </p:nvCxnSpPr>
        <p:spPr>
          <a:xfrm>
            <a:off x="5822117" y="3489155"/>
            <a:ext cx="633923" cy="61674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542184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hlinkClick r:id="rId5" action="ppaction://hlinkfile"/>
              </a:rPr>
              <a:t>OpenFlow</a:t>
            </a:r>
            <a:r>
              <a:rPr lang="zh-CN" altLang="en-US" sz="3200" dirty="0"/>
              <a:t>流</a:t>
            </a:r>
            <a:r>
              <a:rPr lang="zh-CN" altLang="en-US" sz="3200" dirty="0" smtClean="0"/>
              <a:t>表</a:t>
            </a:r>
            <a:r>
              <a:rPr lang="zh-CN" altLang="en-US" sz="3200" dirty="0"/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37616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59" y="846138"/>
            <a:ext cx="7857143" cy="318095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542184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OpenFlow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Pipeline</a:t>
            </a:r>
            <a:endParaRPr lang="zh-CN" altLang="en-US" sz="32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4027090"/>
            <a:ext cx="845223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417638"/>
            <a:ext cx="5723809" cy="445714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542184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Packet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70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334272" cy="121014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OpenFlow</a:t>
            </a:r>
            <a:r>
              <a:rPr lang="zh-CN" altLang="en-US" sz="3200" dirty="0"/>
              <a:t>流</a:t>
            </a:r>
            <a:r>
              <a:rPr lang="zh-CN" altLang="en-US" sz="3200" dirty="0" smtClean="0"/>
              <a:t>表项匹配域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988840"/>
            <a:ext cx="7209524" cy="47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336812"/>
            <a:ext cx="731428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376" y="1844824"/>
            <a:ext cx="9145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1"/>
            <a:r>
              <a:rPr lang="en-US" altLang="zh-CN" sz="2800" dirty="0" smtClean="0"/>
              <a:t>Layer </a:t>
            </a:r>
            <a:r>
              <a:rPr lang="en-US" altLang="zh-CN" sz="2800" dirty="0"/>
              <a:t>1 – Tunnel ID</a:t>
            </a:r>
            <a:r>
              <a:rPr lang="en-US" altLang="zh-CN" sz="2800" dirty="0">
                <a:solidFill>
                  <a:srgbClr val="FF0000"/>
                </a:solidFill>
              </a:rPr>
              <a:t>, In Port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QoS</a:t>
            </a:r>
            <a:r>
              <a:rPr lang="en-US" altLang="zh-CN" sz="2800" dirty="0"/>
              <a:t> priority, </a:t>
            </a:r>
            <a:r>
              <a:rPr lang="en-US" altLang="zh-CN" sz="2800" dirty="0" err="1" smtClean="0"/>
              <a:t>etc</a:t>
            </a:r>
            <a:endParaRPr lang="en-US" altLang="zh-CN" sz="2800" dirty="0" smtClean="0"/>
          </a:p>
          <a:p>
            <a:pPr lvl="1" latinLnBrk="1"/>
            <a:endParaRPr lang="en-US" altLang="zh-CN" sz="2800" dirty="0"/>
          </a:p>
          <a:p>
            <a:pPr lvl="1" latinLnBrk="1"/>
            <a:r>
              <a:rPr lang="en-US" altLang="zh-CN" sz="2800" dirty="0">
                <a:solidFill>
                  <a:srgbClr val="FF0000"/>
                </a:solidFill>
              </a:rPr>
              <a:t>Layer 2</a:t>
            </a:r>
            <a:r>
              <a:rPr lang="en-US" altLang="zh-CN" sz="2800" dirty="0"/>
              <a:t> – MAC address, VLAN ID, Ethernet </a:t>
            </a:r>
            <a:r>
              <a:rPr lang="en-US" altLang="zh-CN" sz="2800" dirty="0" smtClean="0"/>
              <a:t>type</a:t>
            </a:r>
          </a:p>
          <a:p>
            <a:pPr lvl="1" latinLnBrk="1"/>
            <a:endParaRPr lang="en-US" altLang="zh-CN" sz="2800" dirty="0"/>
          </a:p>
          <a:p>
            <a:pPr lvl="1" latinLnBrk="1"/>
            <a:r>
              <a:rPr lang="en-US" altLang="zh-CN" sz="2800" dirty="0">
                <a:solidFill>
                  <a:srgbClr val="FF0000"/>
                </a:solidFill>
              </a:rPr>
              <a:t>Layer 3</a:t>
            </a:r>
            <a:r>
              <a:rPr lang="en-US" altLang="zh-CN" sz="2800" dirty="0"/>
              <a:t> – IPv4/IPv6 fields, </a:t>
            </a:r>
            <a:r>
              <a:rPr lang="en-US" altLang="zh-CN" sz="2800" dirty="0" smtClean="0"/>
              <a:t>ARP, </a:t>
            </a:r>
            <a:r>
              <a:rPr lang="en-US" altLang="zh-CN" sz="2800" dirty="0" err="1" smtClean="0"/>
              <a:t>etc</a:t>
            </a:r>
            <a:endParaRPr lang="en-US" altLang="zh-CN" sz="2800" dirty="0" smtClean="0"/>
          </a:p>
          <a:p>
            <a:pPr lvl="1" latinLnBrk="1"/>
            <a:endParaRPr lang="en-US" altLang="zh-CN" sz="2800" dirty="0"/>
          </a:p>
          <a:p>
            <a:pPr lvl="1" latinLnBrk="1"/>
            <a:r>
              <a:rPr lang="en-US" altLang="zh-CN" sz="2800" dirty="0"/>
              <a:t>Layer 4 – </a:t>
            </a:r>
            <a:r>
              <a:rPr lang="en-US" altLang="zh-CN" sz="2800" dirty="0">
                <a:solidFill>
                  <a:srgbClr val="FF0000"/>
                </a:solidFill>
              </a:rPr>
              <a:t>TCP/UDP</a:t>
            </a:r>
            <a:r>
              <a:rPr lang="en-US" altLang="zh-CN" sz="2800" dirty="0"/>
              <a:t>, </a:t>
            </a:r>
            <a:r>
              <a:rPr lang="en-US" altLang="zh-CN" sz="2800" dirty="0" err="1" smtClean="0"/>
              <a:t>ICMP,etc</a:t>
            </a:r>
            <a:endParaRPr lang="en-US" altLang="zh-CN" sz="2800" dirty="0" smtClean="0"/>
          </a:p>
          <a:p>
            <a:pPr lvl="1" latinLnBrk="1"/>
            <a:endParaRPr lang="en-US" altLang="zh-CN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334272" cy="121014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OpenFlow</a:t>
            </a:r>
            <a:r>
              <a:rPr lang="zh-CN" altLang="en-US" sz="3200" dirty="0"/>
              <a:t>流</a:t>
            </a:r>
            <a:r>
              <a:rPr lang="zh-CN" altLang="en-US" sz="3200" dirty="0" smtClean="0"/>
              <a:t>表项匹配域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5589240"/>
            <a:ext cx="731428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1243</Words>
  <Application>Microsoft Office PowerPoint</Application>
  <PresentationFormat>宽屏</PresentationFormat>
  <Paragraphs>234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Consolas</vt:lpstr>
      <vt:lpstr>Courier New</vt:lpstr>
      <vt:lpstr>Times New Roman</vt:lpstr>
      <vt:lpstr>Office 主题</vt:lpstr>
      <vt:lpstr>OpenFlow流表</vt:lpstr>
      <vt:lpstr>PowerPoint 演示文稿</vt:lpstr>
      <vt:lpstr>PowerPoint 演示文稿</vt:lpstr>
      <vt:lpstr>路由表</vt:lpstr>
      <vt:lpstr>OpenFlow流表项</vt:lpstr>
      <vt:lpstr>OpenFlow Pipeline</vt:lpstr>
      <vt:lpstr>Packet Flow</vt:lpstr>
      <vt:lpstr>OpenFlow流表项匹配域</vt:lpstr>
      <vt:lpstr>OpenFlow流表项匹配域</vt:lpstr>
      <vt:lpstr>OpenFlow流表项匹配字段</vt:lpstr>
      <vt:lpstr>OpenFlow流表项匹配字段</vt:lpstr>
      <vt:lpstr>下发流表实现</vt:lpstr>
      <vt:lpstr>下发流表实现</vt:lpstr>
      <vt:lpstr>下发流表实现</vt:lpstr>
      <vt:lpstr>下发流表实现</vt:lpstr>
      <vt:lpstr>下发流表实现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Wei</dc:creator>
  <cp:lastModifiedBy>Wei</cp:lastModifiedBy>
  <cp:revision>241</cp:revision>
  <dcterms:created xsi:type="dcterms:W3CDTF">2018-12-20T12:53:20Z</dcterms:created>
  <dcterms:modified xsi:type="dcterms:W3CDTF">2018-12-26T12:02:20Z</dcterms:modified>
</cp:coreProperties>
</file>