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FDF0DB-A6FF-4FA9-881E-BF57FD4DF19C}">
          <p14:sldIdLst>
            <p14:sldId id="256"/>
            <p14:sldId id="2146847054"/>
            <p14:sldId id="262"/>
            <p14:sldId id="263"/>
            <p14:sldId id="265"/>
            <p14:sldId id="2146847057"/>
          </p14:sldIdLst>
        </p14:section>
        <p14:section name="Untitled Section" id="{3F65E1D3-F039-4DCF-958A-E64864F38583}">
          <p14:sldIdLst>
            <p14:sldId id="2146847060"/>
            <p14:sldId id="2146847062"/>
            <p14:sldId id="21468470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A7989-2F5B-4C54-B4A5-7D67678C2277}" v="5" dt="2025-02-23T04:05:01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goud" userId="fe18860ea3d892db" providerId="LiveId" clId="{977A7989-2F5B-4C54-B4A5-7D67678C2277}"/>
    <pc:docChg chg="undo custSel addSld delSld modSld addSection">
      <pc:chgData name="Kiran goud" userId="fe18860ea3d892db" providerId="LiveId" clId="{977A7989-2F5B-4C54-B4A5-7D67678C2277}" dt="2025-02-23T04:05:33.277" v="247" actId="20577"/>
      <pc:docMkLst>
        <pc:docMk/>
      </pc:docMkLst>
      <pc:sldChg chg="modSp mod">
        <pc:chgData name="Kiran goud" userId="fe18860ea3d892db" providerId="LiveId" clId="{977A7989-2F5B-4C54-B4A5-7D67678C2277}" dt="2025-02-23T03:39:04.313" v="15" actId="20577"/>
        <pc:sldMkLst>
          <pc:docMk/>
          <pc:sldMk cId="953325580" sldId="256"/>
        </pc:sldMkLst>
        <pc:spChg chg="mod">
          <ac:chgData name="Kiran goud" userId="fe18860ea3d892db" providerId="LiveId" clId="{977A7989-2F5B-4C54-B4A5-7D67678C2277}" dt="2025-02-23T03:39:04.313" v="15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add del mod">
        <pc:chgData name="Kiran goud" userId="fe18860ea3d892db" providerId="LiveId" clId="{977A7989-2F5B-4C54-B4A5-7D67678C2277}" dt="2025-02-23T03:40:32.882" v="21" actId="12"/>
        <pc:sldMkLst>
          <pc:docMk/>
          <pc:sldMk cId="1186421160" sldId="262"/>
        </pc:sldMkLst>
        <pc:spChg chg="mod">
          <ac:chgData name="Kiran goud" userId="fe18860ea3d892db" providerId="LiveId" clId="{977A7989-2F5B-4C54-B4A5-7D67678C2277}" dt="2025-02-23T03:40:32.882" v="21" actId="12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Kiran goud" userId="fe18860ea3d892db" providerId="LiveId" clId="{977A7989-2F5B-4C54-B4A5-7D67678C2277}" dt="2025-02-23T03:43:34.618" v="64" actId="20577"/>
        <pc:sldMkLst>
          <pc:docMk/>
          <pc:sldMk cId="3202024527" sldId="265"/>
        </pc:sldMkLst>
        <pc:spChg chg="mod">
          <ac:chgData name="Kiran goud" userId="fe18860ea3d892db" providerId="LiveId" clId="{977A7989-2F5B-4C54-B4A5-7D67678C2277}" dt="2025-02-23T03:43:34.618" v="64" actId="20577"/>
          <ac:spMkLst>
            <pc:docMk/>
            <pc:sldMk cId="3202024527" sldId="265"/>
            <ac:spMk id="2" creationId="{C4FFAF3C-BA60-9181-132C-C36C403AAEA7}"/>
          </ac:spMkLst>
        </pc:spChg>
      </pc:sldChg>
      <pc:sldChg chg="del">
        <pc:chgData name="Kiran goud" userId="fe18860ea3d892db" providerId="LiveId" clId="{977A7989-2F5B-4C54-B4A5-7D67678C2277}" dt="2025-02-22T07:01:51.886" v="0" actId="2696"/>
        <pc:sldMkLst>
          <pc:docMk/>
          <pc:sldMk cId="614882681" sldId="2146847055"/>
        </pc:sldMkLst>
      </pc:sldChg>
      <pc:sldChg chg="modSp mod">
        <pc:chgData name="Kiran goud" userId="fe18860ea3d892db" providerId="LiveId" clId="{977A7989-2F5B-4C54-B4A5-7D67678C2277}" dt="2025-02-23T03:48:18.784" v="97" actId="113"/>
        <pc:sldMkLst>
          <pc:docMk/>
          <pc:sldMk cId="3819043843" sldId="2146847057"/>
        </pc:sldMkLst>
        <pc:spChg chg="mod">
          <ac:chgData name="Kiran goud" userId="fe18860ea3d892db" providerId="LiveId" clId="{977A7989-2F5B-4C54-B4A5-7D67678C2277}" dt="2025-02-23T03:48:18.784" v="97" actId="113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 modClrScheme chgLayout">
        <pc:chgData name="Kiran goud" userId="fe18860ea3d892db" providerId="LiveId" clId="{977A7989-2F5B-4C54-B4A5-7D67678C2277}" dt="2025-02-23T04:05:33.277" v="247" actId="20577"/>
        <pc:sldMkLst>
          <pc:docMk/>
          <pc:sldMk cId="2083715239" sldId="2146847060"/>
        </pc:sldMkLst>
        <pc:spChg chg="mod ord">
          <ac:chgData name="Kiran goud" userId="fe18860ea3d892db" providerId="LiveId" clId="{977A7989-2F5B-4C54-B4A5-7D67678C2277}" dt="2025-02-23T04:03:17.251" v="215" actId="700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Kiran goud" userId="fe18860ea3d892db" providerId="LiveId" clId="{977A7989-2F5B-4C54-B4A5-7D67678C2277}" dt="2025-02-23T03:51:04.156" v="132" actId="931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Kiran goud" userId="fe18860ea3d892db" providerId="LiveId" clId="{977A7989-2F5B-4C54-B4A5-7D67678C2277}" dt="2025-02-23T04:02:21.258" v="211" actId="14100"/>
          <ac:spMkLst>
            <pc:docMk/>
            <pc:sldMk cId="2083715239" sldId="2146847060"/>
            <ac:spMk id="9" creationId="{4BD8255C-E81B-3BF3-8C5A-B815C9D7ECED}"/>
          </ac:spMkLst>
        </pc:spChg>
        <pc:spChg chg="add del">
          <ac:chgData name="Kiran goud" userId="fe18860ea3d892db" providerId="LiveId" clId="{977A7989-2F5B-4C54-B4A5-7D67678C2277}" dt="2025-02-23T04:03:00.737" v="213" actId="22"/>
          <ac:spMkLst>
            <pc:docMk/>
            <pc:sldMk cId="2083715239" sldId="2146847060"/>
            <ac:spMk id="11" creationId="{AF9B5779-4516-F09C-98CF-232EFCE020AC}"/>
          </ac:spMkLst>
        </pc:spChg>
        <pc:spChg chg="add del mod ord">
          <ac:chgData name="Kiran goud" userId="fe18860ea3d892db" providerId="LiveId" clId="{977A7989-2F5B-4C54-B4A5-7D67678C2277}" dt="2025-02-23T04:03:17.251" v="215" actId="700"/>
          <ac:spMkLst>
            <pc:docMk/>
            <pc:sldMk cId="2083715239" sldId="2146847060"/>
            <ac:spMk id="12" creationId="{99892C78-549C-9085-12D1-F9922318DB5A}"/>
          </ac:spMkLst>
        </pc:spChg>
        <pc:spChg chg="add mod">
          <ac:chgData name="Kiran goud" userId="fe18860ea3d892db" providerId="LiveId" clId="{977A7989-2F5B-4C54-B4A5-7D67678C2277}" dt="2025-02-23T04:04:54.598" v="231" actId="5793"/>
          <ac:spMkLst>
            <pc:docMk/>
            <pc:sldMk cId="2083715239" sldId="2146847060"/>
            <ac:spMk id="13" creationId="{E3F43B6D-9F30-92BD-99D6-018CCE3D8FC3}"/>
          </ac:spMkLst>
        </pc:spChg>
        <pc:spChg chg="add mod">
          <ac:chgData name="Kiran goud" userId="fe18860ea3d892db" providerId="LiveId" clId="{977A7989-2F5B-4C54-B4A5-7D67678C2277}" dt="2025-02-23T04:05:33.277" v="247" actId="20577"/>
          <ac:spMkLst>
            <pc:docMk/>
            <pc:sldMk cId="2083715239" sldId="2146847060"/>
            <ac:spMk id="14" creationId="{F3AAB07C-59D9-D0CF-98CD-FAA2147D919E}"/>
          </ac:spMkLst>
        </pc:spChg>
        <pc:picChg chg="add mod ord">
          <ac:chgData name="Kiran goud" userId="fe18860ea3d892db" providerId="LiveId" clId="{977A7989-2F5B-4C54-B4A5-7D67678C2277}" dt="2025-02-23T04:03:38.287" v="219" actId="14100"/>
          <ac:picMkLst>
            <pc:docMk/>
            <pc:sldMk cId="2083715239" sldId="2146847060"/>
            <ac:picMk id="5" creationId="{04A6C710-1DBC-646D-B2C9-9BD3614E9C57}"/>
          </ac:picMkLst>
        </pc:picChg>
        <pc:picChg chg="add mod">
          <ac:chgData name="Kiran goud" userId="fe18860ea3d892db" providerId="LiveId" clId="{977A7989-2F5B-4C54-B4A5-7D67678C2277}" dt="2025-02-23T03:57:37.870" v="206" actId="14100"/>
          <ac:picMkLst>
            <pc:docMk/>
            <pc:sldMk cId="2083715239" sldId="2146847060"/>
            <ac:picMk id="7" creationId="{B87E79B1-FBBA-4AFC-3DC6-5C98B17E5803}"/>
          </ac:picMkLst>
        </pc:picChg>
        <pc:inkChg chg="add del">
          <ac:chgData name="Kiran goud" userId="fe18860ea3d892db" providerId="LiveId" clId="{977A7989-2F5B-4C54-B4A5-7D67678C2277}" dt="2025-02-23T04:01:52.343" v="209"/>
          <ac:inkMkLst>
            <pc:docMk/>
            <pc:sldMk cId="2083715239" sldId="2146847060"/>
            <ac:inkMk id="8" creationId="{8D379485-A980-8191-23C3-7A18E223EAB9}"/>
          </ac:inkMkLst>
        </pc:inkChg>
      </pc:sldChg>
      <pc:sldChg chg="modSp mod">
        <pc:chgData name="Kiran goud" userId="fe18860ea3d892db" providerId="LiveId" clId="{977A7989-2F5B-4C54-B4A5-7D67678C2277}" dt="2025-02-23T03:55:12.193" v="201" actId="20577"/>
        <pc:sldMkLst>
          <pc:docMk/>
          <pc:sldMk cId="4233882376" sldId="2146847062"/>
        </pc:sldMkLst>
        <pc:spChg chg="mod">
          <ac:chgData name="Kiran goud" userId="fe18860ea3d892db" providerId="LiveId" clId="{977A7989-2F5B-4C54-B4A5-7D67678C2277}" dt="2025-02-23T03:55:12.193" v="201" actId="20577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Vanga Kiran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Vanga Kiran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Holy Mary Institute Of Technology and Science [EEE]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With the rise of digital communication the need secure data transmission has become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Traditional encryption methods protect data but often attract attention making them susceptible to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Steganography the practice of concealing information within digital media offers data covert approach to secure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This project focuses on implementing secure data hiding in images using steganography, ensuring confidentially  while minimizing detection risks.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/>
              <a:t>1. Programming Language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</a:t>
            </a:r>
            <a:r>
              <a:rPr lang="en-IN" dirty="0"/>
              <a:t>– For implementing steganography algorithms and encryption techniques.</a:t>
            </a:r>
          </a:p>
          <a:p>
            <a:pPr marL="0" indent="0">
              <a:buNone/>
            </a:pPr>
            <a:r>
              <a:rPr lang="en-IN" b="1" dirty="0"/>
              <a:t>2. Steganography Techniques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LSB (least significant bit) – </a:t>
            </a:r>
            <a:r>
              <a:rPr lang="en-IN" dirty="0"/>
              <a:t>A common method for hiding data in pixel values.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DCT (Discrete cosine transform) – </a:t>
            </a:r>
            <a:r>
              <a:rPr lang="en-IN" dirty="0"/>
              <a:t>Used in JPEG images for frequency domain embedding.</a:t>
            </a:r>
          </a:p>
          <a:p>
            <a:pPr marL="0" indent="0">
              <a:buNone/>
            </a:pPr>
            <a:r>
              <a:rPr lang="en-IN" b="1" dirty="0"/>
              <a:t>3. Cryptographic Algorithms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AES (Advanced Encryption Standard) – </a:t>
            </a:r>
            <a:r>
              <a:rPr lang="en-IN" dirty="0"/>
              <a:t>Encrypting hidden data before embedding.</a:t>
            </a:r>
          </a:p>
          <a:p>
            <a:pPr marL="0" indent="0">
              <a:buNone/>
            </a:pPr>
            <a:r>
              <a:rPr lang="en-IN" b="1" dirty="0"/>
              <a:t>4. Image Processing Libraries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 </a:t>
            </a:r>
            <a:r>
              <a:rPr lang="en-IN" dirty="0"/>
              <a:t>– For image manipulation and processing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PIL (pillow) </a:t>
            </a:r>
            <a:r>
              <a:rPr lang="en-IN" dirty="0"/>
              <a:t>– For handling image encoding and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6" y="141294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1. Hybrid Steganography (LSB + DCT/DWT) for Higher Security</a:t>
            </a:r>
            <a:endParaRPr lang="en-US" sz="1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</a:rPr>
              <a:t>Instead of traditional LSB substitution, the project can use a hybrid approach by embedding data in both: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2. Spatial domain (LSB) </a:t>
            </a:r>
            <a:r>
              <a:rPr lang="en-US" sz="1800" dirty="0">
                <a:solidFill>
                  <a:srgbClr val="0F0F0F"/>
                </a:solidFill>
              </a:rPr>
              <a:t>for easy retrieval</a:t>
            </a:r>
            <a:r>
              <a:rPr lang="en-US" sz="1800" b="1" dirty="0">
                <a:solidFill>
                  <a:srgbClr val="0F0F0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3. Frequency domain (DCT/DWT) </a:t>
            </a:r>
            <a:r>
              <a:rPr lang="en-US" sz="1800" dirty="0">
                <a:solidFill>
                  <a:srgbClr val="0F0F0F"/>
                </a:solidFill>
              </a:rPr>
              <a:t>to increase resistance against attacks like compression and noise</a:t>
            </a:r>
            <a:r>
              <a:rPr lang="en-US" sz="1800" b="1" dirty="0">
                <a:solidFill>
                  <a:srgbClr val="0F0F0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4. AI-Based Adaptive Steganography (Smart Pixel Selection)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</a:rPr>
              <a:t> Uses machine learning (CNNs) to analyze images and choose the least noticeable areas for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</a:rPr>
              <a:t> Reduces the risk of detection by steganalysis tools while maintaining image quality.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5. Invisible QR Code Embedding for Large Data Capacity Instead-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  </a:t>
            </a:r>
            <a:r>
              <a:rPr lang="en-US" sz="1800" dirty="0">
                <a:solidFill>
                  <a:srgbClr val="0F0F0F"/>
                </a:solidFill>
              </a:rPr>
              <a:t>Of hiding plain text, the tool converts messages into QR codes and embeds them in the image.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can benefit a wide range of users across different fields, especially those requiring confidential communication, data protection, and digital forensics.</a:t>
            </a:r>
          </a:p>
          <a:p>
            <a:pPr marL="342900" indent="-342900">
              <a:buAutoNum type="arabicPeriod"/>
            </a:pPr>
            <a:r>
              <a:rPr lang="en-US" b="1" dirty="0"/>
              <a:t>Cybersecurity &amp; Intelligence Agencies -</a:t>
            </a:r>
            <a:r>
              <a:rPr lang="en-US" dirty="0"/>
              <a:t> Government &amp; Military Organizations – For secure, covert communication without raising suspicion.</a:t>
            </a:r>
          </a:p>
          <a:p>
            <a:pPr marL="342900" indent="-342900">
              <a:buAutoNum type="arabicPeriod"/>
            </a:pPr>
            <a:r>
              <a:rPr lang="en-US" b="1" dirty="0"/>
              <a:t>Cybersecurity Analysts – </a:t>
            </a:r>
            <a:r>
              <a:rPr lang="en-US" dirty="0"/>
              <a:t>To securely transfer sensitive threat intelligence data.</a:t>
            </a:r>
          </a:p>
          <a:p>
            <a:pPr marL="342900" indent="-342900">
              <a:buAutoNum type="arabicPeriod"/>
            </a:pPr>
            <a:r>
              <a:rPr lang="en-US" b="1" dirty="0"/>
              <a:t>Intelligence Agencies – </a:t>
            </a:r>
            <a:r>
              <a:rPr lang="en-US" dirty="0"/>
              <a:t>For undercover agents to exchange confidential information safely.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6C710-1DBC-646D-B2C9-9BD3614E9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3985" y="2079061"/>
            <a:ext cx="3062163" cy="3016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E79B1-FBBA-4AFC-3DC6-5C98B17E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45" y="2079061"/>
            <a:ext cx="3061059" cy="30169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BD8255C-E81B-3BF3-8C5A-B815C9D7ECED}"/>
              </a:ext>
            </a:extLst>
          </p:cNvPr>
          <p:cNvSpPr/>
          <p:nvPr/>
        </p:nvSpPr>
        <p:spPr>
          <a:xfrm>
            <a:off x="5024284" y="3429000"/>
            <a:ext cx="1627337" cy="6426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43B6D-9F30-92BD-99D6-018CCE3D8FC3}"/>
              </a:ext>
            </a:extLst>
          </p:cNvPr>
          <p:cNvSpPr txBox="1"/>
          <p:nvPr/>
        </p:nvSpPr>
        <p:spPr>
          <a:xfrm>
            <a:off x="2196548" y="578457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AB07C-59D9-D0CF-98CD-FAA2147D919E}"/>
              </a:ext>
            </a:extLst>
          </p:cNvPr>
          <p:cNvSpPr txBox="1"/>
          <p:nvPr/>
        </p:nvSpPr>
        <p:spPr>
          <a:xfrm>
            <a:off x="8527774" y="5635486"/>
            <a:ext cx="9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Stegno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Steganography offers a covert and secure method for hiding data in images, making it a valuable tool for secure communication.</a:t>
            </a:r>
          </a:p>
          <a:p>
            <a:r>
              <a:rPr lang="en-IN" dirty="0"/>
              <a:t>Combining encryption with steganography enhances security, ensuring that even if extracted, the hidden data remains unreadable.</a:t>
            </a:r>
          </a:p>
          <a:p>
            <a:r>
              <a:rPr lang="en-IN" dirty="0"/>
              <a:t>Advanced techniques like LSB, DCT, and DWT steganography improve robustness against detection and compression attacks.</a:t>
            </a:r>
          </a:p>
          <a:p>
            <a:r>
              <a:rPr lang="en-IN" dirty="0"/>
              <a:t>AI-powered adaptive steganography can enhance security by intelligently selecting embedding regions that minimize detection risk.</a:t>
            </a:r>
          </a:p>
          <a:p>
            <a:r>
              <a:rPr lang="en-IN" dirty="0"/>
              <a:t>Real-world applications span across cybersecurity, law enforcement, digital forensics, corporate security, and personal privacy.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539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Kiran goud</cp:lastModifiedBy>
  <cp:revision>26</cp:revision>
  <dcterms:created xsi:type="dcterms:W3CDTF">2021-05-26T16:50:10Z</dcterms:created>
  <dcterms:modified xsi:type="dcterms:W3CDTF">2025-02-23T04:05:42Z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