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6BB28B-11DD-4055-8613-FEE284A286FE}"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D4D3C-C36C-4B3C-92B4-A5A4AA226A0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1188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46BB28B-11DD-4055-8613-FEE284A286FE}" type="datetimeFigureOut">
              <a:rPr lang="en-US" smtClean="0"/>
              <a:t>7/10/2020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DD4D3C-C36C-4B3C-92B4-A5A4AA226A03}" type="slidenum">
              <a:rPr lang="en-US" smtClean="0"/>
              <a:t>‹#›</a:t>
            </a:fld>
            <a:endParaRPr lang="en-US"/>
          </a:p>
        </p:txBody>
      </p:sp>
    </p:spTree>
    <p:extLst>
      <p:ext uri="{BB962C8B-B14F-4D97-AF65-F5344CB8AC3E}">
        <p14:creationId xmlns:p14="http://schemas.microsoft.com/office/powerpoint/2010/main" val="3810882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BB28B-11DD-4055-8613-FEE284A286FE}"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D4D3C-C36C-4B3C-92B4-A5A4AA226A03}" type="slidenum">
              <a:rPr lang="en-US" smtClean="0"/>
              <a:t>‹#›</a:t>
            </a:fld>
            <a:endParaRPr lang="en-US"/>
          </a:p>
        </p:txBody>
      </p:sp>
    </p:spTree>
    <p:extLst>
      <p:ext uri="{BB962C8B-B14F-4D97-AF65-F5344CB8AC3E}">
        <p14:creationId xmlns:p14="http://schemas.microsoft.com/office/powerpoint/2010/main" val="1028346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BB28B-11DD-4055-8613-FEE284A286FE}"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D4D3C-C36C-4B3C-92B4-A5A4AA226A0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4465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BB28B-11DD-4055-8613-FEE284A286FE}"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D4D3C-C36C-4B3C-92B4-A5A4AA226A03}" type="slidenum">
              <a:rPr lang="en-US" smtClean="0"/>
              <a:t>‹#›</a:t>
            </a:fld>
            <a:endParaRPr lang="en-US"/>
          </a:p>
        </p:txBody>
      </p:sp>
    </p:spTree>
    <p:extLst>
      <p:ext uri="{BB962C8B-B14F-4D97-AF65-F5344CB8AC3E}">
        <p14:creationId xmlns:p14="http://schemas.microsoft.com/office/powerpoint/2010/main" val="523192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BB28B-11DD-4055-8613-FEE284A286FE}"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D4D3C-C36C-4B3C-92B4-A5A4AA226A0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84025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BB28B-11DD-4055-8613-FEE284A286FE}"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D4D3C-C36C-4B3C-92B4-A5A4AA226A03}" type="slidenum">
              <a:rPr lang="en-US" smtClean="0"/>
              <a:t>‹#›</a:t>
            </a:fld>
            <a:endParaRPr lang="en-US"/>
          </a:p>
        </p:txBody>
      </p:sp>
    </p:spTree>
    <p:extLst>
      <p:ext uri="{BB962C8B-B14F-4D97-AF65-F5344CB8AC3E}">
        <p14:creationId xmlns:p14="http://schemas.microsoft.com/office/powerpoint/2010/main" val="463844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BB28B-11DD-4055-8613-FEE284A286FE}"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D4D3C-C36C-4B3C-92B4-A5A4AA226A03}" type="slidenum">
              <a:rPr lang="en-US" smtClean="0"/>
              <a:t>‹#›</a:t>
            </a:fld>
            <a:endParaRPr lang="en-US"/>
          </a:p>
        </p:txBody>
      </p:sp>
    </p:spTree>
    <p:extLst>
      <p:ext uri="{BB962C8B-B14F-4D97-AF65-F5344CB8AC3E}">
        <p14:creationId xmlns:p14="http://schemas.microsoft.com/office/powerpoint/2010/main" val="2375311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BB28B-11DD-4055-8613-FEE284A286FE}"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D4D3C-C36C-4B3C-92B4-A5A4AA226A03}" type="slidenum">
              <a:rPr lang="en-US" smtClean="0"/>
              <a:t>‹#›</a:t>
            </a:fld>
            <a:endParaRPr lang="en-US"/>
          </a:p>
        </p:txBody>
      </p:sp>
    </p:spTree>
    <p:extLst>
      <p:ext uri="{BB962C8B-B14F-4D97-AF65-F5344CB8AC3E}">
        <p14:creationId xmlns:p14="http://schemas.microsoft.com/office/powerpoint/2010/main" val="101144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BB28B-11DD-4055-8613-FEE284A286FE}"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D4D3C-C36C-4B3C-92B4-A5A4AA226A03}" type="slidenum">
              <a:rPr lang="en-US" smtClean="0"/>
              <a:t>‹#›</a:t>
            </a:fld>
            <a:endParaRPr lang="en-US"/>
          </a:p>
        </p:txBody>
      </p:sp>
    </p:spTree>
    <p:extLst>
      <p:ext uri="{BB962C8B-B14F-4D97-AF65-F5344CB8AC3E}">
        <p14:creationId xmlns:p14="http://schemas.microsoft.com/office/powerpoint/2010/main" val="289801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BB28B-11DD-4055-8613-FEE284A286FE}"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D4D3C-C36C-4B3C-92B4-A5A4AA226A03}" type="slidenum">
              <a:rPr lang="en-US" smtClean="0"/>
              <a:t>‹#›</a:t>
            </a:fld>
            <a:endParaRPr lang="en-US"/>
          </a:p>
        </p:txBody>
      </p:sp>
    </p:spTree>
    <p:extLst>
      <p:ext uri="{BB962C8B-B14F-4D97-AF65-F5344CB8AC3E}">
        <p14:creationId xmlns:p14="http://schemas.microsoft.com/office/powerpoint/2010/main" val="385695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6BB28B-11DD-4055-8613-FEE284A286FE}"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D4D3C-C36C-4B3C-92B4-A5A4AA226A03}" type="slidenum">
              <a:rPr lang="en-US" smtClean="0"/>
              <a:t>‹#›</a:t>
            </a:fld>
            <a:endParaRPr lang="en-US"/>
          </a:p>
        </p:txBody>
      </p:sp>
    </p:spTree>
    <p:extLst>
      <p:ext uri="{BB962C8B-B14F-4D97-AF65-F5344CB8AC3E}">
        <p14:creationId xmlns:p14="http://schemas.microsoft.com/office/powerpoint/2010/main" val="2455680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6BB28B-11DD-4055-8613-FEE284A286FE}" type="datetimeFigureOut">
              <a:rPr lang="en-US" smtClean="0"/>
              <a:t>7/10/2020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DD4D3C-C36C-4B3C-92B4-A5A4AA226A03}" type="slidenum">
              <a:rPr lang="en-US" smtClean="0"/>
              <a:t>‹#›</a:t>
            </a:fld>
            <a:endParaRPr lang="en-US"/>
          </a:p>
        </p:txBody>
      </p:sp>
    </p:spTree>
    <p:extLst>
      <p:ext uri="{BB962C8B-B14F-4D97-AF65-F5344CB8AC3E}">
        <p14:creationId xmlns:p14="http://schemas.microsoft.com/office/powerpoint/2010/main" val="4166670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6BB28B-11DD-4055-8613-FEE284A286FE}" type="datetimeFigureOut">
              <a:rPr lang="en-US" smtClean="0"/>
              <a:t>7/10/2020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DD4D3C-C36C-4B3C-92B4-A5A4AA226A03}" type="slidenum">
              <a:rPr lang="en-US" smtClean="0"/>
              <a:t>‹#›</a:t>
            </a:fld>
            <a:endParaRPr lang="en-US"/>
          </a:p>
        </p:txBody>
      </p:sp>
    </p:spTree>
    <p:extLst>
      <p:ext uri="{BB962C8B-B14F-4D97-AF65-F5344CB8AC3E}">
        <p14:creationId xmlns:p14="http://schemas.microsoft.com/office/powerpoint/2010/main" val="2917143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BB28B-11DD-4055-8613-FEE284A286FE}" type="datetimeFigureOut">
              <a:rPr lang="en-US" smtClean="0"/>
              <a:t>7/10/2020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DD4D3C-C36C-4B3C-92B4-A5A4AA226A03}" type="slidenum">
              <a:rPr lang="en-US" smtClean="0"/>
              <a:t>‹#›</a:t>
            </a:fld>
            <a:endParaRPr lang="en-US"/>
          </a:p>
        </p:txBody>
      </p:sp>
    </p:spTree>
    <p:extLst>
      <p:ext uri="{BB962C8B-B14F-4D97-AF65-F5344CB8AC3E}">
        <p14:creationId xmlns:p14="http://schemas.microsoft.com/office/powerpoint/2010/main" val="294690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6BB28B-11DD-4055-8613-FEE284A286FE}"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D4D3C-C36C-4B3C-92B4-A5A4AA226A03}" type="slidenum">
              <a:rPr lang="en-US" smtClean="0"/>
              <a:t>‹#›</a:t>
            </a:fld>
            <a:endParaRPr lang="en-US"/>
          </a:p>
        </p:txBody>
      </p:sp>
    </p:spTree>
    <p:extLst>
      <p:ext uri="{BB962C8B-B14F-4D97-AF65-F5344CB8AC3E}">
        <p14:creationId xmlns:p14="http://schemas.microsoft.com/office/powerpoint/2010/main" val="1028915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6BB28B-11DD-4055-8613-FEE284A286FE}"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D4D3C-C36C-4B3C-92B4-A5A4AA226A03}" type="slidenum">
              <a:rPr lang="en-US" smtClean="0"/>
              <a:t>‹#›</a:t>
            </a:fld>
            <a:endParaRPr lang="en-US"/>
          </a:p>
        </p:txBody>
      </p:sp>
    </p:spTree>
    <p:extLst>
      <p:ext uri="{BB962C8B-B14F-4D97-AF65-F5344CB8AC3E}">
        <p14:creationId xmlns:p14="http://schemas.microsoft.com/office/powerpoint/2010/main" val="387870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46BB28B-11DD-4055-8613-FEE284A286FE}" type="datetimeFigureOut">
              <a:rPr lang="en-US" smtClean="0"/>
              <a:t>7/10/2020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8DD4D3C-C36C-4B3C-92B4-A5A4AA226A03}" type="slidenum">
              <a:rPr lang="en-US" smtClean="0"/>
              <a:t>‹#›</a:t>
            </a:fld>
            <a:endParaRPr lang="en-US"/>
          </a:p>
        </p:txBody>
      </p:sp>
    </p:spTree>
    <p:extLst>
      <p:ext uri="{BB962C8B-B14F-4D97-AF65-F5344CB8AC3E}">
        <p14:creationId xmlns:p14="http://schemas.microsoft.com/office/powerpoint/2010/main" val="35386745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oronto.ca/city-government/data-research-maps/open-data/open-data-catalogue/#a45bd45a-ede8-730e-1abc-93105b2c439f" TargetMode="External"/><Relationship Id="rId2" Type="http://schemas.openxmlformats.org/officeDocument/2006/relationships/hyperlink" Target="https://www.toronto.ca/city-government/data-research-maps/open-data/open-data-catalogue/#8c732154-5012-9afe-d0cd-ba3ffc813d5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BF225-23B9-4451-95D6-F8B136B5CC04}"/>
              </a:ext>
            </a:extLst>
          </p:cNvPr>
          <p:cNvSpPr>
            <a:spLocks noGrp="1"/>
          </p:cNvSpPr>
          <p:nvPr>
            <p:ph type="ctrTitle"/>
          </p:nvPr>
        </p:nvSpPr>
        <p:spPr/>
        <p:txBody>
          <a:bodyPr>
            <a:normAutofit fontScale="90000"/>
          </a:bodyPr>
          <a:lstStyle/>
          <a:p>
            <a:r>
              <a:rPr lang="en-US" dirty="0"/>
              <a:t>Applied Data Science Capstone Project  </a:t>
            </a:r>
            <a:br>
              <a:rPr lang="en-US" dirty="0"/>
            </a:br>
            <a:r>
              <a:rPr lang="en-US" dirty="0"/>
              <a:t>The Battle of Neighborhoods</a:t>
            </a:r>
          </a:p>
        </p:txBody>
      </p:sp>
      <p:sp>
        <p:nvSpPr>
          <p:cNvPr id="3" name="Subtitle 2">
            <a:extLst>
              <a:ext uri="{FF2B5EF4-FFF2-40B4-BE49-F238E27FC236}">
                <a16:creationId xmlns:a16="http://schemas.microsoft.com/office/drawing/2014/main" id="{3CD0615D-2FE4-4A49-812E-0A1C7029E68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7849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0A5F3-8575-4D54-9664-6AB2B0C1263B}"/>
              </a:ext>
            </a:extLst>
          </p:cNvPr>
          <p:cNvSpPr>
            <a:spLocks noGrp="1"/>
          </p:cNvSpPr>
          <p:nvPr>
            <p:ph type="title"/>
          </p:nvPr>
        </p:nvSpPr>
        <p:spPr/>
        <p:txBody>
          <a:bodyPr/>
          <a:lstStyle/>
          <a:p>
            <a:r>
              <a:rPr lang="en-US" b="1" dirty="0"/>
              <a:t>Introduction/Business Problem</a:t>
            </a:r>
            <a:endParaRPr lang="en-US" dirty="0"/>
          </a:p>
        </p:txBody>
      </p:sp>
      <p:sp>
        <p:nvSpPr>
          <p:cNvPr id="3" name="Content Placeholder 2">
            <a:extLst>
              <a:ext uri="{FF2B5EF4-FFF2-40B4-BE49-F238E27FC236}">
                <a16:creationId xmlns:a16="http://schemas.microsoft.com/office/drawing/2014/main" id="{43FA34A6-D498-429B-B645-AE3283C2D12E}"/>
              </a:ext>
            </a:extLst>
          </p:cNvPr>
          <p:cNvSpPr>
            <a:spLocks noGrp="1"/>
          </p:cNvSpPr>
          <p:nvPr>
            <p:ph idx="1"/>
          </p:nvPr>
        </p:nvSpPr>
        <p:spPr/>
        <p:txBody>
          <a:bodyPr/>
          <a:lstStyle/>
          <a:p>
            <a:r>
              <a:rPr lang="en-US" dirty="0"/>
              <a:t>Clearly define a problem or an idea of your choice, where you would need to leverage the Foursquare location data to solve or execute. Remember that data science problems always target an audience and are meant to help a group of stakeholders solve a problem, so make sure that you explicitly describe your audience and why they would care about your problem.</a:t>
            </a:r>
          </a:p>
          <a:p>
            <a:r>
              <a:rPr lang="en-US" b="1" i="1" dirty="0"/>
              <a:t>The idea of this study is to help people planning to open a new restaurant in Toronto to chose the right location by providing data about the income and population of each neighborhood as well as the competitors already present on the same regions.</a:t>
            </a:r>
            <a:endParaRPr lang="en-US" dirty="0"/>
          </a:p>
          <a:p>
            <a:endParaRPr lang="en-US" dirty="0"/>
          </a:p>
        </p:txBody>
      </p:sp>
    </p:spTree>
    <p:extLst>
      <p:ext uri="{BB962C8B-B14F-4D97-AF65-F5344CB8AC3E}">
        <p14:creationId xmlns:p14="http://schemas.microsoft.com/office/powerpoint/2010/main" val="2546083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DADC8-6AA5-48B7-97EC-2D8086083B90}"/>
              </a:ext>
            </a:extLst>
          </p:cNvPr>
          <p:cNvSpPr>
            <a:spLocks noGrp="1"/>
          </p:cNvSpPr>
          <p:nvPr>
            <p:ph type="title"/>
          </p:nvPr>
        </p:nvSpPr>
        <p:spPr/>
        <p:txBody>
          <a:bodyPr/>
          <a:lstStyle/>
          <a:p>
            <a:r>
              <a:rPr lang="en-US" b="1" dirty="0"/>
              <a:t>Downloading and Prepping Data</a:t>
            </a:r>
            <a:endParaRPr lang="en-US" dirty="0"/>
          </a:p>
        </p:txBody>
      </p:sp>
      <p:sp>
        <p:nvSpPr>
          <p:cNvPr id="3" name="Content Placeholder 2">
            <a:extLst>
              <a:ext uri="{FF2B5EF4-FFF2-40B4-BE49-F238E27FC236}">
                <a16:creationId xmlns:a16="http://schemas.microsoft.com/office/drawing/2014/main" id="{DF5CB8B3-BEB4-47C0-9EEE-1B93158916EB}"/>
              </a:ext>
            </a:extLst>
          </p:cNvPr>
          <p:cNvSpPr>
            <a:spLocks noGrp="1"/>
          </p:cNvSpPr>
          <p:nvPr>
            <p:ph idx="1"/>
          </p:nvPr>
        </p:nvSpPr>
        <p:spPr/>
        <p:txBody>
          <a:bodyPr>
            <a:normAutofit fontScale="92500" lnSpcReduction="20000"/>
          </a:bodyPr>
          <a:lstStyle/>
          <a:p>
            <a:r>
              <a:rPr lang="en-US" b="1" i="1" dirty="0"/>
              <a:t>To provide the stakeholders the necessary information I'll be combining Toronto's 2016 Census that contains Population, Average income per Neighborhood with </a:t>
            </a:r>
            <a:r>
              <a:rPr lang="en-US" b="1" i="1" dirty="0" err="1"/>
              <a:t>Toronot's</a:t>
            </a:r>
            <a:r>
              <a:rPr lang="en-US" b="1" i="1" dirty="0"/>
              <a:t> Neighborhoods shapefile and Foursquare API to collect competitors on the same neighborhoods.</a:t>
            </a:r>
            <a:endParaRPr lang="en-US" dirty="0"/>
          </a:p>
          <a:p>
            <a:r>
              <a:rPr lang="en-US" b="1" i="1" dirty="0"/>
              <a:t>Toronto's Census data is publicly available at this website: </a:t>
            </a:r>
            <a:r>
              <a:rPr lang="en-US" b="1" i="1" u="sng" dirty="0">
                <a:hlinkClick r:id="rId2"/>
              </a:rPr>
              <a:t>https://www.toronto.ca/city-government/data-research-maps/open-data/open-data-catalogue/#8c732154-5012-9afe-d0cd-ba3ffc813d5a</a:t>
            </a:r>
            <a:endParaRPr lang="en-US" dirty="0"/>
          </a:p>
          <a:p>
            <a:r>
              <a:rPr lang="en-US" b="1" i="1" dirty="0"/>
              <a:t>Toronto Neighborhoods' shapefile is publicly available at this website: </a:t>
            </a:r>
            <a:r>
              <a:rPr lang="en-US" b="1" i="1" u="sng" dirty="0">
                <a:hlinkClick r:id="rId3"/>
              </a:rPr>
              <a:t>https://www.toronto.ca/city-government/data-research-maps/open-data/open-data-catalogue/#a45bd45a-ede8-730e-1abc-93105b2c439f</a:t>
            </a:r>
            <a:endParaRPr lang="en-US" dirty="0"/>
          </a:p>
          <a:p>
            <a:endParaRPr lang="en-US" dirty="0"/>
          </a:p>
        </p:txBody>
      </p:sp>
    </p:spTree>
    <p:extLst>
      <p:ext uri="{BB962C8B-B14F-4D97-AF65-F5344CB8AC3E}">
        <p14:creationId xmlns:p14="http://schemas.microsoft.com/office/powerpoint/2010/main" val="27798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5189-9E29-4CE7-9D0A-FAB7728E6679}"/>
              </a:ext>
            </a:extLst>
          </p:cNvPr>
          <p:cNvSpPr>
            <a:spLocks noGrp="1"/>
          </p:cNvSpPr>
          <p:nvPr>
            <p:ph type="title"/>
          </p:nvPr>
        </p:nvSpPr>
        <p:spPr/>
        <p:txBody>
          <a:bodyPr/>
          <a:lstStyle/>
          <a:p>
            <a:r>
              <a:rPr lang="en-US" b="1" dirty="0"/>
              <a:t>Methodology</a:t>
            </a:r>
            <a:br>
              <a:rPr lang="en-US" dirty="0"/>
            </a:br>
            <a:endParaRPr lang="en-US" dirty="0"/>
          </a:p>
        </p:txBody>
      </p:sp>
      <p:sp>
        <p:nvSpPr>
          <p:cNvPr id="3" name="Content Placeholder 2">
            <a:extLst>
              <a:ext uri="{FF2B5EF4-FFF2-40B4-BE49-F238E27FC236}">
                <a16:creationId xmlns:a16="http://schemas.microsoft.com/office/drawing/2014/main" id="{8FB07FA1-FCAD-40CA-B4C1-B3F9454D248E}"/>
              </a:ext>
            </a:extLst>
          </p:cNvPr>
          <p:cNvSpPr>
            <a:spLocks noGrp="1"/>
          </p:cNvSpPr>
          <p:nvPr>
            <p:ph idx="1"/>
          </p:nvPr>
        </p:nvSpPr>
        <p:spPr/>
        <p:txBody>
          <a:bodyPr/>
          <a:lstStyle/>
          <a:p>
            <a:r>
              <a:rPr lang="en-US" b="1" i="1" dirty="0"/>
              <a:t>For this report I used a few different maps that could help a new investor to decide the best neighborhood to open a restaurant in Toronto based on it's income, population and available competitors. In order to do that I've used the 2016 Census information combined with choropleth maps to visually display the wealthier and more populational neighborhoods and Foursquare data to display the current restaurants in each region.</a:t>
            </a:r>
            <a:endParaRPr lang="en-US" dirty="0"/>
          </a:p>
          <a:p>
            <a:endParaRPr lang="en-US" dirty="0"/>
          </a:p>
        </p:txBody>
      </p:sp>
    </p:spTree>
    <p:extLst>
      <p:ext uri="{BB962C8B-B14F-4D97-AF65-F5344CB8AC3E}">
        <p14:creationId xmlns:p14="http://schemas.microsoft.com/office/powerpoint/2010/main" val="3420513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6232-B15F-416A-B17F-5A991CF797FC}"/>
              </a:ext>
            </a:extLst>
          </p:cNvPr>
          <p:cNvSpPr>
            <a:spLocks noGrp="1"/>
          </p:cNvSpPr>
          <p:nvPr>
            <p:ph type="title"/>
          </p:nvPr>
        </p:nvSpPr>
        <p:spPr/>
        <p:txBody>
          <a:bodyPr/>
          <a:lstStyle/>
          <a:p>
            <a:r>
              <a:rPr lang="en-US" b="1" dirty="0"/>
              <a:t>Results</a:t>
            </a:r>
            <a:br>
              <a:rPr lang="en-US" dirty="0"/>
            </a:br>
            <a:endParaRPr lang="en-US" dirty="0"/>
          </a:p>
        </p:txBody>
      </p:sp>
      <p:sp>
        <p:nvSpPr>
          <p:cNvPr id="3" name="Content Placeholder 2">
            <a:extLst>
              <a:ext uri="{FF2B5EF4-FFF2-40B4-BE49-F238E27FC236}">
                <a16:creationId xmlns:a16="http://schemas.microsoft.com/office/drawing/2014/main" id="{99F168BD-22F5-46B1-82A7-205251714849}"/>
              </a:ext>
            </a:extLst>
          </p:cNvPr>
          <p:cNvSpPr>
            <a:spLocks noGrp="1"/>
          </p:cNvSpPr>
          <p:nvPr>
            <p:ph idx="1"/>
          </p:nvPr>
        </p:nvSpPr>
        <p:spPr/>
        <p:txBody>
          <a:bodyPr/>
          <a:lstStyle/>
          <a:p>
            <a:r>
              <a:rPr lang="en-US" b="1" i="1" dirty="0"/>
              <a:t>Comparing the maps we can notice the majority of the restaurants grouped on main streets and on the south of the city, although some of the </a:t>
            </a:r>
            <a:r>
              <a:rPr lang="en-US" b="1" i="1" dirty="0" err="1"/>
              <a:t>welthiest</a:t>
            </a:r>
            <a:r>
              <a:rPr lang="en-US" b="1" i="1" dirty="0"/>
              <a:t> neighborhoods are up to the north. Also, the areas with a dense population don't reflect on the number of restaurants.</a:t>
            </a:r>
            <a:endParaRPr lang="en-US" dirty="0"/>
          </a:p>
          <a:p>
            <a:endParaRPr lang="en-US" dirty="0"/>
          </a:p>
        </p:txBody>
      </p:sp>
    </p:spTree>
    <p:extLst>
      <p:ext uri="{BB962C8B-B14F-4D97-AF65-F5344CB8AC3E}">
        <p14:creationId xmlns:p14="http://schemas.microsoft.com/office/powerpoint/2010/main" val="2321057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6607-C3B9-497D-B964-A932A8CE419C}"/>
              </a:ext>
            </a:extLst>
          </p:cNvPr>
          <p:cNvSpPr>
            <a:spLocks noGrp="1"/>
          </p:cNvSpPr>
          <p:nvPr>
            <p:ph type="title"/>
          </p:nvPr>
        </p:nvSpPr>
        <p:spPr/>
        <p:txBody>
          <a:bodyPr/>
          <a:lstStyle/>
          <a:p>
            <a:r>
              <a:rPr lang="en-US" b="1" dirty="0"/>
              <a:t>Discussion</a:t>
            </a:r>
            <a:br>
              <a:rPr lang="en-US" dirty="0"/>
            </a:br>
            <a:endParaRPr lang="en-US" dirty="0"/>
          </a:p>
        </p:txBody>
      </p:sp>
      <p:sp>
        <p:nvSpPr>
          <p:cNvPr id="3" name="Content Placeholder 2">
            <a:extLst>
              <a:ext uri="{FF2B5EF4-FFF2-40B4-BE49-F238E27FC236}">
                <a16:creationId xmlns:a16="http://schemas.microsoft.com/office/drawing/2014/main" id="{F0E1B32A-4D11-488A-B6A0-01457B3B4256}"/>
              </a:ext>
            </a:extLst>
          </p:cNvPr>
          <p:cNvSpPr>
            <a:spLocks noGrp="1"/>
          </p:cNvSpPr>
          <p:nvPr>
            <p:ph idx="1"/>
          </p:nvPr>
        </p:nvSpPr>
        <p:spPr/>
        <p:txBody>
          <a:bodyPr/>
          <a:lstStyle/>
          <a:p>
            <a:r>
              <a:rPr lang="en-US" b="1" i="1" dirty="0"/>
              <a:t>When I first decided to create this study I was expecting to find clusters of restaurants in certain regions and the final result didn't meet that expectation.</a:t>
            </a:r>
            <a:endParaRPr lang="en-US" dirty="0"/>
          </a:p>
          <a:p>
            <a:endParaRPr lang="en-US" dirty="0"/>
          </a:p>
        </p:txBody>
      </p:sp>
    </p:spTree>
    <p:extLst>
      <p:ext uri="{BB962C8B-B14F-4D97-AF65-F5344CB8AC3E}">
        <p14:creationId xmlns:p14="http://schemas.microsoft.com/office/powerpoint/2010/main" val="1180975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16241-98C2-4AD5-B72C-646ACFA89B21}"/>
              </a:ext>
            </a:extLst>
          </p:cNvPr>
          <p:cNvSpPr>
            <a:spLocks noGrp="1"/>
          </p:cNvSpPr>
          <p:nvPr>
            <p:ph type="title"/>
          </p:nvPr>
        </p:nvSpPr>
        <p:spPr/>
        <p:txBody>
          <a:bodyPr/>
          <a:lstStyle/>
          <a:p>
            <a:r>
              <a:rPr lang="en-US" b="1" dirty="0"/>
              <a:t>Conclusion</a:t>
            </a:r>
            <a:br>
              <a:rPr lang="en-US" dirty="0"/>
            </a:br>
            <a:endParaRPr lang="en-US" dirty="0"/>
          </a:p>
        </p:txBody>
      </p:sp>
      <p:sp>
        <p:nvSpPr>
          <p:cNvPr id="3" name="Content Placeholder 2">
            <a:extLst>
              <a:ext uri="{FF2B5EF4-FFF2-40B4-BE49-F238E27FC236}">
                <a16:creationId xmlns:a16="http://schemas.microsoft.com/office/drawing/2014/main" id="{D97CD208-23D0-48F8-85AF-04B6535AAB85}"/>
              </a:ext>
            </a:extLst>
          </p:cNvPr>
          <p:cNvSpPr>
            <a:spLocks noGrp="1"/>
          </p:cNvSpPr>
          <p:nvPr>
            <p:ph idx="1"/>
          </p:nvPr>
        </p:nvSpPr>
        <p:spPr/>
        <p:txBody>
          <a:bodyPr/>
          <a:lstStyle/>
          <a:p>
            <a:r>
              <a:rPr lang="en-US" b="1" i="1" dirty="0"/>
              <a:t>This report may be helpful for someone planning on opening a restaurant in Toronto, by comparing the current offers and neighborhoods profiles, however it may not cover all variables such as access to public transportation or even the restaurants profiles, so it shall not be used as a single </a:t>
            </a:r>
            <a:r>
              <a:rPr lang="en-US" b="1" i="1" dirty="0" err="1"/>
              <a:t>decidion</a:t>
            </a:r>
            <a:r>
              <a:rPr lang="en-US" b="1" i="1" dirty="0"/>
              <a:t> making tool.</a:t>
            </a:r>
            <a:endParaRPr lang="en-US" dirty="0"/>
          </a:p>
          <a:p>
            <a:endParaRPr lang="en-US" dirty="0"/>
          </a:p>
        </p:txBody>
      </p:sp>
    </p:spTree>
    <p:extLst>
      <p:ext uri="{BB962C8B-B14F-4D97-AF65-F5344CB8AC3E}">
        <p14:creationId xmlns:p14="http://schemas.microsoft.com/office/powerpoint/2010/main" val="392812864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115</TotalTime>
  <Words>381</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Slice</vt:lpstr>
      <vt:lpstr>Applied Data Science Capstone Project   The Battle of Neighborhoods</vt:lpstr>
      <vt:lpstr>Introduction/Business Problem</vt:lpstr>
      <vt:lpstr>Downloading and Prepping Data</vt:lpstr>
      <vt:lpstr>Methodology </vt:lpstr>
      <vt:lpstr>Results </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Project   The Battle of Neighborhoods</dc:title>
  <dc:creator>VANGALA BHAVANA</dc:creator>
  <cp:lastModifiedBy>VANGALA BHAVANA</cp:lastModifiedBy>
  <cp:revision>2</cp:revision>
  <dcterms:created xsi:type="dcterms:W3CDTF">2020-07-11T01:55:02Z</dcterms:created>
  <dcterms:modified xsi:type="dcterms:W3CDTF">2020-07-11T03:50:18Z</dcterms:modified>
</cp:coreProperties>
</file>