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7" r:id="rId2"/>
    <p:sldId id="258" r:id="rId3"/>
    <p:sldId id="319" r:id="rId4"/>
    <p:sldId id="320" r:id="rId5"/>
    <p:sldId id="321" r:id="rId6"/>
    <p:sldId id="329" r:id="rId7"/>
    <p:sldId id="325" r:id="rId8"/>
    <p:sldId id="327" r:id="rId9"/>
    <p:sldId id="336" r:id="rId10"/>
    <p:sldId id="322" r:id="rId11"/>
    <p:sldId id="323" r:id="rId12"/>
    <p:sldId id="324" r:id="rId13"/>
    <p:sldId id="331" r:id="rId14"/>
    <p:sldId id="330" r:id="rId15"/>
    <p:sldId id="332" r:id="rId16"/>
    <p:sldId id="333" r:id="rId17"/>
    <p:sldId id="334" r:id="rId18"/>
    <p:sldId id="33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D6B"/>
    <a:srgbClr val="DC1363"/>
    <a:srgbClr val="070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34512-6727-4CC3-B5C5-BDF952AED566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9C8CD-AEFF-40B9-AAF5-E494F1621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04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56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4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2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0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25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64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4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65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3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3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9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6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52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1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8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93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69C8CD-AEFF-40B9-AAF5-E494F1621B8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31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BE1DE-DD63-8A9D-3B87-9B23F1929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41A335-7193-CF42-78AD-1DDE278DB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B5D0E-00EC-A57A-477D-AF4D28F8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AC367-2968-E38F-8D21-ED402B40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B8E0A-FFCA-4B2A-14C7-B9DE290B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0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5542C-4284-8B0D-2FB7-6C96369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0B6837-822E-263A-413E-B1D5D1A6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EC0EA-AAE6-4729-A6F7-847976CE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7F931-DE8C-EE60-D4A4-06C5D3DF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35842-43F7-FA2E-AC72-C8A66044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9823F2-D233-7B50-EB11-CD2A7CF4E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6DC3A0-3A9C-DABD-915E-733135D7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CC527-2CEC-D3EF-EC76-B3BB52B7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F340-2416-CA56-0997-A6328D3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6F07B-2D9A-0478-71DC-987BBCE7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3DC9C-D90B-0B82-6D34-A3B214B8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C6CC7-4CFF-329A-86A2-8CDE2EE0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97F21B-CBE3-6355-B52A-7EDF59D3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F2CB7-FD59-C8CB-7727-596EA4F0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3177D-417D-DFC4-B645-499F887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03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E92B4-76BA-E315-AC37-3A22A29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B64404-E62D-B8E3-E7BA-923A3D41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951D1D-A8BF-A9D5-1C29-6FC17804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92739-BB74-4B05-54F8-895CC5E5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82347-1D51-1134-F219-682D9147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3D0D5-6A10-2189-B68D-2A6D2B6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F0652-20A8-59A8-8185-E43EC0599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76006F-8395-3C62-C162-EEC5D18E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913765-0ACE-8AEC-C9D6-C5981342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7713B-330A-B03E-B2C2-2DDA85C5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F22E4D-E5DD-D621-FEF3-0095F551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227B-5ECC-0E96-B761-4FAA38BF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FB643-D646-F672-F603-AAE142EC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1547D-174C-B64C-807A-2C388355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66E3DA-F8BC-0C53-8915-F9CBFC6F3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13C81D-6774-2059-42C8-9C25AC5E3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99580D-FC4D-C6DD-5E4F-AB3B32F5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2B6E9E-D9FF-6A60-3C8A-96219A1F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026629-307B-1CB3-8341-06885100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C858B-755B-DBD4-4916-9C7D91668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0C5AEE-7B9C-14C7-3E15-CA8CEE35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EEF7CD-3576-5BD3-6792-C977F296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C90D67-2CC1-FF73-CED5-EB2540F7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13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A45320-FDBB-F8D3-1E37-2CD0A6FC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600550-8C95-3E6F-527E-D35751AA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7EB2C7-2AB8-AB78-312B-730EF7CB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9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AD18A-C86A-D37C-F83D-2111A638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3E89B-354A-78E3-AEF6-C382145D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703D9-61DD-D535-3685-AD8FAD9B5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7FEE0A-0460-542C-CF41-68A29003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B2C68D-AC4A-91B7-ECD7-BED41200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AB23FD-B7E7-8562-43F0-9E583EB0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98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E0181-B99E-06FC-911A-E0E22C92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D86EB9-4ED1-6769-C4F3-74BA348C8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AB0CD0-46F6-FD86-F23A-769215E18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53DFD1-D7CE-ADBE-023C-DBC6812A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EFE6CF-28B9-6F7C-406C-61371623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4980EC-FCBB-948A-1B0E-32AC5194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6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890E1-9E62-99B6-D21D-36EBAB6E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8F9FF-B89A-038A-F7E0-C93B3A02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7D52D-2D42-E822-AA6A-6F6197E7D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6199E-994E-47A3-84FF-04E4FD1AA6D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74B4C-4311-C3EE-8B97-8869359F9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CC6C8-733A-4352-D52E-9484DD219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6BDC7-DF39-45CE-8B60-84B10C5CF6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15" Type="http://schemas.openxmlformats.org/officeDocument/2006/relationships/image" Target="../media/image8.png"/><Relationship Id="rId1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10.png"/><Relationship Id="rId12" Type="http://schemas.openxmlformats.org/officeDocument/2006/relationships/image" Target="../media/image11.jp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15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.png"/><Relationship Id="rId4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42715"/>
              <a:ext cx="6955535" cy="22631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37759" y="10667"/>
              <a:ext cx="6122035" cy="6847205"/>
            </a:xfrm>
            <a:custGeom>
              <a:avLst/>
              <a:gdLst/>
              <a:ahLst/>
              <a:cxnLst/>
              <a:rect l="l" t="t" r="r" b="b"/>
              <a:pathLst>
                <a:path w="6122034" h="6847205">
                  <a:moveTo>
                    <a:pt x="6121654" y="0"/>
                  </a:moveTo>
                  <a:lnTo>
                    <a:pt x="3946143" y="0"/>
                  </a:lnTo>
                  <a:lnTo>
                    <a:pt x="0" y="6847197"/>
                  </a:lnTo>
                  <a:lnTo>
                    <a:pt x="2175510" y="6847197"/>
                  </a:lnTo>
                  <a:lnTo>
                    <a:pt x="6121654" y="0"/>
                  </a:lnTo>
                  <a:close/>
                </a:path>
              </a:pathLst>
            </a:custGeom>
            <a:solidFill>
              <a:srgbClr val="272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3188" y="0"/>
              <a:ext cx="7255509" cy="6858000"/>
            </a:xfrm>
            <a:custGeom>
              <a:avLst/>
              <a:gdLst/>
              <a:ahLst/>
              <a:cxnLst/>
              <a:rect l="l" t="t" r="r" b="b"/>
              <a:pathLst>
                <a:path w="7255509" h="6858000">
                  <a:moveTo>
                    <a:pt x="7255509" y="0"/>
                  </a:moveTo>
                  <a:lnTo>
                    <a:pt x="3953256" y="0"/>
                  </a:lnTo>
                  <a:lnTo>
                    <a:pt x="0" y="6857690"/>
                  </a:lnTo>
                  <a:lnTo>
                    <a:pt x="7255509" y="6857690"/>
                  </a:lnTo>
                  <a:lnTo>
                    <a:pt x="7255509" y="0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2411" y="3430567"/>
              <a:ext cx="6609588" cy="22676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3429000"/>
              <a:ext cx="1199388" cy="1197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47204" y="888491"/>
              <a:ext cx="4845050" cy="1755775"/>
            </a:xfrm>
            <a:custGeom>
              <a:avLst/>
              <a:gdLst/>
              <a:ahLst/>
              <a:cxnLst/>
              <a:rect l="l" t="t" r="r" b="b"/>
              <a:pathLst>
                <a:path w="4845050" h="1755775">
                  <a:moveTo>
                    <a:pt x="4844796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4844796" y="1755648"/>
                  </a:lnTo>
                  <a:lnTo>
                    <a:pt x="4844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5083" y="1388363"/>
              <a:ext cx="786383" cy="7299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36707" y="1054608"/>
            <a:ext cx="1955292" cy="1394460"/>
          </a:xfrm>
          <a:prstGeom prst="rect">
            <a:avLst/>
          </a:prstGeom>
        </p:spPr>
      </p:pic>
      <p:pic>
        <p:nvPicPr>
          <p:cNvPr id="18" name="Объект 5">
            <a:extLst>
              <a:ext uri="{FF2B5EF4-FFF2-40B4-BE49-F238E27FC236}">
                <a16:creationId xmlns:a16="http://schemas.microsoft.com/office/drawing/2014/main" id="{1C06D9F9-59FD-5EF5-AFB9-730E93F82B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451" t="18920" r="3713" b="54353"/>
          <a:stretch/>
        </p:blipFill>
        <p:spPr>
          <a:xfrm>
            <a:off x="8642342" y="1319742"/>
            <a:ext cx="522229" cy="88846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91AFA8A-0387-0D0E-4750-B7B374136A2F}"/>
              </a:ext>
            </a:extLst>
          </p:cNvPr>
          <p:cNvSpPr/>
          <p:nvPr/>
        </p:nvSpPr>
        <p:spPr>
          <a:xfrm>
            <a:off x="7661543" y="3607250"/>
            <a:ext cx="4333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tabLst>
                <a:tab pos="2610485" algn="l"/>
                <a:tab pos="6031230" algn="l"/>
              </a:tabLst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>
              <a:tabLst>
                <a:tab pos="2610485" algn="l"/>
                <a:tab pos="603123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САПР, к.т.н., </a:t>
            </a:r>
          </a:p>
          <a:p>
            <a:pPr algn="r">
              <a:tabLst>
                <a:tab pos="2610485" algn="l"/>
                <a:tab pos="603123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Данильченко Владислав Иванович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FCFC3D-8DA0-1DAA-F42B-ABBE860C9DF9}"/>
              </a:ext>
            </a:extLst>
          </p:cNvPr>
          <p:cNvSpPr/>
          <p:nvPr/>
        </p:nvSpPr>
        <p:spPr>
          <a:xfrm>
            <a:off x="7708545" y="4640627"/>
            <a:ext cx="4333459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>
              <a:buNone/>
            </a:pPr>
            <a:r>
              <a:rPr lang="ru-RU" dirty="0">
                <a:latin typeface="Times New Roman"/>
                <a:cs typeface="Times New Roman"/>
              </a:rPr>
              <a:t>студент группы КТбо4-5</a:t>
            </a:r>
          </a:p>
          <a:p>
            <a:pPr algn="r">
              <a:buNone/>
            </a:pPr>
            <a:r>
              <a:rPr lang="ru-RU" dirty="0" smtClean="0">
                <a:latin typeface="Times New Roman"/>
                <a:cs typeface="Times New Roman"/>
              </a:rPr>
              <a:t>Мавроматидис Вангелис Юрьевич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3E096D-A349-9C3F-F48F-F03C0C6DEB40}"/>
              </a:ext>
            </a:extLst>
          </p:cNvPr>
          <p:cNvSpPr/>
          <p:nvPr/>
        </p:nvSpPr>
        <p:spPr>
          <a:xfrm>
            <a:off x="5297546" y="6269593"/>
            <a:ext cx="158793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buNone/>
            </a:pPr>
            <a:r>
              <a:rPr lang="ru-RU" dirty="0">
                <a:latin typeface="Times New Roman"/>
                <a:cs typeface="Times New Roman"/>
              </a:rPr>
              <a:t>Таганрог 2025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30A2B70-EAEE-4490-C502-3AE529B488D0}"/>
              </a:ext>
            </a:extLst>
          </p:cNvPr>
          <p:cNvSpPr txBox="1">
            <a:spLocks/>
          </p:cNvSpPr>
          <p:nvPr/>
        </p:nvSpPr>
        <p:spPr>
          <a:xfrm>
            <a:off x="204739" y="888491"/>
            <a:ext cx="9681884" cy="18698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800" b="1" i="0">
                <a:solidFill>
                  <a:srgbClr val="003E99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</a:rPr>
              <a:t>ИНФОРМАЦИОННАЯ ПОДСИСТЕМА ПРОГНОЗИРОВАНИЯ НЕИСПРАВНОСТЕЙ ВЕТРОГЕНЕРАТОРНЫХ ЭЛЕКТРОСТАНЦИЙ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13885" y="6263165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3" y="1357912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7" y="897927"/>
            <a:ext cx="8985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000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Концептуальная модель информационной подсистемы</a:t>
            </a:r>
            <a:endParaRPr kumimoji="0" lang="ru-RU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90172" y="6071042"/>
            <a:ext cx="8793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Д</a:t>
            </a:r>
            <a:r>
              <a:rPr lang="ru-RU" b="1" dirty="0" smtClean="0">
                <a:latin typeface="Montserrat" pitchFamily="2" charset="-52"/>
              </a:rPr>
              <a:t>иаграмма </a:t>
            </a:r>
            <a:r>
              <a:rPr lang="ru-RU" b="1" dirty="0">
                <a:latin typeface="Montserrat" pitchFamily="2" charset="-52"/>
              </a:rPr>
              <a:t>вариантов использования информационного модуля</a:t>
            </a:r>
          </a:p>
        </p:txBody>
      </p:sp>
      <p:pic>
        <p:nvPicPr>
          <p:cNvPr id="1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5" y="1343077"/>
            <a:ext cx="10375973" cy="46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758863" y="733701"/>
            <a:ext cx="1031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Архитектура программно-аппаратного комплекса для прогнозного обслуживания ветрогенераторов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pic>
        <p:nvPicPr>
          <p:cNvPr id="22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" y="1302326"/>
            <a:ext cx="11942618" cy="555567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84548" y="6268450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51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6" y="797921"/>
            <a:ext cx="8985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Структура модуля прогнозирования неисправностей ветрогенераторов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pic>
        <p:nvPicPr>
          <p:cNvPr id="1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38716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7" y="1194473"/>
            <a:ext cx="10793722" cy="5506573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03397" y="6291718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609834" y="6280579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6" y="932093"/>
            <a:ext cx="8985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Программная реализация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653524"/>
            <a:ext cx="1043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1598766" y="1455307"/>
            <a:ext cx="9068002" cy="4704761"/>
          </a:xfrm>
          <a:prstGeom prst="rect">
            <a:avLst/>
          </a:prstGeom>
        </p:spPr>
      </p:pic>
      <p:pic>
        <p:nvPicPr>
          <p:cNvPr id="22" name="object 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609834" y="6285762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73855" y="939944"/>
            <a:ext cx="8985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Программная реализация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653524"/>
            <a:ext cx="1043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1636438" y="1479315"/>
            <a:ext cx="8860617" cy="4906488"/>
          </a:xfrm>
          <a:prstGeom prst="rect">
            <a:avLst/>
          </a:prstGeom>
        </p:spPr>
      </p:pic>
      <p:pic>
        <p:nvPicPr>
          <p:cNvPr id="22" name="object 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609834" y="6313471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235602" y="992354"/>
            <a:ext cx="9712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Исследование эффективности генетического алгоритма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653524"/>
            <a:ext cx="1043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14986"/>
              </p:ext>
            </p:extLst>
          </p:nvPr>
        </p:nvGraphicFramePr>
        <p:xfrm>
          <a:off x="1449151" y="2178942"/>
          <a:ext cx="9498558" cy="395325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1429">
                  <a:extLst>
                    <a:ext uri="{9D8B030D-6E8A-4147-A177-3AD203B41FA5}">
                      <a16:colId xmlns:a16="http://schemas.microsoft.com/office/drawing/2014/main" val="2218928835"/>
                    </a:ext>
                  </a:extLst>
                </a:gridCol>
                <a:gridCol w="2283819">
                  <a:extLst>
                    <a:ext uri="{9D8B030D-6E8A-4147-A177-3AD203B41FA5}">
                      <a16:colId xmlns:a16="http://schemas.microsoft.com/office/drawing/2014/main" val="3071536896"/>
                    </a:ext>
                  </a:extLst>
                </a:gridCol>
                <a:gridCol w="1811312">
                  <a:extLst>
                    <a:ext uri="{9D8B030D-6E8A-4147-A177-3AD203B41FA5}">
                      <a16:colId xmlns:a16="http://schemas.microsoft.com/office/drawing/2014/main" val="3292369779"/>
                    </a:ext>
                  </a:extLst>
                </a:gridCol>
                <a:gridCol w="2921998">
                  <a:extLst>
                    <a:ext uri="{9D8B030D-6E8A-4147-A177-3AD203B41FA5}">
                      <a16:colId xmlns:a16="http://schemas.microsoft.com/office/drawing/2014/main" val="2496492428"/>
                    </a:ext>
                  </a:extLst>
                </a:gridCol>
              </a:tblGrid>
              <a:tr h="1693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Название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алгоритма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Значение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целевой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функции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% к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полностью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оптимальному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решению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Время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выполнения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алгоритма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856067"/>
                  </a:ext>
                </a:extLst>
              </a:tr>
              <a:tr h="1016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Алгоритм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полного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перебора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141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100%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Montserrat" pitchFamily="2" charset="-52"/>
                        </a:rPr>
                        <a:t>0.07889</a:t>
                      </a:r>
                      <a:endParaRPr lang="ru-RU" sz="160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40056"/>
                  </a:ext>
                </a:extLst>
              </a:tr>
              <a:tr h="566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Алгоритм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отжига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92.3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65.5%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0.00131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555326"/>
                  </a:ext>
                </a:extLst>
              </a:tr>
              <a:tr h="677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Генетический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Montserrat" pitchFamily="2" charset="-52"/>
                        </a:rPr>
                        <a:t>алгоритм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Montserrat" pitchFamily="2" charset="-52"/>
                        </a:rPr>
                        <a:t>125.4</a:t>
                      </a:r>
                      <a:endParaRPr lang="ru-RU" sz="160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88.9%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Montserrat" pitchFamily="2" charset="-52"/>
                        </a:rPr>
                        <a:t>0.00964</a:t>
                      </a:r>
                      <a:endParaRPr lang="ru-RU" sz="1600" dirty="0">
                        <a:effectLst/>
                        <a:latin typeface="Montserrat" pitchFamily="2" charset="-5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514882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846296" y="1716178"/>
            <a:ext cx="4490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Montserrat" pitchFamily="2" charset="-52"/>
              </a:rPr>
              <a:t>Результаты исследования:</a:t>
            </a:r>
            <a:endParaRPr lang="ru-RU" sz="2000" b="1" dirty="0">
              <a:latin typeface="Montserrat" pitchFamily="2" charset="-52"/>
            </a:endParaRPr>
          </a:p>
        </p:txBody>
      </p:sp>
      <p:pic>
        <p:nvPicPr>
          <p:cNvPr id="1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84548" y="6271150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315072" y="962867"/>
            <a:ext cx="9712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Исследование эффективности генетического алгоритма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653524"/>
            <a:ext cx="1043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p:pic>
        <p:nvPicPr>
          <p:cNvPr id="17" name="Рисунок 16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2160885"/>
            <a:ext cx="5673162" cy="3196206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07" y="2079305"/>
            <a:ext cx="5462399" cy="3277786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882502" y="5475563"/>
            <a:ext cx="4490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Montserrat" pitchFamily="2" charset="-52"/>
              </a:rPr>
              <a:t>Сравнение показателей ЦФ и % к полностью оптимальному решению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536458" y="5475563"/>
            <a:ext cx="4490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Montserrat" pitchFamily="2" charset="-52"/>
              </a:rPr>
              <a:t>Сравнение времени выполнения алгоритмов</a:t>
            </a:r>
            <a:endParaRPr lang="ru-RU" dirty="0">
              <a:latin typeface="Montserrat" pitchFamily="2" charset="-52"/>
            </a:endParaRPr>
          </a:p>
        </p:txBody>
      </p:sp>
      <p:pic>
        <p:nvPicPr>
          <p:cNvPr id="24" name="object 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1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609834" y="6276526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761761" y="964708"/>
            <a:ext cx="8985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noProof="0" dirty="0" err="1" smtClean="0">
                <a:solidFill>
                  <a:srgbClr val="080D6B"/>
                </a:solidFill>
                <a:latin typeface="Montserrat Medium" panose="00000600000000000000" pitchFamily="2" charset="-52"/>
              </a:rPr>
              <a:t>Технико</a:t>
            </a:r>
            <a:r>
              <a:rPr lang="ru-RU" sz="240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-</a:t>
            </a:r>
            <a:r>
              <a:rPr lang="ru-RU" sz="2400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экономическое обоснование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653524"/>
            <a:ext cx="1043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39264"/>
              </p:ext>
            </p:extLst>
          </p:nvPr>
        </p:nvGraphicFramePr>
        <p:xfrm>
          <a:off x="1605857" y="2028900"/>
          <a:ext cx="9356345" cy="39911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88406">
                  <a:extLst>
                    <a:ext uri="{9D8B030D-6E8A-4147-A177-3AD203B41FA5}">
                      <a16:colId xmlns:a16="http://schemas.microsoft.com/office/drawing/2014/main" val="1412350009"/>
                    </a:ext>
                  </a:extLst>
                </a:gridCol>
                <a:gridCol w="2008516">
                  <a:extLst>
                    <a:ext uri="{9D8B030D-6E8A-4147-A177-3AD203B41FA5}">
                      <a16:colId xmlns:a16="http://schemas.microsoft.com/office/drawing/2014/main" val="507984038"/>
                    </a:ext>
                  </a:extLst>
                </a:gridCol>
                <a:gridCol w="1833276">
                  <a:extLst>
                    <a:ext uri="{9D8B030D-6E8A-4147-A177-3AD203B41FA5}">
                      <a16:colId xmlns:a16="http://schemas.microsoft.com/office/drawing/2014/main" val="9153183"/>
                    </a:ext>
                  </a:extLst>
                </a:gridCol>
                <a:gridCol w="2526147">
                  <a:extLst>
                    <a:ext uri="{9D8B030D-6E8A-4147-A177-3AD203B41FA5}">
                      <a16:colId xmlns:a16="http://schemas.microsoft.com/office/drawing/2014/main" val="1985183924"/>
                    </a:ext>
                  </a:extLst>
                </a:gridCol>
              </a:tblGrid>
              <a:tr h="10210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latin typeface="Montserrat" pitchFamily="2" charset="-52"/>
                        </a:rPr>
                        <a:t>Расчет на 1 </a:t>
                      </a:r>
                      <a:r>
                        <a:rPr lang="ru" b="1" dirty="0" smtClean="0">
                          <a:latin typeface="Montserrat" pitchFamily="2" charset="-52"/>
                        </a:rPr>
                        <a:t>ветропарк</a:t>
                      </a:r>
                      <a:r>
                        <a:rPr lang="en-US" b="1" dirty="0" smtClean="0">
                          <a:latin typeface="Montserrat" pitchFamily="2" charset="-52"/>
                        </a:rPr>
                        <a:t> (50 </a:t>
                      </a:r>
                      <a:r>
                        <a:rPr lang="ru-RU" b="1" dirty="0" smtClean="0">
                          <a:latin typeface="Montserrat" pitchFamily="2" charset="-52"/>
                        </a:rPr>
                        <a:t>генераторов)</a:t>
                      </a:r>
                      <a:endParaRPr b="1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 smtClean="0">
                          <a:latin typeface="Montserrat" pitchFamily="2" charset="-52"/>
                        </a:rPr>
                        <a:t>Альпинисты </a:t>
                      </a:r>
                      <a:endParaRPr b="1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latin typeface="Montserrat" pitchFamily="2" charset="-52"/>
                        </a:rPr>
                        <a:t>Оператор дрона</a:t>
                      </a:r>
                      <a:endParaRPr b="1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 smtClean="0">
                          <a:latin typeface="Montserrat" pitchFamily="2" charset="-52"/>
                        </a:rPr>
                        <a:t>Предложенное</a:t>
                      </a:r>
                      <a:r>
                        <a:rPr lang="ru-RU" b="1" baseline="0" dirty="0" smtClean="0">
                          <a:latin typeface="Montserrat" pitchFamily="2" charset="-52"/>
                        </a:rPr>
                        <a:t> решение</a:t>
                      </a:r>
                      <a:endParaRPr b="1" dirty="0">
                        <a:latin typeface="Montserrat" pitchFamily="2" charset="-52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72833"/>
                  </a:ext>
                </a:extLst>
              </a:tr>
              <a:tr h="10210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Время простоя одного ветряка, часы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5 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2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1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2674"/>
                  </a:ext>
                </a:extLst>
              </a:tr>
              <a:tr h="7425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Затраты на услугу, руб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Montserrat" pitchFamily="2" charset="-52"/>
                        </a:rPr>
                        <a:t>1 000 000</a:t>
                      </a:r>
                      <a:endParaRPr lang="ru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Montserrat" pitchFamily="2" charset="-52"/>
                        </a:rPr>
                        <a:t>1 000 000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1 000 000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66851"/>
                  </a:ext>
                </a:extLst>
              </a:tr>
              <a:tr h="7425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Montserrat" pitchFamily="2" charset="-52"/>
                        </a:rPr>
                        <a:t>Затраты простоя, руб</a:t>
                      </a:r>
                      <a:endParaRPr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Montserrat" pitchFamily="2" charset="-52"/>
                        </a:rPr>
                        <a:t>1 250 000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Montserrat" pitchFamily="2" charset="-52"/>
                        </a:rPr>
                        <a:t>500</a:t>
                      </a:r>
                      <a:r>
                        <a:rPr lang="ru" baseline="0" dirty="0" smtClean="0">
                          <a:latin typeface="Montserrat" pitchFamily="2" charset="-52"/>
                        </a:rPr>
                        <a:t> 000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>
                          <a:latin typeface="Montserrat" pitchFamily="2" charset="-52"/>
                        </a:rPr>
                        <a:t>250 000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01124"/>
                  </a:ext>
                </a:extLst>
              </a:tr>
              <a:tr h="4640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Montserrat" pitchFamily="2" charset="-52"/>
                        </a:rPr>
                        <a:t>Прогнозирование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Montserrat" pitchFamily="2" charset="-52"/>
                        </a:rPr>
                        <a:t>да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Montserrat" pitchFamily="2" charset="-52"/>
                        </a:rPr>
                        <a:t>нет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Montserrat" pitchFamily="2" charset="-52"/>
                        </a:rPr>
                        <a:t>да</a:t>
                      </a:r>
                      <a:endParaRPr dirty="0">
                        <a:latin typeface="Montserrat" pitchFamily="2" charset="-52"/>
                      </a:endParaRPr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51708"/>
                  </a:ext>
                </a:extLst>
              </a:tr>
            </a:tbl>
          </a:graphicData>
        </a:graphic>
      </p:graphicFrame>
      <p:pic>
        <p:nvPicPr>
          <p:cNvPr id="1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23121" y="6304235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6" y="950483"/>
            <a:ext cx="8985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Заключение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653524"/>
            <a:ext cx="10438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43584" y="2058517"/>
            <a:ext cx="1050027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Montserrat" pitchFamily="2" charset="-52"/>
              </a:rPr>
              <a:t>	В </a:t>
            </a:r>
            <a:r>
              <a:rPr lang="ru-RU" sz="2000" dirty="0">
                <a:latin typeface="Montserrat" pitchFamily="2" charset="-52"/>
              </a:rPr>
              <a:t>итоге все поставленные цели были успешно достигнуты, а задачи решены. </a:t>
            </a:r>
            <a:r>
              <a:rPr lang="ru-RU" sz="2000" dirty="0" smtClean="0">
                <a:latin typeface="Montserrat" pitchFamily="2" charset="-52"/>
              </a:rPr>
              <a:t>Была разработана информационная подсистема прогнозирования неисправностей ветрогенераторных электростанций с использованием генетического алгоритма.</a:t>
            </a:r>
          </a:p>
          <a:p>
            <a:pPr algn="just"/>
            <a:endParaRPr lang="ru-RU" sz="2000" dirty="0">
              <a:latin typeface="Montserrat" pitchFamily="2" charset="-52"/>
            </a:endParaRPr>
          </a:p>
          <a:p>
            <a:pPr algn="just"/>
            <a:r>
              <a:rPr lang="ru-RU" sz="2000" dirty="0" smtClean="0">
                <a:latin typeface="Montserrat" pitchFamily="2" charset="-52"/>
              </a:rPr>
              <a:t>Дальнейшие </a:t>
            </a:r>
            <a:r>
              <a:rPr lang="ru-RU" sz="2000" dirty="0" smtClean="0">
                <a:latin typeface="Montserrat" pitchFamily="2" charset="-52"/>
              </a:rPr>
              <a:t>планы:</a:t>
            </a:r>
          </a:p>
          <a:p>
            <a:pPr marL="285750" indent="-285750" algn="just">
              <a:buFontTx/>
              <a:buChar char="-"/>
            </a:pPr>
            <a:r>
              <a:rPr lang="ru-RU" sz="2000" dirty="0" smtClean="0">
                <a:latin typeface="Montserrat" pitchFamily="2" charset="-52"/>
              </a:rPr>
              <a:t>Доработать </a:t>
            </a:r>
            <a:r>
              <a:rPr lang="en-US" sz="2000" dirty="0" smtClean="0">
                <a:latin typeface="Montserrat" pitchFamily="2" charset="-52"/>
              </a:rPr>
              <a:t>desktop-</a:t>
            </a:r>
            <a:r>
              <a:rPr lang="ru-RU" sz="2000" dirty="0" smtClean="0">
                <a:latin typeface="Montserrat" pitchFamily="2" charset="-52"/>
              </a:rPr>
              <a:t>приложение,</a:t>
            </a:r>
            <a:r>
              <a:rPr lang="en-US" sz="2000" dirty="0" smtClean="0">
                <a:latin typeface="Montserrat" pitchFamily="2" charset="-52"/>
              </a:rPr>
              <a:t> </a:t>
            </a:r>
            <a:r>
              <a:rPr lang="ru-RU" sz="2000" dirty="0" smtClean="0">
                <a:latin typeface="Montserrat" pitchFamily="2" charset="-52"/>
              </a:rPr>
              <a:t>добавить различные функции для повышения эффективности взаимодействия с пользователем;</a:t>
            </a:r>
          </a:p>
          <a:p>
            <a:pPr marL="285750" indent="-285750" algn="just">
              <a:buFontTx/>
              <a:buChar char="-"/>
            </a:pPr>
            <a:r>
              <a:rPr lang="ru-RU" sz="2000" dirty="0" smtClean="0">
                <a:latin typeface="Montserrat" pitchFamily="2" charset="-52"/>
              </a:rPr>
              <a:t>Настроить работу генетического алгоритма при работе с реальными данными;</a:t>
            </a:r>
          </a:p>
          <a:p>
            <a:pPr marL="285750" indent="-285750" algn="just">
              <a:buFontTx/>
              <a:buChar char="-"/>
            </a:pPr>
            <a:r>
              <a:rPr lang="ru-RU" sz="2000" dirty="0" smtClean="0">
                <a:latin typeface="Montserrat" pitchFamily="2" charset="-52"/>
              </a:rPr>
              <a:t>Усовершенствовать нейронную сеть для прогнозирования, добиться получения более точных результатов;</a:t>
            </a:r>
          </a:p>
          <a:p>
            <a:pPr marL="285750" indent="-285750" algn="just">
              <a:buFontTx/>
              <a:buChar char="-"/>
            </a:pPr>
            <a:r>
              <a:rPr lang="ru-RU" sz="2000" dirty="0" smtClean="0">
                <a:latin typeface="Montserrat" pitchFamily="2" charset="-52"/>
              </a:rPr>
              <a:t>Объединить компоненты и модули в единую систему.</a:t>
            </a:r>
            <a:endParaRPr lang="ru-RU" sz="2000" dirty="0">
              <a:latin typeface="Montserrat" pitchFamily="2" charset="-52"/>
            </a:endParaRPr>
          </a:p>
        </p:txBody>
      </p:sp>
      <p:pic>
        <p:nvPicPr>
          <p:cNvPr id="1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842179" y="64606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3043659" y="91129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80D6B"/>
                </a:solidFill>
                <a:effectLst/>
                <a:uLnTx/>
                <a:uFillTx/>
                <a:latin typeface="Montserrat Medium" panose="00000600000000000000" pitchFamily="2" charset="-52"/>
              </a:rPr>
              <a:t>Цели</a:t>
            </a:r>
            <a:r>
              <a:rPr kumimoji="0" lang="ru-RU" sz="2000" i="0" u="none" strike="noStrike" kern="1200" cap="none" spc="0" normalizeH="0" noProof="0" dirty="0" smtClean="0">
                <a:ln>
                  <a:noFill/>
                </a:ln>
                <a:solidFill>
                  <a:srgbClr val="080D6B"/>
                </a:solidFill>
                <a:effectLst/>
                <a:uLnTx/>
                <a:uFillTx/>
                <a:latin typeface="Montserrat Medium" panose="00000600000000000000" pitchFamily="2" charset="-52"/>
              </a:rPr>
              <a:t> и </a:t>
            </a: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80D6B"/>
                </a:solidFill>
                <a:effectLst/>
                <a:uLnTx/>
                <a:uFillTx/>
                <a:latin typeface="Montserrat Medium" panose="00000600000000000000" pitchFamily="2" charset="-52"/>
              </a:rPr>
              <a:t>задачи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32358" y="6219187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C15FBB6-B8A9-A875-93BA-35C5AC8DAD0E}"/>
              </a:ext>
            </a:extLst>
          </p:cNvPr>
          <p:cNvSpPr txBox="1"/>
          <p:nvPr/>
        </p:nvSpPr>
        <p:spPr>
          <a:xfrm>
            <a:off x="773726" y="1659317"/>
            <a:ext cx="106358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sz="1600" b="1" dirty="0" smtClean="0">
                <a:latin typeface="Montserrat" panose="00000500000000000000" pitchFamily="2" charset="-52"/>
              </a:rPr>
              <a:t>Цель работы:</a:t>
            </a:r>
            <a:r>
              <a:rPr lang="ru-RU" sz="1600" dirty="0" smtClean="0">
                <a:latin typeface="Montserrat" panose="00000500000000000000" pitchFamily="2" charset="-52"/>
              </a:rPr>
              <a:t> повышение качества и эффективности процесса обслуживания ветрогенераторных электростанций за счет разработки модуля прогнозирования неисправностей ветрогенераторных электростанций. </a:t>
            </a:r>
          </a:p>
          <a:p>
            <a:pPr indent="450000" algn="just"/>
            <a:endParaRPr lang="ru-RU" sz="1600" dirty="0" smtClean="0">
              <a:latin typeface="Montserrat" panose="00000500000000000000" pitchFamily="2" charset="-52"/>
            </a:endParaRPr>
          </a:p>
          <a:p>
            <a:pPr indent="450000" algn="just"/>
            <a:r>
              <a:rPr lang="ru-RU" sz="1600" b="1" dirty="0" smtClean="0">
                <a:latin typeface="Montserrat" panose="00000500000000000000" pitchFamily="2" charset="-52"/>
              </a:rPr>
              <a:t>Задачи:</a:t>
            </a:r>
            <a:endParaRPr lang="ru-RU" sz="1600" b="1" dirty="0">
              <a:latin typeface="Montserrat" panose="00000500000000000000" pitchFamily="2" charset="-5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Провести </a:t>
            </a:r>
            <a:r>
              <a:rPr lang="ru-RU" sz="1600" dirty="0">
                <a:latin typeface="Montserrat" panose="00000500000000000000" pitchFamily="2" charset="-52"/>
              </a:rPr>
              <a:t>сравнительный обзор и анализ для выявления достоинств и недостатков существующих </a:t>
            </a:r>
            <a:r>
              <a:rPr lang="ru-RU" sz="1600" dirty="0" smtClean="0">
                <a:latin typeface="Montserrat" panose="00000500000000000000" pitchFamily="2" charset="-52"/>
              </a:rPr>
              <a:t>решений </a:t>
            </a:r>
            <a:r>
              <a:rPr lang="ru-RU" sz="1600" dirty="0">
                <a:latin typeface="Montserrat" panose="00000500000000000000" pitchFamily="2" charset="-52"/>
              </a:rPr>
              <a:t>для </a:t>
            </a:r>
            <a:r>
              <a:rPr lang="ru-RU" sz="1600" dirty="0" smtClean="0">
                <a:latin typeface="Montserrat" panose="00000500000000000000" pitchFamily="2" charset="-52"/>
              </a:rPr>
              <a:t>обслуживания ВЭС; </a:t>
            </a:r>
            <a:endParaRPr lang="ru-RU" sz="1600" dirty="0">
              <a:latin typeface="Montserrat" panose="00000500000000000000" pitchFamily="2" charset="-5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Выполнить </a:t>
            </a:r>
            <a:r>
              <a:rPr lang="ru-RU" sz="1600" dirty="0">
                <a:latin typeface="Montserrat" panose="00000500000000000000" pitchFamily="2" charset="-52"/>
              </a:rPr>
              <a:t>концептуальное проектирование, </a:t>
            </a:r>
            <a:r>
              <a:rPr lang="ru-RU" sz="1600" dirty="0" smtClean="0">
                <a:latin typeface="Montserrat" panose="00000500000000000000" pitchFamily="2" charset="-52"/>
              </a:rPr>
              <a:t>составить </a:t>
            </a:r>
            <a:r>
              <a:rPr lang="ru-RU" sz="1600" dirty="0">
                <a:latin typeface="Montserrat" panose="00000500000000000000" pitchFamily="2" charset="-52"/>
              </a:rPr>
              <a:t>структурная модель программно-аппаратного комплекса для прогнозного обслуживания ВЭС и информационной подсистемы прогнозирования неисправностей ветрогенераторных электростанций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Разработать </a:t>
            </a:r>
            <a:r>
              <a:rPr lang="ru-RU" sz="1600" dirty="0">
                <a:latin typeface="Montserrat" panose="00000500000000000000" pitchFamily="2" charset="-52"/>
              </a:rPr>
              <a:t>генетический алгоритм для оптимизации поиска наиболее поврежденных ветрогенераторов;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Обосновать </a:t>
            </a:r>
            <a:r>
              <a:rPr lang="ru-RU" sz="1600" dirty="0">
                <a:latin typeface="Montserrat" panose="00000500000000000000" pitchFamily="2" charset="-52"/>
              </a:rPr>
              <a:t>выбор программных средств для разработки;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Выполнить </a:t>
            </a:r>
            <a:r>
              <a:rPr lang="ru-RU" sz="1600" dirty="0">
                <a:latin typeface="Montserrat" panose="00000500000000000000" pitchFamily="2" charset="-52"/>
              </a:rPr>
              <a:t>программная реализация информационной подсистемы;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Montserrat" panose="00000500000000000000" pitchFamily="2" charset="-52"/>
              </a:rPr>
              <a:t>Выполнить </a:t>
            </a:r>
            <a:r>
              <a:rPr lang="ru-RU" sz="1600" dirty="0">
                <a:latin typeface="Montserrat" panose="00000500000000000000" pitchFamily="2" charset="-52"/>
              </a:rPr>
              <a:t>технико-экономическое обоснование;</a:t>
            </a:r>
          </a:p>
        </p:txBody>
      </p:sp>
      <p:pic>
        <p:nvPicPr>
          <p:cNvPr id="26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3043658" y="9460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dirty="0">
                <a:solidFill>
                  <a:srgbClr val="080D6B"/>
                </a:solidFill>
                <a:latin typeface="Montserrat Medium" panose="00000600000000000000" pitchFamily="2" charset="-52"/>
              </a:rPr>
              <a:t>Проблема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5" y="1367841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15FBB6-B8A9-A875-93BA-35C5AC8DAD0E}"/>
              </a:ext>
            </a:extLst>
          </p:cNvPr>
          <p:cNvSpPr txBox="1"/>
          <p:nvPr/>
        </p:nvSpPr>
        <p:spPr>
          <a:xfrm>
            <a:off x="773726" y="1659317"/>
            <a:ext cx="106358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sz="2400" dirty="0">
                <a:latin typeface="Montserrat" panose="00000500000000000000" pitchFamily="2" charset="-52"/>
              </a:rPr>
              <a:t>В среднем на одном </a:t>
            </a:r>
            <a:r>
              <a:rPr lang="ru-RU" sz="2400" dirty="0" err="1">
                <a:latin typeface="Montserrat" panose="00000500000000000000" pitchFamily="2" charset="-52"/>
              </a:rPr>
              <a:t>ветрогенераторе</a:t>
            </a:r>
            <a:r>
              <a:rPr lang="ru-RU" sz="2400" dirty="0">
                <a:latin typeface="Montserrat" panose="00000500000000000000" pitchFamily="2" charset="-52"/>
              </a:rPr>
              <a:t> теряется 5 000 рублей (5 МВт) за 1 час простоя во время обслуживания или ремонта</a:t>
            </a:r>
          </a:p>
          <a:p>
            <a:pPr indent="450000" algn="just"/>
            <a:r>
              <a:rPr lang="ru-RU" sz="2400" dirty="0">
                <a:latin typeface="Montserrat" panose="00000500000000000000" pitchFamily="2" charset="-52"/>
              </a:rPr>
              <a:t>Частота обслуживания </a:t>
            </a:r>
            <a:r>
              <a:rPr lang="ru-RU" sz="2400" dirty="0" err="1">
                <a:latin typeface="Montserrat" panose="00000500000000000000" pitchFamily="2" charset="-52"/>
              </a:rPr>
              <a:t>ветропарка</a:t>
            </a:r>
            <a:r>
              <a:rPr lang="ru-RU" sz="2400" dirty="0">
                <a:latin typeface="Montserrat" panose="00000500000000000000" pitchFamily="2" charset="-52"/>
              </a:rPr>
              <a:t>  ≈ 1 раз в квартал</a:t>
            </a:r>
          </a:p>
          <a:p>
            <a:pPr indent="450000" algn="just"/>
            <a:r>
              <a:rPr lang="ru-RU" sz="2400" dirty="0">
                <a:latin typeface="Montserrat" panose="00000500000000000000" pitchFamily="2" charset="-52"/>
              </a:rPr>
              <a:t>Потери в год у </a:t>
            </a:r>
            <a:r>
              <a:rPr lang="ru-RU" sz="2400" dirty="0" err="1">
                <a:latin typeface="Montserrat" panose="00000500000000000000" pitchFamily="2" charset="-52"/>
              </a:rPr>
              <a:t>ветропарка</a:t>
            </a:r>
            <a:r>
              <a:rPr lang="ru-RU" sz="2400" dirty="0">
                <a:latin typeface="Montserrat" panose="00000500000000000000" pitchFamily="2" charset="-52"/>
              </a:rPr>
              <a:t> на 50 генераторов составляет минимум 5 млн </a:t>
            </a:r>
            <a:r>
              <a:rPr lang="ru-RU" sz="2400" dirty="0" err="1">
                <a:latin typeface="Montserrat" panose="00000500000000000000" pitchFamily="2" charset="-52"/>
              </a:rPr>
              <a:t>руб</a:t>
            </a:r>
            <a:endParaRPr lang="ru-RU" sz="2400" dirty="0">
              <a:latin typeface="Montserrat" panose="00000500000000000000" pitchFamily="2" charset="-52"/>
            </a:endParaRPr>
          </a:p>
          <a:p>
            <a:pPr indent="450000" algn="just"/>
            <a:endParaRPr lang="ru-RU" sz="2400" dirty="0">
              <a:latin typeface="Montserrat" panose="00000500000000000000" pitchFamily="2" charset="-52"/>
            </a:endParaRPr>
          </a:p>
          <a:p>
            <a:pPr indent="450000" algn="just"/>
            <a:endParaRPr lang="ru-RU" sz="2400" dirty="0">
              <a:latin typeface="Montserrat" panose="00000500000000000000" pitchFamily="2" charset="-52"/>
            </a:endParaRPr>
          </a:p>
          <a:p>
            <a:pPr indent="450000" algn="just"/>
            <a:r>
              <a:rPr lang="ru-RU" sz="2400" dirty="0">
                <a:latin typeface="Montserrat" panose="00000500000000000000" pitchFamily="2" charset="-52"/>
              </a:rPr>
              <a:t>*Среднее время простоя из-за поломок может составлять до 40% от всего времени работы</a:t>
            </a:r>
          </a:p>
        </p:txBody>
      </p:sp>
      <p:pic>
        <p:nvPicPr>
          <p:cNvPr id="17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23121" y="6223310"/>
            <a:ext cx="1402078" cy="409328"/>
            <a:chOff x="3502561" y="5494206"/>
            <a:chExt cx="1402078" cy="409328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Рисунок 27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9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3043658" y="94600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40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Обзор существующих решений</a:t>
            </a:r>
            <a:endParaRPr kumimoji="0" lang="ru-RU" sz="20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87776" y="6331944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5" y="1367841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96230"/>
              </p:ext>
            </p:extLst>
          </p:nvPr>
        </p:nvGraphicFramePr>
        <p:xfrm>
          <a:off x="1443940" y="2790808"/>
          <a:ext cx="9695736" cy="335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912">
                  <a:extLst>
                    <a:ext uri="{9D8B030D-6E8A-4147-A177-3AD203B41FA5}">
                      <a16:colId xmlns:a16="http://schemas.microsoft.com/office/drawing/2014/main" val="1737640870"/>
                    </a:ext>
                  </a:extLst>
                </a:gridCol>
                <a:gridCol w="3231912">
                  <a:extLst>
                    <a:ext uri="{9D8B030D-6E8A-4147-A177-3AD203B41FA5}">
                      <a16:colId xmlns:a16="http://schemas.microsoft.com/office/drawing/2014/main" val="507748649"/>
                    </a:ext>
                  </a:extLst>
                </a:gridCol>
                <a:gridCol w="3231912">
                  <a:extLst>
                    <a:ext uri="{9D8B030D-6E8A-4147-A177-3AD203B41FA5}">
                      <a16:colId xmlns:a16="http://schemas.microsoft.com/office/drawing/2014/main" val="197755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latin typeface="Montserrat" pitchFamily="2" charset="-52"/>
                        </a:rPr>
                        <a:t>Расчет на 1 ветропарк (50 генераторов)</a:t>
                      </a:r>
                      <a:endParaRPr sz="2000" b="1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 smtClean="0">
                          <a:latin typeface="Montserrat" pitchFamily="2" charset="-52"/>
                        </a:rPr>
                        <a:t>Команды</a:t>
                      </a:r>
                      <a:r>
                        <a:rPr lang="ru-RU" sz="2000" b="1" baseline="0" dirty="0" smtClean="0">
                          <a:latin typeface="Montserrat" pitchFamily="2" charset="-52"/>
                        </a:rPr>
                        <a:t> а</a:t>
                      </a:r>
                      <a:r>
                        <a:rPr lang="ru" sz="2000" b="1" dirty="0" smtClean="0">
                          <a:latin typeface="Montserrat" pitchFamily="2" charset="-52"/>
                        </a:rPr>
                        <a:t>льпинистов </a:t>
                      </a:r>
                      <a:endParaRPr sz="2000" b="1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latin typeface="Montserrat" pitchFamily="2" charset="-52"/>
                        </a:rPr>
                        <a:t>Оператор дрона</a:t>
                      </a:r>
                      <a:endParaRPr sz="2000" b="1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161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Montserrat" pitchFamily="2" charset="-52"/>
                        </a:rPr>
                        <a:t>Время простоя одного ветряка, часы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Montserrat" pitchFamily="2" charset="-52"/>
                        </a:rPr>
                        <a:t>5 </a:t>
                      </a:r>
                      <a:endParaRPr sz="200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Montserrat" pitchFamily="2" charset="-52"/>
                        </a:rPr>
                        <a:t>2</a:t>
                      </a:r>
                      <a:endParaRPr sz="200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5386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Montserrat" pitchFamily="2" charset="-52"/>
                        </a:rPr>
                        <a:t>Затраты на услугу, руб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Montserrat" pitchFamily="2" charset="-52"/>
                        </a:rPr>
                        <a:t>1 000 000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Montserrat" pitchFamily="2" charset="-52"/>
                        </a:rPr>
                        <a:t>1 000 000</a:t>
                      </a:r>
                      <a:endParaRPr sz="200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9014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Montserrat" pitchFamily="2" charset="-52"/>
                        </a:rPr>
                        <a:t>Затраты простоя, руб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>
                          <a:latin typeface="Montserrat" pitchFamily="2" charset="-52"/>
                        </a:rPr>
                        <a:t>1 250 000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latin typeface="Montserrat" pitchFamily="2" charset="-52"/>
                        </a:rPr>
                        <a:t>500 000</a:t>
                      </a:r>
                      <a:endParaRPr sz="200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3116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latin typeface="Montserrat" pitchFamily="2" charset="-52"/>
                        </a:rPr>
                        <a:t>Прогнозирование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latin typeface="Montserrat" pitchFamily="2" charset="-52"/>
                        </a:rPr>
                        <a:t>да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latin typeface="Montserrat" pitchFamily="2" charset="-52"/>
                        </a:rPr>
                        <a:t>нет</a:t>
                      </a:r>
                      <a:endParaRPr sz="2000" dirty="0">
                        <a:latin typeface="Montserrat" pitchFamily="2" charset="-52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541374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15FBB6-B8A9-A875-93BA-35C5AC8DAD0E}"/>
              </a:ext>
            </a:extLst>
          </p:cNvPr>
          <p:cNvSpPr txBox="1"/>
          <p:nvPr/>
        </p:nvSpPr>
        <p:spPr>
          <a:xfrm>
            <a:off x="837174" y="1467369"/>
            <a:ext cx="10635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sz="2000" dirty="0" smtClean="0">
                <a:latin typeface="Montserrat" panose="00000500000000000000" pitchFamily="2" charset="-52"/>
              </a:rPr>
              <a:t>Основными и наиболее широко распространенными решениями в области обслуживания ВЭС является привлечение команд альпинистов или использование беспилотных авиационных систем, управляемых оператором с земли.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pic>
        <p:nvPicPr>
          <p:cNvPr id="22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3" y="1512466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7" y="842960"/>
            <a:ext cx="8985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200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Технологический стек и инструментальные средства разработки</a:t>
            </a:r>
            <a:endParaRPr kumimoji="0" lang="ru-RU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2358351"/>
            <a:ext cx="3270036" cy="2506749"/>
          </a:xfrm>
          <a:prstGeom prst="rect">
            <a:avLst/>
          </a:prstGeom>
        </p:spPr>
      </p:pic>
      <p:pic>
        <p:nvPicPr>
          <p:cNvPr id="1030" name="Picture 6" descr="NET - что это такое и как работает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91" y="2358350"/>
            <a:ext cx="2483152" cy="25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Tool Review: Using PyCharm for Python Development - and More |  Caktus Group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288" y="2202767"/>
            <a:ext cx="3084944" cy="308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bject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84549" y="6248817"/>
            <a:ext cx="1402078" cy="409328"/>
            <a:chOff x="3502561" y="5494206"/>
            <a:chExt cx="1402078" cy="409328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Рисунок 27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98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13884" y="6271597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6" y="986530"/>
            <a:ext cx="898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noProof="0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Проектирование генетического алгоритма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454401" y="5843839"/>
            <a:ext cx="5098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Montserrat" pitchFamily="2" charset="-52"/>
              </a:rPr>
              <a:t>Условная схема разработанного генетического алгоритма </a:t>
            </a:r>
            <a:endParaRPr lang="ru-RU" dirty="0">
              <a:latin typeface="Montserrat" pitchFamily="2" charset="-52"/>
            </a:endParaRPr>
          </a:p>
        </p:txBody>
      </p:sp>
      <p:pic>
        <p:nvPicPr>
          <p:cNvPr id="17" name="Рисунок 16" descr="C:\Users\Динислам\Desktop\Important\4 курс\ВКР\Графики, схемы, изображения\ГА.jpg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11" y="1644495"/>
            <a:ext cx="6505862" cy="410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object 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84548" y="6258053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6" y="972592"/>
            <a:ext cx="898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Постановка задачи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72441" y="1592524"/>
            <a:ext cx="10438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-52"/>
              </a:rPr>
              <a:t>Состояние ветрогенераторов описывается набором параметров, представленным в виде вектора X:</a:t>
            </a:r>
          </a:p>
          <a:p>
            <a:pPr algn="ctr"/>
            <a:r>
              <a:rPr lang="ru-RU" dirty="0">
                <a:latin typeface="Montserrat" pitchFamily="2" charset="-52"/>
              </a:rPr>
              <a:t>X=[x_1,x_2,x_3,…,</a:t>
            </a:r>
            <a:r>
              <a:rPr lang="ru-RU" dirty="0" err="1">
                <a:latin typeface="Montserrat" pitchFamily="2" charset="-52"/>
              </a:rPr>
              <a:t>x_n</a:t>
            </a:r>
            <a:r>
              <a:rPr lang="ru-RU" dirty="0">
                <a:latin typeface="Montserrat" pitchFamily="2" charset="-52"/>
              </a:rPr>
              <a:t> ],	(1)</a:t>
            </a:r>
          </a:p>
          <a:p>
            <a:r>
              <a:rPr lang="ru-RU" dirty="0">
                <a:latin typeface="Montserrat" pitchFamily="2" charset="-52"/>
              </a:rPr>
              <a:t>где </a:t>
            </a:r>
            <a:r>
              <a:rPr lang="ru-RU" dirty="0" err="1">
                <a:latin typeface="Montserrat" pitchFamily="2" charset="-52"/>
              </a:rPr>
              <a:t>x_i</a:t>
            </a:r>
            <a:r>
              <a:rPr lang="ru-RU" dirty="0">
                <a:latin typeface="Montserrat" pitchFamily="2" charset="-52"/>
              </a:rPr>
              <a:t> – целочисленное значение, отражающее уровень повреждений для i элемента (лопасти, трансмиссии и т.д.)</a:t>
            </a:r>
          </a:p>
          <a:p>
            <a:endParaRPr lang="ru-RU" dirty="0">
              <a:latin typeface="Montserrat" pitchFamily="2" charset="-52"/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563CE05F-D3E5-CD17-50E3-4B5CE9E8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54140"/>
              </p:ext>
            </p:extLst>
          </p:nvPr>
        </p:nvGraphicFramePr>
        <p:xfrm>
          <a:off x="1780446" y="3140365"/>
          <a:ext cx="8622421" cy="302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765">
                  <a:extLst>
                    <a:ext uri="{9D8B030D-6E8A-4147-A177-3AD203B41FA5}">
                      <a16:colId xmlns:a16="http://schemas.microsoft.com/office/drawing/2014/main" val="4217076720"/>
                    </a:ext>
                  </a:extLst>
                </a:gridCol>
                <a:gridCol w="4885656">
                  <a:extLst>
                    <a:ext uri="{9D8B030D-6E8A-4147-A177-3AD203B41FA5}">
                      <a16:colId xmlns:a16="http://schemas.microsoft.com/office/drawing/2014/main" val="3599094032"/>
                    </a:ext>
                  </a:extLst>
                </a:gridCol>
              </a:tblGrid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Значение показателя х_</a:t>
                      </a:r>
                      <a:r>
                        <a:rPr lang="en-US" dirty="0" err="1">
                          <a:latin typeface="Montserrat" pitchFamily="2" charset="-52"/>
                        </a:rPr>
                        <a:t>i</a:t>
                      </a:r>
                      <a:endParaRPr lang="ru-RU" dirty="0">
                        <a:latin typeface="Montserrat" pitchFamily="2" charset="-52"/>
                      </a:endParaRPr>
                    </a:p>
                  </a:txBody>
                  <a:tcPr>
                    <a:solidFill>
                      <a:srgbClr val="0C33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Описание</a:t>
                      </a:r>
                    </a:p>
                  </a:txBody>
                  <a:tcPr>
                    <a:solidFill>
                      <a:srgbClr val="0C3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03815"/>
                  </a:ext>
                </a:extLst>
              </a:tr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Отсутствие повреждений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84173"/>
                  </a:ext>
                </a:extLst>
              </a:tr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Незначительные повреждения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0742"/>
                  </a:ext>
                </a:extLst>
              </a:tr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Малые повреждения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82448"/>
                  </a:ext>
                </a:extLst>
              </a:tr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Повреждения средней тяжести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42360"/>
                  </a:ext>
                </a:extLst>
              </a:tr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Серьезные повреждения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83213"/>
                  </a:ext>
                </a:extLst>
              </a:tr>
              <a:tr h="4319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 pitchFamily="2" charset="-52"/>
                        </a:rPr>
                        <a:t>Критическая неисправность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75762"/>
                  </a:ext>
                </a:extLst>
              </a:tr>
            </a:tbl>
          </a:graphicData>
        </a:graphic>
      </p:graphicFrame>
      <p:pic>
        <p:nvPicPr>
          <p:cNvPr id="22" name="object 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79102" y="6236239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3417404" y="1110493"/>
            <a:ext cx="497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Постановка задачи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598766" y="1848543"/>
            <a:ext cx="9681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ontserrat" pitchFamily="2" charset="-52"/>
            </a:endParaRPr>
          </a:p>
          <a:p>
            <a:endParaRPr lang="ru-RU" dirty="0">
              <a:latin typeface="Montserrat" pitchFamily="2" charset="-5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045184" y="2062992"/>
                <a:ext cx="10559212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Montserrat" pitchFamily="2" charset="-52"/>
                  </a:rPr>
                  <a:t>Для </a:t>
                </a:r>
                <a:r>
                  <a:rPr lang="ru-RU" dirty="0">
                    <a:latin typeface="Montserrat" pitchFamily="2" charset="-52"/>
                  </a:rPr>
                  <a:t>оценки эффективности использовалась целевая функция, выражаемая формулой</a:t>
                </a:r>
                <a:r>
                  <a:rPr lang="ru-RU" dirty="0" smtClean="0">
                    <a:latin typeface="Montserrat" pitchFamily="2" charset="-52"/>
                  </a:rPr>
                  <a:t>:</a:t>
                </a:r>
                <a:endParaRPr lang="en-US" dirty="0" smtClean="0">
                  <a:latin typeface="Montserrat" pitchFamily="2" charset="-52"/>
                </a:endParaRPr>
              </a:p>
              <a:p>
                <a:endParaRPr lang="ru-RU" dirty="0">
                  <a:latin typeface="Montserrat" pitchFamily="2" charset="-52"/>
                </a:endParaRPr>
              </a:p>
              <a:p>
                <a:pPr algn="ctr"/>
                <a:r>
                  <a:rPr lang="ru-RU" dirty="0">
                    <a:latin typeface="Montserrat" pitchFamily="2" charset="-52"/>
                  </a:rPr>
                  <a:t>	</a:t>
                </a:r>
                <a:endParaRPr lang="en-US" dirty="0" smtClean="0">
                  <a:latin typeface="Montserrat" pitchFamily="2" charset="-52"/>
                </a:endParaRPr>
              </a:p>
              <a:p>
                <a:pPr algn="ctr"/>
                <a:endParaRPr lang="ru-RU" dirty="0">
                  <a:latin typeface="Montserrat" pitchFamily="2" charset="-52"/>
                </a:endParaRPr>
              </a:p>
              <a:p>
                <a:r>
                  <a:rPr lang="ru-RU" dirty="0">
                    <a:latin typeface="Montserrat" pitchFamily="2" charset="-52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</a:rPr>
                          <m:t>𝑏𝑙</m:t>
                        </m:r>
                      </m:sub>
                    </m:sSub>
                  </m:oMath>
                </a14:m>
                <a:r>
                  <a:rPr lang="ru-RU" dirty="0">
                    <a:latin typeface="Montserrat" pitchFamily="2" charset="-52"/>
                  </a:rPr>
                  <a:t> – состояние лопастей,</a:t>
                </a:r>
                <a:r>
                  <a:rPr lang="ru-RU" kern="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>
                    <a:latin typeface="Montserrat" pitchFamily="2" charset="-52"/>
                  </a:rPr>
                  <a:t>– наличие механических повреждений,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>
                    <a:latin typeface="Montserrat" pitchFamily="2" charset="-52"/>
                  </a:rPr>
                  <a:t> – уровень вибраций,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>
                    <a:latin typeface="Montserrat" pitchFamily="2" charset="-52"/>
                  </a:rPr>
                  <a:t> – температура двигателя,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>
                    <a:latin typeface="Montserrat" pitchFamily="2" charset="-52"/>
                  </a:rPr>
                  <a:t> – состояние электрооборудования. </a:t>
                </a:r>
                <a:endParaRPr lang="en-US" dirty="0" smtClean="0">
                  <a:latin typeface="Montserrat" pitchFamily="2" charset="-52"/>
                </a:endParaRPr>
              </a:p>
              <a:p>
                <a:endParaRPr lang="en-US" dirty="0">
                  <a:latin typeface="Montserrat" pitchFamily="2" charset="-52"/>
                </a:endParaRPr>
              </a:p>
              <a:p>
                <a:endParaRPr lang="ru-RU" dirty="0">
                  <a:latin typeface="Montserrat" pitchFamily="2" charset="-52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84" y="2062992"/>
                <a:ext cx="10559212" cy="2585323"/>
              </a:xfrm>
              <a:prstGeom prst="rect">
                <a:avLst/>
              </a:prstGeom>
              <a:blipFill>
                <a:blip r:embed="rId13"/>
                <a:stretch>
                  <a:fillRect l="-462" t="-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64419"/>
                  </p:ext>
                </p:extLst>
              </p:nvPr>
            </p:nvGraphicFramePr>
            <p:xfrm>
              <a:off x="3260053" y="2811450"/>
              <a:ext cx="6358799" cy="5353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58799">
                      <a:extLst>
                        <a:ext uri="{9D8B030D-6E8A-4147-A177-3AD203B41FA5}">
                          <a16:colId xmlns:a16="http://schemas.microsoft.com/office/drawing/2014/main" val="1657200835"/>
                        </a:ext>
                      </a:extLst>
                    </a:gridCol>
                  </a:tblGrid>
                  <a:tr h="53539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2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𝑏𝑙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0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ru-RU" sz="20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Montserrat" pitchFamily="2" charset="-52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934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64419"/>
                  </p:ext>
                </p:extLst>
              </p:nvPr>
            </p:nvGraphicFramePr>
            <p:xfrm>
              <a:off x="3260053" y="2811450"/>
              <a:ext cx="6358799" cy="5353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58799">
                      <a:extLst>
                        <a:ext uri="{9D8B030D-6E8A-4147-A177-3AD203B41FA5}">
                          <a16:colId xmlns:a16="http://schemas.microsoft.com/office/drawing/2014/main" val="1657200835"/>
                        </a:ext>
                      </a:extLst>
                    </a:gridCol>
                  </a:tblGrid>
                  <a:tr h="5353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14"/>
                          <a:stretch>
                            <a:fillRect l="-96" t="-1124" r="-479" b="-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934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268" y="4143844"/>
            <a:ext cx="135388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" name="object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7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202-7A2F-3D71-E7D3-33A35817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81A04B4-F488-3EC3-7EC8-14FF583648FD}"/>
              </a:ext>
            </a:extLst>
          </p:cNvPr>
          <p:cNvGrpSpPr/>
          <p:nvPr/>
        </p:nvGrpSpPr>
        <p:grpSpPr>
          <a:xfrm>
            <a:off x="10579102" y="6264142"/>
            <a:ext cx="1402078" cy="409328"/>
            <a:chOff x="3502561" y="5494206"/>
            <a:chExt cx="1402078" cy="409328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730FDF4-5FAC-8EFF-B34C-E88AD299E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519" y="5494206"/>
              <a:ext cx="441120" cy="409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 descr="Изображение выглядит как Графика, графический дизайн, Шрифт, круг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C2BEF493-6B19-50F2-833C-C35E825D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561" y="5494206"/>
              <a:ext cx="885263" cy="409328"/>
            </a:xfrm>
            <a:prstGeom prst="rect">
              <a:avLst/>
            </a:prstGeom>
          </p:spPr>
        </p:pic>
      </p:grpSp>
      <p:pic>
        <p:nvPicPr>
          <p:cNvPr id="20" name="Объект 17">
            <a:extLst>
              <a:ext uri="{FF2B5EF4-FFF2-40B4-BE49-F238E27FC236}">
                <a16:creationId xmlns:a16="http://schemas.microsoft.com/office/drawing/2014/main" id="{7555446D-E672-9704-B999-EE63C6D2B1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12872" y="1393758"/>
            <a:ext cx="2557570" cy="61549"/>
          </a:xfrm>
          <a:prstGeom prst="roundRect">
            <a:avLst>
              <a:gd name="adj" fmla="val 2934"/>
            </a:avLst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13311-D62B-E578-1E9D-6A6D80A69F1F}"/>
              </a:ext>
            </a:extLst>
          </p:cNvPr>
          <p:cNvSpPr txBox="1"/>
          <p:nvPr/>
        </p:nvSpPr>
        <p:spPr>
          <a:xfrm>
            <a:off x="1598766" y="1033930"/>
            <a:ext cx="898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dirty="0" smtClean="0">
                <a:solidFill>
                  <a:srgbClr val="080D6B"/>
                </a:solidFill>
                <a:latin typeface="Montserrat Medium" panose="00000600000000000000" pitchFamily="2" charset="-52"/>
              </a:rPr>
              <a:t>Постановка задачи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rgbClr val="080D6B"/>
              </a:solidFill>
              <a:effectLst/>
              <a:uLnTx/>
              <a:uFillTx/>
              <a:latin typeface="Montserrat Medium" panose="00000600000000000000" pitchFamily="2" charset="-5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598766" y="1848543"/>
            <a:ext cx="96813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" pitchFamily="2" charset="-52"/>
              </a:rPr>
              <a:t>Первоначальная </a:t>
            </a:r>
            <a:r>
              <a:rPr lang="ru-RU" dirty="0" smtClean="0">
                <a:latin typeface="Montserrat" pitchFamily="2" charset="-52"/>
              </a:rPr>
              <a:t>популяция:		P = [</a:t>
            </a:r>
            <a:r>
              <a:rPr lang="ru-RU" dirty="0">
                <a:latin typeface="Montserrat" pitchFamily="2" charset="-52"/>
              </a:rPr>
              <a:t>X_1,X_2,X_3,…,</a:t>
            </a:r>
            <a:r>
              <a:rPr lang="ru-RU" dirty="0" err="1">
                <a:latin typeface="Montserrat" pitchFamily="2" charset="-52"/>
              </a:rPr>
              <a:t>X_n</a:t>
            </a:r>
            <a:r>
              <a:rPr lang="ru-RU" dirty="0">
                <a:latin typeface="Montserrat" pitchFamily="2" charset="-52"/>
              </a:rPr>
              <a:t> </a:t>
            </a:r>
            <a:r>
              <a:rPr lang="ru-RU" dirty="0" smtClean="0">
                <a:latin typeface="Montserrat" pitchFamily="2" charset="-52"/>
              </a:rPr>
              <a:t>]</a:t>
            </a:r>
            <a:r>
              <a:rPr lang="ru-RU" dirty="0">
                <a:latin typeface="Montserrat" pitchFamily="2" charset="-52"/>
              </a:rPr>
              <a:t>	</a:t>
            </a:r>
            <a:r>
              <a:rPr lang="ru-RU" dirty="0" smtClean="0">
                <a:latin typeface="Montserrat" pitchFamily="2" charset="-52"/>
              </a:rPr>
              <a:t>	(2)</a:t>
            </a:r>
          </a:p>
          <a:p>
            <a:pPr algn="ctr"/>
            <a:endParaRPr lang="ru-RU" dirty="0">
              <a:latin typeface="Montserrat" pitchFamily="2" charset="-52"/>
            </a:endParaRPr>
          </a:p>
          <a:p>
            <a:r>
              <a:rPr lang="ru-RU" dirty="0" smtClean="0">
                <a:latin typeface="Montserrat" pitchFamily="2" charset="-52"/>
              </a:rPr>
              <a:t>Вектор состояния:			</a:t>
            </a:r>
            <a:r>
              <a:rPr lang="ru-RU" dirty="0" err="1" smtClean="0">
                <a:latin typeface="Montserrat" pitchFamily="2" charset="-52"/>
              </a:rPr>
              <a:t>X_i</a:t>
            </a:r>
            <a:r>
              <a:rPr lang="ru-RU" dirty="0" smtClean="0">
                <a:latin typeface="Montserrat" pitchFamily="2" charset="-52"/>
              </a:rPr>
              <a:t> = [x_i1,x_i2,x_i3,…,</a:t>
            </a:r>
            <a:r>
              <a:rPr lang="ru-RU" dirty="0" err="1" smtClean="0">
                <a:latin typeface="Montserrat" pitchFamily="2" charset="-52"/>
              </a:rPr>
              <a:t>x_in</a:t>
            </a:r>
            <a:r>
              <a:rPr lang="ru-RU" dirty="0" smtClean="0">
                <a:latin typeface="Montserrat" pitchFamily="2" charset="-52"/>
              </a:rPr>
              <a:t> ] 	(3)</a:t>
            </a:r>
          </a:p>
          <a:p>
            <a:endParaRPr lang="ru-RU" dirty="0" smtClean="0">
              <a:latin typeface="Montserrat" pitchFamily="2" charset="-52"/>
            </a:endParaRPr>
          </a:p>
          <a:p>
            <a:r>
              <a:rPr lang="ru-RU" dirty="0" smtClean="0">
                <a:latin typeface="Montserrat" pitchFamily="2" charset="-52"/>
              </a:rPr>
              <a:t>Целевая функция: 							(4)</a:t>
            </a:r>
          </a:p>
          <a:p>
            <a:endParaRPr lang="ru-RU" dirty="0">
              <a:latin typeface="Montserrat" pitchFamily="2" charset="-52"/>
            </a:endParaRPr>
          </a:p>
          <a:p>
            <a:r>
              <a:rPr lang="ru-RU" dirty="0" smtClean="0">
                <a:latin typeface="Montserrat" pitchFamily="2" charset="-52"/>
              </a:rPr>
              <a:t>Турнирный отбор:		</a:t>
            </a:r>
            <a:r>
              <a:rPr lang="en-US" dirty="0" err="1" smtClean="0">
                <a:latin typeface="Montserrat" pitchFamily="2" charset="-52"/>
              </a:rPr>
              <a:t>X_selected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smtClean="0">
                <a:latin typeface="Montserrat" pitchFamily="2" charset="-52"/>
              </a:rPr>
              <a:t>=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err="1" smtClean="0">
                <a:latin typeface="Montserrat" pitchFamily="2" charset="-52"/>
              </a:rPr>
              <a:t>argmax</a:t>
            </a:r>
            <a:r>
              <a:rPr lang="en-US" dirty="0" smtClean="0">
                <a:latin typeface="Montserrat" pitchFamily="2" charset="-52"/>
              </a:rPr>
              <a:t>(f(</a:t>
            </a:r>
            <a:r>
              <a:rPr lang="en-US" dirty="0" err="1" smtClean="0">
                <a:latin typeface="Montserrat" pitchFamily="2" charset="-52"/>
              </a:rPr>
              <a:t>X_i</a:t>
            </a:r>
            <a:r>
              <a:rPr lang="en-US" dirty="0" smtClean="0">
                <a:latin typeface="Montserrat" pitchFamily="2" charset="-52"/>
              </a:rPr>
              <a:t> </a:t>
            </a:r>
            <a:r>
              <a:rPr lang="en-US" dirty="0">
                <a:latin typeface="Montserrat" pitchFamily="2" charset="-52"/>
              </a:rPr>
              <a:t>))  </a:t>
            </a:r>
            <a:r>
              <a:rPr lang="en-US" dirty="0" smtClean="0">
                <a:latin typeface="Montserrat" pitchFamily="2" charset="-52"/>
              </a:rPr>
              <a:t>∀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err="1" smtClean="0">
                <a:latin typeface="Montserrat" pitchFamily="2" charset="-52"/>
              </a:rPr>
              <a:t>X_i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smtClean="0">
                <a:latin typeface="Montserrat" pitchFamily="2" charset="-52"/>
              </a:rPr>
              <a:t>∈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err="1" smtClean="0">
                <a:latin typeface="Montserrat" pitchFamily="2" charset="-52"/>
              </a:rPr>
              <a:t>T_k</a:t>
            </a:r>
            <a:r>
              <a:rPr lang="en-US" dirty="0">
                <a:latin typeface="Montserrat" pitchFamily="2" charset="-52"/>
              </a:rPr>
              <a:t>	(5)</a:t>
            </a:r>
          </a:p>
          <a:p>
            <a:endParaRPr lang="ru-RU" dirty="0">
              <a:latin typeface="Montserrat" pitchFamily="2" charset="-52"/>
            </a:endParaRPr>
          </a:p>
          <a:p>
            <a:r>
              <a:rPr lang="ru-RU" dirty="0" smtClean="0">
                <a:latin typeface="Montserrat" pitchFamily="2" charset="-52"/>
              </a:rPr>
              <a:t>Кроссинговер:			</a:t>
            </a:r>
            <a:r>
              <a:rPr lang="ru-RU" dirty="0" err="1" smtClean="0">
                <a:latin typeface="Montserrat" pitchFamily="2" charset="-52"/>
              </a:rPr>
              <a:t>X_offspring</a:t>
            </a:r>
            <a:r>
              <a:rPr lang="ru-RU" dirty="0" smtClean="0">
                <a:latin typeface="Montserrat" pitchFamily="2" charset="-52"/>
              </a:rPr>
              <a:t> = C(</a:t>
            </a:r>
            <a:r>
              <a:rPr lang="ru-RU" dirty="0" err="1" smtClean="0">
                <a:latin typeface="Montserrat" pitchFamily="2" charset="-52"/>
              </a:rPr>
              <a:t>X_a,X_b</a:t>
            </a:r>
            <a:r>
              <a:rPr lang="ru-RU" dirty="0" smtClean="0">
                <a:latin typeface="Montserrat" pitchFamily="2" charset="-52"/>
              </a:rPr>
              <a:t> ), с </a:t>
            </a:r>
            <a:r>
              <a:rPr lang="ru-RU" dirty="0">
                <a:latin typeface="Montserrat" pitchFamily="2" charset="-52"/>
              </a:rPr>
              <a:t>вероятностью </a:t>
            </a:r>
            <a:r>
              <a:rPr lang="ru-RU" dirty="0" smtClean="0">
                <a:latin typeface="Montserrat" pitchFamily="2" charset="-52"/>
              </a:rPr>
              <a:t>p	(</a:t>
            </a:r>
            <a:r>
              <a:rPr lang="ru-RU" dirty="0">
                <a:latin typeface="Montserrat" pitchFamily="2" charset="-52"/>
              </a:rPr>
              <a:t>6)</a:t>
            </a:r>
          </a:p>
          <a:p>
            <a:endParaRPr lang="ru-RU" dirty="0" smtClean="0">
              <a:latin typeface="Montserrat" pitchFamily="2" charset="-52"/>
            </a:endParaRPr>
          </a:p>
          <a:p>
            <a:r>
              <a:rPr lang="ru-RU" dirty="0" smtClean="0">
                <a:latin typeface="Montserrat" pitchFamily="2" charset="-52"/>
              </a:rPr>
              <a:t>Мутация:			</a:t>
            </a:r>
            <a:r>
              <a:rPr lang="en-US" dirty="0" err="1" smtClean="0">
                <a:latin typeface="Montserrat" pitchFamily="2" charset="-52"/>
              </a:rPr>
              <a:t>X_mutated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smtClean="0">
                <a:latin typeface="Montserrat" pitchFamily="2" charset="-52"/>
              </a:rPr>
              <a:t>=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smtClean="0">
                <a:latin typeface="Montserrat" pitchFamily="2" charset="-52"/>
              </a:rPr>
              <a:t>X+</a:t>
            </a:r>
            <a:r>
              <a:rPr lang="el-GR" dirty="0" smtClean="0">
                <a:latin typeface="Montserrat" pitchFamily="2" charset="-52"/>
              </a:rPr>
              <a:t>δ,</a:t>
            </a:r>
            <a:r>
              <a:rPr lang="ru-RU" dirty="0">
                <a:latin typeface="Montserrat" pitchFamily="2" charset="-52"/>
              </a:rPr>
              <a:t> </a:t>
            </a:r>
            <a:r>
              <a:rPr lang="ru-RU" dirty="0" smtClean="0">
                <a:latin typeface="Montserrat" pitchFamily="2" charset="-52"/>
              </a:rPr>
              <a:t> где </a:t>
            </a:r>
            <a:r>
              <a:rPr lang="el-GR" dirty="0">
                <a:latin typeface="Montserrat" pitchFamily="2" charset="-52"/>
              </a:rPr>
              <a:t>δ~</a:t>
            </a:r>
            <a:r>
              <a:rPr lang="en-US" dirty="0">
                <a:latin typeface="Montserrat" pitchFamily="2" charset="-52"/>
              </a:rPr>
              <a:t>N(0,</a:t>
            </a:r>
            <a:r>
              <a:rPr lang="el-GR" dirty="0" smtClean="0">
                <a:latin typeface="Montserrat" pitchFamily="2" charset="-52"/>
              </a:rPr>
              <a:t>σ^2)</a:t>
            </a:r>
            <a:r>
              <a:rPr lang="ru-RU" dirty="0" smtClean="0">
                <a:latin typeface="Montserrat" pitchFamily="2" charset="-52"/>
              </a:rPr>
              <a:t>	</a:t>
            </a:r>
            <a:r>
              <a:rPr lang="el-GR" dirty="0" smtClean="0">
                <a:latin typeface="Montserrat" pitchFamily="2" charset="-52"/>
              </a:rPr>
              <a:t>(</a:t>
            </a:r>
            <a:r>
              <a:rPr lang="el-GR" dirty="0">
                <a:latin typeface="Montserrat" pitchFamily="2" charset="-52"/>
              </a:rPr>
              <a:t>7)</a:t>
            </a:r>
          </a:p>
          <a:p>
            <a:endParaRPr lang="ru-RU" dirty="0">
              <a:latin typeface="Montserrat" pitchFamily="2" charset="-52"/>
            </a:endParaRPr>
          </a:p>
          <a:p>
            <a:r>
              <a:rPr lang="ru-RU" dirty="0" smtClean="0">
                <a:latin typeface="Montserrat" pitchFamily="2" charset="-52"/>
              </a:rPr>
              <a:t>Итоговое значение ЦФ:		</a:t>
            </a:r>
            <a:r>
              <a:rPr lang="en-US" dirty="0" smtClean="0">
                <a:latin typeface="Montserrat" pitchFamily="2" charset="-52"/>
              </a:rPr>
              <a:t>X*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smtClean="0">
                <a:latin typeface="Montserrat" pitchFamily="2" charset="-52"/>
              </a:rPr>
              <a:t>=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err="1" smtClean="0">
                <a:latin typeface="Montserrat" pitchFamily="2" charset="-52"/>
              </a:rPr>
              <a:t>argmax</a:t>
            </a:r>
            <a:r>
              <a:rPr lang="en-US" dirty="0" smtClean="0">
                <a:latin typeface="Montserrat" pitchFamily="2" charset="-52"/>
              </a:rPr>
              <a:t>(f(</a:t>
            </a:r>
            <a:r>
              <a:rPr lang="en-US" dirty="0" err="1" smtClean="0">
                <a:latin typeface="Montserrat" pitchFamily="2" charset="-52"/>
              </a:rPr>
              <a:t>X_i</a:t>
            </a:r>
            <a:r>
              <a:rPr lang="en-US" dirty="0" smtClean="0">
                <a:latin typeface="Montserrat" pitchFamily="2" charset="-52"/>
              </a:rPr>
              <a:t> </a:t>
            </a:r>
            <a:r>
              <a:rPr lang="en-US" dirty="0">
                <a:latin typeface="Montserrat" pitchFamily="2" charset="-52"/>
              </a:rPr>
              <a:t>))  </a:t>
            </a:r>
            <a:r>
              <a:rPr lang="en-US" dirty="0" smtClean="0">
                <a:latin typeface="Montserrat" pitchFamily="2" charset="-52"/>
              </a:rPr>
              <a:t>∀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err="1" smtClean="0">
                <a:latin typeface="Montserrat" pitchFamily="2" charset="-52"/>
              </a:rPr>
              <a:t>X_i</a:t>
            </a:r>
            <a:r>
              <a:rPr lang="ru-RU" dirty="0" smtClean="0">
                <a:latin typeface="Montserrat" pitchFamily="2" charset="-52"/>
              </a:rPr>
              <a:t>  </a:t>
            </a:r>
            <a:r>
              <a:rPr lang="en-US" dirty="0" smtClean="0">
                <a:latin typeface="Montserrat" pitchFamily="2" charset="-52"/>
              </a:rPr>
              <a:t>∈</a:t>
            </a:r>
            <a:r>
              <a:rPr lang="ru-RU" dirty="0" smtClean="0">
                <a:latin typeface="Montserrat" pitchFamily="2" charset="-52"/>
              </a:rPr>
              <a:t> </a:t>
            </a:r>
            <a:r>
              <a:rPr lang="en-US" dirty="0" err="1" smtClean="0">
                <a:latin typeface="Montserrat" pitchFamily="2" charset="-52"/>
              </a:rPr>
              <a:t>P_g</a:t>
            </a:r>
            <a:r>
              <a:rPr lang="en-US" dirty="0">
                <a:latin typeface="Montserrat" pitchFamily="2" charset="-52"/>
              </a:rPr>
              <a:t>	(8)</a:t>
            </a:r>
          </a:p>
          <a:p>
            <a:endParaRPr lang="ru-RU" dirty="0">
              <a:latin typeface="Montserrat" pitchFamily="2" charset="-52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6DB16CF-2D6C-064C-9D19-A2CAAA81656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6059"/>
          <a:stretch/>
        </p:blipFill>
        <p:spPr>
          <a:xfrm>
            <a:off x="6006866" y="2815142"/>
            <a:ext cx="3306619" cy="685087"/>
          </a:xfrm>
          <a:prstGeom prst="rect">
            <a:avLst/>
          </a:prstGeom>
        </p:spPr>
      </p:pic>
      <p:pic>
        <p:nvPicPr>
          <p:cNvPr id="17" name="object 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659891"/>
            <a:ext cx="1023175" cy="579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2327F9-75C2-42F6-0BA5-13E6FF56827F}"/>
              </a:ext>
            </a:extLst>
          </p:cNvPr>
          <p:cNvSpPr txBox="1"/>
          <p:nvPr/>
        </p:nvSpPr>
        <p:spPr>
          <a:xfrm>
            <a:off x="0" y="142312"/>
            <a:ext cx="176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УДК 004.853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52137-EBA4-F51A-2C09-1CDF8BDC97C3}"/>
              </a:ext>
            </a:extLst>
          </p:cNvPr>
          <p:cNvSpPr txBox="1"/>
          <p:nvPr/>
        </p:nvSpPr>
        <p:spPr>
          <a:xfrm>
            <a:off x="1761761" y="75661"/>
            <a:ext cx="828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подсистема прогнозирования неисправностей ветрогенераторных электростанций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4961A-7078-EF55-0E1D-BFE0A5A12F45}"/>
              </a:ext>
            </a:extLst>
          </p:cNvPr>
          <p:cNvSpPr txBox="1"/>
          <p:nvPr/>
        </p:nvSpPr>
        <p:spPr>
          <a:xfrm>
            <a:off x="9906299" y="33147"/>
            <a:ext cx="246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8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689</Words>
  <Application>Microsoft Office PowerPoint</Application>
  <PresentationFormat>Широкоэкранный</PresentationFormat>
  <Paragraphs>215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Cambria Math</vt:lpstr>
      <vt:lpstr>Montserrat</vt:lpstr>
      <vt:lpstr>Montserrat Medium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 Jan</dc:creator>
  <cp:lastModifiedBy>Динислам</cp:lastModifiedBy>
  <cp:revision>41</cp:revision>
  <dcterms:created xsi:type="dcterms:W3CDTF">2025-06-01T17:29:27Z</dcterms:created>
  <dcterms:modified xsi:type="dcterms:W3CDTF">2025-06-10T12:54:36Z</dcterms:modified>
</cp:coreProperties>
</file>