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7" r:id="rId11"/>
    <p:sldId id="265" r:id="rId12"/>
    <p:sldId id="266" r:id="rId13"/>
    <p:sldId id="269" r:id="rId14"/>
    <p:sldId id="268"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1450A3-59A7-44C6-9BF2-E8273717E64D}"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270408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450A3-59A7-44C6-9BF2-E8273717E64D}"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16244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450A3-59A7-44C6-9BF2-E8273717E64D}"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41620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1450A3-59A7-44C6-9BF2-E8273717E64D}"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192837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1450A3-59A7-44C6-9BF2-E8273717E64D}"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119745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1450A3-59A7-44C6-9BF2-E8273717E64D}"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313221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1450A3-59A7-44C6-9BF2-E8273717E64D}" type="datetimeFigureOut">
              <a:rPr lang="en-US" smtClean="0"/>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199533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1450A3-59A7-44C6-9BF2-E8273717E64D}" type="datetimeFigureOut">
              <a:rPr lang="en-US" smtClean="0"/>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408087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450A3-59A7-44C6-9BF2-E8273717E64D}" type="datetimeFigureOut">
              <a:rPr lang="en-US" smtClean="0"/>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72819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1450A3-59A7-44C6-9BF2-E8273717E64D}"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121315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1450A3-59A7-44C6-9BF2-E8273717E64D}"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098BD-091E-47AD-908D-58DC710954A8}" type="slidenum">
              <a:rPr lang="en-US" smtClean="0"/>
              <a:t>‹#›</a:t>
            </a:fld>
            <a:endParaRPr lang="en-US"/>
          </a:p>
        </p:txBody>
      </p:sp>
    </p:spTree>
    <p:extLst>
      <p:ext uri="{BB962C8B-B14F-4D97-AF65-F5344CB8AC3E}">
        <p14:creationId xmlns:p14="http://schemas.microsoft.com/office/powerpoint/2010/main" val="414492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450A3-59A7-44C6-9BF2-E8273717E64D}" type="datetimeFigureOut">
              <a:rPr lang="en-US" smtClean="0"/>
              <a:t>9/25/2021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098BD-091E-47AD-908D-58DC710954A8}" type="slidenum">
              <a:rPr lang="en-US" smtClean="0"/>
              <a:t>‹#›</a:t>
            </a:fld>
            <a:endParaRPr lang="en-US"/>
          </a:p>
        </p:txBody>
      </p:sp>
    </p:spTree>
    <p:extLst>
      <p:ext uri="{BB962C8B-B14F-4D97-AF65-F5344CB8AC3E}">
        <p14:creationId xmlns:p14="http://schemas.microsoft.com/office/powerpoint/2010/main" val="44357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vangetiakhil/FRT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Price Prediction Project</a:t>
            </a:r>
            <a:endParaRPr lang="en-US" dirty="0"/>
          </a:p>
        </p:txBody>
      </p:sp>
      <p:sp>
        <p:nvSpPr>
          <p:cNvPr id="3" name="Subtitle 2"/>
          <p:cNvSpPr>
            <a:spLocks noGrp="1"/>
          </p:cNvSpPr>
          <p:nvPr>
            <p:ph type="subTitle" idx="1"/>
          </p:nvPr>
        </p:nvSpPr>
        <p:spPr/>
        <p:txBody>
          <a:bodyPr>
            <a:normAutofit lnSpcReduction="10000"/>
          </a:bodyPr>
          <a:lstStyle/>
          <a:p>
            <a:r>
              <a:rPr lang="en-US" dirty="0" smtClean="0"/>
              <a:t>Flip </a:t>
            </a:r>
            <a:r>
              <a:rPr lang="en-US" dirty="0" err="1" smtClean="0"/>
              <a:t>Robo</a:t>
            </a:r>
            <a:r>
              <a:rPr lang="en-US" dirty="0" smtClean="0"/>
              <a:t> Technologies</a:t>
            </a:r>
          </a:p>
          <a:p>
            <a:endParaRPr lang="en-US" dirty="0" smtClean="0"/>
          </a:p>
          <a:p>
            <a:r>
              <a:rPr lang="en-US" dirty="0" smtClean="0"/>
              <a:t>Submitted by</a:t>
            </a:r>
          </a:p>
          <a:p>
            <a:r>
              <a:rPr lang="en-US" dirty="0" err="1" smtClean="0"/>
              <a:t>Akhil</a:t>
            </a:r>
            <a:r>
              <a:rPr lang="en-US" dirty="0" smtClean="0"/>
              <a:t> </a:t>
            </a:r>
            <a:r>
              <a:rPr lang="en-US" dirty="0" err="1" smtClean="0"/>
              <a:t>Vangeti</a:t>
            </a:r>
            <a:endParaRPr lang="en-US" dirty="0"/>
          </a:p>
        </p:txBody>
      </p:sp>
    </p:spTree>
    <p:extLst>
      <p:ext uri="{BB962C8B-B14F-4D97-AF65-F5344CB8AC3E}">
        <p14:creationId xmlns:p14="http://schemas.microsoft.com/office/powerpoint/2010/main" val="403176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lstStyle/>
          <a:p>
            <a:r>
              <a:rPr lang="en-US" dirty="0"/>
              <a:t>The target variable is continuous. Therefore, this is a regression problem. </a:t>
            </a:r>
            <a:endParaRPr lang="en-US" dirty="0" smtClean="0"/>
          </a:p>
          <a:p>
            <a:pPr marL="0" indent="0">
              <a:buNone/>
            </a:pPr>
            <a:endParaRPr lang="en-US" dirty="0"/>
          </a:p>
          <a:p>
            <a:r>
              <a:rPr lang="en-US" dirty="0" smtClean="0"/>
              <a:t>The </a:t>
            </a:r>
            <a:r>
              <a:rPr lang="en-US" dirty="0"/>
              <a:t>different models which have been used for modelling are:</a:t>
            </a:r>
          </a:p>
          <a:p>
            <a:pPr lvl="1"/>
            <a:r>
              <a:rPr lang="en-US" dirty="0"/>
              <a:t>Linear regression</a:t>
            </a:r>
          </a:p>
          <a:p>
            <a:pPr lvl="1"/>
            <a:r>
              <a:rPr lang="en-US" dirty="0"/>
              <a:t>Decision tree regression</a:t>
            </a:r>
          </a:p>
          <a:p>
            <a:pPr lvl="1"/>
            <a:r>
              <a:rPr lang="en-US" dirty="0" err="1" smtClean="0"/>
              <a:t>KNeighbors</a:t>
            </a:r>
            <a:r>
              <a:rPr lang="en-US" dirty="0" smtClean="0"/>
              <a:t> </a:t>
            </a:r>
            <a:r>
              <a:rPr lang="en-US" dirty="0"/>
              <a:t>regression</a:t>
            </a:r>
          </a:p>
          <a:p>
            <a:pPr lvl="1"/>
            <a:r>
              <a:rPr lang="en-US" dirty="0"/>
              <a:t>SVR</a:t>
            </a:r>
          </a:p>
          <a:p>
            <a:endParaRPr lang="en-US" dirty="0"/>
          </a:p>
        </p:txBody>
      </p:sp>
    </p:spTree>
    <p:extLst>
      <p:ext uri="{BB962C8B-B14F-4D97-AF65-F5344CB8AC3E}">
        <p14:creationId xmlns:p14="http://schemas.microsoft.com/office/powerpoint/2010/main" val="200527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The </a:t>
            </a:r>
            <a:r>
              <a:rPr lang="en-US" dirty="0"/>
              <a:t>regularization models which have been used are:</a:t>
            </a:r>
          </a:p>
          <a:p>
            <a:pPr lvl="1"/>
            <a:r>
              <a:rPr lang="en-US" dirty="0" err="1"/>
              <a:t>ElasticNet</a:t>
            </a:r>
            <a:endParaRPr lang="en-US" dirty="0"/>
          </a:p>
          <a:p>
            <a:pPr lvl="1"/>
            <a:r>
              <a:rPr lang="en-US" dirty="0"/>
              <a:t>Ridge</a:t>
            </a:r>
          </a:p>
          <a:p>
            <a:pPr lvl="1"/>
            <a:r>
              <a:rPr lang="en-US" dirty="0"/>
              <a:t>Lasso</a:t>
            </a:r>
          </a:p>
          <a:p>
            <a:pPr lvl="1"/>
            <a:r>
              <a:rPr lang="en-US" dirty="0"/>
              <a:t>Bayesian Ridge</a:t>
            </a:r>
          </a:p>
          <a:p>
            <a:pPr lvl="1"/>
            <a:r>
              <a:rPr lang="en-US" dirty="0"/>
              <a:t>Huber </a:t>
            </a:r>
            <a:r>
              <a:rPr lang="en-US" dirty="0" err="1"/>
              <a:t>Regressor</a:t>
            </a:r>
            <a:endParaRPr lang="en-US" dirty="0"/>
          </a:p>
          <a:p>
            <a:endParaRPr lang="en-US" dirty="0"/>
          </a:p>
        </p:txBody>
      </p:sp>
    </p:spTree>
    <p:extLst>
      <p:ext uri="{BB962C8B-B14F-4D97-AF65-F5344CB8AC3E}">
        <p14:creationId xmlns:p14="http://schemas.microsoft.com/office/powerpoint/2010/main" val="294935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lstStyle/>
          <a:p>
            <a:r>
              <a:rPr lang="en-US" dirty="0" smtClean="0"/>
              <a:t>The Boosting/Ensemble models which have been used are:</a:t>
            </a:r>
          </a:p>
          <a:p>
            <a:pPr lvl="1"/>
            <a:r>
              <a:rPr lang="en-US" dirty="0" smtClean="0"/>
              <a:t>Random forest </a:t>
            </a:r>
            <a:r>
              <a:rPr lang="en-US" dirty="0" err="1" smtClean="0"/>
              <a:t>regressor</a:t>
            </a:r>
            <a:endParaRPr lang="en-US" dirty="0" smtClean="0"/>
          </a:p>
          <a:p>
            <a:pPr lvl="1"/>
            <a:r>
              <a:rPr lang="en-US" dirty="0" err="1" smtClean="0"/>
              <a:t>AdaBoost</a:t>
            </a:r>
            <a:r>
              <a:rPr lang="en-US" dirty="0" smtClean="0"/>
              <a:t> </a:t>
            </a:r>
            <a:r>
              <a:rPr lang="en-US" dirty="0" err="1" smtClean="0"/>
              <a:t>regressor</a:t>
            </a:r>
            <a:endParaRPr lang="en-US" dirty="0" smtClean="0"/>
          </a:p>
          <a:p>
            <a:pPr lvl="1"/>
            <a:r>
              <a:rPr lang="en-US" dirty="0" smtClean="0"/>
              <a:t>Gradient Boosting </a:t>
            </a:r>
            <a:r>
              <a:rPr lang="en-US" dirty="0" err="1" smtClean="0"/>
              <a:t>regressor</a:t>
            </a:r>
            <a:endParaRPr lang="en-US" dirty="0" smtClean="0"/>
          </a:p>
          <a:p>
            <a:pPr lvl="1"/>
            <a:r>
              <a:rPr lang="en-US" dirty="0" smtClean="0"/>
              <a:t>XGB </a:t>
            </a:r>
            <a:r>
              <a:rPr lang="en-US" dirty="0" err="1" smtClean="0"/>
              <a:t>regressor</a:t>
            </a:r>
            <a:endParaRPr lang="en-US" dirty="0" smtClean="0"/>
          </a:p>
          <a:p>
            <a:endParaRPr lang="en-US" dirty="0" smtClean="0"/>
          </a:p>
          <a:p>
            <a:r>
              <a:rPr lang="en-US" dirty="0" smtClean="0"/>
              <a:t>The </a:t>
            </a:r>
            <a:r>
              <a:rPr lang="en-US" dirty="0"/>
              <a:t>modeling techniques are applied and their r2 scores ranges from 60 – 94%. To check which model performs better, cross validation has been used.</a:t>
            </a:r>
          </a:p>
          <a:p>
            <a:endParaRPr lang="en-US" dirty="0" smtClean="0"/>
          </a:p>
          <a:p>
            <a:endParaRPr lang="en-US" dirty="0"/>
          </a:p>
          <a:p>
            <a:endParaRPr lang="en-US" dirty="0"/>
          </a:p>
        </p:txBody>
      </p:sp>
    </p:spTree>
    <p:extLst>
      <p:ext uri="{BB962C8B-B14F-4D97-AF65-F5344CB8AC3E}">
        <p14:creationId xmlns:p14="http://schemas.microsoft.com/office/powerpoint/2010/main" val="1168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normAutofit lnSpcReduction="10000"/>
          </a:bodyPr>
          <a:lstStyle/>
          <a:p>
            <a:r>
              <a:rPr lang="en-US" dirty="0"/>
              <a:t>After the cross validation scores have been checked, the following observations are made</a:t>
            </a:r>
            <a:r>
              <a:rPr lang="en-US" dirty="0" smtClean="0"/>
              <a:t>:-</a:t>
            </a:r>
          </a:p>
          <a:p>
            <a:pPr marL="0" indent="0">
              <a:buNone/>
            </a:pPr>
            <a:endParaRPr lang="en-US" sz="2400" dirty="0"/>
          </a:p>
          <a:p>
            <a:pPr lvl="1"/>
            <a:r>
              <a:rPr lang="en-US" dirty="0"/>
              <a:t>Linear regression is not performing well as its mean absolute error values are so high. This may be because of two possible reasons: </a:t>
            </a:r>
            <a:r>
              <a:rPr lang="en-US" dirty="0" smtClean="0"/>
              <a:t>-</a:t>
            </a:r>
            <a:endParaRPr lang="en-US" sz="2000" dirty="0"/>
          </a:p>
          <a:p>
            <a:pPr lvl="2"/>
            <a:r>
              <a:rPr lang="en-US" dirty="0"/>
              <a:t>Few outliers with high prices for types of luxury sedan and luxury </a:t>
            </a:r>
            <a:r>
              <a:rPr lang="en-US" dirty="0" err="1"/>
              <a:t>suv</a:t>
            </a:r>
            <a:r>
              <a:rPr lang="en-US" dirty="0"/>
              <a:t>.</a:t>
            </a:r>
            <a:endParaRPr lang="en-US" sz="1600" dirty="0"/>
          </a:p>
          <a:p>
            <a:pPr lvl="2"/>
            <a:r>
              <a:rPr lang="en-US" dirty="0"/>
              <a:t>Many predictors are categorical (can be seen decision trees doing well</a:t>
            </a:r>
            <a:r>
              <a:rPr lang="en-US" dirty="0" smtClean="0"/>
              <a:t>).</a:t>
            </a:r>
          </a:p>
          <a:p>
            <a:pPr lvl="2"/>
            <a:endParaRPr lang="en-US" sz="1600" dirty="0" smtClean="0"/>
          </a:p>
          <a:p>
            <a:pPr lvl="1"/>
            <a:r>
              <a:rPr lang="en-US" dirty="0"/>
              <a:t>Decision Tree, Ridge and Bayesian Ridge have r2_score of above 0.90</a:t>
            </a:r>
            <a:r>
              <a:rPr lang="en-US" sz="2000" dirty="0"/>
              <a:t>.</a:t>
            </a:r>
          </a:p>
          <a:p>
            <a:pPr lvl="1"/>
            <a:r>
              <a:rPr lang="en-US" dirty="0" smtClean="0"/>
              <a:t>Ridge </a:t>
            </a:r>
            <a:r>
              <a:rPr lang="en-US" dirty="0"/>
              <a:t>and Bayesian Ridge shows less diff between r2 score and cross </a:t>
            </a:r>
            <a:r>
              <a:rPr lang="en-US" dirty="0" err="1"/>
              <a:t>val</a:t>
            </a:r>
            <a:r>
              <a:rPr lang="en-US" dirty="0"/>
              <a:t> score compared to decision trees</a:t>
            </a:r>
            <a:r>
              <a:rPr lang="en-US" sz="2000" dirty="0"/>
              <a:t>.</a:t>
            </a:r>
          </a:p>
          <a:p>
            <a:pPr lvl="1"/>
            <a:r>
              <a:rPr lang="en-US" dirty="0"/>
              <a:t>Random forest and XGB boosting techniques are doing good</a:t>
            </a:r>
            <a:r>
              <a:rPr lang="en-US" dirty="0" smtClean="0">
                <a:effectLst/>
              </a:rPr>
              <a:t>.</a:t>
            </a:r>
            <a:endParaRPr lang="en-US" dirty="0"/>
          </a:p>
        </p:txBody>
      </p:sp>
    </p:spTree>
    <p:extLst>
      <p:ext uri="{BB962C8B-B14F-4D97-AF65-F5344CB8AC3E}">
        <p14:creationId xmlns:p14="http://schemas.microsoft.com/office/powerpoint/2010/main" val="113666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choose the best fit model, 4 metrics have been used to rank the models. They are:</a:t>
            </a:r>
          </a:p>
          <a:p>
            <a:pPr lvl="1"/>
            <a:r>
              <a:rPr lang="en-US" dirty="0"/>
              <a:t>Mean absolute error</a:t>
            </a:r>
          </a:p>
          <a:p>
            <a:pPr lvl="1"/>
            <a:r>
              <a:rPr lang="en-US" dirty="0"/>
              <a:t>Mean squared error</a:t>
            </a:r>
          </a:p>
          <a:p>
            <a:pPr lvl="1"/>
            <a:r>
              <a:rPr lang="en-US" dirty="0"/>
              <a:t>R2 score</a:t>
            </a:r>
          </a:p>
          <a:p>
            <a:pPr lvl="1"/>
            <a:r>
              <a:rPr lang="en-US" dirty="0"/>
              <a:t>Difference between r2 score and cross </a:t>
            </a:r>
            <a:r>
              <a:rPr lang="en-US" dirty="0" err="1"/>
              <a:t>val</a:t>
            </a:r>
            <a:r>
              <a:rPr lang="en-US" dirty="0"/>
              <a:t> score</a:t>
            </a:r>
          </a:p>
          <a:p>
            <a:pPr marL="0" indent="0">
              <a:buNone/>
            </a:pPr>
            <a:r>
              <a:rPr lang="en-US" dirty="0"/>
              <a:t> </a:t>
            </a:r>
          </a:p>
          <a:p>
            <a:r>
              <a:rPr lang="en-US" dirty="0"/>
              <a:t>Based on the metrics, the rank of models is as below: -</a:t>
            </a:r>
          </a:p>
          <a:p>
            <a:pPr lvl="1"/>
            <a:r>
              <a:rPr lang="en-US" dirty="0"/>
              <a:t>Considering r2_score: - Random forest &gt; XGB &gt; Ridge &gt; Bayesian Ridge (all &gt; 0.93)</a:t>
            </a:r>
          </a:p>
          <a:p>
            <a:pPr lvl="1"/>
            <a:r>
              <a:rPr lang="en-US" dirty="0"/>
              <a:t>Considering diff b/w </a:t>
            </a:r>
            <a:r>
              <a:rPr lang="en-US" dirty="0" err="1"/>
              <a:t>cvs</a:t>
            </a:r>
            <a:r>
              <a:rPr lang="en-US" dirty="0"/>
              <a:t> and r2: - Bayesian Ridge &gt; Ridge &gt; XGB &gt; Random forest (all &lt; 0.04)</a:t>
            </a:r>
          </a:p>
          <a:p>
            <a:pPr lvl="1"/>
            <a:r>
              <a:rPr lang="en-US" dirty="0"/>
              <a:t>Considering </a:t>
            </a:r>
            <a:r>
              <a:rPr lang="en-US" dirty="0" err="1"/>
              <a:t>mae</a:t>
            </a:r>
            <a:r>
              <a:rPr lang="en-US" dirty="0"/>
              <a:t> - Random forest &gt; XGB &gt; Bayesian Ridge &gt; Ridge</a:t>
            </a:r>
          </a:p>
          <a:p>
            <a:pPr lvl="1"/>
            <a:r>
              <a:rPr lang="en-US" dirty="0"/>
              <a:t>Considering </a:t>
            </a:r>
            <a:r>
              <a:rPr lang="en-US" dirty="0" err="1"/>
              <a:t>mse</a:t>
            </a:r>
            <a:r>
              <a:rPr lang="en-US" dirty="0"/>
              <a:t> - Random forest &gt; XGB &gt; Ridge &gt; Bayesian Ridge</a:t>
            </a:r>
          </a:p>
          <a:p>
            <a:endParaRPr lang="en-US" dirty="0"/>
          </a:p>
        </p:txBody>
      </p:sp>
    </p:spTree>
    <p:extLst>
      <p:ext uri="{BB962C8B-B14F-4D97-AF65-F5344CB8AC3E}">
        <p14:creationId xmlns:p14="http://schemas.microsoft.com/office/powerpoint/2010/main" val="228901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Modelling</a:t>
            </a:r>
            <a:endParaRPr lang="en-US" dirty="0"/>
          </a:p>
        </p:txBody>
      </p:sp>
      <p:sp>
        <p:nvSpPr>
          <p:cNvPr id="3" name="Content Placeholder 2"/>
          <p:cNvSpPr>
            <a:spLocks noGrp="1"/>
          </p:cNvSpPr>
          <p:nvPr>
            <p:ph idx="1"/>
          </p:nvPr>
        </p:nvSpPr>
        <p:spPr/>
        <p:txBody>
          <a:bodyPr/>
          <a:lstStyle/>
          <a:p>
            <a:endParaRPr lang="en-US" dirty="0" smtClean="0"/>
          </a:p>
          <a:p>
            <a:r>
              <a:rPr lang="en-US" dirty="0" smtClean="0"/>
              <a:t>Depending </a:t>
            </a:r>
            <a:r>
              <a:rPr lang="en-US" dirty="0"/>
              <a:t>the above ranking order, Random forest regression model has been chosen for this project.</a:t>
            </a:r>
          </a:p>
          <a:p>
            <a:endParaRPr lang="en-US" dirty="0" smtClean="0"/>
          </a:p>
          <a:p>
            <a:endParaRPr lang="en-US" dirty="0"/>
          </a:p>
          <a:p>
            <a:r>
              <a:rPr lang="en-US" dirty="0" err="1" smtClean="0"/>
              <a:t>GridsearchCV</a:t>
            </a:r>
            <a:r>
              <a:rPr lang="en-US" dirty="0" smtClean="0"/>
              <a:t> </a:t>
            </a:r>
            <a:r>
              <a:rPr lang="en-US" dirty="0"/>
              <a:t>is used to find the best parameters for the model. A new model has been built using the best parameters found using </a:t>
            </a:r>
            <a:r>
              <a:rPr lang="en-US" dirty="0" err="1"/>
              <a:t>GridSearchCV</a:t>
            </a:r>
            <a:r>
              <a:rPr lang="en-US" dirty="0"/>
              <a:t>. The final model is then saved using Pickle library.</a:t>
            </a:r>
          </a:p>
          <a:p>
            <a:endParaRPr lang="en-US" dirty="0"/>
          </a:p>
        </p:txBody>
      </p:sp>
    </p:spTree>
    <p:extLst>
      <p:ext uri="{BB962C8B-B14F-4D97-AF65-F5344CB8AC3E}">
        <p14:creationId xmlns:p14="http://schemas.microsoft.com/office/powerpoint/2010/main" val="331421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t>The data has been collected by scraping the website of CARS24. The data has been cleaned, analyzed, encoded and models based on different techniques have been built.</a:t>
            </a:r>
          </a:p>
          <a:p>
            <a:endParaRPr lang="en-US" dirty="0" smtClean="0"/>
          </a:p>
          <a:p>
            <a:r>
              <a:rPr lang="en-US" dirty="0" smtClean="0"/>
              <a:t>The </a:t>
            </a:r>
            <a:r>
              <a:rPr lang="en-US" dirty="0"/>
              <a:t>final model is predicting with an r2 score of more than 90%. This can be further improved by expanding the data collection from many other sources and cities</a:t>
            </a:r>
            <a:r>
              <a:rPr lang="en-US" dirty="0" smtClean="0"/>
              <a:t>.</a:t>
            </a:r>
          </a:p>
          <a:p>
            <a:endParaRPr lang="en-US" dirty="0"/>
          </a:p>
          <a:p>
            <a:pPr marL="0" indent="0">
              <a:buNone/>
            </a:pPr>
            <a:r>
              <a:rPr lang="en-US" b="1" dirty="0"/>
              <a:t>Note:- </a:t>
            </a:r>
            <a:r>
              <a:rPr lang="en-US" dirty="0"/>
              <a:t>The full details of the </a:t>
            </a:r>
            <a:r>
              <a:rPr lang="en-US"/>
              <a:t>project </a:t>
            </a:r>
            <a:r>
              <a:rPr lang="en-US" smtClean="0"/>
              <a:t>can </a:t>
            </a:r>
            <a:r>
              <a:rPr lang="en-US" dirty="0"/>
              <a:t>be found in this link: </a:t>
            </a:r>
            <a:r>
              <a:rPr lang="en-US" u="sng" dirty="0">
                <a:hlinkClick r:id="rId2"/>
              </a:rPr>
              <a:t>https://github.com/vangetiakhil/FRT3</a:t>
            </a:r>
            <a:endParaRPr lang="en-US" dirty="0"/>
          </a:p>
          <a:p>
            <a:endParaRPr lang="en-US" dirty="0"/>
          </a:p>
          <a:p>
            <a:endParaRPr lang="en-US" dirty="0"/>
          </a:p>
        </p:txBody>
      </p:sp>
    </p:spTree>
    <p:extLst>
      <p:ext uri="{BB962C8B-B14F-4D97-AF65-F5344CB8AC3E}">
        <p14:creationId xmlns:p14="http://schemas.microsoft.com/office/powerpoint/2010/main" val="410671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 the </a:t>
            </a:r>
            <a:r>
              <a:rPr lang="en-US" dirty="0" smtClean="0"/>
              <a:t>covid-19 </a:t>
            </a:r>
            <a:r>
              <a:rPr lang="en-US" dirty="0"/>
              <a:t>impact in the market, we have seen lot of changes in the car market. Now some cars are in demand hence making them costly and some are not in demand hence cheaper.</a:t>
            </a:r>
          </a:p>
          <a:p>
            <a:pPr marL="0" indent="0">
              <a:buNone/>
            </a:pPr>
            <a:endParaRPr lang="en-US" dirty="0"/>
          </a:p>
          <a:p>
            <a:r>
              <a:rPr lang="en-US" dirty="0"/>
              <a:t>The price of the car varies depending on many factors and even the resale price of the car. This study is intended on building a machine learning model which predicts the resale prices of cars.</a:t>
            </a:r>
          </a:p>
          <a:p>
            <a:pPr marL="0" indent="0">
              <a:buNone/>
            </a:pPr>
            <a:endParaRPr lang="en-US" dirty="0"/>
          </a:p>
          <a:p>
            <a:r>
              <a:rPr lang="en-US" dirty="0"/>
              <a:t>Since, the sales of cars coming back to pace, this model helps the traders to valuate the resale price offered and make a decision. This model is built with the recently collected data from the popular cities of India.</a:t>
            </a:r>
          </a:p>
          <a:p>
            <a:endParaRPr lang="en-US" dirty="0"/>
          </a:p>
        </p:txBody>
      </p:sp>
    </p:spTree>
    <p:extLst>
      <p:ext uri="{BB962C8B-B14F-4D97-AF65-F5344CB8AC3E}">
        <p14:creationId xmlns:p14="http://schemas.microsoft.com/office/powerpoint/2010/main" val="270810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lnSpcReduction="10000"/>
          </a:bodyPr>
          <a:lstStyle/>
          <a:p>
            <a:r>
              <a:rPr lang="en-US" dirty="0"/>
              <a:t>The data for this study is collected from the online used car trader CARS24</a:t>
            </a:r>
            <a:r>
              <a:rPr lang="en-US" dirty="0" smtClean="0"/>
              <a:t>.</a:t>
            </a:r>
          </a:p>
          <a:p>
            <a:endParaRPr lang="en-US" dirty="0"/>
          </a:p>
          <a:p>
            <a:r>
              <a:rPr lang="en-US" dirty="0"/>
              <a:t>The Selenium library is used for the scraping process. After the scraping process is complete, we had around 5045 data points</a:t>
            </a:r>
            <a:r>
              <a:rPr lang="en-US" dirty="0" smtClean="0"/>
              <a:t>.</a:t>
            </a:r>
          </a:p>
          <a:p>
            <a:endParaRPr lang="en-US" dirty="0"/>
          </a:p>
          <a:p>
            <a:r>
              <a:rPr lang="en-US" dirty="0"/>
              <a:t>The data consisted of 10 popular cities which are New Delhi, Noida, Chennai, Ahmedabad, Hyderabad, Bangalore, Pune, Mumbai, Gurgaon and Kolkata. The Types of cars are hatchback, sedan, </a:t>
            </a:r>
            <a:r>
              <a:rPr lang="en-US" dirty="0" err="1"/>
              <a:t>suv</a:t>
            </a:r>
            <a:r>
              <a:rPr lang="en-US" dirty="0"/>
              <a:t>, luxury sedan and luxury </a:t>
            </a:r>
            <a:r>
              <a:rPr lang="en-US" dirty="0" err="1"/>
              <a:t>suv</a:t>
            </a:r>
            <a:r>
              <a:rPr lang="en-US" dirty="0"/>
              <a:t>.</a:t>
            </a:r>
          </a:p>
          <a:p>
            <a:endParaRPr lang="en-US" dirty="0"/>
          </a:p>
        </p:txBody>
      </p:sp>
    </p:spTree>
    <p:extLst>
      <p:ext uri="{BB962C8B-B14F-4D97-AF65-F5344CB8AC3E}">
        <p14:creationId xmlns:p14="http://schemas.microsoft.com/office/powerpoint/2010/main" val="84437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Study and Analysis</a:t>
            </a:r>
            <a:endParaRPr lang="en-US" dirty="0"/>
          </a:p>
        </p:txBody>
      </p:sp>
      <p:sp>
        <p:nvSpPr>
          <p:cNvPr id="3" name="Content Placeholder 2"/>
          <p:cNvSpPr>
            <a:spLocks noGrp="1"/>
          </p:cNvSpPr>
          <p:nvPr>
            <p:ph idx="1"/>
          </p:nvPr>
        </p:nvSpPr>
        <p:spPr/>
        <p:txBody>
          <a:bodyPr/>
          <a:lstStyle/>
          <a:p>
            <a:r>
              <a:rPr lang="en-US" dirty="0"/>
              <a:t>The data used in this study consists of continuous, categorical data</a:t>
            </a:r>
            <a:r>
              <a:rPr lang="en-US" dirty="0" smtClean="0"/>
              <a:t>.</a:t>
            </a:r>
          </a:p>
          <a:p>
            <a:pPr marL="0" indent="0">
              <a:buNone/>
            </a:pPr>
            <a:endParaRPr lang="en-US" dirty="0"/>
          </a:p>
          <a:p>
            <a:r>
              <a:rPr lang="en-US" dirty="0"/>
              <a:t>The format of data is integer and object type. There are a total of 11 variables in this </a:t>
            </a:r>
            <a:r>
              <a:rPr lang="en-US" dirty="0" smtClean="0"/>
              <a:t>dataset.</a:t>
            </a:r>
          </a:p>
          <a:p>
            <a:endParaRPr lang="en-US" dirty="0"/>
          </a:p>
          <a:p>
            <a:r>
              <a:rPr lang="en-US" dirty="0" smtClean="0"/>
              <a:t>The variables are location, brand, model, variant, year, number of owners, fuel, kilometers, transmission, type and price.</a:t>
            </a:r>
            <a:endParaRPr lang="en-US" dirty="0"/>
          </a:p>
        </p:txBody>
      </p:sp>
    </p:spTree>
    <p:extLst>
      <p:ext uri="{BB962C8B-B14F-4D97-AF65-F5344CB8AC3E}">
        <p14:creationId xmlns:p14="http://schemas.microsoft.com/office/powerpoint/2010/main" val="57279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Study and Analysis</a:t>
            </a:r>
            <a:endParaRPr lang="en-US" dirty="0"/>
          </a:p>
        </p:txBody>
      </p:sp>
      <p:sp>
        <p:nvSpPr>
          <p:cNvPr id="3" name="Content Placeholder 2"/>
          <p:cNvSpPr>
            <a:spLocks noGrp="1"/>
          </p:cNvSpPr>
          <p:nvPr>
            <p:ph idx="1"/>
          </p:nvPr>
        </p:nvSpPr>
        <p:spPr/>
        <p:txBody>
          <a:bodyPr/>
          <a:lstStyle/>
          <a:p>
            <a:r>
              <a:rPr lang="en-US" dirty="0"/>
              <a:t>The first step taken in the analysis part is to check for the missing values and it is found that there are 181missing values in the transmission column of the dataset. These values are filled based on the same kind of model, type and brand.</a:t>
            </a:r>
          </a:p>
          <a:p>
            <a:endParaRPr lang="en-US" dirty="0" smtClean="0"/>
          </a:p>
          <a:p>
            <a:r>
              <a:rPr lang="en-US" dirty="0"/>
              <a:t>To proceed further with the data analysis part, the strings has to be analyzed. Since, the string may contain white spaces, capital letters and small letters there is a need to bring them under same roof before the analysis because a same model may be written in capital letters and small letters.</a:t>
            </a:r>
          </a:p>
        </p:txBody>
      </p:sp>
    </p:spTree>
    <p:extLst>
      <p:ext uri="{BB962C8B-B14F-4D97-AF65-F5344CB8AC3E}">
        <p14:creationId xmlns:p14="http://schemas.microsoft.com/office/powerpoint/2010/main" val="317103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Study and Analysis</a:t>
            </a:r>
            <a:endParaRPr lang="en-US" dirty="0"/>
          </a:p>
        </p:txBody>
      </p:sp>
      <p:sp>
        <p:nvSpPr>
          <p:cNvPr id="3" name="Content Placeholder 2"/>
          <p:cNvSpPr>
            <a:spLocks noGrp="1"/>
          </p:cNvSpPr>
          <p:nvPr>
            <p:ph idx="1"/>
          </p:nvPr>
        </p:nvSpPr>
        <p:spPr/>
        <p:txBody>
          <a:bodyPr/>
          <a:lstStyle/>
          <a:p>
            <a:pPr lvl="0"/>
            <a:r>
              <a:rPr lang="en-US" dirty="0" err="1" smtClean="0"/>
              <a:t>Maruti</a:t>
            </a:r>
            <a:r>
              <a:rPr lang="en-US" dirty="0" smtClean="0"/>
              <a:t> </a:t>
            </a:r>
            <a:r>
              <a:rPr lang="en-US" dirty="0"/>
              <a:t>brand is almost in the entire half of the dataset.</a:t>
            </a:r>
          </a:p>
          <a:p>
            <a:pPr lvl="0"/>
            <a:r>
              <a:rPr lang="en-US" dirty="0" err="1" smtClean="0"/>
              <a:t>Maruti</a:t>
            </a:r>
            <a:r>
              <a:rPr lang="en-US" dirty="0"/>
              <a:t>, </a:t>
            </a:r>
            <a:r>
              <a:rPr lang="en-US" dirty="0" err="1"/>
              <a:t>hyundai</a:t>
            </a:r>
            <a:r>
              <a:rPr lang="en-US" dirty="0"/>
              <a:t>, </a:t>
            </a:r>
            <a:r>
              <a:rPr lang="en-US" dirty="0" err="1"/>
              <a:t>honda</a:t>
            </a:r>
            <a:r>
              <a:rPr lang="en-US" dirty="0"/>
              <a:t>, </a:t>
            </a:r>
            <a:r>
              <a:rPr lang="en-US" dirty="0" err="1"/>
              <a:t>toyota</a:t>
            </a:r>
            <a:r>
              <a:rPr lang="en-US" dirty="0"/>
              <a:t>, </a:t>
            </a:r>
            <a:r>
              <a:rPr lang="en-US" dirty="0" err="1"/>
              <a:t>mahindra</a:t>
            </a:r>
            <a:r>
              <a:rPr lang="en-US" dirty="0"/>
              <a:t> accounts to approximately 70% of the entire dataset.</a:t>
            </a:r>
          </a:p>
          <a:p>
            <a:pPr lvl="0"/>
            <a:r>
              <a:rPr lang="en-US" dirty="0" smtClean="0"/>
              <a:t>The </a:t>
            </a:r>
            <a:r>
              <a:rPr lang="en-US" dirty="0"/>
              <a:t>luxury cars are very less.</a:t>
            </a:r>
          </a:p>
          <a:p>
            <a:pPr lvl="0"/>
            <a:r>
              <a:rPr lang="en-US" dirty="0"/>
              <a:t>H</a:t>
            </a:r>
            <a:r>
              <a:rPr lang="en-US" dirty="0" smtClean="0"/>
              <a:t>atchbacks </a:t>
            </a:r>
            <a:r>
              <a:rPr lang="en-US" dirty="0"/>
              <a:t>and </a:t>
            </a:r>
            <a:r>
              <a:rPr lang="en-US" dirty="0" err="1"/>
              <a:t>suvs</a:t>
            </a:r>
            <a:r>
              <a:rPr lang="en-US" dirty="0"/>
              <a:t> are more in number.</a:t>
            </a:r>
          </a:p>
          <a:p>
            <a:pPr lvl="0"/>
            <a:r>
              <a:rPr lang="en-US" dirty="0" smtClean="0"/>
              <a:t>In </a:t>
            </a:r>
            <a:r>
              <a:rPr lang="en-US" dirty="0" err="1" smtClean="0"/>
              <a:t>Maruti</a:t>
            </a:r>
            <a:r>
              <a:rPr lang="en-US" dirty="0" smtClean="0"/>
              <a:t> </a:t>
            </a:r>
            <a:r>
              <a:rPr lang="en-US" dirty="0"/>
              <a:t>-sedan -swift </a:t>
            </a:r>
            <a:r>
              <a:rPr lang="en-US" dirty="0" err="1"/>
              <a:t>dezire</a:t>
            </a:r>
            <a:r>
              <a:rPr lang="en-US" dirty="0"/>
              <a:t> is the top on the list of cars for sale</a:t>
            </a:r>
            <a:r>
              <a:rPr lang="en-US" dirty="0" smtClean="0"/>
              <a:t>.</a:t>
            </a:r>
          </a:p>
          <a:p>
            <a:pPr lvl="0"/>
            <a:r>
              <a:rPr lang="en-US" dirty="0"/>
              <a:t>in </a:t>
            </a:r>
            <a:r>
              <a:rPr lang="en-US" dirty="0" err="1"/>
              <a:t>hyundai</a:t>
            </a:r>
            <a:r>
              <a:rPr lang="en-US" dirty="0"/>
              <a:t> -hatchback -grand i10 is the top on the list of cars for sale.</a:t>
            </a:r>
          </a:p>
          <a:p>
            <a:endParaRPr lang="en-US" dirty="0"/>
          </a:p>
        </p:txBody>
      </p:sp>
    </p:spTree>
    <p:extLst>
      <p:ext uri="{BB962C8B-B14F-4D97-AF65-F5344CB8AC3E}">
        <p14:creationId xmlns:p14="http://schemas.microsoft.com/office/powerpoint/2010/main" val="200480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Study and Analysis</a:t>
            </a:r>
            <a:endParaRPr lang="en-US" dirty="0"/>
          </a:p>
        </p:txBody>
      </p:sp>
      <p:sp>
        <p:nvSpPr>
          <p:cNvPr id="3" name="Content Placeholder 2"/>
          <p:cNvSpPr>
            <a:spLocks noGrp="1"/>
          </p:cNvSpPr>
          <p:nvPr>
            <p:ph idx="1"/>
          </p:nvPr>
        </p:nvSpPr>
        <p:spPr/>
        <p:txBody>
          <a:bodyPr/>
          <a:lstStyle/>
          <a:p>
            <a:pPr lvl="0"/>
            <a:r>
              <a:rPr lang="en-US" dirty="0" smtClean="0"/>
              <a:t>In </a:t>
            </a:r>
            <a:r>
              <a:rPr lang="en-US" dirty="0" err="1"/>
              <a:t>honda</a:t>
            </a:r>
            <a:r>
              <a:rPr lang="en-US" dirty="0"/>
              <a:t> </a:t>
            </a:r>
            <a:r>
              <a:rPr lang="en-US" dirty="0" smtClean="0"/>
              <a:t>- sedan - city </a:t>
            </a:r>
            <a:r>
              <a:rPr lang="en-US" dirty="0"/>
              <a:t>is the top on the list of cars for sale.</a:t>
            </a:r>
          </a:p>
          <a:p>
            <a:pPr lvl="0"/>
            <a:r>
              <a:rPr lang="en-US" dirty="0" smtClean="0"/>
              <a:t>In </a:t>
            </a:r>
            <a:r>
              <a:rPr lang="en-US" dirty="0" err="1"/>
              <a:t>toyota</a:t>
            </a:r>
            <a:r>
              <a:rPr lang="en-US" dirty="0"/>
              <a:t> </a:t>
            </a:r>
            <a:r>
              <a:rPr lang="en-US" dirty="0" smtClean="0"/>
              <a:t>- luxury </a:t>
            </a:r>
            <a:r>
              <a:rPr lang="en-US" dirty="0" err="1"/>
              <a:t>suv</a:t>
            </a:r>
            <a:r>
              <a:rPr lang="en-US" dirty="0"/>
              <a:t> </a:t>
            </a:r>
            <a:r>
              <a:rPr lang="en-US" dirty="0" smtClean="0"/>
              <a:t>- </a:t>
            </a:r>
            <a:r>
              <a:rPr lang="en-US" dirty="0" err="1" smtClean="0"/>
              <a:t>fortuner</a:t>
            </a:r>
            <a:r>
              <a:rPr lang="en-US" dirty="0" smtClean="0"/>
              <a:t> </a:t>
            </a:r>
            <a:r>
              <a:rPr lang="en-US" dirty="0"/>
              <a:t>is the top on the list of cars for sale.</a:t>
            </a:r>
          </a:p>
          <a:p>
            <a:pPr lvl="0"/>
            <a:r>
              <a:rPr lang="en-US" dirty="0" smtClean="0"/>
              <a:t>In </a:t>
            </a:r>
            <a:r>
              <a:rPr lang="en-US" dirty="0" err="1"/>
              <a:t>mahindra</a:t>
            </a:r>
            <a:r>
              <a:rPr lang="en-US" dirty="0"/>
              <a:t> </a:t>
            </a:r>
            <a:r>
              <a:rPr lang="en-US" dirty="0" smtClean="0"/>
              <a:t>- </a:t>
            </a:r>
            <a:r>
              <a:rPr lang="en-US" dirty="0" err="1" smtClean="0"/>
              <a:t>suv</a:t>
            </a:r>
            <a:r>
              <a:rPr lang="en-US" dirty="0" smtClean="0"/>
              <a:t> - xuv500 </a:t>
            </a:r>
            <a:r>
              <a:rPr lang="en-US" dirty="0"/>
              <a:t>is the top on the list of cars for sale.</a:t>
            </a:r>
          </a:p>
          <a:p>
            <a:pPr lvl="0"/>
            <a:r>
              <a:rPr lang="en-US" dirty="0"/>
              <a:t>While petrol and diesel accounts for majority, there are few cars with </a:t>
            </a:r>
            <a:r>
              <a:rPr lang="en-US" dirty="0" err="1" smtClean="0"/>
              <a:t>petrol+cng</a:t>
            </a:r>
            <a:r>
              <a:rPr lang="en-US" dirty="0" smtClean="0"/>
              <a:t> </a:t>
            </a:r>
            <a:r>
              <a:rPr lang="en-US" dirty="0"/>
              <a:t>and </a:t>
            </a:r>
            <a:r>
              <a:rPr lang="en-US" dirty="0" err="1"/>
              <a:t>petrol+lpg</a:t>
            </a:r>
            <a:r>
              <a:rPr lang="en-US" dirty="0"/>
              <a:t>.</a:t>
            </a:r>
          </a:p>
          <a:p>
            <a:pPr lvl="0"/>
            <a:r>
              <a:rPr lang="en-US" dirty="0" smtClean="0"/>
              <a:t>Manual </a:t>
            </a:r>
            <a:r>
              <a:rPr lang="en-US" dirty="0"/>
              <a:t>transmission cars are around 80% and the rest are </a:t>
            </a:r>
            <a:r>
              <a:rPr lang="en-US" dirty="0" smtClean="0"/>
              <a:t>Automatic </a:t>
            </a:r>
            <a:r>
              <a:rPr lang="en-US" dirty="0"/>
              <a:t>transmission </a:t>
            </a:r>
            <a:r>
              <a:rPr lang="en-US" dirty="0" smtClean="0"/>
              <a:t>cars.</a:t>
            </a:r>
            <a:endParaRPr lang="en-US" dirty="0"/>
          </a:p>
          <a:p>
            <a:endParaRPr lang="en-US" dirty="0"/>
          </a:p>
        </p:txBody>
      </p:sp>
    </p:spTree>
    <p:extLst>
      <p:ext uri="{BB962C8B-B14F-4D97-AF65-F5344CB8AC3E}">
        <p14:creationId xmlns:p14="http://schemas.microsoft.com/office/powerpoint/2010/main" val="2127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Study and Analysis</a:t>
            </a:r>
            <a:endParaRPr lang="en-US" dirty="0"/>
          </a:p>
        </p:txBody>
      </p:sp>
      <p:sp>
        <p:nvSpPr>
          <p:cNvPr id="3" name="Content Placeholder 2"/>
          <p:cNvSpPr>
            <a:spLocks noGrp="1"/>
          </p:cNvSpPr>
          <p:nvPr>
            <p:ph idx="1"/>
          </p:nvPr>
        </p:nvSpPr>
        <p:spPr/>
        <p:txBody>
          <a:bodyPr/>
          <a:lstStyle/>
          <a:p>
            <a:pPr lvl="0"/>
            <a:r>
              <a:rPr lang="en-US" dirty="0"/>
              <a:t>Mostly when the car is 3-8 years old, it will be listed for a resale.</a:t>
            </a:r>
          </a:p>
          <a:p>
            <a:pPr lvl="0"/>
            <a:r>
              <a:rPr lang="en-US" dirty="0" err="1" smtClean="0"/>
              <a:t>Petrol+lpg</a:t>
            </a:r>
            <a:r>
              <a:rPr lang="en-US" dirty="0" smtClean="0"/>
              <a:t> </a:t>
            </a:r>
            <a:r>
              <a:rPr lang="en-US" dirty="0"/>
              <a:t>cars are </a:t>
            </a:r>
            <a:r>
              <a:rPr lang="en-US" dirty="0" err="1"/>
              <a:t>resaled</a:t>
            </a:r>
            <a:r>
              <a:rPr lang="en-US" dirty="0"/>
              <a:t> mostly after 10 years of usage.</a:t>
            </a:r>
          </a:p>
          <a:p>
            <a:pPr lvl="0"/>
            <a:r>
              <a:rPr lang="en-US" dirty="0"/>
              <a:t>As age of use(</a:t>
            </a:r>
            <a:r>
              <a:rPr lang="en-US" dirty="0" err="1"/>
              <a:t>No_of_years</a:t>
            </a:r>
            <a:r>
              <a:rPr lang="en-US" dirty="0"/>
              <a:t>) increases the resale value decreases, but luxury </a:t>
            </a:r>
            <a:r>
              <a:rPr lang="en-US" dirty="0" err="1"/>
              <a:t>suv</a:t>
            </a:r>
            <a:r>
              <a:rPr lang="en-US" dirty="0"/>
              <a:t> value is decreased very less when compared to other car types.</a:t>
            </a:r>
          </a:p>
          <a:p>
            <a:pPr lvl="0"/>
            <a:r>
              <a:rPr lang="en-US" dirty="0" smtClean="0"/>
              <a:t>Prices </a:t>
            </a:r>
            <a:r>
              <a:rPr lang="en-US" dirty="0"/>
              <a:t>of luxury </a:t>
            </a:r>
            <a:r>
              <a:rPr lang="en-US" dirty="0" err="1"/>
              <a:t>suvs</a:t>
            </a:r>
            <a:r>
              <a:rPr lang="en-US" dirty="0"/>
              <a:t> are not very much dependent on the </a:t>
            </a:r>
            <a:r>
              <a:rPr lang="en-US" dirty="0" smtClean="0"/>
              <a:t>number of owners</a:t>
            </a:r>
            <a:r>
              <a:rPr lang="en-US" dirty="0"/>
              <a:t>.</a:t>
            </a:r>
          </a:p>
          <a:p>
            <a:pPr lvl="0"/>
            <a:r>
              <a:rPr lang="en-US" dirty="0"/>
              <a:t>Factors such as kilometers, number of owners and number of years used are </a:t>
            </a:r>
            <a:r>
              <a:rPr lang="en-US" dirty="0" smtClean="0"/>
              <a:t>negatively </a:t>
            </a:r>
            <a:r>
              <a:rPr lang="en-US" dirty="0"/>
              <a:t>correlated with the resale price of the car.</a:t>
            </a:r>
          </a:p>
          <a:p>
            <a:endParaRPr lang="en-US" dirty="0"/>
          </a:p>
        </p:txBody>
      </p:sp>
    </p:spTree>
    <p:extLst>
      <p:ext uri="{BB962C8B-B14F-4D97-AF65-F5344CB8AC3E}">
        <p14:creationId xmlns:p14="http://schemas.microsoft.com/office/powerpoint/2010/main" val="3961339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preprocessing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columns such as location, type, brand, model, variant, fuel, transmission are categorical variables and </a:t>
            </a:r>
            <a:r>
              <a:rPr lang="en-US" dirty="0" smtClean="0"/>
              <a:t>encoded </a:t>
            </a:r>
            <a:r>
              <a:rPr lang="en-US" dirty="0"/>
              <a:t>to be fed into the </a:t>
            </a:r>
            <a:r>
              <a:rPr lang="en-US" dirty="0" smtClean="0"/>
              <a:t>model learning phase. </a:t>
            </a:r>
            <a:r>
              <a:rPr lang="en-US" dirty="0"/>
              <a:t>This is done by using dummies method</a:t>
            </a:r>
            <a:r>
              <a:rPr lang="en-US" dirty="0" smtClean="0"/>
              <a:t>.</a:t>
            </a:r>
          </a:p>
          <a:p>
            <a:pPr marL="0" indent="0">
              <a:buNone/>
            </a:pPr>
            <a:endParaRPr lang="en-US" dirty="0"/>
          </a:p>
          <a:p>
            <a:r>
              <a:rPr lang="en-US" dirty="0"/>
              <a:t>The continuous variable columns are Kilometers, Years, Owners and Price needs to be normalized before modelling. The skewness of kilometers and price are very high and not under the acceptable range</a:t>
            </a:r>
            <a:r>
              <a:rPr lang="en-US" dirty="0" smtClean="0"/>
              <a:t>.</a:t>
            </a:r>
          </a:p>
          <a:p>
            <a:pPr marL="0" indent="0">
              <a:buNone/>
            </a:pPr>
            <a:endParaRPr lang="en-US" dirty="0"/>
          </a:p>
          <a:p>
            <a:r>
              <a:rPr lang="en-US" dirty="0"/>
              <a:t>Kilometers column have been transformed using cube root transformation and Price column has been transformed using log transformation. Now, the data has been preprocessed and ready for modelling.</a:t>
            </a:r>
          </a:p>
          <a:p>
            <a:pPr marL="0" indent="0">
              <a:buNone/>
            </a:pPr>
            <a:endParaRPr lang="en-US" dirty="0"/>
          </a:p>
        </p:txBody>
      </p:sp>
    </p:spTree>
    <p:extLst>
      <p:ext uri="{BB962C8B-B14F-4D97-AF65-F5344CB8AC3E}">
        <p14:creationId xmlns:p14="http://schemas.microsoft.com/office/powerpoint/2010/main" val="237126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1158</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 Price Prediction Project</vt:lpstr>
      <vt:lpstr>Introduction</vt:lpstr>
      <vt:lpstr>Data collection</vt:lpstr>
      <vt:lpstr>Data Study and Analysis</vt:lpstr>
      <vt:lpstr>Data Study and Analysis</vt:lpstr>
      <vt:lpstr>Data Study and Analysis</vt:lpstr>
      <vt:lpstr>Data Study and Analysis</vt:lpstr>
      <vt:lpstr>Data Study and Analysis</vt:lpstr>
      <vt:lpstr>Data preprocessing</vt:lpstr>
      <vt:lpstr>Data Modelling</vt:lpstr>
      <vt:lpstr>Data Modelling</vt:lpstr>
      <vt:lpstr>Data Modelling</vt:lpstr>
      <vt:lpstr>Data Modelling</vt:lpstr>
      <vt:lpstr>Data Modelling</vt:lpstr>
      <vt:lpstr>Data Modelling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AKHIL</dc:creator>
  <cp:lastModifiedBy>AKHIL</cp:lastModifiedBy>
  <cp:revision>3</cp:revision>
  <dcterms:created xsi:type="dcterms:W3CDTF">2021-09-25T06:13:07Z</dcterms:created>
  <dcterms:modified xsi:type="dcterms:W3CDTF">2021-09-25T06:41:32Z</dcterms:modified>
</cp:coreProperties>
</file>