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6" r:id="rId5"/>
    <p:sldId id="257" r:id="rId6"/>
    <p:sldId id="259" r:id="rId7"/>
    <p:sldId id="258" r:id="rId8"/>
    <p:sldId id="261" r:id="rId9"/>
    <p:sldId id="264" r:id="rId10"/>
    <p:sldId id="267" r:id="rId11"/>
    <p:sldId id="260" r:id="rId12"/>
    <p:sldId id="263" r:id="rId13"/>
    <p:sldId id="269" r:id="rId14"/>
    <p:sldId id="272" r:id="rId15"/>
    <p:sldId id="276" r:id="rId16"/>
    <p:sldId id="270" r:id="rId17"/>
    <p:sldId id="278" r:id="rId18"/>
    <p:sldId id="279" r:id="rId19"/>
    <p:sldId id="280" r:id="rId20"/>
    <p:sldId id="281" r:id="rId21"/>
    <p:sldId id="288" r:id="rId22"/>
    <p:sldId id="295" r:id="rId23"/>
    <p:sldId id="290" r:id="rId24"/>
    <p:sldId id="296" r:id="rId25"/>
    <p:sldId id="293" r:id="rId26"/>
    <p:sldId id="294" r:id="rId27"/>
    <p:sldId id="292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g, Pa" initials="VP" lastIdx="2" clrIdx="0">
    <p:extLst>
      <p:ext uri="{19B8F6BF-5375-455C-9EA6-DF929625EA0E}">
        <p15:presenceInfo xmlns:p15="http://schemas.microsoft.com/office/powerpoint/2012/main" userId="S::vang1901@stthomas.edu::4bd024af-fc5f-487c-a56a-3228a678bb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FFCC66"/>
    <a:srgbClr val="990099"/>
    <a:srgbClr val="CC0099"/>
    <a:srgbClr val="FE9202"/>
    <a:srgbClr val="6C1A00"/>
    <a:srgbClr val="00AACC"/>
    <a:srgbClr val="5EEC3C"/>
    <a:srgbClr val="1D3A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5603D9-ECBE-2635-E95C-60BC1D20CF33}" v="150" dt="2021-05-05T23:29:55.491"/>
    <p1510:client id="{58091A34-D779-9A4B-261D-FDF72A4624FF}" v="1" dt="2021-05-05T03:18:52.568"/>
    <p1510:client id="{61CFC49F-D068-B000-FB31-42BEBB45A83A}" v="2" dt="2021-05-05T04:33:10.831"/>
    <p1510:client id="{BACBC49F-90BE-C000-01C6-7A7876A37239}" v="50" dt="2021-05-05T03:28:51.7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, Leon" userId="S::tan04653@stthomas.edu::1ad2b19c-6721-401c-adc2-eb87dfab1a48" providerId="AD" clId="Web-{61CFC49F-D068-B000-FB31-42BEBB45A83A}"/>
    <pc:docChg chg="addSld delSld">
      <pc:chgData name="Tan, Leon" userId="S::tan04653@stthomas.edu::1ad2b19c-6721-401c-adc2-eb87dfab1a48" providerId="AD" clId="Web-{61CFC49F-D068-B000-FB31-42BEBB45A83A}" dt="2021-05-05T04:33:10.831" v="1"/>
      <pc:docMkLst>
        <pc:docMk/>
      </pc:docMkLst>
      <pc:sldChg chg="new del">
        <pc:chgData name="Tan, Leon" userId="S::tan04653@stthomas.edu::1ad2b19c-6721-401c-adc2-eb87dfab1a48" providerId="AD" clId="Web-{61CFC49F-D068-B000-FB31-42BEBB45A83A}" dt="2021-05-05T04:33:10.831" v="1"/>
        <pc:sldMkLst>
          <pc:docMk/>
          <pc:sldMk cId="1138899829" sldId="297"/>
        </pc:sldMkLst>
      </pc:sldChg>
    </pc:docChg>
  </pc:docChgLst>
  <pc:docChgLst>
    <pc:chgData name="Vang, Pa" userId="S::vang1901@stthomas.edu::4bd024af-fc5f-487c-a56a-3228a678bb23" providerId="AD" clId="Web-{58091A34-D779-9A4B-261D-FDF72A4624FF}"/>
    <pc:docChg chg="">
      <pc:chgData name="Vang, Pa" userId="S::vang1901@stthomas.edu::4bd024af-fc5f-487c-a56a-3228a678bb23" providerId="AD" clId="Web-{58091A34-D779-9A4B-261D-FDF72A4624FF}" dt="2021-05-05T03:18:52.568" v="0"/>
      <pc:docMkLst>
        <pc:docMk/>
      </pc:docMkLst>
      <pc:sldChg chg="delCm">
        <pc:chgData name="Vang, Pa" userId="S::vang1901@stthomas.edu::4bd024af-fc5f-487c-a56a-3228a678bb23" providerId="AD" clId="Web-{58091A34-D779-9A4B-261D-FDF72A4624FF}" dt="2021-05-05T03:18:52.568" v="0"/>
        <pc:sldMkLst>
          <pc:docMk/>
          <pc:sldMk cId="3300701095" sldId="281"/>
        </pc:sldMkLst>
      </pc:sldChg>
    </pc:docChg>
  </pc:docChgLst>
  <pc:docChgLst>
    <pc:chgData name="Vang, Pa" userId="S::vang1901@stthomas.edu::4bd024af-fc5f-487c-a56a-3228a678bb23" providerId="AD" clId="Web-{1F5603D9-ECBE-2635-E95C-60BC1D20CF33}"/>
    <pc:docChg chg="modSld">
      <pc:chgData name="Vang, Pa" userId="S::vang1901@stthomas.edu::4bd024af-fc5f-487c-a56a-3228a678bb23" providerId="AD" clId="Web-{1F5603D9-ECBE-2635-E95C-60BC1D20CF33}" dt="2021-05-05T23:29:55.491" v="78" actId="20577"/>
      <pc:docMkLst>
        <pc:docMk/>
      </pc:docMkLst>
      <pc:sldChg chg="modSp">
        <pc:chgData name="Vang, Pa" userId="S::vang1901@stthomas.edu::4bd024af-fc5f-487c-a56a-3228a678bb23" providerId="AD" clId="Web-{1F5603D9-ECBE-2635-E95C-60BC1D20CF33}" dt="2021-05-05T23:29:55.491" v="78" actId="20577"/>
        <pc:sldMkLst>
          <pc:docMk/>
          <pc:sldMk cId="2452812556" sldId="293"/>
        </pc:sldMkLst>
        <pc:spChg chg="mod">
          <ac:chgData name="Vang, Pa" userId="S::vang1901@stthomas.edu::4bd024af-fc5f-487c-a56a-3228a678bb23" providerId="AD" clId="Web-{1F5603D9-ECBE-2635-E95C-60BC1D20CF33}" dt="2021-05-05T23:29:55.491" v="78" actId="20577"/>
          <ac:spMkLst>
            <pc:docMk/>
            <pc:sldMk cId="2452812556" sldId="293"/>
            <ac:spMk id="3" creationId="{8D7A8A98-77F5-4A8E-9DC0-8E266BC70F73}"/>
          </ac:spMkLst>
        </pc:spChg>
      </pc:sldChg>
    </pc:docChg>
  </pc:docChgLst>
  <pc:docChgLst>
    <pc:chgData name="Vang, Pa" userId="S::vang1901@stthomas.edu::4bd024af-fc5f-487c-a56a-3228a678bb23" providerId="AD" clId="Web-{BACBC49F-90BE-C000-01C6-7A7876A37239}"/>
    <pc:docChg chg="modSld">
      <pc:chgData name="Vang, Pa" userId="S::vang1901@stthomas.edu::4bd024af-fc5f-487c-a56a-3228a678bb23" providerId="AD" clId="Web-{BACBC49F-90BE-C000-01C6-7A7876A37239}" dt="2021-05-05T03:28:51.717" v="47" actId="20577"/>
      <pc:docMkLst>
        <pc:docMk/>
      </pc:docMkLst>
      <pc:sldChg chg="modSp">
        <pc:chgData name="Vang, Pa" userId="S::vang1901@stthomas.edu::4bd024af-fc5f-487c-a56a-3228a678bb23" providerId="AD" clId="Web-{BACBC49F-90BE-C000-01C6-7A7876A37239}" dt="2021-05-05T03:25:30.025" v="1" actId="20577"/>
        <pc:sldMkLst>
          <pc:docMk/>
          <pc:sldMk cId="363920370" sldId="256"/>
        </pc:sldMkLst>
        <pc:spChg chg="mod">
          <ac:chgData name="Vang, Pa" userId="S::vang1901@stthomas.edu::4bd024af-fc5f-487c-a56a-3228a678bb23" providerId="AD" clId="Web-{BACBC49F-90BE-C000-01C6-7A7876A37239}" dt="2021-05-05T03:25:30.025" v="1" actId="20577"/>
          <ac:spMkLst>
            <pc:docMk/>
            <pc:sldMk cId="363920370" sldId="256"/>
            <ac:spMk id="4" creationId="{ECB81174-6F8D-4C21-BE92-A2A9302246C6}"/>
          </ac:spMkLst>
        </pc:spChg>
      </pc:sldChg>
      <pc:sldChg chg="modSp">
        <pc:chgData name="Vang, Pa" userId="S::vang1901@stthomas.edu::4bd024af-fc5f-487c-a56a-3228a678bb23" providerId="AD" clId="Web-{BACBC49F-90BE-C000-01C6-7A7876A37239}" dt="2021-05-05T03:25:38.166" v="3" actId="20577"/>
        <pc:sldMkLst>
          <pc:docMk/>
          <pc:sldMk cId="4103309497" sldId="257"/>
        </pc:sldMkLst>
        <pc:spChg chg="mod">
          <ac:chgData name="Vang, Pa" userId="S::vang1901@stthomas.edu::4bd024af-fc5f-487c-a56a-3228a678bb23" providerId="AD" clId="Web-{BACBC49F-90BE-C000-01C6-7A7876A37239}" dt="2021-05-05T03:25:38.166" v="3" actId="20577"/>
          <ac:spMkLst>
            <pc:docMk/>
            <pc:sldMk cId="4103309497" sldId="257"/>
            <ac:spMk id="4" creationId="{42927EEE-1BB0-4F9B-A332-EBCF0FF18408}"/>
          </ac:spMkLst>
        </pc:spChg>
      </pc:sldChg>
      <pc:sldChg chg="modSp">
        <pc:chgData name="Vang, Pa" userId="S::vang1901@stthomas.edu::4bd024af-fc5f-487c-a56a-3228a678bb23" providerId="AD" clId="Web-{BACBC49F-90BE-C000-01C6-7A7876A37239}" dt="2021-05-05T03:25:56.448" v="7" actId="20577"/>
        <pc:sldMkLst>
          <pc:docMk/>
          <pc:sldMk cId="4170783713" sldId="258"/>
        </pc:sldMkLst>
        <pc:spChg chg="mod">
          <ac:chgData name="Vang, Pa" userId="S::vang1901@stthomas.edu::4bd024af-fc5f-487c-a56a-3228a678bb23" providerId="AD" clId="Web-{BACBC49F-90BE-C000-01C6-7A7876A37239}" dt="2021-05-05T03:25:56.448" v="7" actId="20577"/>
          <ac:spMkLst>
            <pc:docMk/>
            <pc:sldMk cId="4170783713" sldId="258"/>
            <ac:spMk id="2" creationId="{476B862D-4B0B-400D-8314-E37A395D1BD3}"/>
          </ac:spMkLst>
        </pc:spChg>
      </pc:sldChg>
      <pc:sldChg chg="modSp">
        <pc:chgData name="Vang, Pa" userId="S::vang1901@stthomas.edu::4bd024af-fc5f-487c-a56a-3228a678bb23" providerId="AD" clId="Web-{BACBC49F-90BE-C000-01C6-7A7876A37239}" dt="2021-05-05T03:25:48.541" v="5" actId="20577"/>
        <pc:sldMkLst>
          <pc:docMk/>
          <pc:sldMk cId="1101633878" sldId="259"/>
        </pc:sldMkLst>
        <pc:spChg chg="mod">
          <ac:chgData name="Vang, Pa" userId="S::vang1901@stthomas.edu::4bd024af-fc5f-487c-a56a-3228a678bb23" providerId="AD" clId="Web-{BACBC49F-90BE-C000-01C6-7A7876A37239}" dt="2021-05-05T03:25:48.541" v="5" actId="20577"/>
          <ac:spMkLst>
            <pc:docMk/>
            <pc:sldMk cId="1101633878" sldId="259"/>
            <ac:spMk id="2" creationId="{D2C55055-FCE5-4A45-BD15-3392918FCF00}"/>
          </ac:spMkLst>
        </pc:spChg>
      </pc:sldChg>
      <pc:sldChg chg="modSp">
        <pc:chgData name="Vang, Pa" userId="S::vang1901@stthomas.edu::4bd024af-fc5f-487c-a56a-3228a678bb23" providerId="AD" clId="Web-{BACBC49F-90BE-C000-01C6-7A7876A37239}" dt="2021-05-05T03:26:33.417" v="15" actId="20577"/>
        <pc:sldMkLst>
          <pc:docMk/>
          <pc:sldMk cId="109100692" sldId="260"/>
        </pc:sldMkLst>
        <pc:spChg chg="mod">
          <ac:chgData name="Vang, Pa" userId="S::vang1901@stthomas.edu::4bd024af-fc5f-487c-a56a-3228a678bb23" providerId="AD" clId="Web-{BACBC49F-90BE-C000-01C6-7A7876A37239}" dt="2021-05-05T03:26:33.417" v="15" actId="20577"/>
          <ac:spMkLst>
            <pc:docMk/>
            <pc:sldMk cId="109100692" sldId="260"/>
            <ac:spMk id="3" creationId="{2BE74F38-A261-4E68-A81D-95718BB4A12C}"/>
          </ac:spMkLst>
        </pc:spChg>
      </pc:sldChg>
      <pc:sldChg chg="modSp">
        <pc:chgData name="Vang, Pa" userId="S::vang1901@stthomas.edu::4bd024af-fc5f-487c-a56a-3228a678bb23" providerId="AD" clId="Web-{BACBC49F-90BE-C000-01C6-7A7876A37239}" dt="2021-05-05T03:26:06.635" v="9" actId="20577"/>
        <pc:sldMkLst>
          <pc:docMk/>
          <pc:sldMk cId="766006244" sldId="261"/>
        </pc:sldMkLst>
        <pc:spChg chg="mod">
          <ac:chgData name="Vang, Pa" userId="S::vang1901@stthomas.edu::4bd024af-fc5f-487c-a56a-3228a678bb23" providerId="AD" clId="Web-{BACBC49F-90BE-C000-01C6-7A7876A37239}" dt="2021-05-05T03:26:06.635" v="9" actId="20577"/>
          <ac:spMkLst>
            <pc:docMk/>
            <pc:sldMk cId="766006244" sldId="261"/>
            <ac:spMk id="3" creationId="{8FAF73FA-9F92-4467-91FF-1C8F1EE324EC}"/>
          </ac:spMkLst>
        </pc:spChg>
      </pc:sldChg>
      <pc:sldChg chg="modSp">
        <pc:chgData name="Vang, Pa" userId="S::vang1901@stthomas.edu::4bd024af-fc5f-487c-a56a-3228a678bb23" providerId="AD" clId="Web-{BACBC49F-90BE-C000-01C6-7A7876A37239}" dt="2021-05-05T03:26:41.480" v="17" actId="20577"/>
        <pc:sldMkLst>
          <pc:docMk/>
          <pc:sldMk cId="2694021039" sldId="263"/>
        </pc:sldMkLst>
        <pc:spChg chg="mod">
          <ac:chgData name="Vang, Pa" userId="S::vang1901@stthomas.edu::4bd024af-fc5f-487c-a56a-3228a678bb23" providerId="AD" clId="Web-{BACBC49F-90BE-C000-01C6-7A7876A37239}" dt="2021-05-05T03:26:41.480" v="17" actId="20577"/>
          <ac:spMkLst>
            <pc:docMk/>
            <pc:sldMk cId="2694021039" sldId="263"/>
            <ac:spMk id="3" creationId="{C4E1AAC4-6EB5-4A6E-BA6B-739E88805C5B}"/>
          </ac:spMkLst>
        </pc:spChg>
      </pc:sldChg>
      <pc:sldChg chg="modSp">
        <pc:chgData name="Vang, Pa" userId="S::vang1901@stthomas.edu::4bd024af-fc5f-487c-a56a-3228a678bb23" providerId="AD" clId="Web-{BACBC49F-90BE-C000-01C6-7A7876A37239}" dt="2021-05-05T03:26:17.511" v="11" actId="20577"/>
        <pc:sldMkLst>
          <pc:docMk/>
          <pc:sldMk cId="404635350" sldId="264"/>
        </pc:sldMkLst>
        <pc:spChg chg="mod">
          <ac:chgData name="Vang, Pa" userId="S::vang1901@stthomas.edu::4bd024af-fc5f-487c-a56a-3228a678bb23" providerId="AD" clId="Web-{BACBC49F-90BE-C000-01C6-7A7876A37239}" dt="2021-05-05T03:26:17.511" v="11" actId="20577"/>
          <ac:spMkLst>
            <pc:docMk/>
            <pc:sldMk cId="404635350" sldId="264"/>
            <ac:spMk id="3" creationId="{3A0FDC4F-10F0-4473-A8FC-5A01F44204E1}"/>
          </ac:spMkLst>
        </pc:spChg>
      </pc:sldChg>
      <pc:sldChg chg="modSp">
        <pc:chgData name="Vang, Pa" userId="S::vang1901@stthomas.edu::4bd024af-fc5f-487c-a56a-3228a678bb23" providerId="AD" clId="Web-{BACBC49F-90BE-C000-01C6-7A7876A37239}" dt="2021-05-05T03:26:24.667" v="13" actId="20577"/>
        <pc:sldMkLst>
          <pc:docMk/>
          <pc:sldMk cId="2758013159" sldId="267"/>
        </pc:sldMkLst>
        <pc:spChg chg="mod">
          <ac:chgData name="Vang, Pa" userId="S::vang1901@stthomas.edu::4bd024af-fc5f-487c-a56a-3228a678bb23" providerId="AD" clId="Web-{BACBC49F-90BE-C000-01C6-7A7876A37239}" dt="2021-05-05T03:26:24.667" v="13" actId="20577"/>
          <ac:spMkLst>
            <pc:docMk/>
            <pc:sldMk cId="2758013159" sldId="267"/>
            <ac:spMk id="2" creationId="{152414FE-1079-42D5-AEE8-0B407B93F880}"/>
          </ac:spMkLst>
        </pc:spChg>
      </pc:sldChg>
      <pc:sldChg chg="modSp">
        <pc:chgData name="Vang, Pa" userId="S::vang1901@stthomas.edu::4bd024af-fc5f-487c-a56a-3228a678bb23" providerId="AD" clId="Web-{BACBC49F-90BE-C000-01C6-7A7876A37239}" dt="2021-05-05T03:26:49.511" v="19" actId="20577"/>
        <pc:sldMkLst>
          <pc:docMk/>
          <pc:sldMk cId="1890992337" sldId="269"/>
        </pc:sldMkLst>
        <pc:spChg chg="mod">
          <ac:chgData name="Vang, Pa" userId="S::vang1901@stthomas.edu::4bd024af-fc5f-487c-a56a-3228a678bb23" providerId="AD" clId="Web-{BACBC49F-90BE-C000-01C6-7A7876A37239}" dt="2021-05-05T03:26:49.511" v="19" actId="20577"/>
          <ac:spMkLst>
            <pc:docMk/>
            <pc:sldMk cId="1890992337" sldId="269"/>
            <ac:spMk id="4" creationId="{BE647C68-13DF-4177-A287-5B53C5AF4A29}"/>
          </ac:spMkLst>
        </pc:spChg>
      </pc:sldChg>
      <pc:sldChg chg="modSp">
        <pc:chgData name="Vang, Pa" userId="S::vang1901@stthomas.edu::4bd024af-fc5f-487c-a56a-3228a678bb23" providerId="AD" clId="Web-{BACBC49F-90BE-C000-01C6-7A7876A37239}" dt="2021-05-05T03:27:17.621" v="25" actId="20577"/>
        <pc:sldMkLst>
          <pc:docMk/>
          <pc:sldMk cId="1595522660" sldId="270"/>
        </pc:sldMkLst>
        <pc:spChg chg="mod">
          <ac:chgData name="Vang, Pa" userId="S::vang1901@stthomas.edu::4bd024af-fc5f-487c-a56a-3228a678bb23" providerId="AD" clId="Web-{BACBC49F-90BE-C000-01C6-7A7876A37239}" dt="2021-05-05T03:27:17.621" v="25" actId="20577"/>
          <ac:spMkLst>
            <pc:docMk/>
            <pc:sldMk cId="1595522660" sldId="270"/>
            <ac:spMk id="2" creationId="{F0A80429-8B69-4AA3-BBAB-F4C921CDEC61}"/>
          </ac:spMkLst>
        </pc:spChg>
      </pc:sldChg>
      <pc:sldChg chg="modSp">
        <pc:chgData name="Vang, Pa" userId="S::vang1901@stthomas.edu::4bd024af-fc5f-487c-a56a-3228a678bb23" providerId="AD" clId="Web-{BACBC49F-90BE-C000-01C6-7A7876A37239}" dt="2021-05-05T03:27:01.168" v="21" actId="20577"/>
        <pc:sldMkLst>
          <pc:docMk/>
          <pc:sldMk cId="216731843" sldId="272"/>
        </pc:sldMkLst>
        <pc:spChg chg="mod">
          <ac:chgData name="Vang, Pa" userId="S::vang1901@stthomas.edu::4bd024af-fc5f-487c-a56a-3228a678bb23" providerId="AD" clId="Web-{BACBC49F-90BE-C000-01C6-7A7876A37239}" dt="2021-05-05T03:27:01.168" v="21" actId="20577"/>
          <ac:spMkLst>
            <pc:docMk/>
            <pc:sldMk cId="216731843" sldId="272"/>
            <ac:spMk id="2" creationId="{8D1518D8-D499-4F3E-8EC8-FDEE643FCCDD}"/>
          </ac:spMkLst>
        </pc:spChg>
      </pc:sldChg>
      <pc:sldChg chg="modSp">
        <pc:chgData name="Vang, Pa" userId="S::vang1901@stthomas.edu::4bd024af-fc5f-487c-a56a-3228a678bb23" providerId="AD" clId="Web-{BACBC49F-90BE-C000-01C6-7A7876A37239}" dt="2021-05-05T03:27:08.606" v="23" actId="20577"/>
        <pc:sldMkLst>
          <pc:docMk/>
          <pc:sldMk cId="3675238710" sldId="276"/>
        </pc:sldMkLst>
        <pc:spChg chg="mod">
          <ac:chgData name="Vang, Pa" userId="S::vang1901@stthomas.edu::4bd024af-fc5f-487c-a56a-3228a678bb23" providerId="AD" clId="Web-{BACBC49F-90BE-C000-01C6-7A7876A37239}" dt="2021-05-05T03:27:08.606" v="23" actId="20577"/>
          <ac:spMkLst>
            <pc:docMk/>
            <pc:sldMk cId="3675238710" sldId="276"/>
            <ac:spMk id="3" creationId="{0AC1CF76-D77C-447C-88DD-73C01639A1CA}"/>
          </ac:spMkLst>
        </pc:spChg>
      </pc:sldChg>
      <pc:sldChg chg="modSp">
        <pc:chgData name="Vang, Pa" userId="S::vang1901@stthomas.edu::4bd024af-fc5f-487c-a56a-3228a678bb23" providerId="AD" clId="Web-{BACBC49F-90BE-C000-01C6-7A7876A37239}" dt="2021-05-05T03:27:25.809" v="27" actId="20577"/>
        <pc:sldMkLst>
          <pc:docMk/>
          <pc:sldMk cId="496662769" sldId="278"/>
        </pc:sldMkLst>
        <pc:spChg chg="mod">
          <ac:chgData name="Vang, Pa" userId="S::vang1901@stthomas.edu::4bd024af-fc5f-487c-a56a-3228a678bb23" providerId="AD" clId="Web-{BACBC49F-90BE-C000-01C6-7A7876A37239}" dt="2021-05-05T03:27:25.809" v="27" actId="20577"/>
          <ac:spMkLst>
            <pc:docMk/>
            <pc:sldMk cId="496662769" sldId="278"/>
            <ac:spMk id="2" creationId="{9EA269F4-EC7C-4D04-B591-6FABF60D7472}"/>
          </ac:spMkLst>
        </pc:spChg>
      </pc:sldChg>
      <pc:sldChg chg="modSp">
        <pc:chgData name="Vang, Pa" userId="S::vang1901@stthomas.edu::4bd024af-fc5f-487c-a56a-3228a678bb23" providerId="AD" clId="Web-{BACBC49F-90BE-C000-01C6-7A7876A37239}" dt="2021-05-05T03:27:31.450" v="29" actId="20577"/>
        <pc:sldMkLst>
          <pc:docMk/>
          <pc:sldMk cId="2260231188" sldId="279"/>
        </pc:sldMkLst>
        <pc:spChg chg="mod">
          <ac:chgData name="Vang, Pa" userId="S::vang1901@stthomas.edu::4bd024af-fc5f-487c-a56a-3228a678bb23" providerId="AD" clId="Web-{BACBC49F-90BE-C000-01C6-7A7876A37239}" dt="2021-05-05T03:27:31.450" v="29" actId="20577"/>
          <ac:spMkLst>
            <pc:docMk/>
            <pc:sldMk cId="2260231188" sldId="279"/>
            <ac:spMk id="4" creationId="{B80680F6-D523-46A3-B69D-4C1BCE49E795}"/>
          </ac:spMkLst>
        </pc:spChg>
      </pc:sldChg>
      <pc:sldChg chg="modSp">
        <pc:chgData name="Vang, Pa" userId="S::vang1901@stthomas.edu::4bd024af-fc5f-487c-a56a-3228a678bb23" providerId="AD" clId="Web-{BACBC49F-90BE-C000-01C6-7A7876A37239}" dt="2021-05-05T03:27:46.997" v="31" actId="20577"/>
        <pc:sldMkLst>
          <pc:docMk/>
          <pc:sldMk cId="2296029496" sldId="280"/>
        </pc:sldMkLst>
        <pc:spChg chg="mod">
          <ac:chgData name="Vang, Pa" userId="S::vang1901@stthomas.edu::4bd024af-fc5f-487c-a56a-3228a678bb23" providerId="AD" clId="Web-{BACBC49F-90BE-C000-01C6-7A7876A37239}" dt="2021-05-05T03:27:46.997" v="31" actId="20577"/>
          <ac:spMkLst>
            <pc:docMk/>
            <pc:sldMk cId="2296029496" sldId="280"/>
            <ac:spMk id="3" creationId="{9C7689EA-97E7-4F8E-853C-CC832549F8DB}"/>
          </ac:spMkLst>
        </pc:spChg>
      </pc:sldChg>
      <pc:sldChg chg="modSp">
        <pc:chgData name="Vang, Pa" userId="S::vang1901@stthomas.edu::4bd024af-fc5f-487c-a56a-3228a678bb23" providerId="AD" clId="Web-{BACBC49F-90BE-C000-01C6-7A7876A37239}" dt="2021-05-05T03:27:52.169" v="33" actId="20577"/>
        <pc:sldMkLst>
          <pc:docMk/>
          <pc:sldMk cId="3300701095" sldId="281"/>
        </pc:sldMkLst>
        <pc:spChg chg="mod">
          <ac:chgData name="Vang, Pa" userId="S::vang1901@stthomas.edu::4bd024af-fc5f-487c-a56a-3228a678bb23" providerId="AD" clId="Web-{BACBC49F-90BE-C000-01C6-7A7876A37239}" dt="2021-05-05T03:27:52.169" v="33" actId="20577"/>
          <ac:spMkLst>
            <pc:docMk/>
            <pc:sldMk cId="3300701095" sldId="281"/>
            <ac:spMk id="3" creationId="{3D608770-63E1-415B-B30D-400BB1C5B225}"/>
          </ac:spMkLst>
        </pc:spChg>
      </pc:sldChg>
      <pc:sldChg chg="modSp">
        <pc:chgData name="Vang, Pa" userId="S::vang1901@stthomas.edu::4bd024af-fc5f-487c-a56a-3228a678bb23" providerId="AD" clId="Web-{BACBC49F-90BE-C000-01C6-7A7876A37239}" dt="2021-05-05T03:28:00.450" v="35" actId="20577"/>
        <pc:sldMkLst>
          <pc:docMk/>
          <pc:sldMk cId="392470274" sldId="288"/>
        </pc:sldMkLst>
        <pc:spChg chg="mod">
          <ac:chgData name="Vang, Pa" userId="S::vang1901@stthomas.edu::4bd024af-fc5f-487c-a56a-3228a678bb23" providerId="AD" clId="Web-{BACBC49F-90BE-C000-01C6-7A7876A37239}" dt="2021-05-05T03:28:00.450" v="35" actId="20577"/>
          <ac:spMkLst>
            <pc:docMk/>
            <pc:sldMk cId="392470274" sldId="288"/>
            <ac:spMk id="4" creationId="{C7534FBC-A84B-4206-BD21-6551D0C324A4}"/>
          </ac:spMkLst>
        </pc:spChg>
      </pc:sldChg>
      <pc:sldChg chg="modSp">
        <pc:chgData name="Vang, Pa" userId="S::vang1901@stthomas.edu::4bd024af-fc5f-487c-a56a-3228a678bb23" providerId="AD" clId="Web-{BACBC49F-90BE-C000-01C6-7A7876A37239}" dt="2021-05-05T03:28:17.341" v="39" actId="20577"/>
        <pc:sldMkLst>
          <pc:docMk/>
          <pc:sldMk cId="4043640593" sldId="290"/>
        </pc:sldMkLst>
        <pc:spChg chg="mod">
          <ac:chgData name="Vang, Pa" userId="S::vang1901@stthomas.edu::4bd024af-fc5f-487c-a56a-3228a678bb23" providerId="AD" clId="Web-{BACBC49F-90BE-C000-01C6-7A7876A37239}" dt="2021-05-05T03:28:17.341" v="39" actId="20577"/>
          <ac:spMkLst>
            <pc:docMk/>
            <pc:sldMk cId="4043640593" sldId="290"/>
            <ac:spMk id="3" creationId="{E5E8B54D-D7C0-4F37-A391-B08147C2979E}"/>
          </ac:spMkLst>
        </pc:spChg>
      </pc:sldChg>
      <pc:sldChg chg="modSp">
        <pc:chgData name="Vang, Pa" userId="S::vang1901@stthomas.edu::4bd024af-fc5f-487c-a56a-3228a678bb23" providerId="AD" clId="Web-{BACBC49F-90BE-C000-01C6-7A7876A37239}" dt="2021-05-05T03:28:51.717" v="47" actId="20577"/>
        <pc:sldMkLst>
          <pc:docMk/>
          <pc:sldMk cId="1718847850" sldId="292"/>
        </pc:sldMkLst>
        <pc:spChg chg="mod">
          <ac:chgData name="Vang, Pa" userId="S::vang1901@stthomas.edu::4bd024af-fc5f-487c-a56a-3228a678bb23" providerId="AD" clId="Web-{BACBC49F-90BE-C000-01C6-7A7876A37239}" dt="2021-05-05T03:28:51.717" v="47" actId="20577"/>
          <ac:spMkLst>
            <pc:docMk/>
            <pc:sldMk cId="1718847850" sldId="292"/>
            <ac:spMk id="4" creationId="{52412562-D8B8-400D-9A20-E12E6A33DE66}"/>
          </ac:spMkLst>
        </pc:spChg>
      </pc:sldChg>
      <pc:sldChg chg="modSp">
        <pc:chgData name="Vang, Pa" userId="S::vang1901@stthomas.edu::4bd024af-fc5f-487c-a56a-3228a678bb23" providerId="AD" clId="Web-{BACBC49F-90BE-C000-01C6-7A7876A37239}" dt="2021-05-05T03:28:34.826" v="43" actId="20577"/>
        <pc:sldMkLst>
          <pc:docMk/>
          <pc:sldMk cId="2452812556" sldId="293"/>
        </pc:sldMkLst>
        <pc:spChg chg="mod">
          <ac:chgData name="Vang, Pa" userId="S::vang1901@stthomas.edu::4bd024af-fc5f-487c-a56a-3228a678bb23" providerId="AD" clId="Web-{BACBC49F-90BE-C000-01C6-7A7876A37239}" dt="2021-05-05T03:28:34.826" v="43" actId="20577"/>
          <ac:spMkLst>
            <pc:docMk/>
            <pc:sldMk cId="2452812556" sldId="293"/>
            <ac:spMk id="4" creationId="{FC012508-DCED-4B08-8293-F6025F995DC3}"/>
          </ac:spMkLst>
        </pc:spChg>
      </pc:sldChg>
      <pc:sldChg chg="modSp">
        <pc:chgData name="Vang, Pa" userId="S::vang1901@stthomas.edu::4bd024af-fc5f-487c-a56a-3228a678bb23" providerId="AD" clId="Web-{BACBC49F-90BE-C000-01C6-7A7876A37239}" dt="2021-05-05T03:28:45.092" v="45" actId="20577"/>
        <pc:sldMkLst>
          <pc:docMk/>
          <pc:sldMk cId="1344900471" sldId="294"/>
        </pc:sldMkLst>
        <pc:spChg chg="mod">
          <ac:chgData name="Vang, Pa" userId="S::vang1901@stthomas.edu::4bd024af-fc5f-487c-a56a-3228a678bb23" providerId="AD" clId="Web-{BACBC49F-90BE-C000-01C6-7A7876A37239}" dt="2021-05-05T03:28:45.092" v="45" actId="20577"/>
          <ac:spMkLst>
            <pc:docMk/>
            <pc:sldMk cId="1344900471" sldId="294"/>
            <ac:spMk id="4" creationId="{AE9437F8-B585-44CA-BFB0-B204A60E6BDD}"/>
          </ac:spMkLst>
        </pc:spChg>
      </pc:sldChg>
      <pc:sldChg chg="modSp">
        <pc:chgData name="Vang, Pa" userId="S::vang1901@stthomas.edu::4bd024af-fc5f-487c-a56a-3228a678bb23" providerId="AD" clId="Web-{BACBC49F-90BE-C000-01C6-7A7876A37239}" dt="2021-05-05T03:28:08.904" v="37" actId="20577"/>
        <pc:sldMkLst>
          <pc:docMk/>
          <pc:sldMk cId="200341385" sldId="295"/>
        </pc:sldMkLst>
        <pc:spChg chg="mod">
          <ac:chgData name="Vang, Pa" userId="S::vang1901@stthomas.edu::4bd024af-fc5f-487c-a56a-3228a678bb23" providerId="AD" clId="Web-{BACBC49F-90BE-C000-01C6-7A7876A37239}" dt="2021-05-05T03:28:08.904" v="37" actId="20577"/>
          <ac:spMkLst>
            <pc:docMk/>
            <pc:sldMk cId="200341385" sldId="295"/>
            <ac:spMk id="3" creationId="{3D608770-63E1-415B-B30D-400BB1C5B225}"/>
          </ac:spMkLst>
        </pc:spChg>
      </pc:sldChg>
      <pc:sldChg chg="modSp">
        <pc:chgData name="Vang, Pa" userId="S::vang1901@stthomas.edu::4bd024af-fc5f-487c-a56a-3228a678bb23" providerId="AD" clId="Web-{BACBC49F-90BE-C000-01C6-7A7876A37239}" dt="2021-05-05T03:28:26.623" v="41" actId="20577"/>
        <pc:sldMkLst>
          <pc:docMk/>
          <pc:sldMk cId="3467837173" sldId="296"/>
        </pc:sldMkLst>
        <pc:spChg chg="mod">
          <ac:chgData name="Vang, Pa" userId="S::vang1901@stthomas.edu::4bd024af-fc5f-487c-a56a-3228a678bb23" providerId="AD" clId="Web-{BACBC49F-90BE-C000-01C6-7A7876A37239}" dt="2021-05-05T03:28:26.623" v="41" actId="20577"/>
          <ac:spMkLst>
            <pc:docMk/>
            <pc:sldMk cId="3467837173" sldId="296"/>
            <ac:spMk id="3" creationId="{E5E8B54D-D7C0-4F37-A391-B08147C297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7B76C-F787-49D0-9104-7559F9160E7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4954D-A40A-416C-A744-2ADE1AF39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2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80" y="1808225"/>
            <a:ext cx="794066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3793390"/>
            <a:ext cx="7940481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176495BC-6165-4D9E-84F1-1B380BD3AD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91623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2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56631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44700"/>
            <a:ext cx="656631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59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804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804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154FB-3404-4995-93A8-58289BE2A56B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/>
              <a:t>Game</a:t>
            </a:r>
            <a:r>
              <a:rPr lang="en-US" sz="4000">
                <a:solidFill>
                  <a:srgbClr val="FF0000"/>
                </a:solidFill>
              </a:rPr>
              <a:t>Stop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/>
              <a:t>SESIS:764 Artificial Intelligence</a:t>
            </a:r>
            <a:endParaRPr lang="en-US">
              <a:cs typeface="Calibri"/>
            </a:endParaRPr>
          </a:p>
          <a:p>
            <a:r>
              <a:rPr lang="en-US"/>
              <a:t>Group: </a:t>
            </a:r>
            <a:r>
              <a:rPr lang="en-US">
                <a:solidFill>
                  <a:schemeClr val="bg1"/>
                </a:solidFill>
              </a:rPr>
              <a:t>Leon Tan, Pa Vang, </a:t>
            </a:r>
            <a:r>
              <a:rPr lang="en-US" err="1">
                <a:solidFill>
                  <a:schemeClr val="bg1"/>
                </a:solidFill>
              </a:rPr>
              <a:t>TianXin</a:t>
            </a:r>
            <a:r>
              <a:rPr lang="en-US">
                <a:solidFill>
                  <a:schemeClr val="bg1"/>
                </a:solidFill>
              </a:rPr>
              <a:t> Shao, Joseph Verbout, &amp; Maxine Thao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F267A4-29AC-4E57-949A-BF63C93A1E2F}"/>
              </a:ext>
            </a:extLst>
          </p:cNvPr>
          <p:cNvSpPr/>
          <p:nvPr/>
        </p:nvSpPr>
        <p:spPr>
          <a:xfrm>
            <a:off x="3758564" y="1494861"/>
            <a:ext cx="1833330" cy="180399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81174-6F8D-4C21-BE92-A2A93022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000" b="1" dirty="0" smtClean="0"/>
              <a:pPr/>
              <a:t>1</a:t>
            </a:fld>
            <a:endParaRPr lang="en-US" sz="20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80A69-D608-4B45-9621-3E135271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Text Analysis and Classify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A509F-74FE-494A-901B-62E9EF4A4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514843"/>
                </a:solidFill>
                <a:effectLst/>
                <a:latin typeface="Euphemia"/>
              </a:rPr>
              <a:t>Reddit Review Dataset is un-labelled</a:t>
            </a:r>
            <a:r>
              <a:rPr lang="en-US" sz="2000" b="0" i="0">
                <a:solidFill>
                  <a:srgbClr val="514843"/>
                </a:solidFill>
                <a:effectLst/>
                <a:latin typeface="Euphemia"/>
              </a:rPr>
              <a:t>​</a:t>
            </a:r>
            <a:endParaRPr lang="en-US" sz="2000" b="0" i="0">
              <a:solidFill>
                <a:srgbClr val="514843"/>
              </a:solidFill>
              <a:effectLst/>
              <a:latin typeface="Euphemia"/>
              <a:cs typeface="Arial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514843"/>
                </a:solidFill>
                <a:effectLst/>
                <a:latin typeface="Euphemia"/>
              </a:rPr>
              <a:t>Methods to get sentiment of review:</a:t>
            </a:r>
            <a:r>
              <a:rPr lang="en-US" sz="2000" b="0" i="0">
                <a:solidFill>
                  <a:srgbClr val="514843"/>
                </a:solidFill>
                <a:effectLst/>
                <a:latin typeface="Euphemia"/>
              </a:rPr>
              <a:t>​</a:t>
            </a:r>
            <a:endParaRPr lang="en-US" sz="2000" b="0" i="0">
              <a:solidFill>
                <a:srgbClr val="514843"/>
              </a:solidFill>
              <a:effectLst/>
              <a:latin typeface="Euphemia"/>
              <a:cs typeface="Arial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514843"/>
                </a:solidFill>
                <a:effectLst/>
                <a:latin typeface="Euphemia"/>
              </a:rPr>
              <a:t>Manual Label</a:t>
            </a:r>
            <a:r>
              <a:rPr lang="en-US" sz="2000" b="0" i="0">
                <a:solidFill>
                  <a:srgbClr val="514843"/>
                </a:solidFill>
                <a:effectLst/>
                <a:latin typeface="Euphemia"/>
              </a:rPr>
              <a:t>​</a:t>
            </a:r>
            <a:endParaRPr lang="en-US" sz="2000" b="0" i="0">
              <a:solidFill>
                <a:srgbClr val="514843"/>
              </a:solidFill>
              <a:effectLst/>
              <a:latin typeface="Euphemia"/>
              <a:cs typeface="Arial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514843"/>
                </a:solidFill>
                <a:effectLst/>
                <a:latin typeface="Euphemia"/>
              </a:rPr>
              <a:t>Naive Bayes</a:t>
            </a:r>
            <a:r>
              <a:rPr lang="en-US" sz="2000" b="0" i="0">
                <a:solidFill>
                  <a:srgbClr val="514843"/>
                </a:solidFill>
                <a:effectLst/>
                <a:latin typeface="Euphemia"/>
              </a:rPr>
              <a:t>​</a:t>
            </a:r>
            <a:endParaRPr lang="en-US" sz="2000" b="0" i="0">
              <a:solidFill>
                <a:srgbClr val="514843"/>
              </a:solidFill>
              <a:effectLst/>
              <a:latin typeface="Euphemia"/>
              <a:cs typeface="Arial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err="1">
                <a:solidFill>
                  <a:srgbClr val="514843"/>
                </a:solidFill>
                <a:effectLst/>
                <a:latin typeface="Euphemia"/>
              </a:rPr>
              <a:t>TextBlob</a:t>
            </a:r>
            <a:r>
              <a:rPr lang="en-US" sz="2000" b="0" i="0">
                <a:solidFill>
                  <a:srgbClr val="514843"/>
                </a:solidFill>
                <a:effectLst/>
                <a:latin typeface="Euphemia"/>
              </a:rPr>
              <a:t>​</a:t>
            </a:r>
            <a:endParaRPr lang="en-US" sz="2000" b="0" i="0">
              <a:solidFill>
                <a:srgbClr val="514843"/>
              </a:solidFill>
              <a:effectLst/>
              <a:latin typeface="Euphemia"/>
              <a:cs typeface="Arial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err="1">
                <a:solidFill>
                  <a:srgbClr val="514843"/>
                </a:solidFill>
                <a:effectLst/>
                <a:latin typeface="Euphemia"/>
              </a:rPr>
              <a:t>vaderSentiment</a:t>
            </a:r>
            <a:r>
              <a:rPr lang="en-US" sz="2000" b="0" i="0">
                <a:solidFill>
                  <a:srgbClr val="514843"/>
                </a:solidFill>
                <a:effectLst/>
                <a:latin typeface="Euphemia"/>
              </a:rPr>
              <a:t>​</a:t>
            </a:r>
            <a:endParaRPr lang="en-US" sz="2000" b="0" i="0">
              <a:solidFill>
                <a:srgbClr val="514843"/>
              </a:solidFill>
              <a:effectLst/>
              <a:latin typeface="Euphemia"/>
              <a:cs typeface="Arial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514843"/>
                </a:solidFill>
                <a:effectLst/>
                <a:latin typeface="Euphemia"/>
              </a:rPr>
              <a:t>LSTM</a:t>
            </a:r>
            <a:endParaRPr lang="en-US" sz="2000" b="0" i="0">
              <a:solidFill>
                <a:srgbClr val="514843"/>
              </a:solidFill>
              <a:effectLst/>
              <a:latin typeface="Euphemia"/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47C68-13DF-4177-A287-5B53C5AF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000" b="1" dirty="0" smtClean="0"/>
              <a:pPr/>
              <a:t>10</a:t>
            </a:fld>
            <a:endParaRPr lang="en-US" sz="20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099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02047FB-A2D2-40E6-9CAC-C2967EE5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916230"/>
          </a:xfrm>
        </p:spPr>
        <p:txBody>
          <a:bodyPr anchor="ctr">
            <a:normAutofit/>
          </a:bodyPr>
          <a:lstStyle/>
          <a:p>
            <a:r>
              <a:rPr lang="en-US"/>
              <a:t>Naïve Bayes Classifier for Text Classification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D8A89EF-4897-479B-8B99-E8A0DA2B5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799" y="1242280"/>
            <a:ext cx="6533017" cy="3900401"/>
          </a:xfr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1518D8-D499-4F3E-8EC8-FDEE643F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000" b="1" dirty="0" smtClean="0"/>
              <a:pPr/>
              <a:t>11</a:t>
            </a:fld>
            <a:endParaRPr lang="en-US" sz="20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73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B864-B00D-462C-AAFB-923378D6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425" y="433880"/>
            <a:ext cx="6566315" cy="5726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/>
              <a:t>Text Classify Result with </a:t>
            </a:r>
            <a:r>
              <a:rPr lang="en-US" sz="2300" err="1"/>
              <a:t>SentimentIntensityAnalyzer</a:t>
            </a:r>
            <a:endParaRPr lang="en-US" sz="2300"/>
          </a:p>
        </p:txBody>
      </p:sp>
      <p:pic>
        <p:nvPicPr>
          <p:cNvPr id="13314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5E0E574C-855C-479C-AD60-69FD5D647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1425" y="1314602"/>
            <a:ext cx="6566315" cy="297125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1CF76-D77C-447C-88DD-73C01639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000" b="1" dirty="0" smtClean="0"/>
              <a:pPr/>
              <a:t>12</a:t>
            </a:fld>
            <a:endParaRPr lang="en-US" sz="20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3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0DAD112-261D-456F-A29C-21F8CDD9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916230"/>
          </a:xfrm>
        </p:spPr>
        <p:txBody>
          <a:bodyPr/>
          <a:lstStyle/>
          <a:p>
            <a:r>
              <a:rPr lang="en-US"/>
              <a:t>Text Classify Compare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E4FFF78-7AA2-43D7-9672-C478EC85F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1633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B898FB1-6C59-4816-9F29-A70DAB4B4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743364"/>
              </p:ext>
            </p:extLst>
          </p:nvPr>
        </p:nvGraphicFramePr>
        <p:xfrm>
          <a:off x="445916" y="1491081"/>
          <a:ext cx="8245472" cy="3263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2341">
                  <a:extLst>
                    <a:ext uri="{9D8B030D-6E8A-4147-A177-3AD203B41FA5}">
                      <a16:colId xmlns:a16="http://schemas.microsoft.com/office/drawing/2014/main" val="667223601"/>
                    </a:ext>
                  </a:extLst>
                </a:gridCol>
                <a:gridCol w="2969713">
                  <a:extLst>
                    <a:ext uri="{9D8B030D-6E8A-4147-A177-3AD203B41FA5}">
                      <a16:colId xmlns:a16="http://schemas.microsoft.com/office/drawing/2014/main" val="3417485116"/>
                    </a:ext>
                  </a:extLst>
                </a:gridCol>
                <a:gridCol w="2153418">
                  <a:extLst>
                    <a:ext uri="{9D8B030D-6E8A-4147-A177-3AD203B41FA5}">
                      <a16:colId xmlns:a16="http://schemas.microsoft.com/office/drawing/2014/main" val="2620550207"/>
                    </a:ext>
                  </a:extLst>
                </a:gridCol>
              </a:tblGrid>
              <a:tr h="296656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Method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Advantage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Disadvantage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8443440"/>
                  </a:ext>
                </a:extLst>
              </a:tr>
              <a:tr h="409668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Manual Label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Precise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Much effort, may require experts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55734770"/>
                  </a:ext>
                </a:extLst>
              </a:tr>
              <a:tr h="439079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Naive Bayes (model)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Performs with less time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"Naïve" classifier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5531825"/>
                  </a:ext>
                </a:extLst>
              </a:tr>
              <a:tr h="815432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TextBlob (library)</a:t>
                      </a:r>
                      <a:endParaRPr lang="en-US" err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Simple</a:t>
                      </a:r>
                      <a:endParaRPr lang="en-US">
                        <a:effectLst/>
                      </a:endParaRPr>
                    </a:p>
                    <a:p>
                      <a:pPr marL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err="1">
                          <a:effectLst/>
                        </a:rPr>
                        <a:t>obj.sentiment.polarity</a:t>
                      </a:r>
                      <a:endParaRPr lang="en-US" err="1">
                        <a:effectLst/>
                      </a:endParaRPr>
                    </a:p>
                    <a:p>
                      <a:pPr marL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err="1">
                          <a:effectLst/>
                        </a:rPr>
                        <a:t>obj.sentiment.subjectivity</a:t>
                      </a:r>
                      <a:endParaRPr lang="en-US" err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Debatable accuracy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7622726"/>
                  </a:ext>
                </a:extLst>
              </a:tr>
              <a:tr h="409668"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SentimentIntensityAnalyzer </a:t>
                      </a:r>
                      <a:endParaRPr lang="en-US" err="1">
                        <a:effectLst/>
                      </a:endParaRP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noProof="0">
                          <a:effectLst/>
                          <a:latin typeface="Calibri"/>
                        </a:rPr>
                        <a:t>(library)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err="1">
                          <a:effectLst/>
                        </a:rPr>
                        <a:t>polarity_scores</a:t>
                      </a:r>
                      <a:endParaRPr lang="en-US" err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Debatable accuracy</a:t>
                      </a:r>
                      <a:endParaRPr 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3779457"/>
                  </a:ext>
                </a:extLst>
              </a:tr>
              <a:tr h="607439"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LSTM (model)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predicting time series</a:t>
                      </a:r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noProof="0">
                          <a:effectLst/>
                          <a:latin typeface="Calibri"/>
                        </a:rPr>
                        <a:t>mainly sequential processing over time</a:t>
                      </a:r>
                      <a:endParaRPr 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5644311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80429-8B69-4AA3-BBAB-F4C921CD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000" b="1" dirty="0" smtClean="0"/>
              <a:pPr/>
              <a:t>13</a:t>
            </a:fld>
            <a:endParaRPr lang="en-US" sz="20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552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138E4D-07C0-4409-BB49-93965AC9C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916230"/>
          </a:xfrm>
        </p:spPr>
        <p:txBody>
          <a:bodyPr anchor="ctr">
            <a:normAutofit/>
          </a:bodyPr>
          <a:lstStyle/>
          <a:p>
            <a:r>
              <a:rPr lang="en-US" sz="3300"/>
              <a:t>Text Classify with LSTM – But we had no Label?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D1CFBEF-B258-4262-996C-A8AC4E542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6" y="1425885"/>
            <a:ext cx="8246070" cy="3360662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A269F4-EC7C-4D04-B591-6FABF60D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000" b="1" dirty="0" smtClean="0"/>
              <a:pPr/>
              <a:t>14</a:t>
            </a:fld>
            <a:endParaRPr lang="en-US" sz="20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666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3832-1621-49D5-A5B1-CED5F539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What we ended up 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DFAD6-92E0-4441-914C-7DC48B2AA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  <a:latin typeface="Euphemia"/>
              </a:rPr>
              <a:t>GME Stock Price prediction using LSTM (w/o Reddit review)</a:t>
            </a:r>
            <a:r>
              <a:rPr lang="en-US" sz="2000" b="0" i="0">
                <a:effectLst/>
                <a:latin typeface="Euphemia"/>
              </a:rPr>
              <a:t>​</a:t>
            </a:r>
            <a:endParaRPr lang="en-US" sz="2000" b="0" i="0">
              <a:effectLst/>
              <a:latin typeface="Euphemia"/>
              <a:cs typeface="Arial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  <a:latin typeface="Euphemia"/>
              </a:rPr>
              <a:t>Text mining and natural language processing by analyzing the sentiments</a:t>
            </a:r>
            <a:r>
              <a:rPr lang="en-US" sz="2000" b="0" i="0">
                <a:effectLst/>
                <a:latin typeface="Euphemia"/>
              </a:rPr>
              <a:t>​</a:t>
            </a:r>
            <a:endParaRPr lang="en-US" sz="2000" b="0" i="0">
              <a:effectLst/>
              <a:latin typeface="Euphemia"/>
              <a:cs typeface="Arial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  <a:latin typeface="Euphemia"/>
              </a:rPr>
              <a:t>GME Stock Price prediction using LSTM with the Sentiment of Reddit review</a:t>
            </a:r>
            <a:r>
              <a:rPr lang="en-US" sz="2000" b="0" i="0">
                <a:effectLst/>
                <a:latin typeface="Euphemia"/>
              </a:rPr>
              <a:t>​</a:t>
            </a:r>
            <a:endParaRPr lang="en-US" sz="2000" b="0" i="0">
              <a:effectLst/>
              <a:latin typeface="Euphemia"/>
              <a:cs typeface="Arial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  <a:latin typeface="Euphemia"/>
              </a:rPr>
              <a:t>Hyperparameters of LSTM Optimization</a:t>
            </a:r>
            <a:r>
              <a:rPr lang="en-US" sz="2000" b="0" i="0">
                <a:effectLst/>
                <a:latin typeface="Euphemia"/>
              </a:rPr>
              <a:t>​</a:t>
            </a:r>
            <a:endParaRPr lang="en-US" sz="2000" b="0" i="0">
              <a:effectLst/>
              <a:latin typeface="Euphemia"/>
              <a:cs typeface="Arial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  <a:latin typeface="Euphemia"/>
              </a:rPr>
              <a:t>Metrics of Models (RMSE, Loss, Accuracy)</a:t>
            </a:r>
            <a:endParaRPr lang="en-US" sz="2000" b="0" i="0">
              <a:effectLst/>
              <a:latin typeface="Euphemia"/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680F6-D523-46A3-B69D-4C1BCE49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000" b="1" dirty="0" smtClean="0"/>
              <a:pPr/>
              <a:t>15</a:t>
            </a:fld>
            <a:endParaRPr lang="en-US" sz="20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023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0A8B-C623-4F9B-9D59-21894742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/>
              <a:t>GME Stock Price prediction using LSTM (w/o Reddit review)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0872A5-5BF2-4404-87D0-E562BCE081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575232"/>
              </p:ext>
            </p:extLst>
          </p:nvPr>
        </p:nvGraphicFramePr>
        <p:xfrm>
          <a:off x="448965" y="1455062"/>
          <a:ext cx="8245475" cy="2233375"/>
        </p:xfrm>
        <a:graphic>
          <a:graphicData uri="http://schemas.openxmlformats.org/drawingml/2006/table">
            <a:tbl>
              <a:tblPr/>
              <a:tblGrid>
                <a:gridCol w="504659">
                  <a:extLst>
                    <a:ext uri="{9D8B030D-6E8A-4147-A177-3AD203B41FA5}">
                      <a16:colId xmlns:a16="http://schemas.microsoft.com/office/drawing/2014/main" val="2445059419"/>
                    </a:ext>
                  </a:extLst>
                </a:gridCol>
                <a:gridCol w="984899">
                  <a:extLst>
                    <a:ext uri="{9D8B030D-6E8A-4147-A177-3AD203B41FA5}">
                      <a16:colId xmlns:a16="http://schemas.microsoft.com/office/drawing/2014/main" val="3941389863"/>
                    </a:ext>
                  </a:extLst>
                </a:gridCol>
                <a:gridCol w="3955874">
                  <a:extLst>
                    <a:ext uri="{9D8B030D-6E8A-4147-A177-3AD203B41FA5}">
                      <a16:colId xmlns:a16="http://schemas.microsoft.com/office/drawing/2014/main" val="651746581"/>
                    </a:ext>
                  </a:extLst>
                </a:gridCol>
                <a:gridCol w="2800043">
                  <a:extLst>
                    <a:ext uri="{9D8B030D-6E8A-4147-A177-3AD203B41FA5}">
                      <a16:colId xmlns:a16="http://schemas.microsoft.com/office/drawing/2014/main" val="99404379"/>
                    </a:ext>
                  </a:extLst>
                </a:gridCol>
              </a:tblGrid>
              <a:tr h="24744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Euphemia" panose="020B0503040102020104" pitchFamily="34" charset="0"/>
                        </a:rPr>
                        <a:t>Index​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41" marR="78141" marT="39070" marB="3907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00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484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Euphemia" panose="020B0503040102020104" pitchFamily="34" charset="0"/>
                        </a:rPr>
                        <a:t>Name​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41" marR="78141" marT="39070" marB="3907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00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484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Euphemia" panose="020B0503040102020104" pitchFamily="34" charset="0"/>
                        </a:rPr>
                        <a:t>Description​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41" marR="78141" marT="39070" marB="3907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00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484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Role​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41" marR="78141" marT="39070" marB="3907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00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48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669033"/>
                  </a:ext>
                </a:extLst>
              </a:tr>
              <a:tr h="24744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Euphemia" panose="020B0503040102020104" pitchFamily="34" charset="0"/>
                        </a:rPr>
                        <a:t>1​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41" marR="78141" marT="39070" marB="3907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00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484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514843"/>
                          </a:solidFill>
                          <a:effectLst/>
                          <a:latin typeface="Euphemia" panose="020B0503040102020104" pitchFamily="34" charset="0"/>
                        </a:rPr>
                        <a:t>Date​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</a:endParaRPr>
                    </a:p>
                  </a:txBody>
                  <a:tcPr marL="78141" marR="78141" marT="39070" marB="3907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00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F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514843"/>
                          </a:solidFill>
                          <a:effectLst/>
                          <a:latin typeface="Euphemia" panose="020B0503040102020104" pitchFamily="34" charset="0"/>
                        </a:rPr>
                        <a:t>The date when the prices were recorded​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</a:endParaRPr>
                    </a:p>
                  </a:txBody>
                  <a:tcPr marL="78141" marR="78141" marT="39070" marB="3907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00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F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514843"/>
                          </a:solidFill>
                          <a:effectLst/>
                          <a:highlight>
                            <a:srgbClr val="00FF00"/>
                          </a:highlight>
                          <a:latin typeface="Calibri"/>
                        </a:rPr>
                        <a:t>Predictor 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highlight>
                          <a:srgbClr val="00FF00"/>
                        </a:highlight>
                        <a:latin typeface="Calibri"/>
                      </a:endParaRPr>
                    </a:p>
                  </a:txBody>
                  <a:tcPr marL="78141" marR="78141" marT="39070" marB="3907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00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18369"/>
                  </a:ext>
                </a:extLst>
              </a:tr>
              <a:tr h="24744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Euphemia" panose="020B0503040102020104" pitchFamily="34" charset="0"/>
                        </a:rPr>
                        <a:t>2​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41" marR="78141" marT="39070" marB="3907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484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514843"/>
                          </a:solidFill>
                          <a:effectLst/>
                          <a:latin typeface="Euphemia" panose="020B0503040102020104" pitchFamily="34" charset="0"/>
                        </a:rPr>
                        <a:t>Open​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</a:endParaRPr>
                    </a:p>
                  </a:txBody>
                  <a:tcPr marL="78141" marR="78141" marT="39070" marB="3907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514843"/>
                          </a:solidFill>
                          <a:effectLst/>
                          <a:latin typeface="Euphemia" panose="020B0503040102020104" pitchFamily="34" charset="0"/>
                        </a:rPr>
                        <a:t>The stock price at market open​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</a:endParaRPr>
                    </a:p>
                  </a:txBody>
                  <a:tcPr marL="78141" marR="78141" marT="39070" marB="3907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514843"/>
                          </a:solidFill>
                          <a:effectLst/>
                          <a:highlight>
                            <a:srgbClr val="00FFFF"/>
                          </a:highlight>
                          <a:latin typeface="Calibri"/>
                        </a:rPr>
                        <a:t>Response​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highlight>
                          <a:srgbClr val="00FFFF"/>
                        </a:highlight>
                        <a:latin typeface="Calibri"/>
                      </a:endParaRPr>
                    </a:p>
                  </a:txBody>
                  <a:tcPr marL="78141" marR="78141" marT="39070" marB="3907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241433"/>
                  </a:ext>
                </a:extLst>
              </a:tr>
              <a:tr h="24744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Euphemia" panose="020B0503040102020104" pitchFamily="34" charset="0"/>
                        </a:rPr>
                        <a:t>3​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41" marR="78141" marT="39070" marB="3907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484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514843"/>
                          </a:solidFill>
                          <a:effectLst/>
                          <a:latin typeface="Euphemia" panose="020B0503040102020104" pitchFamily="34" charset="0"/>
                        </a:rPr>
                        <a:t>Close​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</a:endParaRPr>
                    </a:p>
                  </a:txBody>
                  <a:tcPr marL="78141" marR="78141" marT="39070" marB="3907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F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514843"/>
                          </a:solidFill>
                          <a:effectLst/>
                          <a:latin typeface="Euphemia" panose="020B0503040102020104" pitchFamily="34" charset="0"/>
                        </a:rPr>
                        <a:t>The stock price at market close​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</a:endParaRPr>
                    </a:p>
                  </a:txBody>
                  <a:tcPr marL="78141" marR="78141" marT="39070" marB="3907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F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514843"/>
                          </a:solidFill>
                          <a:effectLst/>
                          <a:highlight>
                            <a:srgbClr val="00FF00"/>
                          </a:highlight>
                          <a:latin typeface="Calibri"/>
                        </a:rPr>
                        <a:t>Predictor​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highlight>
                          <a:srgbClr val="00FF00"/>
                        </a:highlight>
                        <a:latin typeface="Calibri"/>
                      </a:endParaRPr>
                    </a:p>
                  </a:txBody>
                  <a:tcPr marL="78141" marR="78141" marT="39070" marB="3907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54842"/>
                  </a:ext>
                </a:extLst>
              </a:tr>
              <a:tr h="24744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Euphemia" panose="020B0503040102020104" pitchFamily="34" charset="0"/>
                        </a:rPr>
                        <a:t>4​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41" marR="78141" marT="39070" marB="3907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484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514843"/>
                          </a:solidFill>
                          <a:effectLst/>
                          <a:latin typeface="Euphemia" panose="020B0503040102020104" pitchFamily="34" charset="0"/>
                        </a:rPr>
                        <a:t>Low​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</a:endParaRPr>
                    </a:p>
                  </a:txBody>
                  <a:tcPr marL="78141" marR="78141" marT="39070" marB="3907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514843"/>
                          </a:solidFill>
                          <a:effectLst/>
                          <a:latin typeface="Euphemia" panose="020B0503040102020104" pitchFamily="34" charset="0"/>
                        </a:rPr>
                        <a:t>The lowest stock price recorded during the trading period​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</a:endParaRPr>
                    </a:p>
                  </a:txBody>
                  <a:tcPr marL="78141" marR="78141" marT="39070" marB="3907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514843"/>
                          </a:solidFill>
                          <a:effectLst/>
                          <a:highlight>
                            <a:srgbClr val="00FF00"/>
                          </a:highlight>
                          <a:latin typeface="Calibri"/>
                        </a:rPr>
                        <a:t>Predictor​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highlight>
                          <a:srgbClr val="00FF00"/>
                        </a:highlight>
                        <a:latin typeface="Calibri"/>
                      </a:endParaRPr>
                    </a:p>
                  </a:txBody>
                  <a:tcPr marL="78141" marR="78141" marT="39070" marB="3907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370756"/>
                  </a:ext>
                </a:extLst>
              </a:tr>
              <a:tr h="24744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Euphemia" panose="020B0503040102020104" pitchFamily="34" charset="0"/>
                        </a:rPr>
                        <a:t>5​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41" marR="78141" marT="39070" marB="3907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484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514843"/>
                          </a:solidFill>
                          <a:effectLst/>
                          <a:latin typeface="Euphemia" panose="020B0503040102020104" pitchFamily="34" charset="0"/>
                        </a:rPr>
                        <a:t>High​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</a:endParaRPr>
                    </a:p>
                  </a:txBody>
                  <a:tcPr marL="78141" marR="78141" marT="39070" marB="3907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F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514843"/>
                          </a:solidFill>
                          <a:effectLst/>
                          <a:latin typeface="Euphemia" panose="020B0503040102020104" pitchFamily="34" charset="0"/>
                        </a:rPr>
                        <a:t>The highest stock price recorded during the trading period​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</a:endParaRPr>
                    </a:p>
                  </a:txBody>
                  <a:tcPr marL="78141" marR="78141" marT="39070" marB="3907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F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514843"/>
                          </a:solidFill>
                          <a:effectLst/>
                          <a:highlight>
                            <a:srgbClr val="00FF00"/>
                          </a:highlight>
                          <a:latin typeface="Calibri"/>
                        </a:rPr>
                        <a:t>Predictor​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highlight>
                          <a:srgbClr val="00FF00"/>
                        </a:highlight>
                        <a:latin typeface="Calibri"/>
                      </a:endParaRPr>
                    </a:p>
                  </a:txBody>
                  <a:tcPr marL="78141" marR="78141" marT="39070" marB="3907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403284"/>
                  </a:ext>
                </a:extLst>
              </a:tr>
              <a:tr h="41675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Euphemia" panose="020B0503040102020104" pitchFamily="34" charset="0"/>
                        </a:rPr>
                        <a:t>6​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8141" marR="78141" marT="39070" marB="3907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484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514843"/>
                          </a:solidFill>
                          <a:effectLst/>
                          <a:latin typeface="Euphemia" panose="020B0503040102020104" pitchFamily="34" charset="0"/>
                        </a:rPr>
                        <a:t>Volume​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</a:endParaRPr>
                    </a:p>
                  </a:txBody>
                  <a:tcPr marL="78141" marR="78141" marT="39070" marB="3907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514843"/>
                          </a:solidFill>
                          <a:effectLst/>
                          <a:latin typeface="Euphemia" panose="020B0503040102020104" pitchFamily="34" charset="0"/>
                        </a:rPr>
                        <a:t>The total number of shares traded during the trading period​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</a:endParaRPr>
                    </a:p>
                  </a:txBody>
                  <a:tcPr marL="78141" marR="78141" marT="39070" marB="3907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514843"/>
                          </a:solidFill>
                          <a:effectLst/>
                          <a:highlight>
                            <a:srgbClr val="00FF00"/>
                          </a:highlight>
                          <a:latin typeface="Calibri"/>
                        </a:rPr>
                        <a:t>Predictor​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highlight>
                          <a:srgbClr val="00FF00"/>
                        </a:highlight>
                        <a:latin typeface="Calibri"/>
                      </a:endParaRPr>
                    </a:p>
                  </a:txBody>
                  <a:tcPr marL="78141" marR="78141" marT="39070" marB="3907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6359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E2E708D-75CF-4A5C-A53B-51558ABCA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965" y="14549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2263F9-70F7-42FB-8B36-E7EAAD88C1B1}"/>
              </a:ext>
            </a:extLst>
          </p:cNvPr>
          <p:cNvSpPr txBox="1"/>
          <p:nvPr/>
        </p:nvSpPr>
        <p:spPr>
          <a:xfrm>
            <a:off x="550445" y="3846374"/>
            <a:ext cx="7501974" cy="96949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300" b="0" i="0" u="none" strike="noStrike">
                <a:solidFill>
                  <a:schemeClr val="bg1"/>
                </a:solidFill>
                <a:effectLst/>
                <a:latin typeface="Euphemia" panose="020B0503040102020104" pitchFamily="34" charset="0"/>
              </a:rPr>
              <a:t>Only need 1st dataset</a:t>
            </a:r>
            <a:r>
              <a:rPr lang="en-US" sz="1300" b="0" i="0">
                <a:solidFill>
                  <a:schemeClr val="bg1"/>
                </a:solidFill>
                <a:effectLst/>
                <a:latin typeface="Euphemia" panose="020B0503040102020104" pitchFamily="34" charset="0"/>
              </a:rPr>
              <a:t>​</a:t>
            </a:r>
            <a:endParaRPr lang="en-US" sz="1300" b="0" i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300" b="0" i="0" u="none" strike="noStrike">
                <a:solidFill>
                  <a:schemeClr val="bg1"/>
                </a:solidFill>
                <a:effectLst/>
                <a:latin typeface="Euphemia" panose="020B0503040102020104" pitchFamily="34" charset="0"/>
              </a:rPr>
              <a:t>Normalization </a:t>
            </a:r>
            <a:r>
              <a:rPr lang="en-US" sz="1300" b="0" i="0">
                <a:solidFill>
                  <a:schemeClr val="bg1"/>
                </a:solidFill>
                <a:effectLst/>
                <a:latin typeface="Euphemia" panose="020B0503040102020104" pitchFamily="34" charset="0"/>
              </a:rPr>
              <a:t>​</a:t>
            </a:r>
            <a:endParaRPr lang="en-US" sz="1300" b="0" i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300" b="0" i="0" u="none" strike="noStrike">
                <a:solidFill>
                  <a:schemeClr val="bg1"/>
                </a:solidFill>
                <a:effectLst/>
                <a:latin typeface="Euphemia" panose="020B0503040102020104" pitchFamily="34" charset="0"/>
              </a:rPr>
              <a:t>Dataset cross time (2/13/2020 – 2/14/2021), Size (4778), Split into Training and Testing</a:t>
            </a:r>
            <a:r>
              <a:rPr lang="en-US" sz="1300" b="0" i="0">
                <a:solidFill>
                  <a:schemeClr val="bg1"/>
                </a:solidFill>
                <a:effectLst/>
                <a:latin typeface="Euphemia" panose="020B0503040102020104" pitchFamily="34" charset="0"/>
              </a:rPr>
              <a:t>​</a:t>
            </a:r>
            <a:endParaRPr lang="en-US" sz="1300" b="0" i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300" b="0" i="0" u="none" strike="noStrike">
                <a:solidFill>
                  <a:schemeClr val="bg1"/>
                </a:solidFill>
                <a:effectLst/>
                <a:latin typeface="Euphemia"/>
              </a:rPr>
              <a:t>Daily Prediction and Metrics: </a:t>
            </a:r>
            <a:r>
              <a:rPr lang="en-US" sz="1300">
                <a:solidFill>
                  <a:schemeClr val="bg1"/>
                </a:solidFill>
                <a:latin typeface="Euphemia"/>
              </a:rPr>
              <a:t>MSE, RMSE</a:t>
            </a:r>
            <a:r>
              <a:rPr lang="en-US" b="0" i="0">
                <a:solidFill>
                  <a:schemeClr val="bg1"/>
                </a:solidFill>
                <a:effectLst/>
                <a:latin typeface="Euphemia"/>
              </a:rPr>
              <a:t>​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7689EA-97E7-4F8E-853C-CC832549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000" b="1" dirty="0" smtClean="0"/>
              <a:pPr/>
              <a:t>16</a:t>
            </a:fld>
            <a:endParaRPr lang="en-US" sz="20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602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98E6-237A-4CA6-B199-2FBEA6D1C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91623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Model summary of GME Stock Price </a:t>
            </a:r>
            <a:br>
              <a:rPr lang="en-US" sz="2800"/>
            </a:br>
            <a:r>
              <a:rPr lang="en-US" sz="2800"/>
              <a:t>prediction using LSTM (w/o Reddit review)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1BF3848-1B87-41EF-B3A8-72924C63F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5" y="1854405"/>
            <a:ext cx="4351033" cy="2414823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608770-63E1-415B-B30D-400BB1C5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2CCC60-E8CD-4174-8B1A-7DF615B22EEF}" type="slidenum">
              <a:rPr lang="en-US" sz="2000" b="1" dirty="0" smtClean="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 sz="2000" b="1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E69DA4-AD9B-4E80-B9EA-F16362956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559" y="1854405"/>
            <a:ext cx="4410635" cy="24148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070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8BA8-A968-4E0F-987B-1BED5183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916230"/>
          </a:xfrm>
        </p:spPr>
        <p:txBody>
          <a:bodyPr anchor="ctr">
            <a:normAutofit/>
          </a:bodyPr>
          <a:lstStyle/>
          <a:p>
            <a:r>
              <a:rPr lang="en-US"/>
              <a:t>Merged Review Sentiment into 1</a:t>
            </a:r>
            <a:r>
              <a:rPr lang="en-US" baseline="30000"/>
              <a:t>st</a:t>
            </a:r>
            <a:r>
              <a:rPr lang="en-US"/>
              <a:t> Dataset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A71BDBE-FF3E-4132-B18C-E912D8F8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110" y="1350110"/>
            <a:ext cx="4827782" cy="3512212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34FBC-A84B-4206-BD21-6551D0C3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2CCC60-E8CD-4174-8B1A-7DF615B22EEF}" type="slidenum">
              <a:rPr lang="en-US" sz="2000" b="1" dirty="0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 sz="20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47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98E6-237A-4CA6-B199-2FBEA6D1C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91623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Model summary of GME Stock Price </a:t>
            </a:r>
            <a:br>
              <a:rPr lang="en-US" sz="2800"/>
            </a:br>
            <a:r>
              <a:rPr lang="en-US" sz="2800"/>
              <a:t>prediction using LSTM (Only Reddit review)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39181ED-4BEE-47F4-A8E3-EE862C061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7635"/>
            <a:ext cx="4439552" cy="2463951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608770-63E1-415B-B30D-400BB1C5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2CCC60-E8CD-4174-8B1A-7DF615B22EEF}" type="slidenum">
              <a:rPr lang="en-US" sz="2000" b="1" dirty="0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 sz="2000" b="1">
              <a:cs typeface="Calibri"/>
            </a:endParaRP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F21EDE0-41E7-4652-AB3F-EEBF105D9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448" y="1777635"/>
            <a:ext cx="4439552" cy="24639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34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Dataset?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  <a:latin typeface="Euphemia"/>
              </a:rPr>
              <a:t>1st GameStop Historical Stock Price: From Feb 13th,2002 to Feb 4th, 2021, there are 4779 of records in the dataset. </a:t>
            </a:r>
            <a:r>
              <a:rPr lang="en-US" sz="2000" b="0" i="0">
                <a:effectLst/>
                <a:latin typeface="Euphemia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  <a:latin typeface="Euphemia"/>
              </a:rPr>
              <a:t>2nd Reddit Comments Datasets: Containing each Reddit post (884,063) from the WSB subreddit mentioning GME over 4/11/2012 ~ 1/31/2021</a:t>
            </a:r>
            <a:r>
              <a:rPr lang="en-US" sz="2000" b="0" i="0">
                <a:effectLst/>
                <a:latin typeface="Euphemia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>
                <a:latin typeface="Euphemia"/>
              </a:rPr>
              <a:t>Filtered</a:t>
            </a:r>
            <a:r>
              <a:rPr lang="en-US" sz="2000" b="0" i="0" u="none" strike="noStrike">
                <a:effectLst/>
                <a:latin typeface="Euphemia"/>
              </a:rPr>
              <a:t> out any blanks, unknown, NA values. Also, removing columns such as dividends and stock splits since GameStop have not reach that financial stage</a:t>
            </a:r>
            <a:endParaRPr lang="en-US" sz="2000" b="0" i="0">
              <a:effectLst/>
              <a:latin typeface="Euphemia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27EEE-1BB0-4F9B-A332-EBCF0FF1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000" b="1" dirty="0" smtClean="0"/>
              <a:pPr/>
              <a:t>2</a:t>
            </a:fld>
            <a:endParaRPr lang="en-US" sz="20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4AB6-CFC9-4701-840F-02FADE43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916230"/>
          </a:xfrm>
        </p:spPr>
        <p:txBody>
          <a:bodyPr anchor="ctr">
            <a:normAutofit/>
          </a:bodyPr>
          <a:lstStyle/>
          <a:p>
            <a:r>
              <a:rPr lang="en-US"/>
              <a:t>Performance Metrics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E8B54D-D7C0-4F37-A391-B08147C2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000" b="1" dirty="0" smtClean="0"/>
              <a:pPr/>
              <a:t>20</a:t>
            </a:fld>
            <a:endParaRPr lang="en-US" sz="2000" b="1">
              <a:cs typeface="Calibri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7D88FE4-7AF4-4114-8D9B-D24089D5F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739594"/>
              </p:ext>
            </p:extLst>
          </p:nvPr>
        </p:nvGraphicFramePr>
        <p:xfrm>
          <a:off x="1017814" y="1604682"/>
          <a:ext cx="7668986" cy="2758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289">
                  <a:extLst>
                    <a:ext uri="{9D8B030D-6E8A-4147-A177-3AD203B41FA5}">
                      <a16:colId xmlns:a16="http://schemas.microsoft.com/office/drawing/2014/main" val="2748475062"/>
                    </a:ext>
                  </a:extLst>
                </a:gridCol>
                <a:gridCol w="986001">
                  <a:extLst>
                    <a:ext uri="{9D8B030D-6E8A-4147-A177-3AD203B41FA5}">
                      <a16:colId xmlns:a16="http://schemas.microsoft.com/office/drawing/2014/main" val="464616773"/>
                    </a:ext>
                  </a:extLst>
                </a:gridCol>
                <a:gridCol w="1074002">
                  <a:extLst>
                    <a:ext uri="{9D8B030D-6E8A-4147-A177-3AD203B41FA5}">
                      <a16:colId xmlns:a16="http://schemas.microsoft.com/office/drawing/2014/main" val="2335154150"/>
                    </a:ext>
                  </a:extLst>
                </a:gridCol>
                <a:gridCol w="869694">
                  <a:extLst>
                    <a:ext uri="{9D8B030D-6E8A-4147-A177-3AD203B41FA5}">
                      <a16:colId xmlns:a16="http://schemas.microsoft.com/office/drawing/2014/main" val="3159059389"/>
                    </a:ext>
                  </a:extLst>
                </a:gridCol>
              </a:tblGrid>
              <a:tr h="564105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Model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MSE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MAE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RMSE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3688879"/>
                  </a:ext>
                </a:extLst>
              </a:tr>
              <a:tr h="444591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Model 1: Stock Prediction with no Reddit Comments using LSTM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302.86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1.64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17.4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49223137"/>
                  </a:ext>
                </a:extLst>
              </a:tr>
              <a:tr h="392005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Model 2: Stock Prediction with no Reddit Comments using Bidirectional LSTM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299.27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1.65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17.3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92799479"/>
                  </a:ext>
                </a:extLst>
              </a:tr>
              <a:tr h="444591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Model 3: Stock Prediction with only Reddit Comments using LSTM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1035.37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18.24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32.18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50592677"/>
                  </a:ext>
                </a:extLst>
              </a:tr>
              <a:tr h="444591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Model 4: Stock Prediction with Open and Reddit Comments using LSTM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676.69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3.34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26.01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50799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64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4AB6-CFC9-4701-840F-02FADE43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916230"/>
          </a:xfrm>
        </p:spPr>
        <p:txBody>
          <a:bodyPr anchor="ctr">
            <a:normAutofit/>
          </a:bodyPr>
          <a:lstStyle/>
          <a:p>
            <a:r>
              <a:rPr lang="en-US"/>
              <a:t>Key Findings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E8B54D-D7C0-4F37-A391-B08147C2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000" b="1" dirty="0" smtClean="0"/>
              <a:pPr/>
              <a:t>21</a:t>
            </a:fld>
            <a:endParaRPr lang="en-US" sz="2000" b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7A3D51-CBD5-42F4-B4B1-D24FCC0FBCE7}"/>
              </a:ext>
            </a:extLst>
          </p:cNvPr>
          <p:cNvSpPr txBox="1"/>
          <p:nvPr/>
        </p:nvSpPr>
        <p:spPr>
          <a:xfrm>
            <a:off x="57630" y="1289388"/>
            <a:ext cx="902874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Time Series Forecasting using LSTM to predict GME Open Stock Price, we use the first 60-day data to predict the 61st Open price, the predicted price is nearly same as real price, and performance metrics MAE (Mean Absolute Error) is also acceptable (1.64)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Bi-directional LSTM is better than unidirectional LSTM, our model indicated that the metrics MAE decreased from 1.64 to 1.52, but with much more training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We cannot say that the Reddit comments have influence on the stock price. From the output of LSTM model on </a:t>
            </a:r>
            <a:r>
              <a:rPr lang="en-US" sz="2000" err="1">
                <a:solidFill>
                  <a:schemeClr val="bg1"/>
                </a:solidFill>
              </a:rPr>
              <a:t>TextBlob</a:t>
            </a:r>
            <a:r>
              <a:rPr lang="en-US" sz="2000">
                <a:solidFill>
                  <a:schemeClr val="bg1"/>
                </a:solidFill>
              </a:rPr>
              <a:t> Sentimental Analysis on Reddit review comments, the predicted GME stock price nearly keeps unchanged. </a:t>
            </a:r>
            <a:r>
              <a:rPr lang="en-US" sz="2000">
                <a:solidFill>
                  <a:srgbClr val="FF0000"/>
                </a:solidFill>
              </a:rPr>
              <a:t>Really???</a:t>
            </a:r>
          </a:p>
        </p:txBody>
      </p:sp>
    </p:spTree>
    <p:extLst>
      <p:ext uri="{BB962C8B-B14F-4D97-AF65-F5344CB8AC3E}">
        <p14:creationId xmlns:p14="http://schemas.microsoft.com/office/powerpoint/2010/main" val="346783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7278-96C0-430E-9929-75287911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Things To Do In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A8A98-77F5-4A8E-9DC0-8E266BC70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350110"/>
            <a:ext cx="8403041" cy="351221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fontAlgn="base">
              <a:lnSpc>
                <a:spcPct val="150000"/>
              </a:lnSpc>
            </a:pPr>
            <a:r>
              <a:rPr lang="en-US" sz="2000" b="1" i="0" u="none" strike="noStrike" dirty="0">
                <a:effectLst/>
                <a:cs typeface="EucrosiaUPC"/>
              </a:rPr>
              <a:t>Increase Dataset size</a:t>
            </a:r>
            <a:r>
              <a:rPr lang="en-US" sz="2000" i="0" u="none" strike="noStrike" dirty="0">
                <a:effectLst/>
                <a:cs typeface="EucrosiaUPC"/>
              </a:rPr>
              <a:t>: collect more Reddit review data to combine </a:t>
            </a:r>
            <a:r>
              <a:rPr lang="en-US" sz="2000" dirty="0">
                <a:cs typeface="EucrosiaUPC"/>
              </a:rPr>
              <a:t>w/ Stock</a:t>
            </a:r>
            <a:r>
              <a:rPr lang="en-US" sz="2000" i="0" u="none" strike="noStrike" dirty="0">
                <a:effectLst/>
                <a:cs typeface="EucrosiaUPC"/>
              </a:rPr>
              <a:t> </a:t>
            </a:r>
            <a:r>
              <a:rPr lang="en-US" sz="2000" dirty="0">
                <a:cs typeface="EucrosiaUPC"/>
              </a:rPr>
              <a:t>Dataset-</a:t>
            </a:r>
            <a:r>
              <a:rPr lang="en-US" sz="2000" i="0" u="none" strike="noStrike" dirty="0">
                <a:effectLst/>
                <a:cs typeface="EucrosiaUPC"/>
              </a:rPr>
              <a:t> PRAW to scrape reddit data.</a:t>
            </a:r>
            <a:r>
              <a:rPr lang="en-US" sz="2000" i="0" dirty="0">
                <a:effectLst/>
                <a:cs typeface="EucrosiaUPC"/>
              </a:rPr>
              <a:t>​</a:t>
            </a:r>
          </a:p>
          <a:p>
            <a:pPr fontAlgn="base">
              <a:lnSpc>
                <a:spcPct val="150000"/>
              </a:lnSpc>
            </a:pPr>
            <a:r>
              <a:rPr lang="en-US" sz="2000" b="1" dirty="0">
                <a:cs typeface="EucrosiaUPC"/>
              </a:rPr>
              <a:t>Introduce more predictors(# vars) </a:t>
            </a:r>
            <a:r>
              <a:rPr lang="en-US" sz="2000" dirty="0">
                <a:cs typeface="EucrosiaUPC"/>
              </a:rPr>
              <a:t>: Close, High, Low, Dividends, and other factors</a:t>
            </a:r>
            <a:r>
              <a:rPr lang="en-US" sz="2000" i="0" u="none" strike="noStrike" dirty="0">
                <a:effectLst/>
                <a:cs typeface="EucrosiaUPC"/>
              </a:rPr>
              <a:t> </a:t>
            </a:r>
            <a:r>
              <a:rPr lang="en-US" sz="2000" dirty="0">
                <a:cs typeface="EucrosiaUPC"/>
              </a:rPr>
              <a:t>like: </a:t>
            </a:r>
            <a:r>
              <a:rPr lang="en-US" sz="2000" i="0" u="none" strike="noStrike" dirty="0">
                <a:effectLst/>
                <a:cs typeface="EucrosiaUPC"/>
              </a:rPr>
              <a:t>industry </a:t>
            </a:r>
            <a:r>
              <a:rPr lang="en-US" sz="2000" dirty="0">
                <a:cs typeface="EucrosiaUPC"/>
              </a:rPr>
              <a:t>policy</a:t>
            </a:r>
            <a:r>
              <a:rPr lang="en-US" sz="2000" i="0" u="none" strike="noStrike" dirty="0">
                <a:effectLst/>
                <a:cs typeface="EucrosiaUPC"/>
              </a:rPr>
              <a:t>, news, etc.</a:t>
            </a:r>
            <a:r>
              <a:rPr lang="en-US" sz="2000" dirty="0">
                <a:cs typeface="EucrosiaUPC"/>
              </a:rPr>
              <a:t> </a:t>
            </a:r>
          </a:p>
          <a:p>
            <a:pPr fontAlgn="base">
              <a:lnSpc>
                <a:spcPct val="150000"/>
              </a:lnSpc>
            </a:pPr>
            <a:r>
              <a:rPr lang="en-US" sz="2000" b="1" dirty="0">
                <a:cs typeface="EucrosiaUPC"/>
              </a:rPr>
              <a:t>Improve the accuracy of Sentimental</a:t>
            </a:r>
            <a:r>
              <a:rPr lang="en-US" sz="2000" dirty="0">
                <a:cs typeface="EucrosiaUPC"/>
              </a:rPr>
              <a:t>: Research &amp; learn more</a:t>
            </a:r>
            <a:r>
              <a:rPr lang="en-US" sz="2000" i="0" u="none" strike="noStrike" dirty="0">
                <a:effectLst/>
                <a:cs typeface="EucrosiaUPC"/>
              </a:rPr>
              <a:t> </a:t>
            </a:r>
            <a:r>
              <a:rPr lang="en-US" sz="2000" dirty="0">
                <a:cs typeface="EucrosiaUPC"/>
              </a:rPr>
              <a:t>on Natural</a:t>
            </a:r>
            <a:r>
              <a:rPr lang="en-US" sz="2000" i="0" u="none" strike="noStrike" dirty="0">
                <a:effectLst/>
                <a:cs typeface="EucrosiaUPC"/>
              </a:rPr>
              <a:t> Language processing</a:t>
            </a:r>
            <a:r>
              <a:rPr lang="en-US" sz="2000" i="0" dirty="0">
                <a:effectLst/>
                <a:cs typeface="EucrosiaUPC"/>
              </a:rPr>
              <a:t>​</a:t>
            </a:r>
            <a:r>
              <a:rPr lang="en-US" sz="2000" dirty="0">
                <a:cs typeface="EucrosiaUPC"/>
              </a:rPr>
              <a:t> (NLP) to handle Sentimental of Review comments, instead of call directly </a:t>
            </a:r>
            <a:r>
              <a:rPr lang="en-US" sz="2000" i="0" u="none" strike="noStrike" err="1">
                <a:effectLst/>
                <a:cs typeface="EucrosiaUPC"/>
              </a:rPr>
              <a:t>TextBlob</a:t>
            </a:r>
            <a:r>
              <a:rPr lang="en-US" sz="2000" dirty="0">
                <a:cs typeface="EucrosiaUPC"/>
              </a:rPr>
              <a:t>, convert words to vector and use their sentiment- explore more </a:t>
            </a:r>
            <a:r>
              <a:rPr lang="en-US" sz="2000" dirty="0">
                <a:ea typeface="+mn-lt"/>
                <a:cs typeface="+mn-lt"/>
              </a:rPr>
              <a:t>rolling forecast </a:t>
            </a:r>
            <a:r>
              <a:rPr lang="en-US" sz="2000">
                <a:ea typeface="+mn-lt"/>
                <a:cs typeface="+mn-lt"/>
              </a:rPr>
              <a:t>with LSTM</a:t>
            </a:r>
            <a:endParaRPr lang="en-US" sz="2000" i="0" dirty="0">
              <a:effectLst/>
              <a:cs typeface="EucrosiaUPC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12508-DCED-4B08-8293-F6025F99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000" b="1" dirty="0" smtClean="0"/>
              <a:pPr/>
              <a:t>22</a:t>
            </a:fld>
            <a:endParaRPr lang="en-US" sz="20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281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C6D65-B35F-4183-A527-68DE4878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you go...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591C5-FF85-4C82-A900-002705BE8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  <a:latin typeface="Euphemia"/>
              </a:rPr>
              <a:t>Stock prediction is difficult due to various economic </a:t>
            </a:r>
            <a:r>
              <a:rPr lang="en-US" sz="2000">
                <a:latin typeface="Euphemia"/>
              </a:rPr>
              <a:t>&amp;</a:t>
            </a:r>
            <a:r>
              <a:rPr lang="en-US" sz="2000" b="0" i="0" u="none" strike="noStrike">
                <a:effectLst/>
                <a:latin typeface="Euphemia"/>
              </a:rPr>
              <a:t> stock price-related indicators</a:t>
            </a:r>
            <a:r>
              <a:rPr lang="en-US" sz="2000" b="0" i="0">
                <a:effectLst/>
                <a:latin typeface="Euphemia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  <a:latin typeface="Euphemia" panose="020B0503040102020104" pitchFamily="34" charset="0"/>
              </a:rPr>
              <a:t>Public review comments of Stock is sometimes misleading.</a:t>
            </a:r>
            <a:endParaRPr lang="en-US" sz="2000" b="0" i="0">
              <a:effectLst/>
              <a:latin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437F8-B585-44CA-BFB0-B204A60E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000" b="1" dirty="0" smtClean="0"/>
              <a:pPr/>
              <a:t>23</a:t>
            </a:fld>
            <a:endParaRPr lang="en-US" sz="20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490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126D-2034-4DE8-BE58-622CBA51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4881E-2DFB-4081-B658-D363B4C86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50110"/>
            <a:ext cx="9144001" cy="3512212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algn="l" rtl="0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5600" b="0" i="0" u="none" strike="noStrike">
                <a:effectLst/>
                <a:latin typeface="Euphemia"/>
              </a:rPr>
              <a:t>Sidra </a:t>
            </a:r>
            <a:r>
              <a:rPr lang="en-US" sz="5600" b="0" i="0" u="none" strike="noStrike" err="1">
                <a:effectLst/>
                <a:latin typeface="Euphemia"/>
              </a:rPr>
              <a:t>Mehtab</a:t>
            </a:r>
            <a:r>
              <a:rPr lang="en-US" sz="5600" b="0" i="0" u="none" strike="noStrike">
                <a:effectLst/>
                <a:latin typeface="Euphemia"/>
              </a:rPr>
              <a:t>, </a:t>
            </a:r>
            <a:r>
              <a:rPr lang="en-US" sz="5600" b="0" i="0" u="none" strike="noStrike" err="1">
                <a:effectLst/>
                <a:latin typeface="Euphemia"/>
              </a:rPr>
              <a:t>Jaydip</a:t>
            </a:r>
            <a:r>
              <a:rPr lang="en-US" sz="5600" b="0" i="0" u="none" strike="noStrike">
                <a:effectLst/>
                <a:latin typeface="Euphemia"/>
              </a:rPr>
              <a:t> Sen and Abhishek Dutta, Department of Data Science and Artificial Intelligence, Praxis Business School, </a:t>
            </a:r>
            <a:r>
              <a:rPr lang="en-US" sz="5600" b="0" i="1" u="none" strike="noStrike">
                <a:effectLst/>
                <a:latin typeface="Euphemia"/>
              </a:rPr>
              <a:t>Stock Price Prediction Using Machine Learning and LSTM-Based Deep Learning Models</a:t>
            </a:r>
            <a:r>
              <a:rPr lang="en-US" sz="5600" b="0" i="0">
                <a:effectLst/>
                <a:latin typeface="Euphemia"/>
              </a:rPr>
              <a:t>​</a:t>
            </a:r>
          </a:p>
          <a:p>
            <a:pPr algn="l" rtl="0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5600" b="0" i="0" u="none" strike="noStrike">
                <a:effectLst/>
                <a:latin typeface="Euphemia"/>
              </a:rPr>
              <a:t>Serafeim Loukas Jul 10,2020,</a:t>
            </a:r>
            <a:r>
              <a:rPr lang="en-US" sz="5600" b="0" i="1" u="none" strike="noStrike">
                <a:effectLst/>
                <a:latin typeface="Euphemia"/>
              </a:rPr>
              <a:t>Time-Series Forecasting: Predicting Stock Prices Using An LSTM Model</a:t>
            </a:r>
            <a:r>
              <a:rPr lang="en-US" sz="5600" b="0" i="0">
                <a:effectLst/>
                <a:latin typeface="Euphemia"/>
              </a:rPr>
              <a:t>​</a:t>
            </a:r>
          </a:p>
          <a:p>
            <a:pPr fontAlgn="base">
              <a:lnSpc>
                <a:spcPct val="170000"/>
              </a:lnSpc>
            </a:pPr>
            <a:r>
              <a:rPr lang="en-US" sz="5600" b="0" i="0" u="none" strike="noStrike" err="1">
                <a:effectLst/>
                <a:latin typeface="Euphemia"/>
              </a:rPr>
              <a:t>Youtube</a:t>
            </a:r>
            <a:r>
              <a:rPr lang="en-US" sz="5600" b="0" i="0" u="none" strike="noStrike">
                <a:effectLst/>
                <a:latin typeface="Euphemia"/>
              </a:rPr>
              <a:t>: Text Classification with TensorFlow </a:t>
            </a:r>
            <a:r>
              <a:rPr lang="en-US" sz="5600" err="1">
                <a:latin typeface="Euphemia"/>
              </a:rPr>
              <a:t>Keras</a:t>
            </a:r>
            <a:r>
              <a:rPr lang="en-US" sz="5600">
                <a:latin typeface="Euphemia"/>
              </a:rPr>
              <a:t> NLP</a:t>
            </a:r>
            <a:r>
              <a:rPr lang="en-US" sz="5600" b="0" i="0" u="none" strike="noStrike">
                <a:effectLst/>
                <a:latin typeface="Euphemia"/>
              </a:rPr>
              <a:t> Using Embedding and LSTM Recurrent Neural Networks</a:t>
            </a:r>
            <a:r>
              <a:rPr lang="en-US" sz="5600" b="0" i="0">
                <a:effectLst/>
                <a:latin typeface="Euphemia"/>
              </a:rPr>
              <a:t>​</a:t>
            </a:r>
            <a:r>
              <a:rPr lang="en-US" sz="5600" b="0" i="0">
                <a:effectLst/>
                <a:latin typeface="Euphemia" panose="020B0503040102020104" pitchFamily="34" charset="0"/>
              </a:rPr>
              <a:t>​</a:t>
            </a:r>
            <a:endParaRPr lang="en-US" sz="5600" b="0" i="0"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5600" b="0" i="0" u="none" strike="noStrike">
                <a:effectLst/>
                <a:latin typeface="Euphemia" panose="020B0503040102020104" pitchFamily="34" charset="0"/>
              </a:rPr>
              <a:t>Arjun Rohlfing-Das, , Jul 30, 2020, Sentimental Analysis for Trading with Reddit Text Data</a:t>
            </a:r>
            <a:endParaRPr lang="en-US" sz="5600" b="0" i="0">
              <a:effectLst/>
              <a:latin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12562-D8B8-400D-9A20-E12E6A33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000" b="1" dirty="0" smtClean="0"/>
              <a:pPr/>
              <a:t>24</a:t>
            </a:fld>
            <a:endParaRPr lang="en-US" sz="20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884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is the goal?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33E00D-F4FA-4F0C-9545-8BF3CB672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929" y="1329336"/>
            <a:ext cx="6058978" cy="287708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C55055-FCE5-4A45-BD15-3392918F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000" b="1" dirty="0" smtClean="0"/>
              <a:pPr/>
              <a:t>3</a:t>
            </a:fld>
            <a:endParaRPr lang="en-US" sz="20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Visualization – GME Stock Price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432609-0944-4281-862E-FD0C37485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58" y="1396279"/>
            <a:ext cx="7564263" cy="346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6B862D-4B0B-400D-8314-E37A395D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000" b="1" dirty="0" smtClean="0"/>
              <a:pPr/>
              <a:t>4</a:t>
            </a:fld>
            <a:endParaRPr lang="en-US" sz="20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92F7-9DF2-456A-AF61-F16E7362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91623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/>
              <a:t>Data Visualization – </a:t>
            </a:r>
            <a:br>
              <a:rPr lang="en-US"/>
            </a:br>
            <a:r>
              <a:rPr lang="en-US"/>
              <a:t>Count of Reddit reviews on GME</a:t>
            </a:r>
            <a:endParaRPr lang="en-US">
              <a:cs typeface="Calibri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63E79E-553D-44EF-B30A-D063F4388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6544" y="1350110"/>
            <a:ext cx="5710913" cy="351221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AF73FA-9F92-4467-91FF-1C8F1EE3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000" b="1" dirty="0" smtClean="0"/>
              <a:pPr/>
              <a:t>5</a:t>
            </a:fld>
            <a:endParaRPr lang="en-US" sz="20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600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9B77-D4CE-48AE-9072-62C74DA6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231" y="231413"/>
            <a:ext cx="6566315" cy="572644"/>
          </a:xfrm>
        </p:spPr>
        <p:txBody>
          <a:bodyPr>
            <a:normAutofit fontScale="90000"/>
          </a:bodyPr>
          <a:lstStyle/>
          <a:p>
            <a:pPr algn="r"/>
            <a:r>
              <a:rPr lang="en-US"/>
              <a:t>Variables in GME and Reddit Dataset</a:t>
            </a:r>
            <a:endParaRPr lang="en-US">
              <a:cs typeface="Calibri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C1D66CE-6B7E-4B6C-80DE-B8064337AD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368190"/>
              </p:ext>
            </p:extLst>
          </p:nvPr>
        </p:nvGraphicFramePr>
        <p:xfrm>
          <a:off x="2425715" y="926573"/>
          <a:ext cx="6027686" cy="3982950"/>
        </p:xfrm>
        <a:graphic>
          <a:graphicData uri="http://schemas.openxmlformats.org/drawingml/2006/table">
            <a:tbl>
              <a:tblPr/>
              <a:tblGrid>
                <a:gridCol w="485643">
                  <a:extLst>
                    <a:ext uri="{9D8B030D-6E8A-4147-A177-3AD203B41FA5}">
                      <a16:colId xmlns:a16="http://schemas.microsoft.com/office/drawing/2014/main" val="4186517345"/>
                    </a:ext>
                  </a:extLst>
                </a:gridCol>
                <a:gridCol w="1205536">
                  <a:extLst>
                    <a:ext uri="{9D8B030D-6E8A-4147-A177-3AD203B41FA5}">
                      <a16:colId xmlns:a16="http://schemas.microsoft.com/office/drawing/2014/main" val="3555469453"/>
                    </a:ext>
                  </a:extLst>
                </a:gridCol>
                <a:gridCol w="3519482">
                  <a:extLst>
                    <a:ext uri="{9D8B030D-6E8A-4147-A177-3AD203B41FA5}">
                      <a16:colId xmlns:a16="http://schemas.microsoft.com/office/drawing/2014/main" val="3181577761"/>
                    </a:ext>
                  </a:extLst>
                </a:gridCol>
                <a:gridCol w="817025">
                  <a:extLst>
                    <a:ext uri="{9D8B030D-6E8A-4147-A177-3AD203B41FA5}">
                      <a16:colId xmlns:a16="http://schemas.microsoft.com/office/drawing/2014/main" val="2856176306"/>
                    </a:ext>
                  </a:extLst>
                </a:gridCol>
              </a:tblGrid>
              <a:tr h="16889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Index​</a:t>
                      </a:r>
                      <a:endParaRPr lang="en-US" sz="11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4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39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i="0">
                          <a:solidFill>
                            <a:srgbClr val="FFFFFF"/>
                          </a:solidFill>
                          <a:effectLst/>
                          <a:latin typeface="Euphemia" panose="020B0503040102020104" pitchFamily="34" charset="0"/>
                        </a:rPr>
                        <a:t>Name​</a:t>
                      </a:r>
                      <a:endParaRPr lang="en-US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4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39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Description​</a:t>
                      </a:r>
                      <a:endParaRPr lang="en-US" sz="11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4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39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Type​</a:t>
                      </a:r>
                      <a:endParaRPr lang="en-US" sz="11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4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3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637855"/>
                  </a:ext>
                </a:extLst>
              </a:tr>
              <a:tr h="1977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1​</a:t>
                      </a:r>
                      <a:endParaRPr lang="en-US" sz="11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4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39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Date​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4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The date when the prices were recorded​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4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Date​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4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34270"/>
                  </a:ext>
                </a:extLst>
              </a:tr>
              <a:tr h="1977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2​</a:t>
                      </a:r>
                      <a:endParaRPr lang="en-US" sz="11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39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Open​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The stock price at market open​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Decimal​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698257"/>
                  </a:ext>
                </a:extLst>
              </a:tr>
              <a:tr h="1977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3​</a:t>
                      </a:r>
                      <a:endParaRPr lang="en-US" sz="11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39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Close​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The stock price at market close​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Decimal​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953766"/>
                  </a:ext>
                </a:extLst>
              </a:tr>
              <a:tr h="34173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4​</a:t>
                      </a:r>
                      <a:endParaRPr lang="en-US" sz="11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39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Low​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 panose="020B0503040102020104" pitchFamily="34" charset="0"/>
                        </a:rPr>
                        <a:t>The lowest stock price recorded during the trading period​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Decimal​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46938"/>
                  </a:ext>
                </a:extLst>
              </a:tr>
              <a:tr h="34173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5​</a:t>
                      </a:r>
                      <a:endParaRPr lang="en-US" sz="11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39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High​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 panose="020B0503040102020104" pitchFamily="34" charset="0"/>
                        </a:rPr>
                        <a:t>The highest stock price recorded during the trading period​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Decimal​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923957"/>
                  </a:ext>
                </a:extLst>
              </a:tr>
              <a:tr h="34173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6​</a:t>
                      </a:r>
                      <a:endParaRPr lang="en-US" sz="11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39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Volume​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The total number of shares traded during the trading period​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Integer​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753988"/>
                  </a:ext>
                </a:extLst>
              </a:tr>
              <a:tr h="1977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7​</a:t>
                      </a:r>
                      <a:endParaRPr lang="en-US" sz="11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39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Id​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 panose="020B0503040102020104" pitchFamily="34" charset="0"/>
                        </a:rPr>
                        <a:t>The reddit post id​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Integer​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306699"/>
                  </a:ext>
                </a:extLst>
              </a:tr>
              <a:tr h="1977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8​</a:t>
                      </a:r>
                      <a:endParaRPr lang="en-US" sz="11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39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Title​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 panose="020B0503040102020104" pitchFamily="34" charset="0"/>
                        </a:rPr>
                        <a:t>The title of the Reddit post​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String​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4957"/>
                  </a:ext>
                </a:extLst>
              </a:tr>
              <a:tr h="1977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9​</a:t>
                      </a:r>
                      <a:endParaRPr lang="en-US" sz="11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39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Score​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The score of the reddit post (upvotes – downvotes).​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Decimal​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499236"/>
                  </a:ext>
                </a:extLst>
              </a:tr>
              <a:tr h="1977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10​</a:t>
                      </a:r>
                      <a:endParaRPr lang="en-US" sz="11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39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Author​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Author of the post​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String​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370378"/>
                  </a:ext>
                </a:extLst>
              </a:tr>
              <a:tr h="1977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11​</a:t>
                      </a:r>
                      <a:endParaRPr lang="en-US" sz="11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39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err="1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author_flair_text</a:t>
                      </a:r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Describes is the author has any flair (self-chosen tag)​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Text​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413240"/>
                  </a:ext>
                </a:extLst>
              </a:tr>
              <a:tr h="1977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12​</a:t>
                      </a:r>
                      <a:endParaRPr lang="en-US" sz="11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39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err="1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removed_by</a:t>
                      </a:r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Describes who the post was removed by, if anyone​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String​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098861"/>
                  </a:ext>
                </a:extLst>
              </a:tr>
              <a:tr h="1977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13​</a:t>
                      </a:r>
                      <a:endParaRPr lang="en-US" sz="11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39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err="1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total_awards</a:t>
                      </a:r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The number of awards the post received​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Integer​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752687"/>
                  </a:ext>
                </a:extLst>
              </a:tr>
              <a:tr h="1977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14​</a:t>
                      </a:r>
                      <a:endParaRPr lang="en-US" sz="11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39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awarders​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Who provided the rewards​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String​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600690"/>
                  </a:ext>
                </a:extLst>
              </a:tr>
              <a:tr h="1977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15​</a:t>
                      </a:r>
                      <a:endParaRPr lang="en-US" sz="11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39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err="1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created_utc</a:t>
                      </a:r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The UTC timestamp when the post was created​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Date​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691940"/>
                  </a:ext>
                </a:extLst>
              </a:tr>
              <a:tr h="1977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16​</a:t>
                      </a:r>
                      <a:endParaRPr lang="en-US" sz="11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39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err="1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num_comments</a:t>
                      </a:r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The total number of comments for the post​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514843"/>
                          </a:solidFill>
                          <a:effectLst/>
                          <a:latin typeface="Euphemia" panose="020B0503040102020104" pitchFamily="34" charset="0"/>
                        </a:rPr>
                        <a:t>Integer​</a:t>
                      </a:r>
                      <a:endParaRPr lang="en-US" sz="1100" b="0" i="0">
                        <a:solidFill>
                          <a:srgbClr val="514843"/>
                        </a:solidFill>
                        <a:effectLst/>
                      </a:endParaRPr>
                    </a:p>
                  </a:txBody>
                  <a:tcPr marL="56791" marR="56791" marT="28395" marB="2839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6999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947341A-EB71-45F4-8800-885A74C983F3}"/>
              </a:ext>
            </a:extLst>
          </p:cNvPr>
          <p:cNvSpPr txBox="1"/>
          <p:nvPr/>
        </p:nvSpPr>
        <p:spPr>
          <a:xfrm>
            <a:off x="2992452" y="4909523"/>
            <a:ext cx="61527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</a:rPr>
              <a:t> </a:t>
            </a:r>
            <a:r>
              <a:rPr lang="en-US" sz="1000" b="0" i="0" u="none" strike="noStrike">
                <a:solidFill>
                  <a:srgbClr val="514843"/>
                </a:solidFill>
                <a:effectLst/>
                <a:highlight>
                  <a:srgbClr val="00FFFF"/>
                </a:highlight>
                <a:latin typeface="Euphemia" panose="020B0503040102020104" pitchFamily="34" charset="0"/>
              </a:rPr>
              <a:t>Variable </a:t>
            </a:r>
            <a:r>
              <a:rPr lang="en-US" sz="1000" b="0" i="0" u="none" strike="noStrike">
                <a:solidFill>
                  <a:srgbClr val="514843"/>
                </a:solidFill>
                <a:effectLst/>
                <a:latin typeface="Euphemia" panose="020B0503040102020104" pitchFamily="34" charset="0"/>
              </a:rPr>
              <a:t>from 1st GME Stock Dataset, </a:t>
            </a:r>
            <a:r>
              <a:rPr lang="en-US" sz="1000" b="0" i="0" u="none" strike="noStrike">
                <a:solidFill>
                  <a:srgbClr val="514843"/>
                </a:solidFill>
                <a:effectLst/>
                <a:highlight>
                  <a:srgbClr val="FFFF00"/>
                </a:highlight>
                <a:latin typeface="Euphemia" panose="020B0503040102020104" pitchFamily="34" charset="0"/>
              </a:rPr>
              <a:t>Variable</a:t>
            </a:r>
            <a:r>
              <a:rPr lang="en-US" sz="1000" b="0" i="0" u="none" strike="noStrike">
                <a:solidFill>
                  <a:srgbClr val="514843"/>
                </a:solidFill>
                <a:effectLst/>
                <a:latin typeface="Euphemia" panose="020B0503040102020104" pitchFamily="34" charset="0"/>
              </a:rPr>
              <a:t> from 2nd Reddit Review Dataset</a:t>
            </a:r>
            <a:endParaRPr lang="en-US" sz="100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3A50DF9-090D-45BC-BD18-8E69B25FC51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80576" y="-4397868"/>
            <a:ext cx="67650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0FDC4F-10F0-4473-A8FC-5A01F442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000" b="1" dirty="0" smtClean="0"/>
              <a:pPr/>
              <a:t>6</a:t>
            </a:fld>
            <a:endParaRPr lang="en-US" sz="20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63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ABD2E45-2502-4769-A560-A190EB07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916230"/>
          </a:xfrm>
        </p:spPr>
        <p:txBody>
          <a:bodyPr anchor="ctr">
            <a:normAutofit/>
          </a:bodyPr>
          <a:lstStyle/>
          <a:p>
            <a:r>
              <a:rPr lang="en-US"/>
              <a:t>Convert UTC time</a:t>
            </a:r>
          </a:p>
        </p:txBody>
      </p:sp>
      <p:pic>
        <p:nvPicPr>
          <p:cNvPr id="8194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095DE27F-7027-4416-B940-B62BBF3A9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3529" y="1350110"/>
            <a:ext cx="6356944" cy="351221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2414FE-1079-42D5-AEE8-0B407B93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000" b="1" dirty="0" smtClean="0"/>
              <a:pPr/>
              <a:t>7</a:t>
            </a:fld>
            <a:endParaRPr lang="en-US" sz="20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801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4B4EC08-2B14-4B1C-BEDC-CBBB53860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59" cy="763525"/>
          </a:xfrm>
        </p:spPr>
        <p:txBody>
          <a:bodyPr>
            <a:noAutofit/>
          </a:bodyPr>
          <a:lstStyle/>
          <a:p>
            <a:r>
              <a:rPr lang="en-US"/>
              <a:t>Added a New column </a:t>
            </a:r>
            <a:br>
              <a:rPr lang="en-US"/>
            </a:br>
            <a:r>
              <a:rPr lang="en-US"/>
              <a:t>"Sentiment" on Reddit Data Review</a:t>
            </a:r>
            <a:endParaRPr lang="en-US">
              <a:cs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294540-3CB5-4806-B219-AA1AAD5EB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751793"/>
              </p:ext>
            </p:extLst>
          </p:nvPr>
        </p:nvGraphicFramePr>
        <p:xfrm>
          <a:off x="601671" y="1468249"/>
          <a:ext cx="7688088" cy="3271534"/>
        </p:xfrm>
        <a:graphic>
          <a:graphicData uri="http://schemas.openxmlformats.org/drawingml/2006/table">
            <a:tbl>
              <a:tblPr/>
              <a:tblGrid>
                <a:gridCol w="624987">
                  <a:extLst>
                    <a:ext uri="{9D8B030D-6E8A-4147-A177-3AD203B41FA5}">
                      <a16:colId xmlns:a16="http://schemas.microsoft.com/office/drawing/2014/main" val="107270789"/>
                    </a:ext>
                  </a:extLst>
                </a:gridCol>
                <a:gridCol w="1536111">
                  <a:extLst>
                    <a:ext uri="{9D8B030D-6E8A-4147-A177-3AD203B41FA5}">
                      <a16:colId xmlns:a16="http://schemas.microsoft.com/office/drawing/2014/main" val="3882027544"/>
                    </a:ext>
                  </a:extLst>
                </a:gridCol>
                <a:gridCol w="4480325">
                  <a:extLst>
                    <a:ext uri="{9D8B030D-6E8A-4147-A177-3AD203B41FA5}">
                      <a16:colId xmlns:a16="http://schemas.microsoft.com/office/drawing/2014/main" val="1147259242"/>
                    </a:ext>
                  </a:extLst>
                </a:gridCol>
                <a:gridCol w="1046665">
                  <a:extLst>
                    <a:ext uri="{9D8B030D-6E8A-4147-A177-3AD203B41FA5}">
                      <a16:colId xmlns:a16="http://schemas.microsoft.com/office/drawing/2014/main" val="2451599764"/>
                    </a:ext>
                  </a:extLst>
                </a:gridCol>
              </a:tblGrid>
              <a:tr h="25126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Index​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4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39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Name​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4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39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Description​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4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39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Type​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4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3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580434"/>
                  </a:ext>
                </a:extLst>
              </a:tr>
              <a:tr h="2429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7​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4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39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Calibri"/>
                        </a:rPr>
                        <a:t>Id​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Calibri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4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Calibri"/>
                        </a:rPr>
                        <a:t>The Reddit post id​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Calibri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4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Calibri"/>
                        </a:rPr>
                        <a:t>Integer​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Calibri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4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84704"/>
                  </a:ext>
                </a:extLst>
              </a:tr>
              <a:tr h="2429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8​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39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Title​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The title of the Reddit post​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String​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424591"/>
                  </a:ext>
                </a:extLst>
              </a:tr>
              <a:tr h="2429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9​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39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Score​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The score of the reddit post (upvotes – downvotes).​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Decimal​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072138"/>
                  </a:ext>
                </a:extLst>
              </a:tr>
              <a:tr h="2429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10​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39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Author​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Author of the post​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String​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228850"/>
                  </a:ext>
                </a:extLst>
              </a:tr>
              <a:tr h="2429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11​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39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err="1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author_flair_text</a:t>
                      </a:r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Describes is the author has any flair (self-chosen tag)​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Text​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624945"/>
                  </a:ext>
                </a:extLst>
              </a:tr>
              <a:tr h="2429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12​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39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err="1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removed_by</a:t>
                      </a:r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Describes who the post was removed by, if anyone​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String​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589504"/>
                  </a:ext>
                </a:extLst>
              </a:tr>
              <a:tr h="2429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13​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39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err="1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total_awards</a:t>
                      </a:r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The number of awards the post received​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Integer​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458312"/>
                  </a:ext>
                </a:extLst>
              </a:tr>
              <a:tr h="2429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14​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39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awarders​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Who provided the rewards​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String​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448224"/>
                  </a:ext>
                </a:extLst>
              </a:tr>
              <a:tr h="2429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15​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39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err="1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created_utc</a:t>
                      </a:r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The UTC timestamp when the post was created​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Date​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716132"/>
                  </a:ext>
                </a:extLst>
              </a:tr>
              <a:tr h="2429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16​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39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 err="1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num_comments</a:t>
                      </a:r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The total number of comments for the post​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Integer​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608254"/>
                  </a:ext>
                </a:extLst>
              </a:tr>
              <a:tr h="2429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17​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39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Calibri"/>
                        </a:rPr>
                        <a:t>Sentiment​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Calibri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Calibri"/>
                        </a:rPr>
                        <a:t>The Sentimental of this review​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Calibri"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Calibri" panose="020F0502020204030204" pitchFamily="34" charset="0"/>
                        </a:rPr>
                        <a:t>Decimal​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</a:endParaRPr>
                    </a:p>
                  </a:txBody>
                  <a:tcPr marL="76450" marR="76450" marT="38225" marB="382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42870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D15B010C-3273-4E50-8A9A-E64FFE7A6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488" y="1130679"/>
            <a:ext cx="86461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91656-63BB-43A2-91B9-B65234A36CC0}"/>
              </a:ext>
            </a:extLst>
          </p:cNvPr>
          <p:cNvSpPr txBox="1"/>
          <p:nvPr/>
        </p:nvSpPr>
        <p:spPr>
          <a:xfrm>
            <a:off x="3645571" y="4774168"/>
            <a:ext cx="4644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300" b="0" i="0" u="none" strike="noStrike">
                <a:solidFill>
                  <a:srgbClr val="514843"/>
                </a:solidFill>
                <a:effectLst/>
                <a:highlight>
                  <a:srgbClr val="FFFF00"/>
                </a:highlight>
                <a:latin typeface="Euphemia" panose="020B0503040102020104" pitchFamily="34" charset="0"/>
              </a:rPr>
              <a:t>Variable</a:t>
            </a:r>
            <a:r>
              <a:rPr lang="en-US" sz="1300" b="0" i="0" u="none" strike="noStrike">
                <a:solidFill>
                  <a:srgbClr val="514843"/>
                </a:solidFill>
                <a:effectLst/>
                <a:latin typeface="Euphemia" panose="020B0503040102020104" pitchFamily="34" charset="0"/>
              </a:rPr>
              <a:t> from 2nd Reddit Review Dataset</a:t>
            </a:r>
            <a:r>
              <a:rPr lang="en-US" b="0" i="0">
                <a:solidFill>
                  <a:srgbClr val="000000"/>
                </a:solidFill>
                <a:effectLst/>
                <a:latin typeface="Euphemia" panose="020B0503040102020104" pitchFamily="34" charset="0"/>
              </a:rPr>
              <a:t>​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E74F38-A261-4E68-A81D-95718BB4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000" b="1" dirty="0" smtClean="0"/>
              <a:pPr/>
              <a:t>8</a:t>
            </a:fld>
            <a:endParaRPr lang="en-US" sz="20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49B8-C5AB-416B-9382-7F3AFB13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after Merge two Dataset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6F48D58-D4E3-419E-9743-1AA778322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597884"/>
              </p:ext>
            </p:extLst>
          </p:nvPr>
        </p:nvGraphicFramePr>
        <p:xfrm>
          <a:off x="450476" y="1405074"/>
          <a:ext cx="7875733" cy="2926041"/>
        </p:xfrm>
        <a:graphic>
          <a:graphicData uri="http://schemas.openxmlformats.org/drawingml/2006/table">
            <a:tbl>
              <a:tblPr/>
              <a:tblGrid>
                <a:gridCol w="637169">
                  <a:extLst>
                    <a:ext uri="{9D8B030D-6E8A-4147-A177-3AD203B41FA5}">
                      <a16:colId xmlns:a16="http://schemas.microsoft.com/office/drawing/2014/main" val="4277998364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1524605224"/>
                    </a:ext>
                  </a:extLst>
                </a:gridCol>
                <a:gridCol w="4139307">
                  <a:extLst>
                    <a:ext uri="{9D8B030D-6E8A-4147-A177-3AD203B41FA5}">
                      <a16:colId xmlns:a16="http://schemas.microsoft.com/office/drawing/2014/main" val="1974653486"/>
                    </a:ext>
                  </a:extLst>
                </a:gridCol>
                <a:gridCol w="1792972">
                  <a:extLst>
                    <a:ext uri="{9D8B030D-6E8A-4147-A177-3AD203B41FA5}">
                      <a16:colId xmlns:a16="http://schemas.microsoft.com/office/drawing/2014/main" val="175767586"/>
                    </a:ext>
                  </a:extLst>
                </a:gridCol>
              </a:tblGrid>
              <a:tr h="24639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Index​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74322" marR="74322" marT="37161" marB="3716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4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5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Name​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74322" marR="74322" marT="37161" marB="3716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4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5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Description​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74322" marR="74322" marT="37161" marB="3716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4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5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Type​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74322" marR="74322" marT="37161" marB="3716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4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5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139837"/>
                  </a:ext>
                </a:extLst>
              </a:tr>
              <a:tr h="27103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1​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74322" marR="74322" marT="37161" marB="3716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4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5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Date​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4322" marR="74322" marT="37161" marB="3716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4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F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The date when the prices were recorded​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4322" marR="74322" marT="37161" marB="3716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4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F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Date​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4322" marR="74322" marT="37161" marB="3716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43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716267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2​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74322" marR="74322" marT="37161" marB="3716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5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Open​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4322" marR="74322" marT="37161" marB="3716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The stock price at market open​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4322" marR="74322" marT="37161" marB="3716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Decimal​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4322" marR="74322" marT="37161" marB="3716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331482"/>
                  </a:ext>
                </a:extLst>
              </a:tr>
              <a:tr h="35728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3​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74322" marR="74322" marT="37161" marB="3716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5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Close​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4322" marR="74322" marT="37161" marB="3716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F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The stock price at market close​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4322" marR="74322" marT="37161" marB="3716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F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Decimal​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4322" marR="74322" marT="37161" marB="3716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578387"/>
                  </a:ext>
                </a:extLst>
              </a:tr>
              <a:tr h="36959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4​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74322" marR="74322" marT="37161" marB="3716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5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Low​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4322" marR="74322" marT="37161" marB="3716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The lowest stock price recorded during the trading period​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4322" marR="74322" marT="37161" marB="3716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Decimal​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4322" marR="74322" marT="37161" marB="3716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186216"/>
                  </a:ext>
                </a:extLst>
              </a:tr>
              <a:tr h="38191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5​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74322" marR="74322" marT="37161" marB="3716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5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High​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4322" marR="74322" marT="37161" marB="3716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F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The highest stock price recorded during the trading period​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4322" marR="74322" marT="37161" marB="3716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F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Decimal​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4322" marR="74322" marT="37161" marB="3716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334650"/>
                  </a:ext>
                </a:extLst>
              </a:tr>
              <a:tr h="48047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Euphemia"/>
                        </a:rPr>
                        <a:t>6​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  <a:latin typeface="Euphemia"/>
                      </a:endParaRPr>
                    </a:p>
                  </a:txBody>
                  <a:tcPr marL="74322" marR="74322" marT="37161" marB="3716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5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Volume​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4322" marR="74322" marT="37161" marB="3716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The total number of shares traded during the trading period​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4322" marR="74322" marT="37161" marB="3716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Integer​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4322" marR="74322" marT="37161" marB="3716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801830"/>
                  </a:ext>
                </a:extLst>
              </a:tr>
              <a:tr h="32031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7​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4322" marR="74322" marT="37161" marB="3716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5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Sentimental​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4322" marR="74322" marT="37161" marB="3716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F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/>
                        </a:rPr>
                        <a:t>The aggregate sentimental value per day​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  <a:latin typeface="Euphemia"/>
                      </a:endParaRPr>
                    </a:p>
                  </a:txBody>
                  <a:tcPr marL="74322" marR="74322" marT="37161" marB="3716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F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i="0">
                          <a:solidFill>
                            <a:srgbClr val="514843"/>
                          </a:solidFill>
                          <a:effectLst/>
                          <a:latin typeface="Euphemia" panose="020B0503040102020104" pitchFamily="34" charset="0"/>
                        </a:rPr>
                        <a:t>Decimal​</a:t>
                      </a:r>
                      <a:endParaRPr lang="en-US" sz="1500" b="0" i="0">
                        <a:solidFill>
                          <a:srgbClr val="514843"/>
                        </a:solidFill>
                        <a:effectLst/>
                      </a:endParaRPr>
                    </a:p>
                  </a:txBody>
                  <a:tcPr marL="74322" marR="74322" marT="37161" marB="3716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68805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715D4C17-F469-4F75-9793-3898BF68C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49" y="1401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03127A-3D44-4A06-B3DA-4322A8FC0D6F}"/>
              </a:ext>
            </a:extLst>
          </p:cNvPr>
          <p:cNvSpPr txBox="1"/>
          <p:nvPr/>
        </p:nvSpPr>
        <p:spPr>
          <a:xfrm>
            <a:off x="2348598" y="4377862"/>
            <a:ext cx="4815640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400" b="0" i="0" u="none" strike="noStrike">
                <a:solidFill>
                  <a:schemeClr val="bg1"/>
                </a:solidFill>
                <a:effectLst/>
                <a:latin typeface="Euphemia"/>
              </a:rPr>
              <a:t>Merge through: </a:t>
            </a:r>
            <a:r>
              <a:rPr lang="en-US" sz="1400" b="0" i="0" u="none" strike="noStrike" err="1">
                <a:solidFill>
                  <a:schemeClr val="bg1"/>
                </a:solidFill>
                <a:effectLst/>
                <a:latin typeface="Euphemia"/>
              </a:rPr>
              <a:t>GME.</a:t>
            </a:r>
            <a:r>
              <a:rPr lang="en-US" sz="1400" b="1" i="0" u="none" strike="noStrike" err="1">
                <a:solidFill>
                  <a:schemeClr val="bg1"/>
                </a:solidFill>
                <a:effectLst/>
                <a:latin typeface="Euphemia"/>
              </a:rPr>
              <a:t>Date</a:t>
            </a:r>
            <a:r>
              <a:rPr lang="en-US" sz="1400" b="0" i="0" u="none" strike="noStrike">
                <a:solidFill>
                  <a:schemeClr val="bg1"/>
                </a:solidFill>
                <a:effectLst/>
                <a:latin typeface="Euphemia"/>
              </a:rPr>
              <a:t> = </a:t>
            </a:r>
            <a:r>
              <a:rPr lang="en-US" sz="1400" b="0" i="0" u="none" strike="noStrike" err="1">
                <a:solidFill>
                  <a:schemeClr val="bg1"/>
                </a:solidFill>
                <a:effectLst/>
                <a:latin typeface="Euphemia"/>
              </a:rPr>
              <a:t>Reddit.</a:t>
            </a:r>
            <a:r>
              <a:rPr lang="en-US" sz="1400" b="1" i="0" u="none" strike="noStrike" err="1">
                <a:solidFill>
                  <a:schemeClr val="bg1"/>
                </a:solidFill>
                <a:effectLst/>
                <a:latin typeface="Euphemia"/>
              </a:rPr>
              <a:t>created_utc</a:t>
            </a:r>
            <a:r>
              <a:rPr lang="en-US" sz="1400" b="0" i="0">
                <a:solidFill>
                  <a:schemeClr val="bg1"/>
                </a:solidFill>
                <a:effectLst/>
                <a:latin typeface="Euphemia"/>
              </a:rPr>
              <a:t>​</a:t>
            </a:r>
            <a:endParaRPr lang="en-US" sz="1400" b="0" i="0">
              <a:solidFill>
                <a:schemeClr val="bg1"/>
              </a:solidFill>
              <a:effectLst/>
              <a:latin typeface="Euphemia"/>
              <a:cs typeface="Arial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400" b="1" i="0" u="none" strike="noStrike">
                <a:solidFill>
                  <a:schemeClr val="bg1"/>
                </a:solidFill>
                <a:effectLst/>
                <a:latin typeface="Euphemia"/>
              </a:rPr>
              <a:t>Sentimental</a:t>
            </a:r>
            <a:r>
              <a:rPr lang="en-US" sz="1400" b="0" i="0" u="none" strike="noStrike">
                <a:solidFill>
                  <a:schemeClr val="bg1"/>
                </a:solidFill>
                <a:effectLst/>
                <a:latin typeface="Euphemia"/>
              </a:rPr>
              <a:t> is aggregated value per Day</a:t>
            </a:r>
            <a:endParaRPr lang="en-US" sz="1400" b="0" i="0">
              <a:solidFill>
                <a:schemeClr val="bg1"/>
              </a:solidFill>
              <a:effectLst/>
              <a:latin typeface="Euphemi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E1AAC4-6EB5-4A6E-BA6B-739E8880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000" b="1" dirty="0" smtClean="0"/>
              <a:pPr/>
              <a:t>9</a:t>
            </a:fld>
            <a:endParaRPr lang="en-US" sz="20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02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CC11B09616E24D8C71CA38AC0B1784" ma:contentTypeVersion="6" ma:contentTypeDescription="Create a new document." ma:contentTypeScope="" ma:versionID="2c2fec3eb167b651d541559dd0365674">
  <xsd:schema xmlns:xsd="http://www.w3.org/2001/XMLSchema" xmlns:xs="http://www.w3.org/2001/XMLSchema" xmlns:p="http://schemas.microsoft.com/office/2006/metadata/properties" xmlns:ns2="ad2738dd-b3ec-4367-94bc-cb928c299db3" xmlns:ns3="3ae2fecb-7906-47ef-b792-a5f08aef3f7b" targetNamespace="http://schemas.microsoft.com/office/2006/metadata/properties" ma:root="true" ma:fieldsID="5d502787d7830eb2e4b86709262b6927" ns2:_="" ns3:_="">
    <xsd:import namespace="ad2738dd-b3ec-4367-94bc-cb928c299db3"/>
    <xsd:import namespace="3ae2fecb-7906-47ef-b792-a5f08aef3f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2738dd-b3ec-4367-94bc-cb928c299d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e2fecb-7906-47ef-b792-a5f08aef3f7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ae2fecb-7906-47ef-b792-a5f08aef3f7b">
      <UserInfo>
        <DisplayName>Shao, Tianxin</DisplayName>
        <AccountId>15</AccountId>
        <AccountType/>
      </UserInfo>
      <UserInfo>
        <DisplayName>Tan, Leon</DisplayName>
        <AccountId>12</AccountId>
        <AccountType/>
      </UserInfo>
      <UserInfo>
        <DisplayName>Vang, Pa</DisplayName>
        <AccountId>10</AccountId>
        <AccountType/>
      </UserInfo>
      <UserInfo>
        <DisplayName>Verbout, Joseph D.</DisplayName>
        <AccountId>13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CFC6B413-B9A0-4D5B-A439-7C24B230DB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3D0FA3-F539-4FA9-879A-A711D9F1A021}">
  <ds:schemaRefs>
    <ds:schemaRef ds:uri="3ae2fecb-7906-47ef-b792-a5f08aef3f7b"/>
    <ds:schemaRef ds:uri="ad2738dd-b3ec-4367-94bc-cb928c299db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3C141A7-75FE-48B5-A85B-C2777994E302}">
  <ds:schemaRefs>
    <ds:schemaRef ds:uri="3ae2fecb-7906-47ef-b792-a5f08aef3f7b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GameStop </vt:lpstr>
      <vt:lpstr>What is the Dataset?</vt:lpstr>
      <vt:lpstr>What is the goal?</vt:lpstr>
      <vt:lpstr>Data Visualization – GME Stock Price</vt:lpstr>
      <vt:lpstr>Data Visualization –  Count of Reddit reviews on GME</vt:lpstr>
      <vt:lpstr>Variables in GME and Reddit Dataset</vt:lpstr>
      <vt:lpstr>Convert UTC time</vt:lpstr>
      <vt:lpstr>Added a New column  "Sentiment" on Reddit Data Review</vt:lpstr>
      <vt:lpstr>Variables after Merge two Dataset</vt:lpstr>
      <vt:lpstr>Text Analysis and Classify</vt:lpstr>
      <vt:lpstr>Naïve Bayes Classifier for Text Classification</vt:lpstr>
      <vt:lpstr>Text Classify Result with SentimentIntensityAnalyzer</vt:lpstr>
      <vt:lpstr>Text Classify Compare</vt:lpstr>
      <vt:lpstr>Text Classify with LSTM – But we had no Label?</vt:lpstr>
      <vt:lpstr>What we ended up doing</vt:lpstr>
      <vt:lpstr>GME Stock Price prediction using LSTM (w/o Reddit review)</vt:lpstr>
      <vt:lpstr>Model summary of GME Stock Price  prediction using LSTM (w/o Reddit review)</vt:lpstr>
      <vt:lpstr>Merged Review Sentiment into 1st Dataset</vt:lpstr>
      <vt:lpstr>Model summary of GME Stock Price  prediction using LSTM (Only Reddit review)</vt:lpstr>
      <vt:lpstr>Performance Metrics</vt:lpstr>
      <vt:lpstr>Key Findings</vt:lpstr>
      <vt:lpstr>More Things To Do In The Future</vt:lpstr>
      <vt:lpstr>Before you go...</vt:lpstr>
      <vt:lpstr>Reference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revision>34</cp:revision>
  <dcterms:created xsi:type="dcterms:W3CDTF">2013-08-21T19:17:07Z</dcterms:created>
  <dcterms:modified xsi:type="dcterms:W3CDTF">2021-05-05T23:29:59Z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0x01010089CC11B09616E24D8C71CA38AC0B1784</vt:lpwstr>
  </property>
</Properties>
</file>