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Executive Summary (voice-over on this slide after technical portion):</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Problem Statement (voice-over): According to Forbes (2023) and US News (2023), our competitors in JP Morgan to Vanguard Group leverage artificial intelligence to augment their investment strategies. In order to keep pace and potentially overmatch our competitors, we must also deploy artificial intelligence applications and data science mining practices to our investment activities. In this test case, Tesla, Inc. stock price and other market data are used as a proof-of-concept to both understand and predict price action ahead of our competitors. This includes data sources from the NASDAQ stock exchange, the Standard and Poor’s 500 index, and US Federal Reserve interest rate decisions.</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-Exponential growth of data = exponential opportunities to discover patterns using data science models</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Period of Data: March 11, 2022 to September 13, 2023 (380 trading days)</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b30a8779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b30a8779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Supporting Evidence: Throughout the range of interest discount rates, the median PE ratio went as low as 33.61 at 4.5 percent to as high as 121.38 at 0.5 percent. The PE standard deviation during the period of increase beginning March 2022 through September 2023 ranged from a low of 2.59 at 4.75 percent to 21.41 at 0.5 percent, demonstrating significant changes in PE variation and supporting the thesis of TSLA's tendency for changes in volatility. Because the movement between the high and low is not monotonic, it cannot yet concluded that the two are covariant, but the data support that an interest change occurring in itself with all else being equal causes the market to reset and reprice TSLA shares.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ca96b0d2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ca96b0d2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d1c429a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d1c429a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d1c429a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d1c429a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b30a8779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b30a8779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0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Tesla, Inc. Stock Price Prediction</a:t>
            </a:r>
            <a:endParaRPr sz="3800"/>
          </a:p>
          <a:p>
            <a:pPr indent="0" lvl="0" marL="0" rtl="0" algn="l">
              <a:spcBef>
                <a:spcPts val="0"/>
              </a:spcBef>
              <a:spcAft>
                <a:spcPts val="0"/>
              </a:spcAft>
              <a:buNone/>
            </a:pPr>
            <a:r>
              <a:rPr b="0" lang="en" sz="1200">
                <a:solidFill>
                  <a:schemeClr val="accent1"/>
                </a:solidFill>
                <a:latin typeface="Lato"/>
                <a:ea typeface="Lato"/>
                <a:cs typeface="Lato"/>
                <a:sym typeface="Lato"/>
              </a:rPr>
              <a:t>University of San Diego - ADS 505</a:t>
            </a:r>
            <a:endParaRPr sz="3400"/>
          </a:p>
        </p:txBody>
      </p:sp>
      <p:sp>
        <p:nvSpPr>
          <p:cNvPr id="87" name="Google Shape;87;p13"/>
          <p:cNvSpPr txBox="1"/>
          <p:nvPr>
            <p:ph idx="1" type="subTitle"/>
          </p:nvPr>
        </p:nvSpPr>
        <p:spPr>
          <a:xfrm>
            <a:off x="729450" y="2571750"/>
            <a:ext cx="7688100" cy="1142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solidFill>
                  <a:srgbClr val="000000"/>
                </a:solidFill>
              </a:rPr>
              <a:t>Ghassan Seba</a:t>
            </a:r>
            <a:endParaRPr>
              <a:solidFill>
                <a:srgbClr val="000000"/>
              </a:solidFill>
            </a:endParaRPr>
          </a:p>
          <a:p>
            <a:pPr indent="0" lvl="0" marL="0" rtl="0" algn="l">
              <a:spcBef>
                <a:spcPts val="0"/>
              </a:spcBef>
              <a:spcAft>
                <a:spcPts val="0"/>
              </a:spcAft>
              <a:buNone/>
            </a:pPr>
            <a:r>
              <a:rPr lang="en">
                <a:solidFill>
                  <a:srgbClr val="000000"/>
                </a:solidFill>
              </a:rPr>
              <a:t>	</a:t>
            </a:r>
            <a:r>
              <a:rPr lang="en" sz="1212">
                <a:solidFill>
                  <a:srgbClr val="000000"/>
                </a:solidFill>
              </a:rPr>
              <a:t>Principal Component Analysis, Regression Tree model, Linear Regression Model</a:t>
            </a:r>
            <a:endParaRPr sz="1212">
              <a:solidFill>
                <a:srgbClr val="000000"/>
              </a:solidFill>
            </a:endParaRPr>
          </a:p>
          <a:p>
            <a:pPr indent="0" lvl="0" marL="0" rtl="0" algn="l">
              <a:spcBef>
                <a:spcPts val="0"/>
              </a:spcBef>
              <a:spcAft>
                <a:spcPts val="0"/>
              </a:spcAft>
              <a:buNone/>
            </a:pPr>
            <a:r>
              <a:rPr lang="en">
                <a:solidFill>
                  <a:srgbClr val="000000"/>
                </a:solidFill>
              </a:rPr>
              <a:t>John Vincent Deniega</a:t>
            </a:r>
            <a:endParaRPr>
              <a:solidFill>
                <a:srgbClr val="000000"/>
              </a:solidFill>
            </a:endParaRPr>
          </a:p>
          <a:p>
            <a:pPr indent="0" lvl="0" marL="0" rtl="0" algn="l">
              <a:spcBef>
                <a:spcPts val="0"/>
              </a:spcBef>
              <a:spcAft>
                <a:spcPts val="0"/>
              </a:spcAft>
              <a:buNone/>
            </a:pPr>
            <a:r>
              <a:rPr lang="en">
                <a:solidFill>
                  <a:srgbClr val="000000"/>
                </a:solidFill>
              </a:rPr>
              <a:t>	</a:t>
            </a:r>
            <a:r>
              <a:rPr lang="en" sz="1200">
                <a:solidFill>
                  <a:srgbClr val="000000"/>
                </a:solidFill>
              </a:rPr>
              <a:t>Data acquisition, data cleaning, standardization, EDA visuals, Neural Net Classifier, GitHub</a:t>
            </a:r>
            <a:endParaRPr sz="1200">
              <a:solidFill>
                <a:srgbClr val="000000"/>
              </a:solidFill>
            </a:endParaRPr>
          </a:p>
          <a:p>
            <a:pPr indent="0" lvl="0" marL="0" rtl="0" algn="l">
              <a:spcBef>
                <a:spcPts val="0"/>
              </a:spcBef>
              <a:spcAft>
                <a:spcPts val="0"/>
              </a:spcAft>
              <a:buNone/>
            </a:pPr>
            <a:r>
              <a:rPr lang="en">
                <a:solidFill>
                  <a:srgbClr val="000000"/>
                </a:solidFill>
              </a:rPr>
              <a:t>Amy Ou</a:t>
            </a:r>
            <a:endParaRPr>
              <a:solidFill>
                <a:srgbClr val="000000"/>
              </a:solidFill>
            </a:endParaRPr>
          </a:p>
          <a:p>
            <a:pPr indent="0" lvl="0" marL="0" rtl="0" algn="l">
              <a:spcBef>
                <a:spcPts val="0"/>
              </a:spcBef>
              <a:spcAft>
                <a:spcPts val="0"/>
              </a:spcAft>
              <a:buNone/>
            </a:pPr>
            <a:r>
              <a:rPr lang="en">
                <a:solidFill>
                  <a:srgbClr val="000000"/>
                </a:solidFill>
              </a:rPr>
              <a:t>	</a:t>
            </a:r>
            <a:r>
              <a:rPr lang="en" sz="1150">
                <a:solidFill>
                  <a:srgbClr val="000000"/>
                </a:solidFill>
              </a:rPr>
              <a:t>Random Forest model, model evaluation</a:t>
            </a:r>
            <a:endParaRPr sz="115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15025" y="131865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Actionable Insight #1</a:t>
            </a:r>
            <a:endParaRPr sz="2040"/>
          </a:p>
        </p:txBody>
      </p:sp>
      <p:sp>
        <p:nvSpPr>
          <p:cNvPr id="93" name="Google Shape;93;p14"/>
          <p:cNvSpPr txBox="1"/>
          <p:nvPr>
            <p:ph idx="1" type="body"/>
          </p:nvPr>
        </p:nvSpPr>
        <p:spPr>
          <a:xfrm>
            <a:off x="729325" y="3347350"/>
            <a:ext cx="3774300" cy="9927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AutoNum type="arabicPeriod"/>
            </a:pPr>
            <a:r>
              <a:rPr lang="en"/>
              <a:t>Upon lead up to the US Federal Reserve Federal Open Market Committee’s interest rate decision, position portfolio for increased volatility.</a:t>
            </a:r>
            <a:endParaRPr/>
          </a:p>
          <a:p>
            <a:pPr indent="-298767" lvl="0" marL="457200" rtl="0" algn="l">
              <a:spcBef>
                <a:spcPts val="0"/>
              </a:spcBef>
              <a:spcAft>
                <a:spcPts val="0"/>
              </a:spcAft>
              <a:buSzPct val="100000"/>
              <a:buAutoNum type="arabicPeriod"/>
            </a:pPr>
            <a:r>
              <a:rPr lang="en"/>
              <a:t>Anticipate buying opportunity on overselling.</a:t>
            </a:r>
            <a:endParaRPr/>
          </a:p>
        </p:txBody>
      </p:sp>
      <p:pic>
        <p:nvPicPr>
          <p:cNvPr id="94" name="Google Shape;94;p14"/>
          <p:cNvPicPr preferRelativeResize="0"/>
          <p:nvPr/>
        </p:nvPicPr>
        <p:blipFill>
          <a:blip r:embed="rId3">
            <a:alphaModFix/>
          </a:blip>
          <a:stretch>
            <a:fillRect/>
          </a:stretch>
        </p:blipFill>
        <p:spPr>
          <a:xfrm>
            <a:off x="4656025" y="1318650"/>
            <a:ext cx="4335575" cy="2914327"/>
          </a:xfrm>
          <a:prstGeom prst="rect">
            <a:avLst/>
          </a:prstGeom>
          <a:noFill/>
          <a:ln>
            <a:noFill/>
          </a:ln>
        </p:spPr>
      </p:pic>
      <p:sp>
        <p:nvSpPr>
          <p:cNvPr id="95" name="Google Shape;95;p14"/>
          <p:cNvSpPr txBox="1"/>
          <p:nvPr>
            <p:ph idx="1" type="body"/>
          </p:nvPr>
        </p:nvSpPr>
        <p:spPr>
          <a:xfrm>
            <a:off x="797700" y="1708750"/>
            <a:ext cx="3774300" cy="1140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TSLA's Price-Earnings (PE) ratio exhibits large differences in both central tendencies and variation across different US Federal Reserve interest discount rates, suggesting that TSLA stock is highly sensitive to monetary policy changes.</a:t>
            </a:r>
            <a:endParaRPr/>
          </a:p>
          <a:p>
            <a:pPr indent="0" lvl="0" marL="0" rtl="0" algn="l">
              <a:spcBef>
                <a:spcPts val="1200"/>
              </a:spcBef>
              <a:spcAft>
                <a:spcPts val="1200"/>
              </a:spcAft>
              <a:buNone/>
            </a:pPr>
            <a:r>
              <a:t/>
            </a:r>
            <a:endParaRPr/>
          </a:p>
        </p:txBody>
      </p:sp>
      <p:sp>
        <p:nvSpPr>
          <p:cNvPr id="96" name="Google Shape;96;p14"/>
          <p:cNvSpPr txBox="1"/>
          <p:nvPr>
            <p:ph type="title"/>
          </p:nvPr>
        </p:nvSpPr>
        <p:spPr>
          <a:xfrm>
            <a:off x="615025" y="2849350"/>
            <a:ext cx="4234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Business Recommendations #1</a:t>
            </a:r>
            <a:endParaRPr sz="2040"/>
          </a:p>
        </p:txBody>
      </p:sp>
      <p:sp>
        <p:nvSpPr>
          <p:cNvPr id="97" name="Google Shape;97;p14"/>
          <p:cNvSpPr txBox="1"/>
          <p:nvPr/>
        </p:nvSpPr>
        <p:spPr>
          <a:xfrm>
            <a:off x="5004475" y="1042600"/>
            <a:ext cx="3691500" cy="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Lato"/>
                <a:ea typeface="Lato"/>
                <a:cs typeface="Lato"/>
                <a:sym typeface="Lato"/>
              </a:rPr>
              <a:t>Figure 1</a:t>
            </a:r>
            <a:r>
              <a:rPr lang="en" sz="900">
                <a:latin typeface="Lato"/>
                <a:ea typeface="Lato"/>
                <a:cs typeface="Lato"/>
                <a:sym typeface="Lato"/>
              </a:rPr>
              <a:t> - Price-Earnings Ratio vs Federal Reserve Discount Rate</a:t>
            </a:r>
            <a:endParaRPr sz="9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615025" y="131865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Actionable Insight #2</a:t>
            </a:r>
            <a:endParaRPr sz="2040"/>
          </a:p>
        </p:txBody>
      </p:sp>
      <p:sp>
        <p:nvSpPr>
          <p:cNvPr id="103" name="Google Shape;103;p15"/>
          <p:cNvSpPr txBox="1"/>
          <p:nvPr>
            <p:ph idx="1" type="body"/>
          </p:nvPr>
        </p:nvSpPr>
        <p:spPr>
          <a:xfrm>
            <a:off x="729325" y="3284350"/>
            <a:ext cx="3774300" cy="1140600"/>
          </a:xfrm>
          <a:prstGeom prst="rect">
            <a:avLst/>
          </a:prstGeom>
        </p:spPr>
        <p:txBody>
          <a:bodyPr anchorCtr="0" anchor="t" bIns="91425" lIns="91425" spcFirstLastPara="1" rIns="91425" wrap="square" tIns="91425">
            <a:normAutofit fontScale="70000"/>
          </a:bodyPr>
          <a:lstStyle/>
          <a:p>
            <a:pPr indent="-286385" lvl="0" marL="457200" rtl="0" algn="l">
              <a:spcBef>
                <a:spcPts val="0"/>
              </a:spcBef>
              <a:spcAft>
                <a:spcPts val="0"/>
              </a:spcAft>
              <a:buSzPct val="100000"/>
              <a:buAutoNum type="arabicPeriod"/>
            </a:pPr>
            <a:r>
              <a:rPr lang="en"/>
              <a:t>Rely on high confidence BUY or SELL calls </a:t>
            </a:r>
            <a:r>
              <a:rPr lang="en" u="sng"/>
              <a:t>only</a:t>
            </a:r>
            <a:r>
              <a:rPr lang="en"/>
              <a:t> as beginning week  prices tend to experience higher volatility.</a:t>
            </a:r>
            <a:endParaRPr/>
          </a:p>
          <a:p>
            <a:pPr indent="-286385" lvl="0" marL="457200" rtl="0" algn="l">
              <a:spcBef>
                <a:spcPts val="0"/>
              </a:spcBef>
              <a:spcAft>
                <a:spcPts val="0"/>
              </a:spcAft>
              <a:buSzPct val="100000"/>
              <a:buAutoNum type="arabicPeriod"/>
            </a:pPr>
            <a:r>
              <a:rPr lang="en"/>
              <a:t>Ideally, b</a:t>
            </a:r>
            <a:r>
              <a:rPr lang="en"/>
              <a:t>uy shares or CALL options before Wednesday’s market open.</a:t>
            </a:r>
            <a:endParaRPr/>
          </a:p>
          <a:p>
            <a:pPr indent="-286385" lvl="0" marL="457200" rtl="0" algn="l">
              <a:spcBef>
                <a:spcPts val="0"/>
              </a:spcBef>
              <a:spcAft>
                <a:spcPts val="0"/>
              </a:spcAft>
              <a:buSzPct val="100000"/>
              <a:buAutoNum type="arabicPeriod"/>
            </a:pPr>
            <a:r>
              <a:rPr lang="en"/>
              <a:t>Deploy strategies favorable to low volatility on Thursday such as Iron Condor options or HOLD.</a:t>
            </a:r>
            <a:endParaRPr/>
          </a:p>
        </p:txBody>
      </p:sp>
      <p:sp>
        <p:nvSpPr>
          <p:cNvPr id="104" name="Google Shape;104;p15"/>
          <p:cNvSpPr txBox="1"/>
          <p:nvPr>
            <p:ph idx="1" type="body"/>
          </p:nvPr>
        </p:nvSpPr>
        <p:spPr>
          <a:xfrm>
            <a:off x="729325" y="1708750"/>
            <a:ext cx="3774300" cy="11406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AutoNum type="arabicPeriod"/>
            </a:pPr>
            <a:r>
              <a:rPr lang="en"/>
              <a:t>Beginning of the week</a:t>
            </a:r>
            <a:r>
              <a:rPr lang="en"/>
              <a:t> exhibits the greatest volatility (maximum interquartile range).</a:t>
            </a:r>
            <a:endParaRPr/>
          </a:p>
          <a:p>
            <a:pPr indent="-292576" lvl="0" marL="457200" rtl="0" algn="l">
              <a:spcBef>
                <a:spcPts val="0"/>
              </a:spcBef>
              <a:spcAft>
                <a:spcPts val="0"/>
              </a:spcAft>
              <a:buSzPct val="100000"/>
              <a:buAutoNum type="arabicPeriod"/>
            </a:pPr>
            <a:r>
              <a:rPr lang="en"/>
              <a:t>Wednesdays exhibit a tendency for positive price action (positive median).</a:t>
            </a:r>
            <a:endParaRPr/>
          </a:p>
          <a:p>
            <a:pPr indent="-292576" lvl="0" marL="457200" rtl="0" algn="l">
              <a:spcBef>
                <a:spcPts val="0"/>
              </a:spcBef>
              <a:spcAft>
                <a:spcPts val="0"/>
              </a:spcAft>
              <a:buSzPct val="100000"/>
              <a:buAutoNum type="arabicPeriod"/>
            </a:pPr>
            <a:r>
              <a:rPr lang="en"/>
              <a:t>Thursdays exhibit the lowest volatility (minimum interquartile range).</a:t>
            </a:r>
            <a:endParaRPr/>
          </a:p>
        </p:txBody>
      </p:sp>
      <p:sp>
        <p:nvSpPr>
          <p:cNvPr id="105" name="Google Shape;105;p15"/>
          <p:cNvSpPr txBox="1"/>
          <p:nvPr>
            <p:ph type="title"/>
          </p:nvPr>
        </p:nvSpPr>
        <p:spPr>
          <a:xfrm>
            <a:off x="615025" y="2849350"/>
            <a:ext cx="4234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Business Recommendations #2</a:t>
            </a:r>
            <a:endParaRPr sz="2040"/>
          </a:p>
        </p:txBody>
      </p:sp>
      <p:pic>
        <p:nvPicPr>
          <p:cNvPr id="106" name="Google Shape;106;p15"/>
          <p:cNvPicPr preferRelativeResize="0"/>
          <p:nvPr/>
        </p:nvPicPr>
        <p:blipFill>
          <a:blip r:embed="rId3">
            <a:alphaModFix/>
          </a:blip>
          <a:stretch>
            <a:fillRect/>
          </a:stretch>
        </p:blipFill>
        <p:spPr>
          <a:xfrm>
            <a:off x="4882250" y="1197425"/>
            <a:ext cx="3875374" cy="3420191"/>
          </a:xfrm>
          <a:prstGeom prst="rect">
            <a:avLst/>
          </a:prstGeom>
          <a:noFill/>
          <a:ln>
            <a:noFill/>
          </a:ln>
        </p:spPr>
      </p:pic>
      <p:sp>
        <p:nvSpPr>
          <p:cNvPr id="107" name="Google Shape;107;p15"/>
          <p:cNvSpPr txBox="1"/>
          <p:nvPr/>
        </p:nvSpPr>
        <p:spPr>
          <a:xfrm>
            <a:off x="5066125" y="965375"/>
            <a:ext cx="3691500" cy="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Lato"/>
                <a:ea typeface="Lato"/>
                <a:cs typeface="Lato"/>
                <a:sym typeface="Lato"/>
              </a:rPr>
              <a:t>Figure 2</a:t>
            </a:r>
            <a:r>
              <a:rPr lang="en" sz="900">
                <a:latin typeface="Lato"/>
                <a:ea typeface="Lato"/>
                <a:cs typeface="Lato"/>
                <a:sym typeface="Lato"/>
              </a:rPr>
              <a:t> - </a:t>
            </a:r>
            <a:r>
              <a:rPr lang="en" sz="900">
                <a:latin typeface="Lato"/>
                <a:ea typeface="Lato"/>
                <a:cs typeface="Lato"/>
                <a:sym typeface="Lato"/>
              </a:rPr>
              <a:t>TSLA Intraday Price Change (USD) vs. Day of Week</a:t>
            </a:r>
            <a:endParaRPr sz="9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684525" y="1117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8529"/>
              <a:buNone/>
            </a:pPr>
            <a:r>
              <a:rPr lang="en" sz="2040"/>
              <a:t>Actionable Insight #3: </a:t>
            </a:r>
            <a:r>
              <a:rPr lang="en" sz="2209"/>
              <a:t>Principal Component Analysis (PCA)</a:t>
            </a:r>
            <a:endParaRPr sz="2040"/>
          </a:p>
        </p:txBody>
      </p:sp>
      <p:sp>
        <p:nvSpPr>
          <p:cNvPr id="113" name="Google Shape;113;p16"/>
          <p:cNvSpPr txBox="1"/>
          <p:nvPr>
            <p:ph idx="1" type="body"/>
          </p:nvPr>
        </p:nvSpPr>
        <p:spPr>
          <a:xfrm>
            <a:off x="729325" y="1708750"/>
            <a:ext cx="3842700" cy="994200"/>
          </a:xfrm>
          <a:prstGeom prst="rect">
            <a:avLst/>
          </a:prstGeom>
        </p:spPr>
        <p:txBody>
          <a:bodyPr anchorCtr="0" anchor="t" bIns="91425" lIns="91425" spcFirstLastPara="1" rIns="91425" wrap="square" tIns="91425">
            <a:noAutofit/>
          </a:bodyPr>
          <a:lstStyle/>
          <a:p>
            <a:pPr indent="-318293" lvl="0" marL="457200" rtl="0" algn="l">
              <a:lnSpc>
                <a:spcPct val="105000"/>
              </a:lnSpc>
              <a:spcBef>
                <a:spcPts val="0"/>
              </a:spcBef>
              <a:spcAft>
                <a:spcPts val="0"/>
              </a:spcAft>
              <a:buSzPts val="1413"/>
              <a:buChar char="●"/>
            </a:pPr>
            <a:r>
              <a:rPr lang="en" sz="1412"/>
              <a:t>Focusing on Important Information</a:t>
            </a:r>
            <a:endParaRPr sz="1412"/>
          </a:p>
          <a:p>
            <a:pPr indent="-318293" lvl="0" marL="457200" rtl="0" algn="l">
              <a:lnSpc>
                <a:spcPct val="105000"/>
              </a:lnSpc>
              <a:spcBef>
                <a:spcPts val="0"/>
              </a:spcBef>
              <a:spcAft>
                <a:spcPts val="0"/>
              </a:spcAft>
              <a:buSzPts val="1413"/>
              <a:buChar char="●"/>
            </a:pPr>
            <a:r>
              <a:rPr lang="en" sz="1412"/>
              <a:t>More Accurate and Robust Predictions</a:t>
            </a:r>
            <a:endParaRPr sz="1412"/>
          </a:p>
          <a:p>
            <a:pPr indent="-318293" lvl="0" marL="457200" rtl="0" algn="l">
              <a:lnSpc>
                <a:spcPct val="105000"/>
              </a:lnSpc>
              <a:spcBef>
                <a:spcPts val="0"/>
              </a:spcBef>
              <a:spcAft>
                <a:spcPts val="0"/>
              </a:spcAft>
              <a:buSzPts val="1413"/>
              <a:buChar char="●"/>
            </a:pPr>
            <a:r>
              <a:rPr lang="en" sz="1412"/>
              <a:t>More Efficient Analytics</a:t>
            </a:r>
            <a:endParaRPr sz="1412"/>
          </a:p>
        </p:txBody>
      </p:sp>
      <p:pic>
        <p:nvPicPr>
          <p:cNvPr id="114" name="Google Shape;114;p16"/>
          <p:cNvPicPr preferRelativeResize="0"/>
          <p:nvPr/>
        </p:nvPicPr>
        <p:blipFill>
          <a:blip r:embed="rId3">
            <a:alphaModFix/>
          </a:blip>
          <a:stretch>
            <a:fillRect/>
          </a:stretch>
        </p:blipFill>
        <p:spPr>
          <a:xfrm>
            <a:off x="5001925" y="1853850"/>
            <a:ext cx="3783379" cy="2984850"/>
          </a:xfrm>
          <a:prstGeom prst="rect">
            <a:avLst/>
          </a:prstGeom>
          <a:noFill/>
          <a:ln>
            <a:noFill/>
          </a:ln>
          <a:effectLst>
            <a:outerShdw blurRad="57150" rotWithShape="0" algn="bl" dir="5400000" dist="19050">
              <a:srgbClr val="000000">
                <a:alpha val="50000"/>
              </a:srgbClr>
            </a:outerShdw>
          </a:effectLst>
        </p:spPr>
      </p:pic>
      <p:sp>
        <p:nvSpPr>
          <p:cNvPr id="115" name="Google Shape;115;p16"/>
          <p:cNvSpPr txBox="1"/>
          <p:nvPr/>
        </p:nvSpPr>
        <p:spPr>
          <a:xfrm>
            <a:off x="5001925" y="1552325"/>
            <a:ext cx="3691500" cy="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Lato"/>
                <a:ea typeface="Lato"/>
                <a:cs typeface="Lato"/>
                <a:sym typeface="Lato"/>
              </a:rPr>
              <a:t>Figure 3</a:t>
            </a:r>
            <a:r>
              <a:rPr lang="en" sz="900">
                <a:latin typeface="Lato"/>
                <a:ea typeface="Lato"/>
                <a:cs typeface="Lato"/>
                <a:sym typeface="Lato"/>
              </a:rPr>
              <a:t> - </a:t>
            </a:r>
            <a:r>
              <a:rPr lang="en" sz="900">
                <a:latin typeface="Lato"/>
                <a:ea typeface="Lato"/>
                <a:cs typeface="Lato"/>
                <a:sym typeface="Lato"/>
              </a:rPr>
              <a:t>Balancing Data Complexity with Key Insights</a:t>
            </a:r>
            <a:endParaRPr sz="900">
              <a:latin typeface="Lato"/>
              <a:ea typeface="Lato"/>
              <a:cs typeface="Lato"/>
              <a:sym typeface="Lato"/>
            </a:endParaRPr>
          </a:p>
        </p:txBody>
      </p:sp>
      <p:sp>
        <p:nvSpPr>
          <p:cNvPr id="116" name="Google Shape;116;p16"/>
          <p:cNvSpPr txBox="1"/>
          <p:nvPr>
            <p:ph idx="1" type="body"/>
          </p:nvPr>
        </p:nvSpPr>
        <p:spPr>
          <a:xfrm>
            <a:off x="337500" y="3339625"/>
            <a:ext cx="4234500" cy="1386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Deploy stock price prediction </a:t>
            </a:r>
            <a:r>
              <a:rPr lang="en"/>
              <a:t>model to predict Tesla's stock price based on 6 key business and market factors.</a:t>
            </a:r>
            <a:endParaRPr/>
          </a:p>
          <a:p>
            <a:pPr indent="-311150" lvl="0" marL="457200" rtl="0" algn="l">
              <a:spcBef>
                <a:spcPts val="0"/>
              </a:spcBef>
              <a:spcAft>
                <a:spcPts val="0"/>
              </a:spcAft>
              <a:buSzPts val="1300"/>
              <a:buAutoNum type="arabicPeriod"/>
            </a:pPr>
            <a:r>
              <a:rPr lang="en"/>
              <a:t>Utilize insights from the model to help make informed investment decisions.</a:t>
            </a:r>
            <a:endParaRPr/>
          </a:p>
        </p:txBody>
      </p:sp>
      <p:sp>
        <p:nvSpPr>
          <p:cNvPr id="117" name="Google Shape;117;p16"/>
          <p:cNvSpPr txBox="1"/>
          <p:nvPr>
            <p:ph type="title"/>
          </p:nvPr>
        </p:nvSpPr>
        <p:spPr>
          <a:xfrm>
            <a:off x="615025" y="2849350"/>
            <a:ext cx="4234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Business Recommendations #3</a:t>
            </a:r>
            <a:endParaRPr sz="204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684525" y="1117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8529"/>
              <a:buNone/>
            </a:pPr>
            <a:r>
              <a:rPr lang="en" sz="2040"/>
              <a:t>Actionable Insight #4: </a:t>
            </a:r>
            <a:r>
              <a:rPr lang="en" sz="2209"/>
              <a:t>Principal Component Analysis (PCA)</a:t>
            </a:r>
            <a:endParaRPr sz="2040"/>
          </a:p>
        </p:txBody>
      </p:sp>
      <p:sp>
        <p:nvSpPr>
          <p:cNvPr id="123" name="Google Shape;123;p17"/>
          <p:cNvSpPr txBox="1"/>
          <p:nvPr>
            <p:ph idx="1" type="body"/>
          </p:nvPr>
        </p:nvSpPr>
        <p:spPr>
          <a:xfrm>
            <a:off x="339800" y="3347350"/>
            <a:ext cx="4234500" cy="1386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A</a:t>
            </a:r>
            <a:r>
              <a:rPr lang="en" sz="1500"/>
              <a:t>lign strategies with these identified groupings</a:t>
            </a:r>
            <a:endParaRPr sz="1500"/>
          </a:p>
          <a:p>
            <a:pPr indent="-323850" lvl="0" marL="457200" rtl="0" algn="l">
              <a:spcBef>
                <a:spcPts val="0"/>
              </a:spcBef>
              <a:spcAft>
                <a:spcPts val="0"/>
              </a:spcAft>
              <a:buSzPts val="1500"/>
              <a:buAutoNum type="arabicPeriod"/>
            </a:pPr>
            <a:r>
              <a:rPr lang="en" sz="1500"/>
              <a:t>Contextualize findings with business expertise to determine </a:t>
            </a:r>
            <a:r>
              <a:rPr lang="en" sz="1500"/>
              <a:t>causality</a:t>
            </a:r>
            <a:endParaRPr sz="1500"/>
          </a:p>
        </p:txBody>
      </p:sp>
      <p:sp>
        <p:nvSpPr>
          <p:cNvPr id="124" name="Google Shape;124;p17"/>
          <p:cNvSpPr txBox="1"/>
          <p:nvPr>
            <p:ph idx="1" type="body"/>
          </p:nvPr>
        </p:nvSpPr>
        <p:spPr>
          <a:xfrm>
            <a:off x="729325" y="1708750"/>
            <a:ext cx="3842700" cy="1140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712"/>
              <a:t>Certain factors behave in groups and can reveal relationships.</a:t>
            </a:r>
            <a:endParaRPr sz="1712"/>
          </a:p>
        </p:txBody>
      </p:sp>
      <p:sp>
        <p:nvSpPr>
          <p:cNvPr id="125" name="Google Shape;125;p17"/>
          <p:cNvSpPr txBox="1"/>
          <p:nvPr>
            <p:ph type="title"/>
          </p:nvPr>
        </p:nvSpPr>
        <p:spPr>
          <a:xfrm>
            <a:off x="615025" y="2849350"/>
            <a:ext cx="4234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40"/>
              <a:t>Business Recommendations #4</a:t>
            </a:r>
            <a:endParaRPr sz="2040"/>
          </a:p>
        </p:txBody>
      </p:sp>
      <p:sp>
        <p:nvSpPr>
          <p:cNvPr id="126" name="Google Shape;126;p17"/>
          <p:cNvSpPr txBox="1"/>
          <p:nvPr/>
        </p:nvSpPr>
        <p:spPr>
          <a:xfrm>
            <a:off x="5001925" y="1552325"/>
            <a:ext cx="3691500" cy="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Lato"/>
                <a:ea typeface="Lato"/>
                <a:cs typeface="Lato"/>
                <a:sym typeface="Lato"/>
              </a:rPr>
              <a:t>Figure 4</a:t>
            </a:r>
            <a:r>
              <a:rPr lang="en" sz="900">
                <a:latin typeface="Lato"/>
                <a:ea typeface="Lato"/>
                <a:cs typeface="Lato"/>
                <a:sym typeface="Lato"/>
              </a:rPr>
              <a:t> - </a:t>
            </a:r>
            <a:r>
              <a:rPr lang="en" sz="900">
                <a:latin typeface="Lato"/>
                <a:ea typeface="Lato"/>
                <a:cs typeface="Lato"/>
                <a:sym typeface="Lato"/>
              </a:rPr>
              <a:t>Optimizing Key Business Drivers: Impactful Groupings</a:t>
            </a:r>
            <a:endParaRPr sz="900">
              <a:latin typeface="Lato"/>
              <a:ea typeface="Lato"/>
              <a:cs typeface="Lato"/>
              <a:sym typeface="Lato"/>
            </a:endParaRPr>
          </a:p>
        </p:txBody>
      </p:sp>
      <p:pic>
        <p:nvPicPr>
          <p:cNvPr id="127" name="Google Shape;127;p17"/>
          <p:cNvPicPr preferRelativeResize="0"/>
          <p:nvPr/>
        </p:nvPicPr>
        <p:blipFill>
          <a:blip r:embed="rId3">
            <a:alphaModFix/>
          </a:blip>
          <a:stretch>
            <a:fillRect/>
          </a:stretch>
        </p:blipFill>
        <p:spPr>
          <a:xfrm>
            <a:off x="5001925" y="1897925"/>
            <a:ext cx="3282203" cy="309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729450" y="1310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 for Future Work</a:t>
            </a:r>
            <a:endParaRPr/>
          </a:p>
        </p:txBody>
      </p:sp>
      <p:sp>
        <p:nvSpPr>
          <p:cNvPr id="133" name="Google Shape;133;p18"/>
          <p:cNvSpPr txBox="1"/>
          <p:nvPr>
            <p:ph idx="1" type="body"/>
          </p:nvPr>
        </p:nvSpPr>
        <p:spPr>
          <a:xfrm>
            <a:off x="729450" y="17441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Deploy predictive models to market conditions to test risk-reward of model strategies</a:t>
            </a:r>
            <a:endParaRPr/>
          </a:p>
          <a:p>
            <a:pPr indent="-311150" lvl="0" marL="457200" rtl="0" algn="l">
              <a:spcBef>
                <a:spcPts val="0"/>
              </a:spcBef>
              <a:spcAft>
                <a:spcPts val="0"/>
              </a:spcAft>
              <a:buSzPts val="1300"/>
              <a:buChar char="-"/>
            </a:pPr>
            <a:r>
              <a:rPr lang="en"/>
              <a:t>Discover other market trends that may exist throughout the week</a:t>
            </a:r>
            <a:endParaRPr/>
          </a:p>
          <a:p>
            <a:pPr indent="-311150" lvl="0" marL="457200" rtl="0" algn="l">
              <a:spcBef>
                <a:spcPts val="0"/>
              </a:spcBef>
              <a:spcAft>
                <a:spcPts val="0"/>
              </a:spcAft>
              <a:buSzPts val="1300"/>
              <a:buChar char="-"/>
            </a:pPr>
            <a:r>
              <a:rPr lang="en"/>
              <a:t>Understand the components that could influence other </a:t>
            </a:r>
            <a:r>
              <a:rPr lang="en"/>
              <a:t>stock price</a:t>
            </a:r>
            <a:endParaRPr/>
          </a:p>
          <a:p>
            <a:pPr indent="-311150" lvl="0" marL="457200" rtl="0" algn="l">
              <a:spcBef>
                <a:spcPts val="0"/>
              </a:spcBef>
              <a:spcAft>
                <a:spcPts val="0"/>
              </a:spcAft>
              <a:buSzPts val="1300"/>
              <a:buChar char="-"/>
            </a:pPr>
            <a:r>
              <a:rPr lang="en"/>
              <a:t>Follow up on TSLA text-based news to predict potential increase </a:t>
            </a:r>
            <a:r>
              <a:rPr lang="en"/>
              <a:t>or decrease in stock price</a:t>
            </a:r>
            <a:endParaRPr/>
          </a:p>
          <a:p>
            <a:pPr indent="-311150" lvl="0" marL="457200" rtl="0" algn="l">
              <a:spcBef>
                <a:spcPts val="0"/>
              </a:spcBef>
              <a:spcAft>
                <a:spcPts val="0"/>
              </a:spcAft>
              <a:buSzPts val="1300"/>
              <a:buChar char="-"/>
            </a:pPr>
            <a:r>
              <a:rPr lang="en"/>
              <a:t>Demonstrate</a:t>
            </a:r>
            <a:r>
              <a:rPr lang="en"/>
              <a:t> the model</a:t>
            </a:r>
            <a:r>
              <a:rPr lang="en"/>
              <a:t>’s versatility by utilizing it on an expanded portfolio</a:t>
            </a:r>
            <a:endParaRPr/>
          </a:p>
          <a:p>
            <a:pPr indent="0" lvl="0" marL="457200" rtl="0" algn="l">
              <a:spcBef>
                <a:spcPts val="1200"/>
              </a:spcBef>
              <a:spcAft>
                <a:spcPts val="1200"/>
              </a:spcAft>
              <a:buNone/>
            </a:pPr>
            <a:r>
              <a:t/>
            </a:r>
            <a:endParaRPr/>
          </a:p>
        </p:txBody>
      </p:sp>
      <p:sp>
        <p:nvSpPr>
          <p:cNvPr id="134" name="Google Shape;134;p18"/>
          <p:cNvSpPr txBox="1"/>
          <p:nvPr>
            <p:ph type="title"/>
          </p:nvPr>
        </p:nvSpPr>
        <p:spPr>
          <a:xfrm>
            <a:off x="729450" y="3323450"/>
            <a:ext cx="7688700" cy="167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79838"/>
              <a:buNone/>
            </a:pPr>
            <a:r>
              <a:rPr lang="en" sz="1240"/>
              <a:t>References</a:t>
            </a:r>
            <a:endParaRPr sz="1240"/>
          </a:p>
          <a:p>
            <a:pPr indent="0" lvl="0" marL="0" rtl="0" algn="l">
              <a:spcBef>
                <a:spcPts val="0"/>
              </a:spcBef>
              <a:spcAft>
                <a:spcPts val="0"/>
              </a:spcAft>
              <a:buSzPct val="79838"/>
              <a:buNone/>
            </a:pPr>
            <a:r>
              <a:t/>
            </a:r>
            <a:endParaRPr sz="1240"/>
          </a:p>
          <a:p>
            <a:pPr indent="0" lvl="0" marL="0" rtl="0" algn="l">
              <a:lnSpc>
                <a:spcPct val="115000"/>
              </a:lnSpc>
              <a:spcBef>
                <a:spcPts val="0"/>
              </a:spcBef>
              <a:spcAft>
                <a:spcPts val="0"/>
              </a:spcAft>
              <a:buNone/>
            </a:pPr>
            <a:r>
              <a:rPr b="0" lang="en" sz="1200">
                <a:solidFill>
                  <a:schemeClr val="accent1"/>
                </a:solidFill>
                <a:latin typeface="Lato"/>
                <a:ea typeface="Lato"/>
                <a:cs typeface="Lato"/>
                <a:sym typeface="Lato"/>
              </a:rPr>
              <a:t>Cooper, M. (2023, April 20). </a:t>
            </a:r>
            <a:r>
              <a:rPr b="0" i="1" lang="en" sz="1200">
                <a:solidFill>
                  <a:schemeClr val="accent1"/>
                </a:solidFill>
                <a:latin typeface="Lato"/>
                <a:ea typeface="Lato"/>
                <a:cs typeface="Lato"/>
                <a:sym typeface="Lato"/>
              </a:rPr>
              <a:t>Rise of the AI investment bankers</a:t>
            </a:r>
            <a:r>
              <a:rPr b="0" lang="en" sz="1200">
                <a:solidFill>
                  <a:schemeClr val="accent1"/>
                </a:solidFill>
                <a:latin typeface="Lato"/>
                <a:ea typeface="Lato"/>
                <a:cs typeface="Lato"/>
                <a:sym typeface="Lato"/>
              </a:rPr>
              <a:t>. Forbes. </a:t>
            </a:r>
            <a:r>
              <a:rPr lang="en" sz="1200" u="sng">
                <a:solidFill>
                  <a:schemeClr val="accent1"/>
                </a:solidFill>
                <a:latin typeface="Lato"/>
                <a:ea typeface="Lato"/>
                <a:cs typeface="Lato"/>
                <a:sym typeface="Lato"/>
              </a:rPr>
              <a:t>https://www.forbes.com/sites</a:t>
            </a:r>
            <a:endParaRPr sz="1200" u="sng">
              <a:solidFill>
                <a:schemeClr val="accent1"/>
              </a:solidFill>
              <a:latin typeface="Lato"/>
              <a:ea typeface="Lato"/>
              <a:cs typeface="Lato"/>
              <a:sym typeface="Lato"/>
            </a:endParaRPr>
          </a:p>
          <a:p>
            <a:pPr indent="457200" lvl="0" marL="0" rtl="0" algn="l">
              <a:lnSpc>
                <a:spcPct val="115000"/>
              </a:lnSpc>
              <a:spcBef>
                <a:spcPts val="1200"/>
              </a:spcBef>
              <a:spcAft>
                <a:spcPts val="0"/>
              </a:spcAft>
              <a:buNone/>
            </a:pPr>
            <a:r>
              <a:rPr lang="en" sz="1200" u="sng">
                <a:solidFill>
                  <a:schemeClr val="accent1"/>
                </a:solidFill>
                <a:latin typeface="Lato"/>
                <a:ea typeface="Lato"/>
                <a:cs typeface="Lato"/>
                <a:sym typeface="Lato"/>
              </a:rPr>
              <a:t>/forbesfinancecouncil/2023/04/20/rise-of-the-ai-investment-bankers/?sh=4196797648f7</a:t>
            </a:r>
            <a:endParaRPr b="0" sz="12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rPr b="0" lang="en" sz="1200">
                <a:solidFill>
                  <a:schemeClr val="accent1"/>
                </a:solidFill>
                <a:latin typeface="Lato"/>
                <a:ea typeface="Lato"/>
                <a:cs typeface="Lato"/>
                <a:sym typeface="Lato"/>
              </a:rPr>
              <a:t>O’Connell, B. (2023, July 6). </a:t>
            </a:r>
            <a:r>
              <a:rPr b="0" i="1" lang="en" sz="1200">
                <a:solidFill>
                  <a:schemeClr val="accent1"/>
                </a:solidFill>
                <a:latin typeface="Lato"/>
                <a:ea typeface="Lato"/>
                <a:cs typeface="Lato"/>
                <a:sym typeface="Lato"/>
              </a:rPr>
              <a:t>7 Top investment firms using AI for asset management</a:t>
            </a:r>
            <a:r>
              <a:rPr b="0" lang="en" sz="1200">
                <a:solidFill>
                  <a:schemeClr val="accent1"/>
                </a:solidFill>
                <a:latin typeface="Lato"/>
                <a:ea typeface="Lato"/>
                <a:cs typeface="Lato"/>
                <a:sym typeface="Lato"/>
              </a:rPr>
              <a:t>. US News. </a:t>
            </a:r>
            <a:endParaRPr b="0" sz="1200">
              <a:solidFill>
                <a:schemeClr val="accent1"/>
              </a:solidFill>
              <a:latin typeface="Lato"/>
              <a:ea typeface="Lato"/>
              <a:cs typeface="Lato"/>
              <a:sym typeface="Lato"/>
            </a:endParaRPr>
          </a:p>
          <a:p>
            <a:pPr indent="457200" lvl="0" marL="0" rtl="0" algn="l">
              <a:lnSpc>
                <a:spcPct val="115000"/>
              </a:lnSpc>
              <a:spcBef>
                <a:spcPts val="1200"/>
              </a:spcBef>
              <a:spcAft>
                <a:spcPts val="0"/>
              </a:spcAft>
              <a:buNone/>
            </a:pPr>
            <a:r>
              <a:rPr lang="en" sz="1200" u="sng">
                <a:solidFill>
                  <a:schemeClr val="accent1"/>
                </a:solidFill>
                <a:latin typeface="Lato"/>
                <a:ea typeface="Lato"/>
                <a:cs typeface="Lato"/>
                <a:sym typeface="Lato"/>
              </a:rPr>
              <a:t>https://money.usnews.com/investing/articles/7-top-investment-firms-using-ai-for-asset-management</a:t>
            </a:r>
            <a:endParaRPr sz="1200" u="sng">
              <a:solidFill>
                <a:schemeClr val="accent1"/>
              </a:solidFill>
              <a:latin typeface="Lato"/>
              <a:ea typeface="Lato"/>
              <a:cs typeface="Lato"/>
              <a:sym typeface="Lato"/>
            </a:endParaRPr>
          </a:p>
          <a:p>
            <a:pPr indent="0" lvl="0" marL="0" rtl="0" algn="l">
              <a:spcBef>
                <a:spcPts val="1200"/>
              </a:spcBef>
              <a:spcAft>
                <a:spcPts val="0"/>
              </a:spcAft>
              <a:buSzPct val="79838"/>
              <a:buNone/>
            </a:pPr>
            <a:r>
              <a:t/>
            </a:r>
            <a:endParaRPr sz="124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