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743" autoAdjust="0"/>
  </p:normalViewPr>
  <p:slideViewPr>
    <p:cSldViewPr snapToGrid="0">
      <p:cViewPr>
        <p:scale>
          <a:sx n="64" d="100"/>
          <a:sy n="64" d="100"/>
        </p:scale>
        <p:origin x="233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2888-CB70-4764-886E-975AC8DD84DD}"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9BEAF-0406-4E8F-ABDF-7F337C4A00DF}" type="slidenum">
              <a:rPr lang="en-US" smtClean="0"/>
              <a:t>‹#›</a:t>
            </a:fld>
            <a:endParaRPr lang="en-US"/>
          </a:p>
        </p:txBody>
      </p:sp>
    </p:spTree>
    <p:extLst>
      <p:ext uri="{BB962C8B-B14F-4D97-AF65-F5344CB8AC3E}">
        <p14:creationId xmlns:p14="http://schemas.microsoft.com/office/powerpoint/2010/main" val="156529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Hello</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team 1. John, Gabriella and myself, Ravita. </a:t>
            </a:r>
          </a:p>
          <a:p>
            <a:r>
              <a:rPr lang="en-US" sz="1200" kern="1200" dirty="0">
                <a:solidFill>
                  <a:schemeClr val="tx1"/>
                </a:solidFill>
                <a:effectLst/>
                <a:latin typeface="+mn-lt"/>
                <a:ea typeface="+mn-ea"/>
                <a:cs typeface="+mn-cs"/>
              </a:rPr>
              <a:t>We want to invite you to explore stock price market prediction in the first quarter of 2024. Would it be bull or bear market? </a:t>
            </a:r>
          </a:p>
        </p:txBody>
      </p:sp>
      <p:sp>
        <p:nvSpPr>
          <p:cNvPr id="4" name="Slide Number Placeholder 3"/>
          <p:cNvSpPr>
            <a:spLocks noGrp="1"/>
          </p:cNvSpPr>
          <p:nvPr>
            <p:ph type="sldNum" sz="quarter" idx="5"/>
          </p:nvPr>
        </p:nvSpPr>
        <p:spPr/>
        <p:txBody>
          <a:bodyPr/>
          <a:lstStyle/>
          <a:p>
            <a:fld id="{8729BEAF-0406-4E8F-ABDF-7F337C4A00DF}" type="slidenum">
              <a:rPr lang="en-US" smtClean="0"/>
              <a:t>1</a:t>
            </a:fld>
            <a:endParaRPr lang="en-US"/>
          </a:p>
        </p:txBody>
      </p:sp>
    </p:spTree>
    <p:extLst>
      <p:ext uri="{BB962C8B-B14F-4D97-AF65-F5344CB8AC3E}">
        <p14:creationId xmlns:p14="http://schemas.microsoft.com/office/powerpoint/2010/main" val="362478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Situation: </a:t>
            </a:r>
          </a:p>
          <a:p>
            <a:r>
              <a:rPr lang="en-US" sz="1200" kern="1200" dirty="0">
                <a:solidFill>
                  <a:schemeClr val="tx1"/>
                </a:solidFill>
                <a:effectLst/>
                <a:latin typeface="+mn-lt"/>
                <a:ea typeface="+mn-ea"/>
                <a:cs typeface="+mn-cs"/>
              </a:rPr>
              <a:t>The stock market is experiencing fluctuations with unpredictable movements, creating a state of uncertainty. </a:t>
            </a:r>
          </a:p>
          <a:p>
            <a:r>
              <a:rPr lang="en-US" sz="1200" kern="1200" dirty="0">
                <a:solidFill>
                  <a:schemeClr val="tx1"/>
                </a:solidFill>
                <a:effectLst/>
                <a:latin typeface="+mn-lt"/>
                <a:ea typeface="+mn-ea"/>
                <a:cs typeface="+mn-cs"/>
              </a:rPr>
              <a:t>In the fourth quarter of 2023, the US stock market is experiencing significant a prolong downturn and instability. Financial markets and their subsequent investment vehicles present significant opportunity to manage risk and build capital. </a:t>
            </a:r>
          </a:p>
          <a:p>
            <a:r>
              <a:rPr lang="en-US" sz="1200" kern="1200" dirty="0">
                <a:solidFill>
                  <a:schemeClr val="tx1"/>
                </a:solidFill>
                <a:effectLst/>
                <a:latin typeface="+mn-lt"/>
                <a:ea typeface="+mn-ea"/>
                <a:cs typeface="+mn-cs"/>
              </a:rPr>
              <a:t>Through deeper understanding of the underlying characteristics of the markets and these vehicles, we may be able to leverage our growing knowledge in price movements of its level, trend, seasonality, and others factors which may influence the price movement throughout periods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Goal: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goal is to predict </a:t>
            </a:r>
            <a:r>
              <a:rPr lang="en-US" sz="1200" kern="1200" dirty="0">
                <a:solidFill>
                  <a:schemeClr val="tx1"/>
                </a:solidFill>
                <a:effectLst/>
                <a:latin typeface="+mn-lt"/>
                <a:ea typeface="+mn-ea"/>
                <a:cs typeface="+mn-cs"/>
              </a:rPr>
              <a:t>with sound data science principles where the US stock market will be by the end of the first quarter of 2024 </a:t>
            </a:r>
            <a:r>
              <a:rPr lang="en-US" sz="1200" b="0" kern="1200" dirty="0">
                <a:solidFill>
                  <a:schemeClr val="tx1"/>
                </a:solidFill>
                <a:effectLst/>
                <a:latin typeface="+mn-lt"/>
                <a:ea typeface="+mn-ea"/>
                <a:cs typeface="+mn-cs"/>
              </a:rPr>
              <a:t>and further to strengthen our ability to perform time series price prediction to manage risk and build capital. Using data and model, we aim to find an edge of providing investors to make a better investment decision.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Approach:</a:t>
            </a:r>
          </a:p>
          <a:p>
            <a:r>
              <a:rPr lang="en-US" sz="1200" b="0" i="0" kern="1200" dirty="0">
                <a:solidFill>
                  <a:schemeClr val="tx1"/>
                </a:solidFill>
                <a:effectLst/>
                <a:latin typeface="+mn-lt"/>
                <a:ea typeface="+mn-ea"/>
                <a:cs typeface="+mn-cs"/>
              </a:rPr>
              <a:t>Basically, we will explore a two-pronged approach to accomplish the business objective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Find a model or method that can predict prices accurately in the future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Find a model or method that can predict what influences the stock market to go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729BEAF-0406-4E8F-ABDF-7F337C4A00DF}" type="slidenum">
              <a:rPr lang="en-US" smtClean="0"/>
              <a:t>2</a:t>
            </a:fld>
            <a:endParaRPr lang="en-US"/>
          </a:p>
        </p:txBody>
      </p:sp>
    </p:spTree>
    <p:extLst>
      <p:ext uri="{BB962C8B-B14F-4D97-AF65-F5344CB8AC3E}">
        <p14:creationId xmlns:p14="http://schemas.microsoft.com/office/powerpoint/2010/main" val="197697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Dataset is live financial market data sourced from Yahoo Finance with an extensive set of modules, attributes, and methods available to be utilized. We focus on 2 tickers which are SPY (S&amp;P 500 ETF) and AMZN with 5 years periods.</a:t>
            </a:r>
          </a:p>
          <a:p>
            <a:r>
              <a:rPr lang="en-US" sz="1200" kern="1200" dirty="0">
                <a:solidFill>
                  <a:schemeClr val="tx1"/>
                </a:solidFill>
                <a:effectLst/>
                <a:latin typeface="+mn-lt"/>
                <a:ea typeface="+mn-ea"/>
                <a:cs typeface="+mn-cs"/>
              </a:rPr>
              <a:t>As we can see SPY price movement in 2023 shows trend and seasonality.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Gabriella will lead us to explore the data further. </a:t>
            </a:r>
          </a:p>
        </p:txBody>
      </p:sp>
      <p:sp>
        <p:nvSpPr>
          <p:cNvPr id="4" name="Slide Number Placeholder 3"/>
          <p:cNvSpPr>
            <a:spLocks noGrp="1"/>
          </p:cNvSpPr>
          <p:nvPr>
            <p:ph type="sldNum" sz="quarter" idx="5"/>
          </p:nvPr>
        </p:nvSpPr>
        <p:spPr/>
        <p:txBody>
          <a:bodyPr/>
          <a:lstStyle/>
          <a:p>
            <a:fld id="{8729BEAF-0406-4E8F-ABDF-7F337C4A00DF}" type="slidenum">
              <a:rPr lang="en-US" smtClean="0"/>
              <a:t>3</a:t>
            </a:fld>
            <a:endParaRPr lang="en-US"/>
          </a:p>
        </p:txBody>
      </p:sp>
    </p:spTree>
    <p:extLst>
      <p:ext uri="{BB962C8B-B14F-4D97-AF65-F5344CB8AC3E}">
        <p14:creationId xmlns:p14="http://schemas.microsoft.com/office/powerpoint/2010/main" val="93155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A970-71CB-42CB-AFD6-F04265DE14D9}"/>
              </a:ext>
            </a:extLst>
          </p:cNvPr>
          <p:cNvSpPr>
            <a:spLocks noGrp="1"/>
          </p:cNvSpPr>
          <p:nvPr>
            <p:ph type="ctrTitle"/>
          </p:nvPr>
        </p:nvSpPr>
        <p:spPr/>
        <p:txBody>
          <a:bodyPr>
            <a:normAutofit fontScale="90000"/>
          </a:bodyPr>
          <a:lstStyle/>
          <a:p>
            <a:r>
              <a:rPr lang="en-US" b="1" dirty="0"/>
              <a:t>Bull Market or Bear Market: Time Series Price Prediction for Q1 2024:</a:t>
            </a:r>
            <a:br>
              <a:rPr lang="en-US" dirty="0"/>
            </a:br>
            <a:endParaRPr lang="en-US" dirty="0"/>
          </a:p>
        </p:txBody>
      </p:sp>
      <p:sp>
        <p:nvSpPr>
          <p:cNvPr id="3" name="Subtitle 2">
            <a:extLst>
              <a:ext uri="{FF2B5EF4-FFF2-40B4-BE49-F238E27FC236}">
                <a16:creationId xmlns:a16="http://schemas.microsoft.com/office/drawing/2014/main" id="{D308D33F-6030-4AC0-842D-36DEB4AEA77A}"/>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41D1868F-A546-4C9D-9CB6-78A479BC74AD}"/>
              </a:ext>
            </a:extLst>
          </p:cNvPr>
          <p:cNvSpPr txBox="1"/>
          <p:nvPr/>
        </p:nvSpPr>
        <p:spPr>
          <a:xfrm>
            <a:off x="581191" y="3618406"/>
            <a:ext cx="7388636" cy="2031325"/>
          </a:xfrm>
          <a:prstGeom prst="rect">
            <a:avLst/>
          </a:prstGeom>
          <a:noFill/>
        </p:spPr>
        <p:txBody>
          <a:bodyPr wrap="square" rtlCol="0">
            <a:spAutoFit/>
          </a:bodyPr>
          <a:lstStyle/>
          <a:p>
            <a:r>
              <a:rPr lang="en-US" dirty="0">
                <a:solidFill>
                  <a:schemeClr val="bg1"/>
                </a:solidFill>
              </a:rPr>
              <a:t>Team 1: </a:t>
            </a:r>
          </a:p>
          <a:p>
            <a:pPr marL="285750" indent="-285750">
              <a:buFont typeface="Arial" panose="020B0604020202020204" pitchFamily="34" charset="0"/>
              <a:buChar char="•"/>
            </a:pPr>
            <a:r>
              <a:rPr lang="en-US" dirty="0">
                <a:solidFill>
                  <a:schemeClr val="bg1"/>
                </a:solidFill>
              </a:rPr>
              <a:t>John Vincent </a:t>
            </a:r>
            <a:r>
              <a:rPr lang="en-US" dirty="0" err="1">
                <a:solidFill>
                  <a:schemeClr val="bg1"/>
                </a:solidFill>
              </a:rPr>
              <a:t>Deniega</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Ravita Kartawinata</a:t>
            </a:r>
          </a:p>
          <a:p>
            <a:pPr marL="285750" indent="-285750">
              <a:buFont typeface="Arial" panose="020B0604020202020204" pitchFamily="34" charset="0"/>
              <a:buChar char="•"/>
            </a:pPr>
            <a:r>
              <a:rPr lang="en-US" dirty="0">
                <a:solidFill>
                  <a:schemeClr val="bg1"/>
                </a:solidFill>
              </a:rPr>
              <a:t>Gabriella Rivera</a:t>
            </a:r>
          </a:p>
          <a:p>
            <a:endParaRPr lang="en-US" dirty="0">
              <a:solidFill>
                <a:schemeClr val="bg1"/>
              </a:solidFill>
            </a:endParaRPr>
          </a:p>
          <a:p>
            <a:r>
              <a:rPr lang="en-US" dirty="0">
                <a:solidFill>
                  <a:schemeClr val="bg1"/>
                </a:solidFill>
              </a:rPr>
              <a:t>Master of Science in Applied Data Science, University of San Diego</a:t>
            </a:r>
          </a:p>
          <a:p>
            <a:endParaRPr lang="en-US" dirty="0">
              <a:solidFill>
                <a:schemeClr val="bg1"/>
              </a:solidFill>
            </a:endParaRPr>
          </a:p>
        </p:txBody>
      </p:sp>
      <p:pic>
        <p:nvPicPr>
          <p:cNvPr id="8" name="Audio 7">
            <a:hlinkClick r:id="" action="ppaction://media"/>
            <a:extLst>
              <a:ext uri="{FF2B5EF4-FFF2-40B4-BE49-F238E27FC236}">
                <a16:creationId xmlns:a16="http://schemas.microsoft.com/office/drawing/2014/main" id="{5D931EDB-312A-4DB7-A3EE-56FBD418FFF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006145065"/>
      </p:ext>
    </p:extLst>
  </p:cSld>
  <p:clrMapOvr>
    <a:masterClrMapping/>
  </p:clrMapOvr>
  <mc:AlternateContent xmlns:mc="http://schemas.openxmlformats.org/markup-compatibility/2006">
    <mc:Choice xmlns:p14="http://schemas.microsoft.com/office/powerpoint/2010/main" Requires="p14">
      <p:transition spd="slow" p14:dur="2000" advTm="22519"/>
    </mc:Choice>
    <mc:Fallback>
      <p:transition spd="slow" advTm="22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F977-03F6-4548-9F8E-6483782D58FB}"/>
              </a:ext>
            </a:extLst>
          </p:cNvPr>
          <p:cNvSpPr>
            <a:spLocks noGrp="1"/>
          </p:cNvSpPr>
          <p:nvPr>
            <p:ph type="title"/>
          </p:nvPr>
        </p:nvSpPr>
        <p:spPr/>
        <p:txBody>
          <a:bodyPr/>
          <a:lstStyle/>
          <a:p>
            <a:r>
              <a:rPr lang="en-US" dirty="0"/>
              <a:t>Problem statement and goal</a:t>
            </a:r>
          </a:p>
        </p:txBody>
      </p:sp>
      <p:sp>
        <p:nvSpPr>
          <p:cNvPr id="3" name="Content Placeholder 2">
            <a:extLst>
              <a:ext uri="{FF2B5EF4-FFF2-40B4-BE49-F238E27FC236}">
                <a16:creationId xmlns:a16="http://schemas.microsoft.com/office/drawing/2014/main" id="{C869C8DC-A8BE-4DF5-AF88-BF370D96F21D}"/>
              </a:ext>
            </a:extLst>
          </p:cNvPr>
          <p:cNvSpPr>
            <a:spLocks noGrp="1"/>
          </p:cNvSpPr>
          <p:nvPr>
            <p:ph idx="1"/>
          </p:nvPr>
        </p:nvSpPr>
        <p:spPr/>
        <p:txBody>
          <a:bodyPr>
            <a:normAutofit fontScale="85000" lnSpcReduction="20000"/>
          </a:bodyPr>
          <a:lstStyle/>
          <a:p>
            <a:pPr marL="0" indent="0">
              <a:buNone/>
            </a:pPr>
            <a:r>
              <a:rPr lang="en-US" b="1" dirty="0"/>
              <a:t>Current Issue</a:t>
            </a:r>
          </a:p>
          <a:p>
            <a:r>
              <a:rPr lang="en-US" dirty="0"/>
              <a:t>A prolonged downturn in financial market</a:t>
            </a:r>
          </a:p>
          <a:p>
            <a:r>
              <a:rPr lang="en-US" dirty="0"/>
              <a:t>Market experiencing significant volatility in Q4 2023</a:t>
            </a:r>
          </a:p>
          <a:p>
            <a:r>
              <a:rPr lang="en-US" dirty="0"/>
              <a:t>Difficult to predict financial market and their subsequent investment vehicles such as SPY,  AMZN</a:t>
            </a:r>
          </a:p>
          <a:p>
            <a:endParaRPr lang="en-US" dirty="0"/>
          </a:p>
          <a:p>
            <a:pPr marL="0" indent="0">
              <a:buNone/>
            </a:pPr>
            <a:r>
              <a:rPr lang="en-US" b="1" dirty="0"/>
              <a:t>Goal</a:t>
            </a:r>
          </a:p>
          <a:p>
            <a:r>
              <a:rPr lang="en-US" dirty="0"/>
              <a:t>To be able to inform investors to make better investments, and we aim to use time series analysis to find ways to find those "better ways“</a:t>
            </a:r>
          </a:p>
          <a:p>
            <a:pPr lvl="1"/>
            <a:r>
              <a:rPr lang="en-US" dirty="0"/>
              <a:t>Find a model or method that can predict prices accurately in the future</a:t>
            </a:r>
          </a:p>
          <a:p>
            <a:pPr lvl="1"/>
            <a:r>
              <a:rPr lang="en-US" dirty="0"/>
              <a:t>Find a model or method that can predict what influences the stock market price direction</a:t>
            </a:r>
          </a:p>
          <a:p>
            <a:pPr marL="0" indent="0">
              <a:buNone/>
            </a:pPr>
            <a:endParaRPr lang="en-US" dirty="0"/>
          </a:p>
          <a:p>
            <a:r>
              <a:rPr lang="en-US" dirty="0"/>
              <a:t>Success criteria : +/- 20% prediction error</a:t>
            </a:r>
          </a:p>
        </p:txBody>
      </p:sp>
      <p:pic>
        <p:nvPicPr>
          <p:cNvPr id="7" name="Audio 6">
            <a:hlinkClick r:id="" action="ppaction://media"/>
            <a:extLst>
              <a:ext uri="{FF2B5EF4-FFF2-40B4-BE49-F238E27FC236}">
                <a16:creationId xmlns:a16="http://schemas.microsoft.com/office/drawing/2014/main" id="{71F96DE8-31B1-48F4-B38E-55D216218BA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66667710"/>
      </p:ext>
    </p:extLst>
  </p:cSld>
  <p:clrMapOvr>
    <a:masterClrMapping/>
  </p:clrMapOvr>
  <mc:AlternateContent xmlns:mc="http://schemas.openxmlformats.org/markup-compatibility/2006">
    <mc:Choice xmlns:p14="http://schemas.microsoft.com/office/powerpoint/2010/main" Requires="p14">
      <p:transition spd="slow" p14:dur="2000" advTm="95426"/>
    </mc:Choice>
    <mc:Fallback>
      <p:transition spd="slow" advTm="954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4BD1-0E4B-4B03-893E-7F8A1DCFB09F}"/>
              </a:ext>
            </a:extLst>
          </p:cNvPr>
          <p:cNvSpPr>
            <a:spLocks noGrp="1"/>
          </p:cNvSpPr>
          <p:nvPr>
            <p:ph type="title"/>
          </p:nvPr>
        </p:nvSpPr>
        <p:spPr/>
        <p:txBody>
          <a:bodyPr/>
          <a:lstStyle/>
          <a:p>
            <a:r>
              <a:rPr lang="en-US" dirty="0"/>
              <a:t>Data source and information</a:t>
            </a:r>
          </a:p>
        </p:txBody>
      </p:sp>
      <p:sp>
        <p:nvSpPr>
          <p:cNvPr id="3" name="Content Placeholder 2">
            <a:extLst>
              <a:ext uri="{FF2B5EF4-FFF2-40B4-BE49-F238E27FC236}">
                <a16:creationId xmlns:a16="http://schemas.microsoft.com/office/drawing/2014/main" id="{2763D7AE-8AB4-40FB-BA0B-406B45677928}"/>
              </a:ext>
            </a:extLst>
          </p:cNvPr>
          <p:cNvSpPr>
            <a:spLocks noGrp="1"/>
          </p:cNvSpPr>
          <p:nvPr>
            <p:ph idx="1"/>
          </p:nvPr>
        </p:nvSpPr>
        <p:spPr/>
        <p:txBody>
          <a:bodyPr/>
          <a:lstStyle/>
          <a:p>
            <a:pPr marL="0" indent="0">
              <a:buNone/>
            </a:pPr>
            <a:r>
              <a:rPr lang="en-US" b="1" dirty="0"/>
              <a:t>Data Source</a:t>
            </a:r>
          </a:p>
          <a:p>
            <a:r>
              <a:rPr lang="en-US" dirty="0"/>
              <a:t>Finance Yahoo Library (</a:t>
            </a:r>
            <a:r>
              <a:rPr lang="en-US" dirty="0" err="1"/>
              <a:t>yfinance</a:t>
            </a:r>
            <a:r>
              <a:rPr lang="en-US" dirty="0"/>
              <a:t>) </a:t>
            </a:r>
          </a:p>
          <a:p>
            <a:pPr marL="0" indent="0">
              <a:buNone/>
            </a:pPr>
            <a:endParaRPr lang="en-US" dirty="0"/>
          </a:p>
          <a:p>
            <a:pPr marL="0" indent="0">
              <a:buNone/>
            </a:pPr>
            <a:r>
              <a:rPr lang="en-US" b="1" dirty="0"/>
              <a:t>Data Information: </a:t>
            </a:r>
          </a:p>
          <a:p>
            <a:r>
              <a:rPr lang="en-US" dirty="0"/>
              <a:t>SPY :  </a:t>
            </a:r>
            <a:r>
              <a:rPr lang="nl-NL" dirty="0"/>
              <a:t>SPDR S&amp;P 500 ETF which is traded in NYSE </a:t>
            </a:r>
            <a:endParaRPr lang="en-US" dirty="0"/>
          </a:p>
          <a:p>
            <a:r>
              <a:rPr lang="en-US" dirty="0"/>
              <a:t>AMZN :  Amazon Stock which is traded in NASDAQ</a:t>
            </a:r>
          </a:p>
          <a:p>
            <a:r>
              <a:rPr lang="en-US" dirty="0"/>
              <a:t>Time Period : 5 years</a:t>
            </a:r>
          </a:p>
        </p:txBody>
      </p:sp>
      <p:pic>
        <p:nvPicPr>
          <p:cNvPr id="4" name="Picture 3">
            <a:extLst>
              <a:ext uri="{FF2B5EF4-FFF2-40B4-BE49-F238E27FC236}">
                <a16:creationId xmlns:a16="http://schemas.microsoft.com/office/drawing/2014/main" id="{3FDC2EFC-BDB4-4277-94B4-E721BC514E71}"/>
              </a:ext>
            </a:extLst>
          </p:cNvPr>
          <p:cNvPicPr>
            <a:picLocks noChangeAspect="1"/>
          </p:cNvPicPr>
          <p:nvPr/>
        </p:nvPicPr>
        <p:blipFill>
          <a:blip r:embed="rId5"/>
          <a:stretch>
            <a:fillRect/>
          </a:stretch>
        </p:blipFill>
        <p:spPr>
          <a:xfrm>
            <a:off x="6095999" y="2303536"/>
            <a:ext cx="5436510" cy="3078352"/>
          </a:xfrm>
          <a:prstGeom prst="rect">
            <a:avLst/>
          </a:prstGeom>
        </p:spPr>
      </p:pic>
      <p:pic>
        <p:nvPicPr>
          <p:cNvPr id="7" name="Audio 6">
            <a:hlinkClick r:id="" action="ppaction://media"/>
            <a:extLst>
              <a:ext uri="{FF2B5EF4-FFF2-40B4-BE49-F238E27FC236}">
                <a16:creationId xmlns:a16="http://schemas.microsoft.com/office/drawing/2014/main" id="{80D32062-3791-4463-9A72-C319B9F9C4A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805560146"/>
      </p:ext>
    </p:extLst>
  </p:cSld>
  <p:clrMapOvr>
    <a:masterClrMapping/>
  </p:clrMapOvr>
  <mc:AlternateContent xmlns:mc="http://schemas.openxmlformats.org/markup-compatibility/2006">
    <mc:Choice xmlns:p14="http://schemas.microsoft.com/office/powerpoint/2010/main" Requires="p14">
      <p:transition spd="slow" p14:dur="2000" advTm="45260"/>
    </mc:Choice>
    <mc:Fallback>
      <p:transition spd="slow" advTm="452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1441</TotalTime>
  <Words>513</Words>
  <Application>Microsoft Office PowerPoint</Application>
  <PresentationFormat>Widescreen</PresentationFormat>
  <Paragraphs>52</Paragraphs>
  <Slides>3</Slides>
  <Notes>3</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Gill Sans MT</vt:lpstr>
      <vt:lpstr>Wingdings 2</vt:lpstr>
      <vt:lpstr>Dividend</vt:lpstr>
      <vt:lpstr>Bull Market or Bear Market: Time Series Price Prediction for Q1 2024: </vt:lpstr>
      <vt:lpstr>Problem statement and goal</vt:lpstr>
      <vt:lpstr>Data source and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 Market or Bear Market: Time Series Price Prediction for Q1 2024: </dc:title>
  <dc:creator>Kartawinata, Ravita (US 357K)</dc:creator>
  <cp:lastModifiedBy>Kartawinata, Ravita (US 357K)</cp:lastModifiedBy>
  <cp:revision>25</cp:revision>
  <dcterms:created xsi:type="dcterms:W3CDTF">2023-11-30T21:05:39Z</dcterms:created>
  <dcterms:modified xsi:type="dcterms:W3CDTF">2023-12-02T01:14:44Z</dcterms:modified>
</cp:coreProperties>
</file>