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2"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5781" autoAdjust="0"/>
  </p:normalViewPr>
  <p:slideViewPr>
    <p:cSldViewPr snapToGrid="0">
      <p:cViewPr varScale="1">
        <p:scale>
          <a:sx n="111" d="100"/>
          <a:sy n="111"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2888-CB70-4764-886E-975AC8DD84DD}"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9BEAF-0406-4E8F-ABDF-7F337C4A00DF}" type="slidenum">
              <a:rPr lang="en-US" smtClean="0"/>
              <a:t>‹#›</a:t>
            </a:fld>
            <a:endParaRPr lang="en-US"/>
          </a:p>
        </p:txBody>
      </p:sp>
    </p:spTree>
    <p:extLst>
      <p:ext uri="{BB962C8B-B14F-4D97-AF65-F5344CB8AC3E}">
        <p14:creationId xmlns:p14="http://schemas.microsoft.com/office/powerpoint/2010/main" val="156529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In the fourth quarter of 2023, the US stock market is experiencing significant volatility. Objective is to analyze and understand the current environment across multiple dimensions in order to predict with sound data science principles where the US stock market will be by the end of the first quarter of 2024. Success criteria includes whether three-month prediction interval of S&amp;P 500 was within </a:t>
            </a:r>
            <a:r>
              <a:rPr lang="en-US" sz="1200" b="1" kern="1200" dirty="0" err="1">
                <a:solidFill>
                  <a:schemeClr val="tx1"/>
                </a:solidFill>
                <a:effectLst/>
                <a:latin typeface="+mn-lt"/>
                <a:ea typeface="+mn-ea"/>
                <a:cs typeface="+mn-cs"/>
              </a:rPr>
              <a:t>within</a:t>
            </a:r>
            <a:r>
              <a:rPr lang="en-US" sz="1200" b="1" kern="1200" dirty="0">
                <a:solidFill>
                  <a:schemeClr val="tx1"/>
                </a:solidFill>
                <a:effectLst/>
                <a:latin typeface="+mn-lt"/>
                <a:ea typeface="+mn-ea"/>
                <a:cs typeface="+mn-cs"/>
              </a:rPr>
              <a:t> a 90% confidence interval for at least 90% of periods and final price APE &lt;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Background: </a:t>
            </a:r>
          </a:p>
          <a:p>
            <a:r>
              <a:rPr lang="en-US" sz="1200" kern="1200" dirty="0">
                <a:solidFill>
                  <a:schemeClr val="tx1"/>
                </a:solidFill>
                <a:effectLst/>
                <a:latin typeface="+mn-lt"/>
                <a:ea typeface="+mn-ea"/>
                <a:cs typeface="+mn-cs"/>
              </a:rPr>
              <a:t>As expected, this search trend was captured during the start of the great recession which was influenced by the housing market crash in 2008 (</a:t>
            </a:r>
            <a:r>
              <a:rPr lang="en-US" sz="1200" kern="1200" dirty="0" err="1">
                <a:solidFill>
                  <a:schemeClr val="tx1"/>
                </a:solidFill>
                <a:effectLst/>
                <a:latin typeface="+mn-lt"/>
                <a:ea typeface="+mn-ea"/>
                <a:cs typeface="+mn-cs"/>
              </a:rPr>
              <a:t>Hudomiet</a:t>
            </a:r>
            <a:r>
              <a:rPr lang="en-US" sz="1200" kern="1200" dirty="0">
                <a:solidFill>
                  <a:schemeClr val="tx1"/>
                </a:solidFill>
                <a:effectLst/>
                <a:latin typeface="+mn-lt"/>
                <a:ea typeface="+mn-ea"/>
                <a:cs typeface="+mn-cs"/>
              </a:rPr>
              <a:t> et. al., 2011). This was then followed by the most recent COVID-19 recession which was the second steep decline in economic activity in the last 15 years. </a:t>
            </a:r>
          </a:p>
          <a:p>
            <a:r>
              <a:rPr lang="en-US" sz="1200" kern="1200" dirty="0">
                <a:solidFill>
                  <a:schemeClr val="tx1"/>
                </a:solidFill>
                <a:effectLst/>
                <a:latin typeface="+mn-lt"/>
                <a:ea typeface="+mn-ea"/>
                <a:cs typeface="+mn-cs"/>
              </a:rPr>
              <a:t>            Since then, there has been notable literary data derived from 42 recessions in 14 countries using quarterly periods that have high potential for correctly forecasting the next recession (</a:t>
            </a:r>
            <a:r>
              <a:rPr lang="en-US" sz="1200" kern="1200" dirty="0" err="1">
                <a:solidFill>
                  <a:schemeClr val="tx1"/>
                </a:solidFill>
                <a:effectLst/>
                <a:latin typeface="+mn-lt"/>
                <a:ea typeface="+mn-ea"/>
                <a:cs typeface="+mn-cs"/>
              </a:rPr>
              <a:t>Kroencke</a:t>
            </a:r>
            <a:r>
              <a:rPr lang="en-US" sz="1200" kern="1200" dirty="0">
                <a:solidFill>
                  <a:schemeClr val="tx1"/>
                </a:solidFill>
                <a:effectLst/>
                <a:latin typeface="+mn-lt"/>
                <a:ea typeface="+mn-ea"/>
                <a:cs typeface="+mn-cs"/>
              </a:rPr>
              <a:t>, 2022). It is said that stock prices dropped significantly at about 30% at the start of recession while dividends fell on average by 13% </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is to predict with sound data science principles where the US stock market will be by the end of the first quarter of 2024 to ultimately manage risk and build capital.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Financial markets and their subsequent investment vehicles present significant opportunity to manage risk and build capital. Through deeper understanding of the underlying characteristics of the markets and these vehicles, we may be able to leverage our growing knowledge of time series analysis to decompose price movements by price level, price trend, quarterly seasonality, and noise. Furthermore, understanding what may influence these components further aims to strengthen our ability to perform time series price prediction to manage risk and build capital.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Goal</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Fluctuations of the market often occurred on a short-term basis.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729BEAF-0406-4E8F-ABDF-7F337C4A00DF}" type="slidenum">
              <a:rPr lang="en-US" smtClean="0"/>
              <a:t>2</a:t>
            </a:fld>
            <a:endParaRPr lang="en-US"/>
          </a:p>
        </p:txBody>
      </p:sp>
    </p:spTree>
    <p:extLst>
      <p:ext uri="{BB962C8B-B14F-4D97-AF65-F5344CB8AC3E}">
        <p14:creationId xmlns:p14="http://schemas.microsoft.com/office/powerpoint/2010/main" val="197697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Dataset is live financial market data sourced from Yahoo Finance using the Python application programming interface, </a:t>
            </a:r>
            <a:r>
              <a:rPr lang="en-US" sz="1200" b="1" kern="1200" dirty="0" err="1">
                <a:solidFill>
                  <a:schemeClr val="tx1"/>
                </a:solidFill>
                <a:effectLst/>
                <a:latin typeface="+mn-lt"/>
                <a:ea typeface="+mn-ea"/>
                <a:cs typeface="+mn-cs"/>
              </a:rPr>
              <a:t>yfinance</a:t>
            </a:r>
            <a:r>
              <a:rPr lang="en-US" sz="1200" b="1" kern="1200" dirty="0">
                <a:solidFill>
                  <a:schemeClr val="tx1"/>
                </a:solidFill>
                <a:effectLst/>
                <a:latin typeface="+mn-lt"/>
                <a:ea typeface="+mn-ea"/>
                <a:cs typeface="+mn-cs"/>
              </a:rPr>
              <a:t> to pull/scrape live data. Interface is licensed under Apache Software License as of submission.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 source, number of variables, size of dataset,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Data is sourced from Yahoo Finance with an extensive set of modules, attributes, and methods available to be utilized in Python. There are at least 14 callable methods with at least 20 attributes or original variables. Size of the dataset is not applicable due to the source consisting of live data</a:t>
            </a:r>
            <a:endParaRPr lang="en-US" dirty="0"/>
          </a:p>
        </p:txBody>
      </p:sp>
      <p:sp>
        <p:nvSpPr>
          <p:cNvPr id="4" name="Slide Number Placeholder 3"/>
          <p:cNvSpPr>
            <a:spLocks noGrp="1"/>
          </p:cNvSpPr>
          <p:nvPr>
            <p:ph type="sldNum" sz="quarter" idx="5"/>
          </p:nvPr>
        </p:nvSpPr>
        <p:spPr/>
        <p:txBody>
          <a:bodyPr/>
          <a:lstStyle/>
          <a:p>
            <a:fld id="{8729BEAF-0406-4E8F-ABDF-7F337C4A00DF}" type="slidenum">
              <a:rPr lang="en-US" smtClean="0"/>
              <a:t>3</a:t>
            </a:fld>
            <a:endParaRPr lang="en-US"/>
          </a:p>
        </p:txBody>
      </p:sp>
    </p:spTree>
    <p:extLst>
      <p:ext uri="{BB962C8B-B14F-4D97-AF65-F5344CB8AC3E}">
        <p14:creationId xmlns:p14="http://schemas.microsoft.com/office/powerpoint/2010/main" val="93155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A970-71CB-42CB-AFD6-F04265DE14D9}"/>
              </a:ext>
            </a:extLst>
          </p:cNvPr>
          <p:cNvSpPr>
            <a:spLocks noGrp="1"/>
          </p:cNvSpPr>
          <p:nvPr>
            <p:ph type="ctrTitle"/>
          </p:nvPr>
        </p:nvSpPr>
        <p:spPr/>
        <p:txBody>
          <a:bodyPr>
            <a:normAutofit fontScale="90000"/>
          </a:bodyPr>
          <a:lstStyle/>
          <a:p>
            <a:r>
              <a:rPr lang="en-US" b="1" dirty="0"/>
              <a:t>Bull Market or Bear Market: Time Series Price Prediction for Q1 2024:</a:t>
            </a:r>
            <a:br>
              <a:rPr lang="en-US" dirty="0"/>
            </a:br>
            <a:endParaRPr lang="en-US" dirty="0"/>
          </a:p>
        </p:txBody>
      </p:sp>
      <p:sp>
        <p:nvSpPr>
          <p:cNvPr id="3" name="Subtitle 2">
            <a:extLst>
              <a:ext uri="{FF2B5EF4-FFF2-40B4-BE49-F238E27FC236}">
                <a16:creationId xmlns:a16="http://schemas.microsoft.com/office/drawing/2014/main" id="{D308D33F-6030-4AC0-842D-36DEB4AEA77A}"/>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41D1868F-A546-4C9D-9CB6-78A479BC74AD}"/>
              </a:ext>
            </a:extLst>
          </p:cNvPr>
          <p:cNvSpPr txBox="1"/>
          <p:nvPr/>
        </p:nvSpPr>
        <p:spPr>
          <a:xfrm>
            <a:off x="581191" y="3618406"/>
            <a:ext cx="7388636" cy="2031325"/>
          </a:xfrm>
          <a:prstGeom prst="rect">
            <a:avLst/>
          </a:prstGeom>
          <a:noFill/>
        </p:spPr>
        <p:txBody>
          <a:bodyPr wrap="square" rtlCol="0">
            <a:spAutoFit/>
          </a:bodyPr>
          <a:lstStyle/>
          <a:p>
            <a:r>
              <a:rPr lang="en-US" dirty="0">
                <a:solidFill>
                  <a:schemeClr val="bg1"/>
                </a:solidFill>
              </a:rPr>
              <a:t>Team 1: </a:t>
            </a:r>
          </a:p>
          <a:p>
            <a:pPr marL="285750" indent="-285750">
              <a:buFont typeface="Arial" panose="020B0604020202020204" pitchFamily="34" charset="0"/>
              <a:buChar char="•"/>
            </a:pPr>
            <a:r>
              <a:rPr lang="en-US" dirty="0">
                <a:solidFill>
                  <a:schemeClr val="bg1"/>
                </a:solidFill>
              </a:rPr>
              <a:t>John Vincent </a:t>
            </a:r>
            <a:r>
              <a:rPr lang="en-US" dirty="0" err="1">
                <a:solidFill>
                  <a:schemeClr val="bg1"/>
                </a:solidFill>
              </a:rPr>
              <a:t>Deniega</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Ravita Kartawinata</a:t>
            </a:r>
          </a:p>
          <a:p>
            <a:pPr marL="285750" indent="-285750">
              <a:buFont typeface="Arial" panose="020B0604020202020204" pitchFamily="34" charset="0"/>
              <a:buChar char="•"/>
            </a:pPr>
            <a:r>
              <a:rPr lang="en-US" dirty="0">
                <a:solidFill>
                  <a:schemeClr val="bg1"/>
                </a:solidFill>
              </a:rPr>
              <a:t>Gabriella Rivera</a:t>
            </a:r>
          </a:p>
          <a:p>
            <a:endParaRPr lang="en-US" dirty="0">
              <a:solidFill>
                <a:schemeClr val="bg1"/>
              </a:solidFill>
            </a:endParaRPr>
          </a:p>
          <a:p>
            <a:r>
              <a:rPr lang="en-US" dirty="0">
                <a:solidFill>
                  <a:schemeClr val="bg1"/>
                </a:solidFill>
              </a:rPr>
              <a:t>Master of Science in Applied Data Science, University of San Diego</a:t>
            </a:r>
          </a:p>
          <a:p>
            <a:endParaRPr lang="en-US" dirty="0">
              <a:solidFill>
                <a:schemeClr val="bg1"/>
              </a:solidFill>
            </a:endParaRPr>
          </a:p>
        </p:txBody>
      </p:sp>
    </p:spTree>
    <p:extLst>
      <p:ext uri="{BB962C8B-B14F-4D97-AF65-F5344CB8AC3E}">
        <p14:creationId xmlns:p14="http://schemas.microsoft.com/office/powerpoint/2010/main" val="300614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F977-03F6-4548-9F8E-6483782D58FB}"/>
              </a:ext>
            </a:extLst>
          </p:cNvPr>
          <p:cNvSpPr>
            <a:spLocks noGrp="1"/>
          </p:cNvSpPr>
          <p:nvPr>
            <p:ph type="title"/>
          </p:nvPr>
        </p:nvSpPr>
        <p:spPr/>
        <p:txBody>
          <a:bodyPr/>
          <a:lstStyle/>
          <a:p>
            <a:r>
              <a:rPr lang="en-US" dirty="0"/>
              <a:t>Problem statement and goal</a:t>
            </a:r>
          </a:p>
        </p:txBody>
      </p:sp>
      <p:sp>
        <p:nvSpPr>
          <p:cNvPr id="3" name="Content Placeholder 2">
            <a:extLst>
              <a:ext uri="{FF2B5EF4-FFF2-40B4-BE49-F238E27FC236}">
                <a16:creationId xmlns:a16="http://schemas.microsoft.com/office/drawing/2014/main" id="{C869C8DC-A8BE-4DF5-AF88-BF370D96F21D}"/>
              </a:ext>
            </a:extLst>
          </p:cNvPr>
          <p:cNvSpPr>
            <a:spLocks noGrp="1"/>
          </p:cNvSpPr>
          <p:nvPr>
            <p:ph idx="1"/>
          </p:nvPr>
        </p:nvSpPr>
        <p:spPr/>
        <p:txBody>
          <a:bodyPr>
            <a:normAutofit/>
          </a:bodyPr>
          <a:lstStyle/>
          <a:p>
            <a:pPr marL="0" indent="0">
              <a:buNone/>
            </a:pPr>
            <a:r>
              <a:rPr lang="en-US" b="1" dirty="0"/>
              <a:t>Current Issue</a:t>
            </a:r>
          </a:p>
          <a:p>
            <a:r>
              <a:rPr lang="en-US" dirty="0"/>
              <a:t>A prolonged downturn in economic activity</a:t>
            </a:r>
          </a:p>
          <a:p>
            <a:r>
              <a:rPr lang="en-US" dirty="0"/>
              <a:t>Market experiencing significant volatility in Q4 2023</a:t>
            </a:r>
          </a:p>
          <a:p>
            <a:r>
              <a:rPr lang="en-US" dirty="0"/>
              <a:t>Difficult to predict financial market and their subsequent investment vehicles such as SPY,  AMZN</a:t>
            </a:r>
          </a:p>
          <a:p>
            <a:endParaRPr lang="en-US" dirty="0"/>
          </a:p>
          <a:p>
            <a:pPr marL="0" indent="0">
              <a:buNone/>
            </a:pPr>
            <a:r>
              <a:rPr lang="en-US" b="1" dirty="0"/>
              <a:t>Goal</a:t>
            </a:r>
          </a:p>
          <a:p>
            <a:r>
              <a:rPr lang="en-US" dirty="0"/>
              <a:t>To predict which direction stock market will go by end of the first quarter of 2024. </a:t>
            </a:r>
          </a:p>
          <a:p>
            <a:r>
              <a:rPr lang="en-US" dirty="0"/>
              <a:t>Success criteria : 75 – 80% accuracy </a:t>
            </a:r>
          </a:p>
          <a:p>
            <a:endParaRPr lang="en-US" dirty="0"/>
          </a:p>
          <a:p>
            <a:endParaRPr lang="en-US" dirty="0"/>
          </a:p>
        </p:txBody>
      </p:sp>
    </p:spTree>
    <p:extLst>
      <p:ext uri="{BB962C8B-B14F-4D97-AF65-F5344CB8AC3E}">
        <p14:creationId xmlns:p14="http://schemas.microsoft.com/office/powerpoint/2010/main" val="16666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4BD1-0E4B-4B03-893E-7F8A1DCFB09F}"/>
              </a:ext>
            </a:extLst>
          </p:cNvPr>
          <p:cNvSpPr>
            <a:spLocks noGrp="1"/>
          </p:cNvSpPr>
          <p:nvPr>
            <p:ph type="title"/>
          </p:nvPr>
        </p:nvSpPr>
        <p:spPr/>
        <p:txBody>
          <a:bodyPr/>
          <a:lstStyle/>
          <a:p>
            <a:r>
              <a:rPr lang="en-US" dirty="0"/>
              <a:t>Data source and information</a:t>
            </a:r>
          </a:p>
        </p:txBody>
      </p:sp>
      <p:sp>
        <p:nvSpPr>
          <p:cNvPr id="3" name="Content Placeholder 2">
            <a:extLst>
              <a:ext uri="{FF2B5EF4-FFF2-40B4-BE49-F238E27FC236}">
                <a16:creationId xmlns:a16="http://schemas.microsoft.com/office/drawing/2014/main" id="{2763D7AE-8AB4-40FB-BA0B-406B45677928}"/>
              </a:ext>
            </a:extLst>
          </p:cNvPr>
          <p:cNvSpPr>
            <a:spLocks noGrp="1"/>
          </p:cNvSpPr>
          <p:nvPr>
            <p:ph idx="1"/>
          </p:nvPr>
        </p:nvSpPr>
        <p:spPr/>
        <p:txBody>
          <a:bodyPr/>
          <a:lstStyle/>
          <a:p>
            <a:pPr marL="0" indent="0">
              <a:buNone/>
            </a:pPr>
            <a:r>
              <a:rPr lang="en-US" b="1" dirty="0"/>
              <a:t>Data Source</a:t>
            </a:r>
          </a:p>
          <a:p>
            <a:r>
              <a:rPr lang="en-US" dirty="0"/>
              <a:t>Finance Yahoo Library (</a:t>
            </a:r>
            <a:r>
              <a:rPr lang="en-US" dirty="0" err="1"/>
              <a:t>yfinance</a:t>
            </a:r>
            <a:r>
              <a:rPr lang="en-US" dirty="0"/>
              <a:t>) </a:t>
            </a:r>
          </a:p>
          <a:p>
            <a:pPr marL="0" indent="0">
              <a:buNone/>
            </a:pPr>
            <a:endParaRPr lang="en-US" dirty="0"/>
          </a:p>
          <a:p>
            <a:pPr marL="0" indent="0">
              <a:buNone/>
            </a:pPr>
            <a:r>
              <a:rPr lang="en-US" b="1" dirty="0"/>
              <a:t>Data Information: </a:t>
            </a:r>
          </a:p>
          <a:p>
            <a:r>
              <a:rPr lang="en-US" dirty="0"/>
              <a:t>SPY :  </a:t>
            </a:r>
            <a:r>
              <a:rPr lang="nl-NL" dirty="0"/>
              <a:t>SPDR S&amp;P 500 ETF which is traded in NYSE </a:t>
            </a:r>
            <a:endParaRPr lang="en-US" dirty="0"/>
          </a:p>
          <a:p>
            <a:r>
              <a:rPr lang="en-US" dirty="0"/>
              <a:t>AMZN :  Amazon Stock which is traded in NASDAQ</a:t>
            </a:r>
          </a:p>
          <a:p>
            <a:r>
              <a:rPr lang="en-US" dirty="0"/>
              <a:t>Time Period : 5 years</a:t>
            </a:r>
          </a:p>
        </p:txBody>
      </p:sp>
    </p:spTree>
    <p:extLst>
      <p:ext uri="{BB962C8B-B14F-4D97-AF65-F5344CB8AC3E}">
        <p14:creationId xmlns:p14="http://schemas.microsoft.com/office/powerpoint/2010/main" val="38055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83D1-416D-1070-0FA3-699191033F38}"/>
              </a:ext>
            </a:extLst>
          </p:cNvPr>
          <p:cNvSpPr>
            <a:spLocks noGrp="1"/>
          </p:cNvSpPr>
          <p:nvPr>
            <p:ph type="title"/>
          </p:nvPr>
        </p:nvSpPr>
        <p:spPr/>
        <p:txBody>
          <a:bodyPr/>
          <a:lstStyle/>
          <a:p>
            <a:r>
              <a:rPr lang="en-US" dirty="0"/>
              <a:t>EDA: SPY500 Closing stock prices</a:t>
            </a:r>
          </a:p>
        </p:txBody>
      </p:sp>
      <p:pic>
        <p:nvPicPr>
          <p:cNvPr id="7" name="Content Placeholder 6">
            <a:extLst>
              <a:ext uri="{FF2B5EF4-FFF2-40B4-BE49-F238E27FC236}">
                <a16:creationId xmlns:a16="http://schemas.microsoft.com/office/drawing/2014/main" id="{CC7676EB-4717-3E6E-E65A-3DEAAB8015B4}"/>
              </a:ext>
            </a:extLst>
          </p:cNvPr>
          <p:cNvPicPr>
            <a:picLocks noGrp="1" noChangeAspect="1"/>
          </p:cNvPicPr>
          <p:nvPr>
            <p:ph sz="half" idx="2"/>
          </p:nvPr>
        </p:nvPicPr>
        <p:blipFill>
          <a:blip r:embed="rId2"/>
          <a:stretch>
            <a:fillRect/>
          </a:stretch>
        </p:blipFill>
        <p:spPr>
          <a:xfrm>
            <a:off x="6188077" y="2105276"/>
            <a:ext cx="5456030" cy="4023066"/>
          </a:xfrm>
          <a:prstGeom prst="rect">
            <a:avLst/>
          </a:prstGeom>
          <a:ln>
            <a:noFill/>
          </a:ln>
          <a:effectLst>
            <a:outerShdw blurRad="292100" dist="139700" dir="2700000" algn="tl" rotWithShape="0">
              <a:srgbClr val="333333">
                <a:alpha val="65000"/>
              </a:srgbClr>
            </a:outerShdw>
          </a:effectLst>
        </p:spPr>
      </p:pic>
      <p:pic>
        <p:nvPicPr>
          <p:cNvPr id="10" name="Content Placeholder 9">
            <a:extLst>
              <a:ext uri="{FF2B5EF4-FFF2-40B4-BE49-F238E27FC236}">
                <a16:creationId xmlns:a16="http://schemas.microsoft.com/office/drawing/2014/main" id="{E4FCC305-8E3D-2C47-7741-087B90EA55C5}"/>
              </a:ext>
            </a:extLst>
          </p:cNvPr>
          <p:cNvPicPr>
            <a:picLocks noGrp="1" noChangeAspect="1"/>
          </p:cNvPicPr>
          <p:nvPr>
            <p:ph sz="half" idx="1"/>
          </p:nvPr>
        </p:nvPicPr>
        <p:blipFill>
          <a:blip r:embed="rId3"/>
          <a:stretch>
            <a:fillRect/>
          </a:stretch>
        </p:blipFill>
        <p:spPr>
          <a:xfrm>
            <a:off x="581025" y="2585204"/>
            <a:ext cx="5422900" cy="2917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40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83D1-416D-1070-0FA3-699191033F38}"/>
              </a:ext>
            </a:extLst>
          </p:cNvPr>
          <p:cNvSpPr>
            <a:spLocks noGrp="1"/>
          </p:cNvSpPr>
          <p:nvPr>
            <p:ph type="title"/>
          </p:nvPr>
        </p:nvSpPr>
        <p:spPr>
          <a:xfrm>
            <a:off x="581193" y="729658"/>
            <a:ext cx="11029616" cy="439385"/>
          </a:xfrm>
        </p:spPr>
        <p:txBody>
          <a:bodyPr>
            <a:normAutofit fontScale="90000"/>
          </a:bodyPr>
          <a:lstStyle/>
          <a:p>
            <a:r>
              <a:rPr lang="en-US" dirty="0"/>
              <a:t>EDA: SPY500 Closing stock prices</a:t>
            </a:r>
          </a:p>
        </p:txBody>
      </p:sp>
      <p:pic>
        <p:nvPicPr>
          <p:cNvPr id="5" name="Content Placeholder 4">
            <a:extLst>
              <a:ext uri="{FF2B5EF4-FFF2-40B4-BE49-F238E27FC236}">
                <a16:creationId xmlns:a16="http://schemas.microsoft.com/office/drawing/2014/main" id="{53801A42-9254-C691-3219-7FBDB3DB8C7E}"/>
              </a:ext>
            </a:extLst>
          </p:cNvPr>
          <p:cNvPicPr>
            <a:picLocks noGrp="1" noChangeAspect="1"/>
          </p:cNvPicPr>
          <p:nvPr>
            <p:ph sz="half" idx="1"/>
          </p:nvPr>
        </p:nvPicPr>
        <p:blipFill>
          <a:blip r:embed="rId2"/>
          <a:stretch>
            <a:fillRect/>
          </a:stretch>
        </p:blipFill>
        <p:spPr>
          <a:xfrm>
            <a:off x="210635" y="3709688"/>
            <a:ext cx="5726025" cy="262083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4D742F6-3B8E-2AEB-B95F-194A18AA790D}"/>
              </a:ext>
            </a:extLst>
          </p:cNvPr>
          <p:cNvPicPr>
            <a:picLocks noChangeAspect="1"/>
          </p:cNvPicPr>
          <p:nvPr/>
        </p:nvPicPr>
        <p:blipFill>
          <a:blip r:embed="rId3"/>
          <a:stretch>
            <a:fillRect/>
          </a:stretch>
        </p:blipFill>
        <p:spPr>
          <a:xfrm>
            <a:off x="6095999" y="3709687"/>
            <a:ext cx="5767165" cy="2620834"/>
          </a:xfrm>
          <a:prstGeom prst="rect">
            <a:avLst/>
          </a:prstGeom>
          <a:ln>
            <a:noFill/>
          </a:ln>
          <a:effectLst>
            <a:outerShdw blurRad="292100" dist="139700" dir="2700000" algn="tl" rotWithShape="0">
              <a:srgbClr val="333333">
                <a:alpha val="65000"/>
              </a:srgbClr>
            </a:outerShdw>
          </a:effectLst>
        </p:spPr>
      </p:pic>
      <p:pic>
        <p:nvPicPr>
          <p:cNvPr id="12" name="Content Placeholder 11">
            <a:extLst>
              <a:ext uri="{FF2B5EF4-FFF2-40B4-BE49-F238E27FC236}">
                <a16:creationId xmlns:a16="http://schemas.microsoft.com/office/drawing/2014/main" id="{A509B785-74BC-C4DE-1FE0-3D981FAEA7EE}"/>
              </a:ext>
            </a:extLst>
          </p:cNvPr>
          <p:cNvPicPr>
            <a:picLocks noGrp="1" noChangeAspect="1"/>
          </p:cNvPicPr>
          <p:nvPr>
            <p:ph sz="half" idx="2"/>
          </p:nvPr>
        </p:nvPicPr>
        <p:blipFill>
          <a:blip r:embed="rId4"/>
          <a:stretch>
            <a:fillRect/>
          </a:stretch>
        </p:blipFill>
        <p:spPr>
          <a:xfrm>
            <a:off x="3055035" y="1169043"/>
            <a:ext cx="6081928" cy="23449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08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83D1-416D-1070-0FA3-699191033F38}"/>
              </a:ext>
            </a:extLst>
          </p:cNvPr>
          <p:cNvSpPr>
            <a:spLocks noGrp="1"/>
          </p:cNvSpPr>
          <p:nvPr>
            <p:ph type="title"/>
          </p:nvPr>
        </p:nvSpPr>
        <p:spPr/>
        <p:txBody>
          <a:bodyPr/>
          <a:lstStyle/>
          <a:p>
            <a:r>
              <a:rPr lang="en-US" dirty="0"/>
              <a:t>EDA: Amazon Closing stock prices</a:t>
            </a:r>
          </a:p>
        </p:txBody>
      </p:sp>
      <p:pic>
        <p:nvPicPr>
          <p:cNvPr id="5" name="Content Placeholder 4">
            <a:extLst>
              <a:ext uri="{FF2B5EF4-FFF2-40B4-BE49-F238E27FC236}">
                <a16:creationId xmlns:a16="http://schemas.microsoft.com/office/drawing/2014/main" id="{55C8DA22-9874-692B-9D9F-96A86374B43C}"/>
              </a:ext>
            </a:extLst>
          </p:cNvPr>
          <p:cNvPicPr>
            <a:picLocks noGrp="1" noChangeAspect="1"/>
          </p:cNvPicPr>
          <p:nvPr>
            <p:ph sz="half" idx="1"/>
          </p:nvPr>
        </p:nvPicPr>
        <p:blipFill>
          <a:blip r:embed="rId2"/>
          <a:stretch>
            <a:fillRect/>
          </a:stretch>
        </p:blipFill>
        <p:spPr>
          <a:xfrm>
            <a:off x="366292" y="2698487"/>
            <a:ext cx="5729708" cy="3119288"/>
          </a:xfrm>
          <a:prstGeom prst="rect">
            <a:avLst/>
          </a:prstGeom>
          <a:ln>
            <a:noFill/>
          </a:ln>
          <a:effectLst>
            <a:outerShdw blurRad="292100" dist="139700" dir="2700000" algn="tl" rotWithShape="0">
              <a:srgbClr val="333333">
                <a:alpha val="65000"/>
              </a:srgbClr>
            </a:outerShdw>
          </a:effectLst>
        </p:spPr>
      </p:pic>
      <p:pic>
        <p:nvPicPr>
          <p:cNvPr id="6" name="Content Placeholder 5">
            <a:extLst>
              <a:ext uri="{FF2B5EF4-FFF2-40B4-BE49-F238E27FC236}">
                <a16:creationId xmlns:a16="http://schemas.microsoft.com/office/drawing/2014/main" id="{9E93AD6B-0726-FC4B-645F-C8B199EB05F6}"/>
              </a:ext>
            </a:extLst>
          </p:cNvPr>
          <p:cNvPicPr>
            <a:picLocks noGrp="1" noChangeAspect="1"/>
          </p:cNvPicPr>
          <p:nvPr>
            <p:ph sz="half" idx="2"/>
          </p:nvPr>
        </p:nvPicPr>
        <p:blipFill>
          <a:blip r:embed="rId3"/>
          <a:stretch>
            <a:fillRect/>
          </a:stretch>
        </p:blipFill>
        <p:spPr>
          <a:xfrm>
            <a:off x="6208692" y="2245046"/>
            <a:ext cx="5402117" cy="40261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556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83D1-416D-1070-0FA3-699191033F38}"/>
              </a:ext>
            </a:extLst>
          </p:cNvPr>
          <p:cNvSpPr>
            <a:spLocks noGrp="1"/>
          </p:cNvSpPr>
          <p:nvPr>
            <p:ph type="title"/>
          </p:nvPr>
        </p:nvSpPr>
        <p:spPr>
          <a:xfrm>
            <a:off x="581193" y="729658"/>
            <a:ext cx="11029616" cy="462534"/>
          </a:xfrm>
        </p:spPr>
        <p:txBody>
          <a:bodyPr>
            <a:normAutofit fontScale="90000"/>
          </a:bodyPr>
          <a:lstStyle/>
          <a:p>
            <a:r>
              <a:rPr lang="en-US" dirty="0"/>
              <a:t>EDA: Amazon Closing stock prices</a:t>
            </a:r>
          </a:p>
        </p:txBody>
      </p:sp>
      <p:pic>
        <p:nvPicPr>
          <p:cNvPr id="10" name="Content Placeholder 9">
            <a:extLst>
              <a:ext uri="{FF2B5EF4-FFF2-40B4-BE49-F238E27FC236}">
                <a16:creationId xmlns:a16="http://schemas.microsoft.com/office/drawing/2014/main" id="{9496F6FB-DD79-1CA3-9631-7201EFE81F96}"/>
              </a:ext>
            </a:extLst>
          </p:cNvPr>
          <p:cNvPicPr>
            <a:picLocks noGrp="1" noChangeAspect="1"/>
          </p:cNvPicPr>
          <p:nvPr>
            <p:ph sz="half" idx="2"/>
          </p:nvPr>
        </p:nvPicPr>
        <p:blipFill>
          <a:blip r:embed="rId2"/>
          <a:stretch>
            <a:fillRect/>
          </a:stretch>
        </p:blipFill>
        <p:spPr>
          <a:xfrm>
            <a:off x="2494446" y="1276525"/>
            <a:ext cx="7203101" cy="235761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C3262C2-4E8F-0CB2-080A-016A35749239}"/>
              </a:ext>
            </a:extLst>
          </p:cNvPr>
          <p:cNvPicPr>
            <a:picLocks noChangeAspect="1"/>
          </p:cNvPicPr>
          <p:nvPr/>
        </p:nvPicPr>
        <p:blipFill>
          <a:blip r:embed="rId3"/>
          <a:stretch>
            <a:fillRect/>
          </a:stretch>
        </p:blipFill>
        <p:spPr>
          <a:xfrm>
            <a:off x="6095997" y="3802284"/>
            <a:ext cx="5760514" cy="2620835"/>
          </a:xfrm>
          <a:prstGeom prst="rect">
            <a:avLst/>
          </a:prstGeom>
          <a:ln>
            <a:noFill/>
          </a:ln>
          <a:effectLst>
            <a:outerShdw blurRad="292100" dist="139700" dir="2700000" algn="tl" rotWithShape="0">
              <a:srgbClr val="333333">
                <a:alpha val="65000"/>
              </a:srgbClr>
            </a:outerShdw>
          </a:effectLst>
        </p:spPr>
      </p:pic>
      <p:pic>
        <p:nvPicPr>
          <p:cNvPr id="9" name="Content Placeholder 8">
            <a:extLst>
              <a:ext uri="{FF2B5EF4-FFF2-40B4-BE49-F238E27FC236}">
                <a16:creationId xmlns:a16="http://schemas.microsoft.com/office/drawing/2014/main" id="{9BF4683E-E262-9559-5E0E-EE3392A6EE3D}"/>
              </a:ext>
            </a:extLst>
          </p:cNvPr>
          <p:cNvPicPr>
            <a:picLocks noGrp="1" noChangeAspect="1"/>
          </p:cNvPicPr>
          <p:nvPr>
            <p:ph sz="half" idx="1"/>
          </p:nvPr>
        </p:nvPicPr>
        <p:blipFill>
          <a:blip r:embed="rId4"/>
          <a:stretch>
            <a:fillRect/>
          </a:stretch>
        </p:blipFill>
        <p:spPr>
          <a:xfrm>
            <a:off x="159985" y="3802285"/>
            <a:ext cx="5667557" cy="2620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02304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221</TotalTime>
  <Words>617</Words>
  <Application>Microsoft Macintosh PowerPoint</Application>
  <PresentationFormat>Widescreen</PresentationFormat>
  <Paragraphs>49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lpstr>
      <vt:lpstr>Bull Market or Bear Market: Time Series Price Prediction for Q1 2024: </vt:lpstr>
      <vt:lpstr>Problem statement and goal</vt:lpstr>
      <vt:lpstr>Data source and information</vt:lpstr>
      <vt:lpstr>EDA: SPY500 Closing stock prices</vt:lpstr>
      <vt:lpstr>EDA: SPY500 Closing stock prices</vt:lpstr>
      <vt:lpstr>EDA: Amazon Closing stock prices</vt:lpstr>
      <vt:lpstr>EDA: Amazon Closing stock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 Market or Bear Market: Time Series Price Prediction for Q1 2024: </dc:title>
  <dc:creator>Kartawinata, Ravita (US 357K)</dc:creator>
  <cp:lastModifiedBy>Gabriella V Rivera</cp:lastModifiedBy>
  <cp:revision>13</cp:revision>
  <dcterms:created xsi:type="dcterms:W3CDTF">2023-11-30T21:05:39Z</dcterms:created>
  <dcterms:modified xsi:type="dcterms:W3CDTF">2023-12-02T05:45:33Z</dcterms:modified>
</cp:coreProperties>
</file>