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Biểu đồ doanh thu</a:t>
            </a:r>
            <a:endParaRPr lang="vi-VN" sz="54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Tháng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Trang_tính1!$A$2:$A$20</c:f>
              <c:strCache>
                <c:ptCount val="19"/>
                <c:pt idx="0">
                  <c:v>Q1</c:v>
                </c:pt>
                <c:pt idx="3">
                  <c:v>Tổng Q1</c:v>
                </c:pt>
                <c:pt idx="5">
                  <c:v>Q2</c:v>
                </c:pt>
                <c:pt idx="8">
                  <c:v>Tổng Q2</c:v>
                </c:pt>
                <c:pt idx="10">
                  <c:v>Q3</c:v>
                </c:pt>
                <c:pt idx="13">
                  <c:v>Tổng Q3</c:v>
                </c:pt>
                <c:pt idx="15">
                  <c:v>Q4</c:v>
                </c:pt>
                <c:pt idx="18">
                  <c:v>Tổng Q4</c:v>
                </c:pt>
              </c:strCache>
            </c:strRef>
          </c:cat>
          <c:val>
            <c:numRef>
              <c:f>Trang_tính1!$B$2:$B$20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98-49D4-A0C1-9C45F2E4FDD9}"/>
            </c:ext>
          </c:extLst>
        </c:ser>
        <c:ser>
          <c:idx val="1"/>
          <c:order val="1"/>
          <c:tx>
            <c:strRef>
              <c:f>Trang_tính1!$C$1</c:f>
              <c:strCache>
                <c:ptCount val="1"/>
                <c:pt idx="0">
                  <c:v>Doanh thu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3"/>
            <c:marker>
              <c:symbol val="none"/>
            </c:marker>
            <c:bubble3D val="0"/>
            <c:spPr>
              <a:ln w="28575" cap="rnd">
                <a:solidFill>
                  <a:srgbClr val="00B05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8E98-49D4-A0C1-9C45F2E4FDD9}"/>
              </c:ext>
            </c:extLst>
          </c:dPt>
          <c:dPt>
            <c:idx val="8"/>
            <c:marker>
              <c:symbol val="none"/>
            </c:marker>
            <c:bubble3D val="0"/>
            <c:spPr>
              <a:ln w="28575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98-49D4-A0C1-9C45F2E4FDD9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28575" cap="rnd">
                <a:solidFill>
                  <a:srgbClr val="FFFF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E98-49D4-A0C1-9C45F2E4FDD9}"/>
              </c:ext>
            </c:extLst>
          </c:dPt>
          <c:dPt>
            <c:idx val="18"/>
            <c:marker>
              <c:symbol val="none"/>
            </c:marker>
            <c:bubble3D val="0"/>
            <c:spPr>
              <a:ln w="28575" cap="rnd">
                <a:solidFill>
                  <a:srgbClr val="00206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98-49D4-A0C1-9C45F2E4FDD9}"/>
              </c:ext>
            </c:extLst>
          </c:dPt>
          <c:cat>
            <c:strRef>
              <c:f>Trang_tính1!$A$2:$A$20</c:f>
              <c:strCache>
                <c:ptCount val="19"/>
                <c:pt idx="0">
                  <c:v>Q1</c:v>
                </c:pt>
                <c:pt idx="3">
                  <c:v>Tổng Q1</c:v>
                </c:pt>
                <c:pt idx="5">
                  <c:v>Q2</c:v>
                </c:pt>
                <c:pt idx="8">
                  <c:v>Tổng Q2</c:v>
                </c:pt>
                <c:pt idx="10">
                  <c:v>Q3</c:v>
                </c:pt>
                <c:pt idx="13">
                  <c:v>Tổng Q3</c:v>
                </c:pt>
                <c:pt idx="15">
                  <c:v>Q4</c:v>
                </c:pt>
                <c:pt idx="18">
                  <c:v>Tổng Q4</c:v>
                </c:pt>
              </c:strCache>
            </c:strRef>
          </c:cat>
          <c:val>
            <c:numRef>
              <c:f>Trang_tính1!$C$2:$C$20</c:f>
              <c:numCache>
                <c:formatCode>#,##0</c:formatCode>
                <c:ptCount val="19"/>
                <c:pt idx="0">
                  <c:v>12500</c:v>
                </c:pt>
                <c:pt idx="1">
                  <c:v>9800</c:v>
                </c:pt>
                <c:pt idx="2">
                  <c:v>14200</c:v>
                </c:pt>
                <c:pt idx="3">
                  <c:v>36500</c:v>
                </c:pt>
                <c:pt idx="5">
                  <c:v>15500</c:v>
                </c:pt>
                <c:pt idx="6">
                  <c:v>16800</c:v>
                </c:pt>
                <c:pt idx="7">
                  <c:v>18200</c:v>
                </c:pt>
                <c:pt idx="8">
                  <c:v>50500</c:v>
                </c:pt>
                <c:pt idx="10">
                  <c:v>17500</c:v>
                </c:pt>
                <c:pt idx="11">
                  <c:v>16000</c:v>
                </c:pt>
                <c:pt idx="12">
                  <c:v>19500</c:v>
                </c:pt>
                <c:pt idx="13">
                  <c:v>53000</c:v>
                </c:pt>
                <c:pt idx="15">
                  <c:v>20000</c:v>
                </c:pt>
                <c:pt idx="16">
                  <c:v>25500</c:v>
                </c:pt>
                <c:pt idx="17">
                  <c:v>28000</c:v>
                </c:pt>
                <c:pt idx="18">
                  <c:v>73500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98-49D4-A0C1-9C45F2E4FDD9}"/>
            </c:ext>
          </c:extLst>
        </c:ser>
        <c:ser>
          <c:idx val="2"/>
          <c:order val="2"/>
          <c:tx>
            <c:strRef>
              <c:f>Trang_tính1!$D$1</c:f>
              <c:strCache>
                <c:ptCount val="1"/>
                <c:pt idx="0">
                  <c:v>Ghi chú / Nguyên nhân biến động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Trang_tính1!$A$2:$A$20</c:f>
              <c:strCache>
                <c:ptCount val="19"/>
                <c:pt idx="0">
                  <c:v>Q1</c:v>
                </c:pt>
                <c:pt idx="3">
                  <c:v>Tổng Q1</c:v>
                </c:pt>
                <c:pt idx="5">
                  <c:v>Q2</c:v>
                </c:pt>
                <c:pt idx="8">
                  <c:v>Tổng Q2</c:v>
                </c:pt>
                <c:pt idx="10">
                  <c:v>Q3</c:v>
                </c:pt>
                <c:pt idx="13">
                  <c:v>Tổng Q3</c:v>
                </c:pt>
                <c:pt idx="15">
                  <c:v>Q4</c:v>
                </c:pt>
                <c:pt idx="18">
                  <c:v>Tổng Q4</c:v>
                </c:pt>
              </c:strCache>
            </c:strRef>
          </c:cat>
          <c:val>
            <c:numRef>
              <c:f>Trang_tính1!$D$2:$D$20</c:f>
              <c:numCache>
                <c:formatCode>General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98-49D4-A0C1-9C45F2E4F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5957248"/>
        <c:axId val="809646080"/>
      </c:lineChart>
      <c:catAx>
        <c:axId val="65595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809646080"/>
        <c:crosses val="autoZero"/>
        <c:auto val="1"/>
        <c:lblAlgn val="ctr"/>
        <c:lblOffset val="100"/>
        <c:noMultiLvlLbl val="0"/>
      </c:catAx>
      <c:valAx>
        <c:axId val="809646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65595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CFE6DE4-B04B-ACFF-9E71-CCC6C38B7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87D9007-81A5-E945-9251-B34C13E00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A915BD3-FFBF-C49B-6125-8B6C138B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82C278D-660A-7827-2A78-EB45AFB2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094929-CBF5-8777-800B-4EE4DD8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316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E78447-C41E-4409-C6BF-B0DE2ABB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DDE9D579-7B88-A567-4184-3C5EC0B69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98D5E9-3E2C-0EC2-1743-445462ED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B7CCC98-92C2-C833-FE81-F6EC0DA6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41B860A-8C17-BDEF-7692-22BD2124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659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D24872C-EEAA-5F9D-7572-4A8E8D6CE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2B537A27-1B36-EE72-D6B1-A51168AAA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37A044-08DF-3D44-DCBD-F6CAF8E3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FBD30EB-9CF7-4AEF-9F7E-566C6B15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6D4516D-5AA5-66FC-B65E-34CAA0183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67015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9ED83E-9937-0EBF-726F-41007A38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3604083-1827-A985-48A3-C14E0217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8459FC7-4E7E-E04E-3282-07480244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F9AB2B-1A1F-FD68-0B9E-D0FCC019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30B38A4-845B-32AB-97BC-F4B13458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46500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3549613-B6F3-1E55-3E05-839002F5C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DBA2E7C-50A5-5448-8FF8-A6E1A9C54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6D137C-20F2-39A9-AF1E-A082515C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5351A7D-371C-CF44-7DC1-13A871A6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5216F4E-300C-DBB4-060E-FC647FEE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80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D010BC-D2B0-C935-F55F-0B5ED1D0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2514445-DFF6-04E8-C9BF-D64BEBBBA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41EDBD4-69A9-45A4-B462-3AA4CF2FA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710814C-7BAF-EF1B-EA11-CD6D2B97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D16F089-7E93-C7DC-00EB-407BE213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15A1C6A-E3ED-6F44-73F8-FE770C13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395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7468DC-F631-5CF3-0364-99C234684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67E8FCB-C3B8-B623-372A-7D43CB05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39F5BD3-1757-5200-7CBF-EC951183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6BD1DD46-2F9B-7FA8-0A89-9C4E2FE2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D945ECAB-C429-94F5-D282-A2ACA7B0E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4FF81A3-D680-70C7-D224-1E5DC13F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DAFE05C-1545-00B9-7D32-FC1A9EDE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38CDBCF2-0F43-5A69-CBB8-26972C89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488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4933416-7F6A-7BAF-3CCE-BFBA21EF2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924E64F-3850-0B0C-7B51-F4CC04C61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26415E0-AA9B-7557-1821-818F5781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212F50-6D9B-06A8-8FB8-BCD94648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5418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30E5A653-AC13-35F2-94BA-16DD3477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5C39437-C2EB-45A2-4D8E-6A4E3F59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7311D99-58AD-28E3-6B9D-202F929A2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002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42EF09-B3C8-1AC2-3B3C-F6A964B4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4C63481-AC0D-DF16-9421-FAEFE20CB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029E0B3-FB55-24C5-10E7-DDFB68E45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AFEF6355-E2BC-0E8B-7D9F-97F5E503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CABB4A80-5DE1-42AF-76BA-A280789D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D4868B8-6A9C-4C1E-A393-4E91A05A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806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16F4F9-56A5-A430-74DE-D8B61CDF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8DD78ED3-1FEB-C936-ED1C-A718191D9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88E631F-B0BF-1AEF-F13E-E5B16DBCC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66058E8-19EE-5378-CC07-475360EE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B63CB04-A239-EFB6-152A-74943C41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0E69807-ACF3-DA03-8E47-FD0D60FD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518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B0E82019-8174-B916-1016-682CC977F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ACF467BA-9290-CE95-24C2-94CED911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4E7529-BE0B-1052-2BB0-96AB859FD3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1768A-691B-4E78-99D4-2991E69B4C69}" type="datetimeFigureOut">
              <a:rPr lang="vi-VN" smtClean="0"/>
              <a:t>29/09/2025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94742B0-2151-149C-513C-771C28F05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885016-9555-89E3-DED6-576D9622A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01BDE-15DF-48DF-B00A-27C90BF59E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219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2117645-BB74-A1D3-B04E-72AE62C36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9368" y="119473"/>
            <a:ext cx="9144000" cy="922747"/>
          </a:xfrm>
        </p:spPr>
        <p:txBody>
          <a:bodyPr/>
          <a:lstStyle/>
          <a:p>
            <a:r>
              <a:rPr lang="vi-VN" dirty="0"/>
              <a:t>Biểu đồ doanh thu</a:t>
            </a:r>
          </a:p>
        </p:txBody>
      </p:sp>
      <p:graphicFrame>
        <p:nvGraphicFramePr>
          <p:cNvPr id="6" name="Biểu đồ 5">
            <a:extLst>
              <a:ext uri="{FF2B5EF4-FFF2-40B4-BE49-F238E27FC236}">
                <a16:creationId xmlns:a16="http://schemas.microsoft.com/office/drawing/2014/main" id="{181E5A3F-3FEB-8663-D2AB-D036DD3F69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3700635"/>
              </p:ext>
            </p:extLst>
          </p:nvPr>
        </p:nvGraphicFramePr>
        <p:xfrm>
          <a:off x="1946787" y="1221111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756691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Màn hình rộng</PresentationFormat>
  <Paragraphs>2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Việt Anh Đỗ</dc:creator>
  <cp:lastModifiedBy>Việt Anh Đỗ</cp:lastModifiedBy>
  <cp:revision>1</cp:revision>
  <dcterms:created xsi:type="dcterms:W3CDTF">2025-09-29T07:18:30Z</dcterms:created>
  <dcterms:modified xsi:type="dcterms:W3CDTF">2025-09-29T07:23:59Z</dcterms:modified>
</cp:coreProperties>
</file>