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E5D1A8-AE9C-421B-B12F-1C02D012BB0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29BDD05-1158-4F45-9376-CA2045A5EEDA}">
      <dgm:prSet phldrT="[Text]" custT="1"/>
      <dgm:spPr/>
      <dgm:t>
        <a:bodyPr/>
        <a:lstStyle/>
        <a:p>
          <a:r>
            <a:rPr lang="en-US" sz="2500"/>
            <a:t>1</a:t>
          </a:r>
        </a:p>
      </dgm:t>
    </dgm:pt>
    <dgm:pt modelId="{1927FF1D-2F21-4359-A95C-0F838EB94505}" type="parTrans" cxnId="{66A30AD4-A067-4DC5-B1D3-B3AA4EFF6FF3}">
      <dgm:prSet/>
      <dgm:spPr/>
      <dgm:t>
        <a:bodyPr/>
        <a:lstStyle/>
        <a:p>
          <a:endParaRPr lang="en-US" sz="2500"/>
        </a:p>
      </dgm:t>
    </dgm:pt>
    <dgm:pt modelId="{34426F66-4669-4EF5-AA61-33F51E93571D}" type="sibTrans" cxnId="{66A30AD4-A067-4DC5-B1D3-B3AA4EFF6FF3}">
      <dgm:prSet/>
      <dgm:spPr/>
      <dgm:t>
        <a:bodyPr/>
        <a:lstStyle/>
        <a:p>
          <a:endParaRPr lang="en-US" sz="2500"/>
        </a:p>
      </dgm:t>
    </dgm:pt>
    <dgm:pt modelId="{B5E2CDB4-646A-43D2-B9A2-BBB3307F7450}">
      <dgm:prSet phldrT="[Text]" custT="1"/>
      <dgm:spPr/>
      <dgm:t>
        <a:bodyPr/>
        <a:lstStyle/>
        <a:p>
          <a:r>
            <a:rPr lang="en-US" sz="2500"/>
            <a:t> THUẬT TOÁN</a:t>
          </a:r>
        </a:p>
      </dgm:t>
    </dgm:pt>
    <dgm:pt modelId="{4D089B0A-75C7-4123-ABCD-AA957B4CEA5F}" type="parTrans" cxnId="{5F6BEDC1-7094-4FD7-AA2C-9B6DFC71C79F}">
      <dgm:prSet/>
      <dgm:spPr/>
      <dgm:t>
        <a:bodyPr/>
        <a:lstStyle/>
        <a:p>
          <a:endParaRPr lang="en-US" sz="2500"/>
        </a:p>
      </dgm:t>
    </dgm:pt>
    <dgm:pt modelId="{13DB9DB4-05E1-4437-B288-F45F508FD047}" type="sibTrans" cxnId="{5F6BEDC1-7094-4FD7-AA2C-9B6DFC71C79F}">
      <dgm:prSet/>
      <dgm:spPr/>
      <dgm:t>
        <a:bodyPr/>
        <a:lstStyle/>
        <a:p>
          <a:endParaRPr lang="en-US" sz="2500"/>
        </a:p>
      </dgm:t>
    </dgm:pt>
    <dgm:pt modelId="{D5F2A99C-70E2-49A8-9420-EEB4038C4C3C}">
      <dgm:prSet phldrT="[Text]" custT="1"/>
      <dgm:spPr/>
      <dgm:t>
        <a:bodyPr/>
        <a:lstStyle/>
        <a:p>
          <a:r>
            <a:rPr lang="en-US" sz="2500"/>
            <a:t>2</a:t>
          </a:r>
        </a:p>
      </dgm:t>
    </dgm:pt>
    <dgm:pt modelId="{64FB877B-F2D4-4440-B9FA-3F5060305797}" type="parTrans" cxnId="{178A31C5-BB5C-4958-81B7-A94085023965}">
      <dgm:prSet/>
      <dgm:spPr/>
      <dgm:t>
        <a:bodyPr/>
        <a:lstStyle/>
        <a:p>
          <a:endParaRPr lang="en-US" sz="2500"/>
        </a:p>
      </dgm:t>
    </dgm:pt>
    <dgm:pt modelId="{8A4EC2CB-4A91-43F2-9AAE-53D50E9225D6}" type="sibTrans" cxnId="{178A31C5-BB5C-4958-81B7-A94085023965}">
      <dgm:prSet/>
      <dgm:spPr/>
      <dgm:t>
        <a:bodyPr/>
        <a:lstStyle/>
        <a:p>
          <a:endParaRPr lang="en-US" sz="2500"/>
        </a:p>
      </dgm:t>
    </dgm:pt>
    <dgm:pt modelId="{8A6BCC18-9046-4314-8DF1-D921B8573FBA}">
      <dgm:prSet phldrT="[Text]" custT="1"/>
      <dgm:spPr/>
      <dgm:t>
        <a:bodyPr/>
        <a:lstStyle/>
        <a:p>
          <a:r>
            <a:rPr lang="en-US" sz="2500"/>
            <a:t> DEMO</a:t>
          </a:r>
        </a:p>
      </dgm:t>
    </dgm:pt>
    <dgm:pt modelId="{01980DD6-A8F0-48BB-A9F0-9FC389309EAA}" type="parTrans" cxnId="{C43BAA1A-A67E-48F3-AEDA-6D37431F1AA7}">
      <dgm:prSet/>
      <dgm:spPr/>
      <dgm:t>
        <a:bodyPr/>
        <a:lstStyle/>
        <a:p>
          <a:endParaRPr lang="en-US" sz="2500"/>
        </a:p>
      </dgm:t>
    </dgm:pt>
    <dgm:pt modelId="{4322D525-D2D7-464D-8A31-E7965B73EF85}" type="sibTrans" cxnId="{C43BAA1A-A67E-48F3-AEDA-6D37431F1AA7}">
      <dgm:prSet/>
      <dgm:spPr/>
      <dgm:t>
        <a:bodyPr/>
        <a:lstStyle/>
        <a:p>
          <a:endParaRPr lang="en-US" sz="2500"/>
        </a:p>
      </dgm:t>
    </dgm:pt>
    <dgm:pt modelId="{4846A47D-5674-4EA9-BDCF-1F2F363C6A3C}" type="pres">
      <dgm:prSet presAssocID="{4DE5D1A8-AE9C-421B-B12F-1C02D012BB05}" presName="linearFlow" presStyleCnt="0">
        <dgm:presLayoutVars>
          <dgm:dir/>
          <dgm:animLvl val="lvl"/>
          <dgm:resizeHandles val="exact"/>
        </dgm:presLayoutVars>
      </dgm:prSet>
      <dgm:spPr/>
    </dgm:pt>
    <dgm:pt modelId="{A4A7AC94-C625-4121-80A6-D07C36B93D05}" type="pres">
      <dgm:prSet presAssocID="{929BDD05-1158-4F45-9376-CA2045A5EEDA}" presName="composite" presStyleCnt="0"/>
      <dgm:spPr/>
    </dgm:pt>
    <dgm:pt modelId="{BCAC300A-EAFB-4247-A812-DFBE51E5ED14}" type="pres">
      <dgm:prSet presAssocID="{929BDD05-1158-4F45-9376-CA2045A5EEDA}" presName="parentText" presStyleLbl="alignNode1" presStyleIdx="0" presStyleCnt="2">
        <dgm:presLayoutVars>
          <dgm:chMax val="1"/>
          <dgm:bulletEnabled val="1"/>
        </dgm:presLayoutVars>
      </dgm:prSet>
      <dgm:spPr/>
    </dgm:pt>
    <dgm:pt modelId="{F064B08C-01E7-460D-9379-6B7A5B84B74D}" type="pres">
      <dgm:prSet presAssocID="{929BDD05-1158-4F45-9376-CA2045A5EEDA}" presName="descendantText" presStyleLbl="alignAcc1" presStyleIdx="0" presStyleCnt="2">
        <dgm:presLayoutVars>
          <dgm:bulletEnabled val="1"/>
        </dgm:presLayoutVars>
      </dgm:prSet>
      <dgm:spPr/>
    </dgm:pt>
    <dgm:pt modelId="{C8353310-FB3C-49DB-A66A-7FF472EEFC7D}" type="pres">
      <dgm:prSet presAssocID="{34426F66-4669-4EF5-AA61-33F51E93571D}" presName="sp" presStyleCnt="0"/>
      <dgm:spPr/>
    </dgm:pt>
    <dgm:pt modelId="{B44E1E6E-1DE8-42ED-A11C-0045D04BD496}" type="pres">
      <dgm:prSet presAssocID="{D5F2A99C-70E2-49A8-9420-EEB4038C4C3C}" presName="composite" presStyleCnt="0"/>
      <dgm:spPr/>
    </dgm:pt>
    <dgm:pt modelId="{B08EC30F-9B7C-47A5-8E47-EE32D1CADA6D}" type="pres">
      <dgm:prSet presAssocID="{D5F2A99C-70E2-49A8-9420-EEB4038C4C3C}" presName="parentText" presStyleLbl="alignNode1" presStyleIdx="1" presStyleCnt="2">
        <dgm:presLayoutVars>
          <dgm:chMax val="1"/>
          <dgm:bulletEnabled val="1"/>
        </dgm:presLayoutVars>
      </dgm:prSet>
      <dgm:spPr/>
    </dgm:pt>
    <dgm:pt modelId="{9BC4F450-F1E1-40B8-9BEB-D278B39CA369}" type="pres">
      <dgm:prSet presAssocID="{D5F2A99C-70E2-49A8-9420-EEB4038C4C3C}" presName="descendantText" presStyleLbl="alignAcc1" presStyleIdx="1" presStyleCnt="2">
        <dgm:presLayoutVars>
          <dgm:bulletEnabled val="1"/>
        </dgm:presLayoutVars>
      </dgm:prSet>
      <dgm:spPr/>
    </dgm:pt>
  </dgm:ptLst>
  <dgm:cxnLst>
    <dgm:cxn modelId="{C43BAA1A-A67E-48F3-AEDA-6D37431F1AA7}" srcId="{D5F2A99C-70E2-49A8-9420-EEB4038C4C3C}" destId="{8A6BCC18-9046-4314-8DF1-D921B8573FBA}" srcOrd="0" destOrd="0" parTransId="{01980DD6-A8F0-48BB-A9F0-9FC389309EAA}" sibTransId="{4322D525-D2D7-464D-8A31-E7965B73EF85}"/>
    <dgm:cxn modelId="{75209B5D-23EF-4F50-860C-661E8C238675}" type="presOf" srcId="{D5F2A99C-70E2-49A8-9420-EEB4038C4C3C}" destId="{B08EC30F-9B7C-47A5-8E47-EE32D1CADA6D}" srcOrd="0" destOrd="0" presId="urn:microsoft.com/office/officeart/2005/8/layout/chevron2"/>
    <dgm:cxn modelId="{222F62B8-3624-4C97-9F25-A5CE2933FD8E}" type="presOf" srcId="{4DE5D1A8-AE9C-421B-B12F-1C02D012BB05}" destId="{4846A47D-5674-4EA9-BDCF-1F2F363C6A3C}" srcOrd="0" destOrd="0" presId="urn:microsoft.com/office/officeart/2005/8/layout/chevron2"/>
    <dgm:cxn modelId="{5F6BEDC1-7094-4FD7-AA2C-9B6DFC71C79F}" srcId="{929BDD05-1158-4F45-9376-CA2045A5EEDA}" destId="{B5E2CDB4-646A-43D2-B9A2-BBB3307F7450}" srcOrd="0" destOrd="0" parTransId="{4D089B0A-75C7-4123-ABCD-AA957B4CEA5F}" sibTransId="{13DB9DB4-05E1-4437-B288-F45F508FD047}"/>
    <dgm:cxn modelId="{178A31C5-BB5C-4958-81B7-A94085023965}" srcId="{4DE5D1A8-AE9C-421B-B12F-1C02D012BB05}" destId="{D5F2A99C-70E2-49A8-9420-EEB4038C4C3C}" srcOrd="1" destOrd="0" parTransId="{64FB877B-F2D4-4440-B9FA-3F5060305797}" sibTransId="{8A4EC2CB-4A91-43F2-9AAE-53D50E9225D6}"/>
    <dgm:cxn modelId="{66A30AD4-A067-4DC5-B1D3-B3AA4EFF6FF3}" srcId="{4DE5D1A8-AE9C-421B-B12F-1C02D012BB05}" destId="{929BDD05-1158-4F45-9376-CA2045A5EEDA}" srcOrd="0" destOrd="0" parTransId="{1927FF1D-2F21-4359-A95C-0F838EB94505}" sibTransId="{34426F66-4669-4EF5-AA61-33F51E93571D}"/>
    <dgm:cxn modelId="{6ABB0ADC-4C0F-44FF-AE3C-60C1962A2A95}" type="presOf" srcId="{B5E2CDB4-646A-43D2-B9A2-BBB3307F7450}" destId="{F064B08C-01E7-460D-9379-6B7A5B84B74D}" srcOrd="0" destOrd="0" presId="urn:microsoft.com/office/officeart/2005/8/layout/chevron2"/>
    <dgm:cxn modelId="{BA2485E6-8BF0-4EE2-9F8F-B23931D71FDD}" type="presOf" srcId="{929BDD05-1158-4F45-9376-CA2045A5EEDA}" destId="{BCAC300A-EAFB-4247-A812-DFBE51E5ED14}" srcOrd="0" destOrd="0" presId="urn:microsoft.com/office/officeart/2005/8/layout/chevron2"/>
    <dgm:cxn modelId="{CBFE31E7-86D6-4881-B4AC-FE93728E7DA7}" type="presOf" srcId="{8A6BCC18-9046-4314-8DF1-D921B8573FBA}" destId="{9BC4F450-F1E1-40B8-9BEB-D278B39CA369}" srcOrd="0" destOrd="0" presId="urn:microsoft.com/office/officeart/2005/8/layout/chevron2"/>
    <dgm:cxn modelId="{186A6392-0A78-41CE-9BAF-E53B82454C99}" type="presParOf" srcId="{4846A47D-5674-4EA9-BDCF-1F2F363C6A3C}" destId="{A4A7AC94-C625-4121-80A6-D07C36B93D05}" srcOrd="0" destOrd="0" presId="urn:microsoft.com/office/officeart/2005/8/layout/chevron2"/>
    <dgm:cxn modelId="{AFB977D0-EACD-4787-94A5-08EF69AECA72}" type="presParOf" srcId="{A4A7AC94-C625-4121-80A6-D07C36B93D05}" destId="{BCAC300A-EAFB-4247-A812-DFBE51E5ED14}" srcOrd="0" destOrd="0" presId="urn:microsoft.com/office/officeart/2005/8/layout/chevron2"/>
    <dgm:cxn modelId="{ED70EFE1-3F66-4945-B358-5E538E57997B}" type="presParOf" srcId="{A4A7AC94-C625-4121-80A6-D07C36B93D05}" destId="{F064B08C-01E7-460D-9379-6B7A5B84B74D}" srcOrd="1" destOrd="0" presId="urn:microsoft.com/office/officeart/2005/8/layout/chevron2"/>
    <dgm:cxn modelId="{D7CBECEC-9C57-4E59-965E-83232B8405D5}" type="presParOf" srcId="{4846A47D-5674-4EA9-BDCF-1F2F363C6A3C}" destId="{C8353310-FB3C-49DB-A66A-7FF472EEFC7D}" srcOrd="1" destOrd="0" presId="urn:microsoft.com/office/officeart/2005/8/layout/chevron2"/>
    <dgm:cxn modelId="{80DF159A-C2B1-4EFC-A293-1EC81151CD15}" type="presParOf" srcId="{4846A47D-5674-4EA9-BDCF-1F2F363C6A3C}" destId="{B44E1E6E-1DE8-42ED-A11C-0045D04BD496}" srcOrd="2" destOrd="0" presId="urn:microsoft.com/office/officeart/2005/8/layout/chevron2"/>
    <dgm:cxn modelId="{38A6BA81-2710-4069-BB97-7CEE6FD664EB}" type="presParOf" srcId="{B44E1E6E-1DE8-42ED-A11C-0045D04BD496}" destId="{B08EC30F-9B7C-47A5-8E47-EE32D1CADA6D}" srcOrd="0" destOrd="0" presId="urn:microsoft.com/office/officeart/2005/8/layout/chevron2"/>
    <dgm:cxn modelId="{18A172C5-375B-4462-84ED-0BAE530C82BA}" type="presParOf" srcId="{B44E1E6E-1DE8-42ED-A11C-0045D04BD496}" destId="{9BC4F450-F1E1-40B8-9BEB-D278B39CA36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BEE303-56FF-4D23-9271-343A6F30D9D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619775E-76F9-4F57-9500-FBC1193E5ED5}">
      <dgm:prSet phldrT="[Text]"/>
      <dgm:spPr/>
      <dgm:t>
        <a:bodyPr/>
        <a:lstStyle/>
        <a:p>
          <a:r>
            <a:rPr lang="en-US"/>
            <a:t>Tiền xử lý</a:t>
          </a:r>
        </a:p>
      </dgm:t>
    </dgm:pt>
    <dgm:pt modelId="{7D94418E-9F09-46A8-8EB8-D6DD8FEB7EB7}" type="parTrans" cxnId="{D6AF9918-E2A9-4F7E-961A-B636FAC5808F}">
      <dgm:prSet/>
      <dgm:spPr/>
      <dgm:t>
        <a:bodyPr/>
        <a:lstStyle/>
        <a:p>
          <a:endParaRPr lang="en-US"/>
        </a:p>
      </dgm:t>
    </dgm:pt>
    <dgm:pt modelId="{7F89EA01-6059-4A96-8F37-616790BFC6F4}" type="sibTrans" cxnId="{D6AF9918-E2A9-4F7E-961A-B636FAC5808F}">
      <dgm:prSet/>
      <dgm:spPr/>
      <dgm:t>
        <a:bodyPr/>
        <a:lstStyle/>
        <a:p>
          <a:endParaRPr lang="en-US"/>
        </a:p>
      </dgm:t>
    </dgm:pt>
    <dgm:pt modelId="{A34CB31F-F0AF-4BF3-A497-20C1072126D9}">
      <dgm:prSet phldrT="[Text]"/>
      <dgm:spPr/>
      <dgm:t>
        <a:bodyPr/>
        <a:lstStyle/>
        <a:p>
          <a:pPr>
            <a:buFont typeface="+mj-lt"/>
            <a:buAutoNum type="arabicPeriod"/>
          </a:pPr>
          <a:r>
            <a:rPr lang="en-US" b="0" i="0"/>
            <a:t>Tính gradient</a:t>
          </a:r>
          <a:endParaRPr lang="en-US"/>
        </a:p>
      </dgm:t>
    </dgm:pt>
    <dgm:pt modelId="{95D799C9-56BA-466A-816F-A32D2A92B3EF}" type="parTrans" cxnId="{6DDB8588-72F9-4AF0-B419-908EA1641EBA}">
      <dgm:prSet/>
      <dgm:spPr/>
      <dgm:t>
        <a:bodyPr/>
        <a:lstStyle/>
        <a:p>
          <a:endParaRPr lang="en-US"/>
        </a:p>
      </dgm:t>
    </dgm:pt>
    <dgm:pt modelId="{9CE62D4A-778B-4C62-A868-2A4091E6EB7F}" type="sibTrans" cxnId="{6DDB8588-72F9-4AF0-B419-908EA1641EBA}">
      <dgm:prSet/>
      <dgm:spPr/>
      <dgm:t>
        <a:bodyPr/>
        <a:lstStyle/>
        <a:p>
          <a:endParaRPr lang="en-US"/>
        </a:p>
      </dgm:t>
    </dgm:pt>
    <dgm:pt modelId="{8D334DD6-E6A6-435A-8F2B-D19ED545035A}">
      <dgm:prSet phldrT="[Text]"/>
      <dgm:spPr/>
      <dgm:t>
        <a:bodyPr/>
        <a:lstStyle/>
        <a:p>
          <a:pPr>
            <a:buFont typeface="+mj-lt"/>
            <a:buAutoNum type="arabicPeriod"/>
          </a:pPr>
          <a:r>
            <a:rPr lang="vi-VN" b="0" i="0"/>
            <a:t>Tính vector đặc trưng cho từng ô (cells)</a:t>
          </a:r>
          <a:endParaRPr lang="en-US"/>
        </a:p>
      </dgm:t>
    </dgm:pt>
    <dgm:pt modelId="{F0AB9D22-650F-478A-AD4E-7334587769D5}" type="parTrans" cxnId="{779F1323-626B-4336-9439-7A46730FE5B8}">
      <dgm:prSet/>
      <dgm:spPr/>
      <dgm:t>
        <a:bodyPr/>
        <a:lstStyle/>
        <a:p>
          <a:endParaRPr lang="en-US"/>
        </a:p>
      </dgm:t>
    </dgm:pt>
    <dgm:pt modelId="{A8C053D6-86D6-439E-AB70-826218CE9910}" type="sibTrans" cxnId="{779F1323-626B-4336-9439-7A46730FE5B8}">
      <dgm:prSet/>
      <dgm:spPr/>
      <dgm:t>
        <a:bodyPr/>
        <a:lstStyle/>
        <a:p>
          <a:endParaRPr lang="en-US"/>
        </a:p>
      </dgm:t>
    </dgm:pt>
    <dgm:pt modelId="{8B413EC4-3D56-401C-836D-DD221FD2C49A}">
      <dgm:prSet phldrT="[Text]"/>
      <dgm:spPr/>
      <dgm:t>
        <a:bodyPr/>
        <a:lstStyle/>
        <a:p>
          <a:pPr>
            <a:buFont typeface="+mj-lt"/>
            <a:buAutoNum type="arabicPeriod"/>
          </a:pPr>
          <a:r>
            <a:rPr lang="en-US" b="0" i="0"/>
            <a:t>Chuẩn hóa khối (blocks)</a:t>
          </a:r>
          <a:endParaRPr lang="en-US"/>
        </a:p>
      </dgm:t>
    </dgm:pt>
    <dgm:pt modelId="{9285C068-3BB1-4953-9AC6-85487418617F}" type="parTrans" cxnId="{A4950DCC-3EDC-424B-AD67-061C0DF2A5D6}">
      <dgm:prSet/>
      <dgm:spPr/>
      <dgm:t>
        <a:bodyPr/>
        <a:lstStyle/>
        <a:p>
          <a:endParaRPr lang="en-US"/>
        </a:p>
      </dgm:t>
    </dgm:pt>
    <dgm:pt modelId="{A06E25F4-1C6D-4B0B-88B7-CFCA7F9CB95B}" type="sibTrans" cxnId="{A4950DCC-3EDC-424B-AD67-061C0DF2A5D6}">
      <dgm:prSet/>
      <dgm:spPr/>
      <dgm:t>
        <a:bodyPr/>
        <a:lstStyle/>
        <a:p>
          <a:endParaRPr lang="en-US"/>
        </a:p>
      </dgm:t>
    </dgm:pt>
    <dgm:pt modelId="{495382ED-A899-4E8A-8D94-A21C530000BA}">
      <dgm:prSet phldrT="[Text]"/>
      <dgm:spPr/>
      <dgm:t>
        <a:bodyPr/>
        <a:lstStyle/>
        <a:p>
          <a:pPr>
            <a:buFont typeface="+mj-lt"/>
            <a:buAutoNum type="arabicPeriod"/>
          </a:pPr>
          <a:r>
            <a:rPr lang="en-US" b="0" i="0"/>
            <a:t>Tính toán vector HOG</a:t>
          </a:r>
          <a:endParaRPr lang="en-US"/>
        </a:p>
      </dgm:t>
    </dgm:pt>
    <dgm:pt modelId="{23C1DC8C-F865-4714-B8FB-9E34CE685AA8}" type="parTrans" cxnId="{E6A56C80-8F51-4B79-8766-2F8548565623}">
      <dgm:prSet/>
      <dgm:spPr/>
      <dgm:t>
        <a:bodyPr/>
        <a:lstStyle/>
        <a:p>
          <a:endParaRPr lang="en-US"/>
        </a:p>
      </dgm:t>
    </dgm:pt>
    <dgm:pt modelId="{15773BE2-0BE1-4B64-BFDB-F9C8C1EB7710}" type="sibTrans" cxnId="{E6A56C80-8F51-4B79-8766-2F8548565623}">
      <dgm:prSet/>
      <dgm:spPr/>
      <dgm:t>
        <a:bodyPr/>
        <a:lstStyle/>
        <a:p>
          <a:endParaRPr lang="en-US"/>
        </a:p>
      </dgm:t>
    </dgm:pt>
    <dgm:pt modelId="{4BD69BE6-93EF-403C-969D-C811BC9A3F21}" type="pres">
      <dgm:prSet presAssocID="{F3BEE303-56FF-4D23-9271-343A6F30D9D3}" presName="Name0" presStyleCnt="0">
        <dgm:presLayoutVars>
          <dgm:chMax val="7"/>
          <dgm:chPref val="7"/>
          <dgm:dir/>
        </dgm:presLayoutVars>
      </dgm:prSet>
      <dgm:spPr/>
    </dgm:pt>
    <dgm:pt modelId="{32E81D86-1CE1-46AF-AE52-ABCAFDAA9DB7}" type="pres">
      <dgm:prSet presAssocID="{F3BEE303-56FF-4D23-9271-343A6F30D9D3}" presName="Name1" presStyleCnt="0"/>
      <dgm:spPr/>
    </dgm:pt>
    <dgm:pt modelId="{23FA1DE5-8557-4D3E-B09C-D92E95E131EC}" type="pres">
      <dgm:prSet presAssocID="{F3BEE303-56FF-4D23-9271-343A6F30D9D3}" presName="cycle" presStyleCnt="0"/>
      <dgm:spPr/>
    </dgm:pt>
    <dgm:pt modelId="{6CC18837-4F96-43B9-A5FF-1ACBCB760B32}" type="pres">
      <dgm:prSet presAssocID="{F3BEE303-56FF-4D23-9271-343A6F30D9D3}" presName="srcNode" presStyleLbl="node1" presStyleIdx="0" presStyleCnt="5"/>
      <dgm:spPr/>
    </dgm:pt>
    <dgm:pt modelId="{4FF3E9B8-7EBA-4230-9204-42DBEDCFCD50}" type="pres">
      <dgm:prSet presAssocID="{F3BEE303-56FF-4D23-9271-343A6F30D9D3}" presName="conn" presStyleLbl="parChTrans1D2" presStyleIdx="0" presStyleCnt="1"/>
      <dgm:spPr/>
    </dgm:pt>
    <dgm:pt modelId="{8BEAF0E9-EE13-4FCC-8861-B0222FB29DA1}" type="pres">
      <dgm:prSet presAssocID="{F3BEE303-56FF-4D23-9271-343A6F30D9D3}" presName="extraNode" presStyleLbl="node1" presStyleIdx="0" presStyleCnt="5"/>
      <dgm:spPr/>
    </dgm:pt>
    <dgm:pt modelId="{4FEC74B4-D197-4762-99FE-5D167A4F6FB8}" type="pres">
      <dgm:prSet presAssocID="{F3BEE303-56FF-4D23-9271-343A6F30D9D3}" presName="dstNode" presStyleLbl="node1" presStyleIdx="0" presStyleCnt="5"/>
      <dgm:spPr/>
    </dgm:pt>
    <dgm:pt modelId="{BAFA688C-00C1-4FCF-AD6E-7BD0C3294D9A}" type="pres">
      <dgm:prSet presAssocID="{6619775E-76F9-4F57-9500-FBC1193E5ED5}" presName="text_1" presStyleLbl="node1" presStyleIdx="0" presStyleCnt="5">
        <dgm:presLayoutVars>
          <dgm:bulletEnabled val="1"/>
        </dgm:presLayoutVars>
      </dgm:prSet>
      <dgm:spPr/>
    </dgm:pt>
    <dgm:pt modelId="{52699D84-C1CA-4476-9FD5-7FC0034051A6}" type="pres">
      <dgm:prSet presAssocID="{6619775E-76F9-4F57-9500-FBC1193E5ED5}" presName="accent_1" presStyleCnt="0"/>
      <dgm:spPr/>
    </dgm:pt>
    <dgm:pt modelId="{66332ED6-69B2-4862-BCB3-BBB67DE321C6}" type="pres">
      <dgm:prSet presAssocID="{6619775E-76F9-4F57-9500-FBC1193E5ED5}" presName="accentRepeatNode" presStyleLbl="solidFgAcc1" presStyleIdx="0" presStyleCnt="5"/>
      <dgm:spPr/>
    </dgm:pt>
    <dgm:pt modelId="{D32F72F8-0A91-4AA5-97AD-EDA2C819D737}" type="pres">
      <dgm:prSet presAssocID="{A34CB31F-F0AF-4BF3-A497-20C1072126D9}" presName="text_2" presStyleLbl="node1" presStyleIdx="1" presStyleCnt="5">
        <dgm:presLayoutVars>
          <dgm:bulletEnabled val="1"/>
        </dgm:presLayoutVars>
      </dgm:prSet>
      <dgm:spPr/>
    </dgm:pt>
    <dgm:pt modelId="{9F8DB6E1-3E19-41EF-9571-291A3E417F60}" type="pres">
      <dgm:prSet presAssocID="{A34CB31F-F0AF-4BF3-A497-20C1072126D9}" presName="accent_2" presStyleCnt="0"/>
      <dgm:spPr/>
    </dgm:pt>
    <dgm:pt modelId="{D0AF5CB7-558E-4360-A6B7-2F16289ADB55}" type="pres">
      <dgm:prSet presAssocID="{A34CB31F-F0AF-4BF3-A497-20C1072126D9}" presName="accentRepeatNode" presStyleLbl="solidFgAcc1" presStyleIdx="1" presStyleCnt="5"/>
      <dgm:spPr/>
    </dgm:pt>
    <dgm:pt modelId="{6B37E6D1-4F82-4CC0-9279-B822BD051CAC}" type="pres">
      <dgm:prSet presAssocID="{8D334DD6-E6A6-435A-8F2B-D19ED545035A}" presName="text_3" presStyleLbl="node1" presStyleIdx="2" presStyleCnt="5">
        <dgm:presLayoutVars>
          <dgm:bulletEnabled val="1"/>
        </dgm:presLayoutVars>
      </dgm:prSet>
      <dgm:spPr/>
    </dgm:pt>
    <dgm:pt modelId="{0F1D36D3-F6AA-44FC-B5A3-B0D7B0258507}" type="pres">
      <dgm:prSet presAssocID="{8D334DD6-E6A6-435A-8F2B-D19ED545035A}" presName="accent_3" presStyleCnt="0"/>
      <dgm:spPr/>
    </dgm:pt>
    <dgm:pt modelId="{E834897E-BDCC-4C1F-A678-C2176CC90CBB}" type="pres">
      <dgm:prSet presAssocID="{8D334DD6-E6A6-435A-8F2B-D19ED545035A}" presName="accentRepeatNode" presStyleLbl="solidFgAcc1" presStyleIdx="2" presStyleCnt="5"/>
      <dgm:spPr/>
    </dgm:pt>
    <dgm:pt modelId="{1D31EBFB-6AAE-48F3-8614-2F89C59698D8}" type="pres">
      <dgm:prSet presAssocID="{8B413EC4-3D56-401C-836D-DD221FD2C49A}" presName="text_4" presStyleLbl="node1" presStyleIdx="3" presStyleCnt="5">
        <dgm:presLayoutVars>
          <dgm:bulletEnabled val="1"/>
        </dgm:presLayoutVars>
      </dgm:prSet>
      <dgm:spPr/>
    </dgm:pt>
    <dgm:pt modelId="{856B81A2-FB75-4387-94C0-8EEBE119DA60}" type="pres">
      <dgm:prSet presAssocID="{8B413EC4-3D56-401C-836D-DD221FD2C49A}" presName="accent_4" presStyleCnt="0"/>
      <dgm:spPr/>
    </dgm:pt>
    <dgm:pt modelId="{B2B8C7ED-5FB3-42FB-8F7A-9112A90A6D4C}" type="pres">
      <dgm:prSet presAssocID="{8B413EC4-3D56-401C-836D-DD221FD2C49A}" presName="accentRepeatNode" presStyleLbl="solidFgAcc1" presStyleIdx="3" presStyleCnt="5"/>
      <dgm:spPr/>
    </dgm:pt>
    <dgm:pt modelId="{4D82E6F4-4ECE-4864-9915-4E2CCE8FB1F8}" type="pres">
      <dgm:prSet presAssocID="{495382ED-A899-4E8A-8D94-A21C530000BA}" presName="text_5" presStyleLbl="node1" presStyleIdx="4" presStyleCnt="5">
        <dgm:presLayoutVars>
          <dgm:bulletEnabled val="1"/>
        </dgm:presLayoutVars>
      </dgm:prSet>
      <dgm:spPr/>
    </dgm:pt>
    <dgm:pt modelId="{E6F765E3-9393-4A2C-A37F-D0A791A01C11}" type="pres">
      <dgm:prSet presAssocID="{495382ED-A899-4E8A-8D94-A21C530000BA}" presName="accent_5" presStyleCnt="0"/>
      <dgm:spPr/>
    </dgm:pt>
    <dgm:pt modelId="{08EFDA38-C590-4E93-B6D7-A84E4F8DEF5F}" type="pres">
      <dgm:prSet presAssocID="{495382ED-A899-4E8A-8D94-A21C530000BA}" presName="accentRepeatNode" presStyleLbl="solidFgAcc1" presStyleIdx="4" presStyleCnt="5"/>
      <dgm:spPr/>
    </dgm:pt>
  </dgm:ptLst>
  <dgm:cxnLst>
    <dgm:cxn modelId="{D6AF9918-E2A9-4F7E-961A-B636FAC5808F}" srcId="{F3BEE303-56FF-4D23-9271-343A6F30D9D3}" destId="{6619775E-76F9-4F57-9500-FBC1193E5ED5}" srcOrd="0" destOrd="0" parTransId="{7D94418E-9F09-46A8-8EB8-D6DD8FEB7EB7}" sibTransId="{7F89EA01-6059-4A96-8F37-616790BFC6F4}"/>
    <dgm:cxn modelId="{D335CC21-3BD5-47EB-A989-A19D519ED27A}" type="presOf" srcId="{F3BEE303-56FF-4D23-9271-343A6F30D9D3}" destId="{4BD69BE6-93EF-403C-969D-C811BC9A3F21}" srcOrd="0" destOrd="0" presId="urn:microsoft.com/office/officeart/2008/layout/VerticalCurvedList"/>
    <dgm:cxn modelId="{779F1323-626B-4336-9439-7A46730FE5B8}" srcId="{F3BEE303-56FF-4D23-9271-343A6F30D9D3}" destId="{8D334DD6-E6A6-435A-8F2B-D19ED545035A}" srcOrd="2" destOrd="0" parTransId="{F0AB9D22-650F-478A-AD4E-7334587769D5}" sibTransId="{A8C053D6-86D6-439E-AB70-826218CE9910}"/>
    <dgm:cxn modelId="{A63DB62B-B335-4803-B92E-05523E206E58}" type="presOf" srcId="{6619775E-76F9-4F57-9500-FBC1193E5ED5}" destId="{BAFA688C-00C1-4FCF-AD6E-7BD0C3294D9A}" srcOrd="0" destOrd="0" presId="urn:microsoft.com/office/officeart/2008/layout/VerticalCurvedList"/>
    <dgm:cxn modelId="{E755686B-3B1F-4B3C-8A64-723F36608DBB}" type="presOf" srcId="{8D334DD6-E6A6-435A-8F2B-D19ED545035A}" destId="{6B37E6D1-4F82-4CC0-9279-B822BD051CAC}" srcOrd="0" destOrd="0" presId="urn:microsoft.com/office/officeart/2008/layout/VerticalCurvedList"/>
    <dgm:cxn modelId="{81A75E71-34B5-4DB4-A307-A7EF7A64166C}" type="presOf" srcId="{495382ED-A899-4E8A-8D94-A21C530000BA}" destId="{4D82E6F4-4ECE-4864-9915-4E2CCE8FB1F8}" srcOrd="0" destOrd="0" presId="urn:microsoft.com/office/officeart/2008/layout/VerticalCurvedList"/>
    <dgm:cxn modelId="{EAA41C73-0FDA-4723-B232-40897720D5F7}" type="presOf" srcId="{A34CB31F-F0AF-4BF3-A497-20C1072126D9}" destId="{D32F72F8-0A91-4AA5-97AD-EDA2C819D737}" srcOrd="0" destOrd="0" presId="urn:microsoft.com/office/officeart/2008/layout/VerticalCurvedList"/>
    <dgm:cxn modelId="{E6A56C80-8F51-4B79-8766-2F8548565623}" srcId="{F3BEE303-56FF-4D23-9271-343A6F30D9D3}" destId="{495382ED-A899-4E8A-8D94-A21C530000BA}" srcOrd="4" destOrd="0" parTransId="{23C1DC8C-F865-4714-B8FB-9E34CE685AA8}" sibTransId="{15773BE2-0BE1-4B64-BFDB-F9C8C1EB7710}"/>
    <dgm:cxn modelId="{6DDB8588-72F9-4AF0-B419-908EA1641EBA}" srcId="{F3BEE303-56FF-4D23-9271-343A6F30D9D3}" destId="{A34CB31F-F0AF-4BF3-A497-20C1072126D9}" srcOrd="1" destOrd="0" parTransId="{95D799C9-56BA-466A-816F-A32D2A92B3EF}" sibTransId="{9CE62D4A-778B-4C62-A868-2A4091E6EB7F}"/>
    <dgm:cxn modelId="{036E5CA1-7BE4-4F3C-9E26-B914ED2BA80B}" type="presOf" srcId="{7F89EA01-6059-4A96-8F37-616790BFC6F4}" destId="{4FF3E9B8-7EBA-4230-9204-42DBEDCFCD50}" srcOrd="0" destOrd="0" presId="urn:microsoft.com/office/officeart/2008/layout/VerticalCurvedList"/>
    <dgm:cxn modelId="{A4950DCC-3EDC-424B-AD67-061C0DF2A5D6}" srcId="{F3BEE303-56FF-4D23-9271-343A6F30D9D3}" destId="{8B413EC4-3D56-401C-836D-DD221FD2C49A}" srcOrd="3" destOrd="0" parTransId="{9285C068-3BB1-4953-9AC6-85487418617F}" sibTransId="{A06E25F4-1C6D-4B0B-88B7-CFCA7F9CB95B}"/>
    <dgm:cxn modelId="{5F856ADA-A266-4120-8EAD-A840BAB90113}" type="presOf" srcId="{8B413EC4-3D56-401C-836D-DD221FD2C49A}" destId="{1D31EBFB-6AAE-48F3-8614-2F89C59698D8}" srcOrd="0" destOrd="0" presId="urn:microsoft.com/office/officeart/2008/layout/VerticalCurvedList"/>
    <dgm:cxn modelId="{1C19B4AA-61EC-41AA-8F6E-76A333FC1708}" type="presParOf" srcId="{4BD69BE6-93EF-403C-969D-C811BC9A3F21}" destId="{32E81D86-1CE1-46AF-AE52-ABCAFDAA9DB7}" srcOrd="0" destOrd="0" presId="urn:microsoft.com/office/officeart/2008/layout/VerticalCurvedList"/>
    <dgm:cxn modelId="{12ADA253-6388-4E67-897A-23930252CB61}" type="presParOf" srcId="{32E81D86-1CE1-46AF-AE52-ABCAFDAA9DB7}" destId="{23FA1DE5-8557-4D3E-B09C-D92E95E131EC}" srcOrd="0" destOrd="0" presId="urn:microsoft.com/office/officeart/2008/layout/VerticalCurvedList"/>
    <dgm:cxn modelId="{A330ABEA-0E1E-4CB6-965E-1D26EF5102A5}" type="presParOf" srcId="{23FA1DE5-8557-4D3E-B09C-D92E95E131EC}" destId="{6CC18837-4F96-43B9-A5FF-1ACBCB760B32}" srcOrd="0" destOrd="0" presId="urn:microsoft.com/office/officeart/2008/layout/VerticalCurvedList"/>
    <dgm:cxn modelId="{2CEA26E7-FF18-4AAA-BD31-E014BB4C961B}" type="presParOf" srcId="{23FA1DE5-8557-4D3E-B09C-D92E95E131EC}" destId="{4FF3E9B8-7EBA-4230-9204-42DBEDCFCD50}" srcOrd="1" destOrd="0" presId="urn:microsoft.com/office/officeart/2008/layout/VerticalCurvedList"/>
    <dgm:cxn modelId="{4936FCC5-4011-4EF0-9DCB-BEF40D90EB0A}" type="presParOf" srcId="{23FA1DE5-8557-4D3E-B09C-D92E95E131EC}" destId="{8BEAF0E9-EE13-4FCC-8861-B0222FB29DA1}" srcOrd="2" destOrd="0" presId="urn:microsoft.com/office/officeart/2008/layout/VerticalCurvedList"/>
    <dgm:cxn modelId="{8CF049C9-6624-45BD-86E0-AB4C937D823C}" type="presParOf" srcId="{23FA1DE5-8557-4D3E-B09C-D92E95E131EC}" destId="{4FEC74B4-D197-4762-99FE-5D167A4F6FB8}" srcOrd="3" destOrd="0" presId="urn:microsoft.com/office/officeart/2008/layout/VerticalCurvedList"/>
    <dgm:cxn modelId="{ACDE0A19-B803-4926-B1BC-97884F2A96CB}" type="presParOf" srcId="{32E81D86-1CE1-46AF-AE52-ABCAFDAA9DB7}" destId="{BAFA688C-00C1-4FCF-AD6E-7BD0C3294D9A}" srcOrd="1" destOrd="0" presId="urn:microsoft.com/office/officeart/2008/layout/VerticalCurvedList"/>
    <dgm:cxn modelId="{D6E26085-3D19-4D79-9838-84B4EA7E7396}" type="presParOf" srcId="{32E81D86-1CE1-46AF-AE52-ABCAFDAA9DB7}" destId="{52699D84-C1CA-4476-9FD5-7FC0034051A6}" srcOrd="2" destOrd="0" presId="urn:microsoft.com/office/officeart/2008/layout/VerticalCurvedList"/>
    <dgm:cxn modelId="{ADE8C9E1-6E52-4A76-9762-4AF1C50F4247}" type="presParOf" srcId="{52699D84-C1CA-4476-9FD5-7FC0034051A6}" destId="{66332ED6-69B2-4862-BCB3-BBB67DE321C6}" srcOrd="0" destOrd="0" presId="urn:microsoft.com/office/officeart/2008/layout/VerticalCurvedList"/>
    <dgm:cxn modelId="{454D67BC-9D78-420F-BE38-BB37FCAFCBB6}" type="presParOf" srcId="{32E81D86-1CE1-46AF-AE52-ABCAFDAA9DB7}" destId="{D32F72F8-0A91-4AA5-97AD-EDA2C819D737}" srcOrd="3" destOrd="0" presId="urn:microsoft.com/office/officeart/2008/layout/VerticalCurvedList"/>
    <dgm:cxn modelId="{C1469D7E-ACAF-4292-88EE-A39F9FC205E1}" type="presParOf" srcId="{32E81D86-1CE1-46AF-AE52-ABCAFDAA9DB7}" destId="{9F8DB6E1-3E19-41EF-9571-291A3E417F60}" srcOrd="4" destOrd="0" presId="urn:microsoft.com/office/officeart/2008/layout/VerticalCurvedList"/>
    <dgm:cxn modelId="{4C420A40-7B55-4D33-B65E-44396C13511C}" type="presParOf" srcId="{9F8DB6E1-3E19-41EF-9571-291A3E417F60}" destId="{D0AF5CB7-558E-4360-A6B7-2F16289ADB55}" srcOrd="0" destOrd="0" presId="urn:microsoft.com/office/officeart/2008/layout/VerticalCurvedList"/>
    <dgm:cxn modelId="{136708D0-533A-45C9-BDF5-223147AC8B21}" type="presParOf" srcId="{32E81D86-1CE1-46AF-AE52-ABCAFDAA9DB7}" destId="{6B37E6D1-4F82-4CC0-9279-B822BD051CAC}" srcOrd="5" destOrd="0" presId="urn:microsoft.com/office/officeart/2008/layout/VerticalCurvedList"/>
    <dgm:cxn modelId="{9B225361-3532-49C1-A121-91CA099D0E5F}" type="presParOf" srcId="{32E81D86-1CE1-46AF-AE52-ABCAFDAA9DB7}" destId="{0F1D36D3-F6AA-44FC-B5A3-B0D7B0258507}" srcOrd="6" destOrd="0" presId="urn:microsoft.com/office/officeart/2008/layout/VerticalCurvedList"/>
    <dgm:cxn modelId="{506A29E0-00B0-4A12-B138-A71B5F53C397}" type="presParOf" srcId="{0F1D36D3-F6AA-44FC-B5A3-B0D7B0258507}" destId="{E834897E-BDCC-4C1F-A678-C2176CC90CBB}" srcOrd="0" destOrd="0" presId="urn:microsoft.com/office/officeart/2008/layout/VerticalCurvedList"/>
    <dgm:cxn modelId="{AD4CC78D-A397-4D21-B5AB-76F10C7D3958}" type="presParOf" srcId="{32E81D86-1CE1-46AF-AE52-ABCAFDAA9DB7}" destId="{1D31EBFB-6AAE-48F3-8614-2F89C59698D8}" srcOrd="7" destOrd="0" presId="urn:microsoft.com/office/officeart/2008/layout/VerticalCurvedList"/>
    <dgm:cxn modelId="{8C6AF8C3-742D-473B-9234-4EB0D291BE3D}" type="presParOf" srcId="{32E81D86-1CE1-46AF-AE52-ABCAFDAA9DB7}" destId="{856B81A2-FB75-4387-94C0-8EEBE119DA60}" srcOrd="8" destOrd="0" presId="urn:microsoft.com/office/officeart/2008/layout/VerticalCurvedList"/>
    <dgm:cxn modelId="{B20B134D-7B9E-43DC-A0C1-4C1AA431449B}" type="presParOf" srcId="{856B81A2-FB75-4387-94C0-8EEBE119DA60}" destId="{B2B8C7ED-5FB3-42FB-8F7A-9112A90A6D4C}" srcOrd="0" destOrd="0" presId="urn:microsoft.com/office/officeart/2008/layout/VerticalCurvedList"/>
    <dgm:cxn modelId="{CDC3E5D8-0451-4E6E-A6CB-CB451E1A5F12}" type="presParOf" srcId="{32E81D86-1CE1-46AF-AE52-ABCAFDAA9DB7}" destId="{4D82E6F4-4ECE-4864-9915-4E2CCE8FB1F8}" srcOrd="9" destOrd="0" presId="urn:microsoft.com/office/officeart/2008/layout/VerticalCurvedList"/>
    <dgm:cxn modelId="{B13FE0C4-2A97-4446-9D8F-B5119801B190}" type="presParOf" srcId="{32E81D86-1CE1-46AF-AE52-ABCAFDAA9DB7}" destId="{E6F765E3-9393-4A2C-A37F-D0A791A01C11}" srcOrd="10" destOrd="0" presId="urn:microsoft.com/office/officeart/2008/layout/VerticalCurvedList"/>
    <dgm:cxn modelId="{00103668-05CE-40BF-A98A-B23117CB4954}" type="presParOf" srcId="{E6F765E3-9393-4A2C-A37F-D0A791A01C11}" destId="{08EFDA38-C590-4E93-B6D7-A84E4F8DEF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C300A-EAFB-4247-A812-DFBE51E5ED14}">
      <dsp:nvSpPr>
        <dsp:cNvPr id="0" name=""/>
        <dsp:cNvSpPr/>
      </dsp:nvSpPr>
      <dsp:spPr>
        <a:xfrm rot="5400000">
          <a:off x="-255500" y="255975"/>
          <a:ext cx="1703338" cy="119233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1</a:t>
          </a:r>
        </a:p>
      </dsp:txBody>
      <dsp:txXfrm rot="-5400000">
        <a:off x="1" y="596642"/>
        <a:ext cx="1192336" cy="511002"/>
      </dsp:txXfrm>
    </dsp:sp>
    <dsp:sp modelId="{F064B08C-01E7-460D-9379-6B7A5B84B74D}">
      <dsp:nvSpPr>
        <dsp:cNvPr id="0" name=""/>
        <dsp:cNvSpPr/>
      </dsp:nvSpPr>
      <dsp:spPr>
        <a:xfrm rot="5400000">
          <a:off x="4512983" y="-3320171"/>
          <a:ext cx="1107169" cy="774846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 THUẬT TOÁN</a:t>
          </a:r>
        </a:p>
      </dsp:txBody>
      <dsp:txXfrm rot="-5400000">
        <a:off x="1192336" y="54524"/>
        <a:ext cx="7694415" cy="999073"/>
      </dsp:txXfrm>
    </dsp:sp>
    <dsp:sp modelId="{B08EC30F-9B7C-47A5-8E47-EE32D1CADA6D}">
      <dsp:nvSpPr>
        <dsp:cNvPr id="0" name=""/>
        <dsp:cNvSpPr/>
      </dsp:nvSpPr>
      <dsp:spPr>
        <a:xfrm rot="5400000">
          <a:off x="-255500" y="1666363"/>
          <a:ext cx="1703338" cy="119233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2</a:t>
          </a:r>
        </a:p>
      </dsp:txBody>
      <dsp:txXfrm rot="-5400000">
        <a:off x="1" y="2007030"/>
        <a:ext cx="1192336" cy="511002"/>
      </dsp:txXfrm>
    </dsp:sp>
    <dsp:sp modelId="{9BC4F450-F1E1-40B8-9BEB-D278B39CA369}">
      <dsp:nvSpPr>
        <dsp:cNvPr id="0" name=""/>
        <dsp:cNvSpPr/>
      </dsp:nvSpPr>
      <dsp:spPr>
        <a:xfrm rot="5400000">
          <a:off x="4512983" y="-1909783"/>
          <a:ext cx="1107169" cy="7748463"/>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 DEMO</a:t>
          </a:r>
        </a:p>
      </dsp:txBody>
      <dsp:txXfrm rot="-5400000">
        <a:off x="1192336" y="1464912"/>
        <a:ext cx="7694415" cy="999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3E9B8-7EBA-4230-9204-42DBEDCFCD50}">
      <dsp:nvSpPr>
        <dsp:cNvPr id="0" name=""/>
        <dsp:cNvSpPr/>
      </dsp:nvSpPr>
      <dsp:spPr>
        <a:xfrm>
          <a:off x="-4156094" y="-637783"/>
          <a:ext cx="4952217" cy="4952217"/>
        </a:xfrm>
        <a:prstGeom prst="blockArc">
          <a:avLst>
            <a:gd name="adj1" fmla="val 18900000"/>
            <a:gd name="adj2" fmla="val 2700000"/>
            <a:gd name="adj3" fmla="val 43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FA688C-00C1-4FCF-AD6E-7BD0C3294D9A}">
      <dsp:nvSpPr>
        <dsp:cNvPr id="0" name=""/>
        <dsp:cNvSpPr/>
      </dsp:nvSpPr>
      <dsp:spPr>
        <a:xfrm>
          <a:off x="348744" y="229717"/>
          <a:ext cx="5117161" cy="4597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4909"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t>Tiền xử lý</a:t>
          </a:r>
        </a:p>
      </dsp:txBody>
      <dsp:txXfrm>
        <a:off x="348744" y="229717"/>
        <a:ext cx="5117161" cy="459728"/>
      </dsp:txXfrm>
    </dsp:sp>
    <dsp:sp modelId="{66332ED6-69B2-4862-BCB3-BBB67DE321C6}">
      <dsp:nvSpPr>
        <dsp:cNvPr id="0" name=""/>
        <dsp:cNvSpPr/>
      </dsp:nvSpPr>
      <dsp:spPr>
        <a:xfrm>
          <a:off x="61414" y="172251"/>
          <a:ext cx="574660" cy="57466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2F72F8-0A91-4AA5-97AD-EDA2C819D737}">
      <dsp:nvSpPr>
        <dsp:cNvPr id="0" name=""/>
        <dsp:cNvSpPr/>
      </dsp:nvSpPr>
      <dsp:spPr>
        <a:xfrm>
          <a:off x="678172" y="919088"/>
          <a:ext cx="4787733" cy="4597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4909" tIns="48260" rIns="48260" bIns="48260" numCol="1" spcCol="1270" anchor="ctr" anchorCtr="0">
          <a:noAutofit/>
        </a:bodyPr>
        <a:lstStyle/>
        <a:p>
          <a:pPr marL="0" lvl="0" indent="0" algn="l" defTabSz="844550">
            <a:lnSpc>
              <a:spcPct val="90000"/>
            </a:lnSpc>
            <a:spcBef>
              <a:spcPct val="0"/>
            </a:spcBef>
            <a:spcAft>
              <a:spcPct val="35000"/>
            </a:spcAft>
            <a:buFont typeface="+mj-lt"/>
            <a:buNone/>
          </a:pPr>
          <a:r>
            <a:rPr lang="en-US" sz="1900" b="0" i="0" kern="1200"/>
            <a:t>Tính gradient</a:t>
          </a:r>
          <a:endParaRPr lang="en-US" sz="1900" kern="1200"/>
        </a:p>
      </dsp:txBody>
      <dsp:txXfrm>
        <a:off x="678172" y="919088"/>
        <a:ext cx="4787733" cy="459728"/>
      </dsp:txXfrm>
    </dsp:sp>
    <dsp:sp modelId="{D0AF5CB7-558E-4360-A6B7-2F16289ADB55}">
      <dsp:nvSpPr>
        <dsp:cNvPr id="0" name=""/>
        <dsp:cNvSpPr/>
      </dsp:nvSpPr>
      <dsp:spPr>
        <a:xfrm>
          <a:off x="390842" y="861622"/>
          <a:ext cx="574660" cy="57466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37E6D1-4F82-4CC0-9279-B822BD051CAC}">
      <dsp:nvSpPr>
        <dsp:cNvPr id="0" name=""/>
        <dsp:cNvSpPr/>
      </dsp:nvSpPr>
      <dsp:spPr>
        <a:xfrm>
          <a:off x="779280" y="1608460"/>
          <a:ext cx="4686625" cy="4597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4909" tIns="48260" rIns="48260" bIns="48260" numCol="1" spcCol="1270" anchor="ctr" anchorCtr="0">
          <a:noAutofit/>
        </a:bodyPr>
        <a:lstStyle/>
        <a:p>
          <a:pPr marL="0" lvl="0" indent="0" algn="l" defTabSz="844550">
            <a:lnSpc>
              <a:spcPct val="90000"/>
            </a:lnSpc>
            <a:spcBef>
              <a:spcPct val="0"/>
            </a:spcBef>
            <a:spcAft>
              <a:spcPct val="35000"/>
            </a:spcAft>
            <a:buFont typeface="+mj-lt"/>
            <a:buNone/>
          </a:pPr>
          <a:r>
            <a:rPr lang="vi-VN" sz="1900" b="0" i="0" kern="1200"/>
            <a:t>Tính vector đặc trưng cho từng ô (cells)</a:t>
          </a:r>
          <a:endParaRPr lang="en-US" sz="1900" kern="1200"/>
        </a:p>
      </dsp:txBody>
      <dsp:txXfrm>
        <a:off x="779280" y="1608460"/>
        <a:ext cx="4686625" cy="459728"/>
      </dsp:txXfrm>
    </dsp:sp>
    <dsp:sp modelId="{E834897E-BDCC-4C1F-A678-C2176CC90CBB}">
      <dsp:nvSpPr>
        <dsp:cNvPr id="0" name=""/>
        <dsp:cNvSpPr/>
      </dsp:nvSpPr>
      <dsp:spPr>
        <a:xfrm>
          <a:off x="491950" y="1550994"/>
          <a:ext cx="574660" cy="57466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31EBFB-6AAE-48F3-8614-2F89C59698D8}">
      <dsp:nvSpPr>
        <dsp:cNvPr id="0" name=""/>
        <dsp:cNvSpPr/>
      </dsp:nvSpPr>
      <dsp:spPr>
        <a:xfrm>
          <a:off x="678172" y="2297832"/>
          <a:ext cx="4787733" cy="4597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4909" tIns="48260" rIns="48260" bIns="48260" numCol="1" spcCol="1270" anchor="ctr" anchorCtr="0">
          <a:noAutofit/>
        </a:bodyPr>
        <a:lstStyle/>
        <a:p>
          <a:pPr marL="0" lvl="0" indent="0" algn="l" defTabSz="844550">
            <a:lnSpc>
              <a:spcPct val="90000"/>
            </a:lnSpc>
            <a:spcBef>
              <a:spcPct val="0"/>
            </a:spcBef>
            <a:spcAft>
              <a:spcPct val="35000"/>
            </a:spcAft>
            <a:buFont typeface="+mj-lt"/>
            <a:buNone/>
          </a:pPr>
          <a:r>
            <a:rPr lang="en-US" sz="1900" b="0" i="0" kern="1200"/>
            <a:t>Chuẩn hóa khối (blocks)</a:t>
          </a:r>
          <a:endParaRPr lang="en-US" sz="1900" kern="1200"/>
        </a:p>
      </dsp:txBody>
      <dsp:txXfrm>
        <a:off x="678172" y="2297832"/>
        <a:ext cx="4787733" cy="459728"/>
      </dsp:txXfrm>
    </dsp:sp>
    <dsp:sp modelId="{B2B8C7ED-5FB3-42FB-8F7A-9112A90A6D4C}">
      <dsp:nvSpPr>
        <dsp:cNvPr id="0" name=""/>
        <dsp:cNvSpPr/>
      </dsp:nvSpPr>
      <dsp:spPr>
        <a:xfrm>
          <a:off x="390842" y="2240366"/>
          <a:ext cx="574660" cy="57466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2E6F4-4ECE-4864-9915-4E2CCE8FB1F8}">
      <dsp:nvSpPr>
        <dsp:cNvPr id="0" name=""/>
        <dsp:cNvSpPr/>
      </dsp:nvSpPr>
      <dsp:spPr>
        <a:xfrm>
          <a:off x="348744" y="2987204"/>
          <a:ext cx="5117161" cy="4597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4909" tIns="48260" rIns="48260" bIns="48260" numCol="1" spcCol="1270" anchor="ctr" anchorCtr="0">
          <a:noAutofit/>
        </a:bodyPr>
        <a:lstStyle/>
        <a:p>
          <a:pPr marL="0" lvl="0" indent="0" algn="l" defTabSz="844550">
            <a:lnSpc>
              <a:spcPct val="90000"/>
            </a:lnSpc>
            <a:spcBef>
              <a:spcPct val="0"/>
            </a:spcBef>
            <a:spcAft>
              <a:spcPct val="35000"/>
            </a:spcAft>
            <a:buFont typeface="+mj-lt"/>
            <a:buNone/>
          </a:pPr>
          <a:r>
            <a:rPr lang="en-US" sz="1900" b="0" i="0" kern="1200"/>
            <a:t>Tính toán vector HOG</a:t>
          </a:r>
          <a:endParaRPr lang="en-US" sz="1900" kern="1200"/>
        </a:p>
      </dsp:txBody>
      <dsp:txXfrm>
        <a:off x="348744" y="2987204"/>
        <a:ext cx="5117161" cy="459728"/>
      </dsp:txXfrm>
    </dsp:sp>
    <dsp:sp modelId="{08EFDA38-C590-4E93-B6D7-A84E4F8DEF5F}">
      <dsp:nvSpPr>
        <dsp:cNvPr id="0" name=""/>
        <dsp:cNvSpPr/>
      </dsp:nvSpPr>
      <dsp:spPr>
        <a:xfrm>
          <a:off x="61414" y="2929738"/>
          <a:ext cx="574660" cy="57466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0D8D5A-2B1C-4D5E-9DE6-DF015593B993}"/>
              </a:ext>
            </a:extLst>
          </p:cNvPr>
          <p:cNvSpPr>
            <a:spLocks noGrp="1"/>
          </p:cNvSpPr>
          <p:nvPr>
            <p:ph type="ctrTitle"/>
          </p:nvPr>
        </p:nvSpPr>
        <p:spPr>
          <a:xfrm>
            <a:off x="2219326" y="889002"/>
            <a:ext cx="9182100" cy="1655761"/>
          </a:xfrm>
        </p:spPr>
        <p:txBody>
          <a:bodyPr>
            <a:noAutofit/>
          </a:bodyPr>
          <a:lstStyle/>
          <a:p>
            <a:r>
              <a:rPr lang="en-US" sz="7200"/>
              <a:t>Nhận dạng điểm số</a:t>
            </a:r>
          </a:p>
        </p:txBody>
      </p:sp>
      <p:sp>
        <p:nvSpPr>
          <p:cNvPr id="7" name="Subtitle 6">
            <a:extLst>
              <a:ext uri="{FF2B5EF4-FFF2-40B4-BE49-F238E27FC236}">
                <a16:creationId xmlns:a16="http://schemas.microsoft.com/office/drawing/2014/main" id="{40FCDC8B-ABF4-44DF-9CE5-A2A358975919}"/>
              </a:ext>
            </a:extLst>
          </p:cNvPr>
          <p:cNvSpPr>
            <a:spLocks noGrp="1"/>
          </p:cNvSpPr>
          <p:nvPr>
            <p:ph type="subTitle" idx="1"/>
          </p:nvPr>
        </p:nvSpPr>
        <p:spPr>
          <a:xfrm>
            <a:off x="5772151" y="4049713"/>
            <a:ext cx="5714999" cy="1655762"/>
          </a:xfrm>
        </p:spPr>
        <p:txBody>
          <a:bodyPr/>
          <a:lstStyle/>
          <a:p>
            <a:r>
              <a:rPr lang="en-US" cap="none">
                <a:solidFill>
                  <a:schemeClr val="tx1"/>
                </a:solidFill>
              </a:rPr>
              <a:t>GVHD: Ts. Trần Tiến Đức</a:t>
            </a:r>
          </a:p>
          <a:p>
            <a:r>
              <a:rPr lang="en-US" cap="none">
                <a:solidFill>
                  <a:schemeClr val="tx1"/>
                </a:solidFill>
              </a:rPr>
              <a:t>SVTH:   Nguyễn Văn Thắng       17110230</a:t>
            </a:r>
          </a:p>
          <a:p>
            <a:r>
              <a:rPr lang="en-US" cap="none">
                <a:solidFill>
                  <a:schemeClr val="tx1"/>
                </a:solidFill>
              </a:rPr>
              <a:t>            Nguyễn Văn Hà           17110130</a:t>
            </a:r>
          </a:p>
        </p:txBody>
      </p:sp>
      <p:cxnSp>
        <p:nvCxnSpPr>
          <p:cNvPr id="9" name="Straight Connector 8">
            <a:extLst>
              <a:ext uri="{FF2B5EF4-FFF2-40B4-BE49-F238E27FC236}">
                <a16:creationId xmlns:a16="http://schemas.microsoft.com/office/drawing/2014/main" id="{2735DA3C-7807-4CCD-9E30-75A4003701B8}"/>
              </a:ext>
            </a:extLst>
          </p:cNvPr>
          <p:cNvCxnSpPr>
            <a:cxnSpLocks/>
          </p:cNvCxnSpPr>
          <p:nvPr/>
        </p:nvCxnSpPr>
        <p:spPr>
          <a:xfrm>
            <a:off x="2219326" y="3486150"/>
            <a:ext cx="849629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1882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79A6-DDE2-4DFC-8AC1-C6BE214CCB9F}"/>
              </a:ext>
            </a:extLst>
          </p:cNvPr>
          <p:cNvSpPr>
            <a:spLocks noGrp="1"/>
          </p:cNvSpPr>
          <p:nvPr>
            <p:ph type="title"/>
          </p:nvPr>
        </p:nvSpPr>
        <p:spPr>
          <a:xfrm>
            <a:off x="1146705" y="609601"/>
            <a:ext cx="5358870" cy="1009649"/>
          </a:xfrm>
        </p:spPr>
        <p:txBody>
          <a:bodyPr/>
          <a:lstStyle/>
          <a:p>
            <a:r>
              <a:rPr lang="vi-VN"/>
              <a:t>Tính vector đặc trưng cho từng ô (cells)</a:t>
            </a:r>
            <a:endParaRPr lang="en-US"/>
          </a:p>
        </p:txBody>
      </p:sp>
      <p:sp>
        <p:nvSpPr>
          <p:cNvPr id="4" name="Text Placeholder 3">
            <a:extLst>
              <a:ext uri="{FF2B5EF4-FFF2-40B4-BE49-F238E27FC236}">
                <a16:creationId xmlns:a16="http://schemas.microsoft.com/office/drawing/2014/main" id="{1817C842-E1B5-4760-A6B8-2E1CF8E140CE}"/>
              </a:ext>
            </a:extLst>
          </p:cNvPr>
          <p:cNvSpPr>
            <a:spLocks noGrp="1"/>
          </p:cNvSpPr>
          <p:nvPr>
            <p:ph type="body" sz="half" idx="2"/>
          </p:nvPr>
        </p:nvSpPr>
        <p:spPr>
          <a:xfrm>
            <a:off x="1146705" y="1754186"/>
            <a:ext cx="5358870" cy="1531939"/>
          </a:xfrm>
        </p:spPr>
        <p:txBody>
          <a:bodyPr>
            <a:normAutofit/>
          </a:bodyPr>
          <a:lstStyle/>
          <a:p>
            <a:r>
              <a:rPr lang="vi-VN" sz="1800" b="0" i="0">
                <a:effectLst/>
                <a:latin typeface="Open Sans"/>
              </a:rPr>
              <a:t>Để tính toán vector đặc trưng cho từng ô (cell), chúng ta cần chia hình ảnh thành các block, mỗi block lại chia đều thành các cell. Để xác định được số block, chúng ta sẽ sử dụng công thức sau:</a:t>
            </a:r>
            <a:endParaRPr lang="en-US" sz="1800"/>
          </a:p>
        </p:txBody>
      </p:sp>
      <p:pic>
        <p:nvPicPr>
          <p:cNvPr id="8194" name="Picture 2">
            <a:extLst>
              <a:ext uri="{FF2B5EF4-FFF2-40B4-BE49-F238E27FC236}">
                <a16:creationId xmlns:a16="http://schemas.microsoft.com/office/drawing/2014/main" id="{06E83FDB-075A-4EC8-9325-BB569F063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30" y="3421061"/>
            <a:ext cx="516837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FCD7A66-AF90-49C4-90DF-4A2E758ECE29}"/>
              </a:ext>
            </a:extLst>
          </p:cNvPr>
          <p:cNvPicPr>
            <a:picLocks noChangeAspect="1"/>
          </p:cNvPicPr>
          <p:nvPr/>
        </p:nvPicPr>
        <p:blipFill>
          <a:blip r:embed="rId3"/>
          <a:stretch>
            <a:fillRect/>
          </a:stretch>
        </p:blipFill>
        <p:spPr>
          <a:xfrm>
            <a:off x="6505575" y="1943101"/>
            <a:ext cx="5168370" cy="1733550"/>
          </a:xfrm>
          <a:prstGeom prst="rect">
            <a:avLst/>
          </a:prstGeom>
        </p:spPr>
      </p:pic>
    </p:spTree>
    <p:extLst>
      <p:ext uri="{BB962C8B-B14F-4D97-AF65-F5344CB8AC3E}">
        <p14:creationId xmlns:p14="http://schemas.microsoft.com/office/powerpoint/2010/main" val="26999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347B-8BA0-4898-94BB-115D71076178}"/>
              </a:ext>
            </a:extLst>
          </p:cNvPr>
          <p:cNvSpPr>
            <a:spLocks noGrp="1"/>
          </p:cNvSpPr>
          <p:nvPr>
            <p:ph type="title"/>
          </p:nvPr>
        </p:nvSpPr>
        <p:spPr>
          <a:xfrm>
            <a:off x="1146705" y="514349"/>
            <a:ext cx="5654145" cy="1087435"/>
          </a:xfrm>
        </p:spPr>
        <p:txBody>
          <a:bodyPr/>
          <a:lstStyle/>
          <a:p>
            <a:r>
              <a:rPr lang="vi-VN"/>
              <a:t>Tính vector đặc trưng cho từng ô (cells)</a:t>
            </a:r>
            <a:endParaRPr lang="en-US"/>
          </a:p>
        </p:txBody>
      </p:sp>
      <p:sp>
        <p:nvSpPr>
          <p:cNvPr id="4" name="Text Placeholder 3">
            <a:extLst>
              <a:ext uri="{FF2B5EF4-FFF2-40B4-BE49-F238E27FC236}">
                <a16:creationId xmlns:a16="http://schemas.microsoft.com/office/drawing/2014/main" id="{4D162A21-2E43-446C-B80F-BAFB4CF77814}"/>
              </a:ext>
            </a:extLst>
          </p:cNvPr>
          <p:cNvSpPr>
            <a:spLocks noGrp="1"/>
          </p:cNvSpPr>
          <p:nvPr>
            <p:ph type="body" sz="half" idx="2"/>
          </p:nvPr>
        </p:nvSpPr>
        <p:spPr>
          <a:xfrm>
            <a:off x="1146705" y="1782759"/>
            <a:ext cx="5082645" cy="4427541"/>
          </a:xfrm>
        </p:spPr>
        <p:txBody>
          <a:bodyPr/>
          <a:lstStyle/>
          <a:p>
            <a:r>
              <a:rPr lang="vi-VN" b="0" i="0">
                <a:effectLst/>
                <a:latin typeface="Open Sans"/>
              </a:rPr>
              <a:t>Sau khi xác định số block và kích thước mỗi block, cell, để tính toán vector đặc trưng cho từng cell, chúng ta cần:</a:t>
            </a:r>
            <a:endParaRPr lang="en-US" b="0" i="0">
              <a:effectLst/>
              <a:latin typeface="Open Sans"/>
            </a:endParaRPr>
          </a:p>
          <a:p>
            <a:pPr marL="285750" indent="-285750" algn="l">
              <a:buFont typeface="Arial" panose="020B0604020202020204" pitchFamily="34" charset="0"/>
              <a:buChar char="•"/>
            </a:pPr>
            <a:r>
              <a:rPr lang="vi-VN" b="0" i="0">
                <a:effectLst/>
                <a:latin typeface="Open Sans"/>
              </a:rPr>
              <a:t>Chia không gian hướng thành p bin(số chiều vector đặc trưng của ô)</a:t>
            </a:r>
            <a:endParaRPr lang="en-US" b="0" i="0">
              <a:effectLst/>
              <a:latin typeface="Open Sans"/>
            </a:endParaRPr>
          </a:p>
          <a:p>
            <a:pPr marL="285750" indent="-285750">
              <a:buFont typeface="Arial" panose="020B0604020202020204" pitchFamily="34" charset="0"/>
              <a:buChar char="•"/>
            </a:pPr>
            <a:r>
              <a:rPr lang="vi-VN" b="0" i="0">
                <a:effectLst/>
                <a:latin typeface="Open Sans"/>
              </a:rPr>
              <a:t>Rời rạc hóa góc hướng nghiêng tại mỗi điểm ảnh vào trong các bin.</a:t>
            </a:r>
            <a:endParaRPr lang="vi-VN" sz="1800" b="0" i="0">
              <a:effectLst/>
              <a:latin typeface="Open Sans"/>
            </a:endParaRPr>
          </a:p>
          <a:p>
            <a:r>
              <a:rPr lang="en-US" b="0" i="0">
                <a:effectLst/>
                <a:latin typeface="Open Sans"/>
              </a:rPr>
              <a:t>Ví dụ: </a:t>
            </a:r>
            <a:r>
              <a:rPr lang="vi-VN" b="0" i="0">
                <a:effectLst/>
                <a:latin typeface="Open Sans"/>
              </a:rPr>
              <a:t>Trong trường hợp này, hình ảnh của chúng ta có kích thước là 64x128, ta sẽ chia mỗi hình ảnh thành các block có kích thước 16x16. Mỗi block sẽ bao gồm 4 cell, mỗi cell có kích thước là 8x8.</a:t>
            </a:r>
            <a:endParaRPr lang="en-US"/>
          </a:p>
        </p:txBody>
      </p:sp>
      <p:pic>
        <p:nvPicPr>
          <p:cNvPr id="9218" name="Picture 2">
            <a:extLst>
              <a:ext uri="{FF2B5EF4-FFF2-40B4-BE49-F238E27FC236}">
                <a16:creationId xmlns:a16="http://schemas.microsoft.com/office/drawing/2014/main" id="{2C583C18-22EA-41E7-8C36-8D629F1FA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49" y="1782758"/>
            <a:ext cx="3333751" cy="4237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37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2E065CB-14DD-4D8D-BB7E-2931BD2FD472}"/>
              </a:ext>
            </a:extLst>
          </p:cNvPr>
          <p:cNvSpPr>
            <a:spLocks noGrp="1"/>
          </p:cNvSpPr>
          <p:nvPr>
            <p:ph type="body" sz="half" idx="2"/>
          </p:nvPr>
        </p:nvSpPr>
        <p:spPr>
          <a:xfrm>
            <a:off x="1146705" y="2011360"/>
            <a:ext cx="4072995" cy="3779840"/>
          </a:xfrm>
        </p:spPr>
        <p:txBody>
          <a:bodyPr>
            <a:normAutofit/>
          </a:bodyPr>
          <a:lstStyle/>
          <a:p>
            <a:r>
              <a:rPr lang="vi-VN" sz="1800" b="0" i="0">
                <a:effectLst/>
                <a:latin typeface="Open Sans"/>
              </a:rPr>
              <a:t>Tại mỗi cell, xây dựng một biểu đồ cường độ gradient bằng cách vote các pixel vào biểu đồ. Trọng số vote của mỗi pixel phụ thuộc hướng và cường độ gradient (được tính toán từ bước 2) của pixel đó.</a:t>
            </a:r>
            <a:endParaRPr lang="en-US" sz="1800"/>
          </a:p>
        </p:txBody>
      </p:sp>
      <p:sp>
        <p:nvSpPr>
          <p:cNvPr id="5" name="Title 1">
            <a:extLst>
              <a:ext uri="{FF2B5EF4-FFF2-40B4-BE49-F238E27FC236}">
                <a16:creationId xmlns:a16="http://schemas.microsoft.com/office/drawing/2014/main" id="{D7420633-DFA3-4692-9372-6CE34E688C11}"/>
              </a:ext>
            </a:extLst>
          </p:cNvPr>
          <p:cNvSpPr>
            <a:spLocks noGrp="1"/>
          </p:cNvSpPr>
          <p:nvPr>
            <p:ph type="title"/>
          </p:nvPr>
        </p:nvSpPr>
        <p:spPr>
          <a:xfrm>
            <a:off x="1146705" y="514349"/>
            <a:ext cx="5654145" cy="1087435"/>
          </a:xfrm>
        </p:spPr>
        <p:txBody>
          <a:bodyPr/>
          <a:lstStyle/>
          <a:p>
            <a:r>
              <a:rPr lang="vi-VN"/>
              <a:t>Tính vector đặc trưng cho từng ô (cells)</a:t>
            </a:r>
            <a:endParaRPr lang="en-US"/>
          </a:p>
        </p:txBody>
      </p:sp>
      <p:pic>
        <p:nvPicPr>
          <p:cNvPr id="10242" name="Picture 2">
            <a:extLst>
              <a:ext uri="{FF2B5EF4-FFF2-40B4-BE49-F238E27FC236}">
                <a16:creationId xmlns:a16="http://schemas.microsoft.com/office/drawing/2014/main" id="{44E2FBEC-2FE8-4F4F-8A2A-BC265881F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74" y="2011360"/>
            <a:ext cx="6267451" cy="354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84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5735DAC-61AE-4835-ADA4-DC4D2DFF8B22}"/>
              </a:ext>
            </a:extLst>
          </p:cNvPr>
          <p:cNvSpPr>
            <a:spLocks noGrp="1"/>
          </p:cNvSpPr>
          <p:nvPr>
            <p:ph type="body" sz="half" idx="2"/>
          </p:nvPr>
        </p:nvSpPr>
        <p:spPr>
          <a:xfrm>
            <a:off x="1146705" y="1963736"/>
            <a:ext cx="4501620" cy="3541714"/>
          </a:xfrm>
        </p:spPr>
        <p:txBody>
          <a:bodyPr>
            <a:normAutofit/>
          </a:bodyPr>
          <a:lstStyle/>
          <a:p>
            <a:r>
              <a:rPr lang="vi-VN" sz="1800" b="0" i="0">
                <a:effectLst/>
                <a:latin typeface="Open Sans"/>
              </a:rPr>
              <a:t>Như trong hình ảnh trên, đầu tiên là pixel có bao quanh màu xanh lam. Nó có hướng 80 độ và cường độ là 2, vì vậy ta thêm 2 vào bin thứ 5 (hướng 80 độ). Tiếp theo là pixel có bao quanh màu đỏ. Nó có hướng 10 độ và cường độ 4. Vì không có bin 10 độ, nên ta vote cho bin 0 độ và 20 độ, mỗi bin thêm 2 đơn vị.</a:t>
            </a:r>
            <a:endParaRPr lang="en-US" sz="1800"/>
          </a:p>
        </p:txBody>
      </p:sp>
      <p:sp>
        <p:nvSpPr>
          <p:cNvPr id="5" name="Title 1">
            <a:extLst>
              <a:ext uri="{FF2B5EF4-FFF2-40B4-BE49-F238E27FC236}">
                <a16:creationId xmlns:a16="http://schemas.microsoft.com/office/drawing/2014/main" id="{05391021-325D-4715-8C75-FDA937E5B6AC}"/>
              </a:ext>
            </a:extLst>
          </p:cNvPr>
          <p:cNvSpPr>
            <a:spLocks noGrp="1"/>
          </p:cNvSpPr>
          <p:nvPr>
            <p:ph type="title"/>
          </p:nvPr>
        </p:nvSpPr>
        <p:spPr>
          <a:xfrm>
            <a:off x="1146705" y="514349"/>
            <a:ext cx="5654145" cy="1087435"/>
          </a:xfrm>
        </p:spPr>
        <p:txBody>
          <a:bodyPr/>
          <a:lstStyle/>
          <a:p>
            <a:r>
              <a:rPr lang="vi-VN"/>
              <a:t>Tính vector đặc trưng cho từng ô (cells)</a:t>
            </a:r>
            <a:endParaRPr lang="en-US"/>
          </a:p>
        </p:txBody>
      </p:sp>
      <p:pic>
        <p:nvPicPr>
          <p:cNvPr id="11266" name="Picture 2">
            <a:extLst>
              <a:ext uri="{FF2B5EF4-FFF2-40B4-BE49-F238E27FC236}">
                <a16:creationId xmlns:a16="http://schemas.microsoft.com/office/drawing/2014/main" id="{D110075F-BB94-4815-A2AF-4FA694751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50" y="1963736"/>
            <a:ext cx="5791200" cy="390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467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78B3CD-B59B-4F59-A5B9-82A42FB45937}"/>
              </a:ext>
            </a:extLst>
          </p:cNvPr>
          <p:cNvSpPr>
            <a:spLocks noGrp="1"/>
          </p:cNvSpPr>
          <p:nvPr>
            <p:ph type="body" sz="half" idx="2"/>
          </p:nvPr>
        </p:nvSpPr>
        <p:spPr/>
        <p:txBody>
          <a:bodyPr>
            <a:normAutofit/>
          </a:bodyPr>
          <a:lstStyle/>
          <a:p>
            <a:r>
              <a:rPr lang="en-US" sz="1800">
                <a:latin typeface="Open Sans"/>
              </a:rPr>
              <a:t>C</a:t>
            </a:r>
            <a:r>
              <a:rPr lang="vi-VN" sz="1800" b="0" i="0">
                <a:effectLst/>
                <a:latin typeface="Open Sans"/>
              </a:rPr>
              <a:t>ell kích thước 8x8 vào 9 bin, ta có thể thu được kết quả như sau:</a:t>
            </a:r>
            <a:endParaRPr lang="en-US" sz="1800"/>
          </a:p>
        </p:txBody>
      </p:sp>
      <p:sp>
        <p:nvSpPr>
          <p:cNvPr id="7" name="Title 1">
            <a:extLst>
              <a:ext uri="{FF2B5EF4-FFF2-40B4-BE49-F238E27FC236}">
                <a16:creationId xmlns:a16="http://schemas.microsoft.com/office/drawing/2014/main" id="{5B9974C3-12A7-4470-9540-F17B8BA4EADD}"/>
              </a:ext>
            </a:extLst>
          </p:cNvPr>
          <p:cNvSpPr>
            <a:spLocks noGrp="1"/>
          </p:cNvSpPr>
          <p:nvPr>
            <p:ph type="title"/>
          </p:nvPr>
        </p:nvSpPr>
        <p:spPr>
          <a:xfrm>
            <a:off x="1146705" y="514349"/>
            <a:ext cx="5654145" cy="1087435"/>
          </a:xfrm>
        </p:spPr>
        <p:txBody>
          <a:bodyPr/>
          <a:lstStyle/>
          <a:p>
            <a:r>
              <a:rPr lang="vi-VN"/>
              <a:t>Tính vector đặc trưng cho từng ô (cells)</a:t>
            </a:r>
            <a:endParaRPr lang="en-US"/>
          </a:p>
        </p:txBody>
      </p:sp>
      <p:pic>
        <p:nvPicPr>
          <p:cNvPr id="12290" name="Picture 2">
            <a:extLst>
              <a:ext uri="{FF2B5EF4-FFF2-40B4-BE49-F238E27FC236}">
                <a16:creationId xmlns:a16="http://schemas.microsoft.com/office/drawing/2014/main" id="{A0579A73-9C2C-4C77-B20A-016C0B65C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551" y="2147887"/>
            <a:ext cx="5501744" cy="364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37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210B-93ED-4A6B-8F6B-97A41158A26B}"/>
              </a:ext>
            </a:extLst>
          </p:cNvPr>
          <p:cNvSpPr>
            <a:spLocks noGrp="1"/>
          </p:cNvSpPr>
          <p:nvPr>
            <p:ph type="title"/>
          </p:nvPr>
        </p:nvSpPr>
        <p:spPr>
          <a:xfrm>
            <a:off x="1146705" y="609602"/>
            <a:ext cx="5377920" cy="771524"/>
          </a:xfrm>
        </p:spPr>
        <p:txBody>
          <a:bodyPr/>
          <a:lstStyle/>
          <a:p>
            <a:r>
              <a:rPr lang="en-US"/>
              <a:t>Chuẩn hóa khối (blocks)</a:t>
            </a:r>
          </a:p>
        </p:txBody>
      </p:sp>
      <p:sp>
        <p:nvSpPr>
          <p:cNvPr id="4" name="Text Placeholder 3">
            <a:extLst>
              <a:ext uri="{FF2B5EF4-FFF2-40B4-BE49-F238E27FC236}">
                <a16:creationId xmlns:a16="http://schemas.microsoft.com/office/drawing/2014/main" id="{FF91B57A-2514-4BDA-B83F-49757952D377}"/>
              </a:ext>
            </a:extLst>
          </p:cNvPr>
          <p:cNvSpPr>
            <a:spLocks noGrp="1"/>
          </p:cNvSpPr>
          <p:nvPr>
            <p:ph type="body" sz="half" idx="2"/>
          </p:nvPr>
        </p:nvSpPr>
        <p:spPr>
          <a:xfrm>
            <a:off x="1146705" y="1771650"/>
            <a:ext cx="3549120" cy="3895725"/>
          </a:xfrm>
        </p:spPr>
        <p:txBody>
          <a:bodyPr>
            <a:normAutofit/>
          </a:bodyPr>
          <a:lstStyle/>
          <a:p>
            <a:r>
              <a:rPr lang="vi-VN" sz="1800" b="0" i="0">
                <a:effectLst/>
                <a:latin typeface="Open Sans"/>
              </a:rPr>
              <a:t>Để tăng cường hiệu năng nhận dạng, các histogram cục bộ sẽ được chuẩn hóa về độ tương phản bằng cách tính một ngưỡng cường độ trong một khối và sử dụng giá trị đó để chuẩn hóa tất cả các ô trong khối.</a:t>
            </a:r>
            <a:endParaRPr lang="en-US" sz="1800"/>
          </a:p>
        </p:txBody>
      </p:sp>
      <p:pic>
        <p:nvPicPr>
          <p:cNvPr id="13316" name="Picture 4">
            <a:extLst>
              <a:ext uri="{FF2B5EF4-FFF2-40B4-BE49-F238E27FC236}">
                <a16:creationId xmlns:a16="http://schemas.microsoft.com/office/drawing/2014/main" id="{EE99CC0F-1061-4BE9-8DBC-33E96CBD4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174" y="1943099"/>
            <a:ext cx="6810376"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807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E5713B-CB9D-432C-87B9-55C862EFB968}"/>
              </a:ext>
            </a:extLst>
          </p:cNvPr>
          <p:cNvSpPr>
            <a:spLocks noGrp="1"/>
          </p:cNvSpPr>
          <p:nvPr>
            <p:ph type="body" sz="half" idx="2"/>
          </p:nvPr>
        </p:nvSpPr>
        <p:spPr>
          <a:xfrm>
            <a:off x="1146705" y="1811336"/>
            <a:ext cx="4787370" cy="2198689"/>
          </a:xfrm>
        </p:spPr>
        <p:txBody>
          <a:bodyPr>
            <a:normAutofit fontScale="47500" lnSpcReduction="20000"/>
          </a:bodyPr>
          <a:lstStyle/>
          <a:p>
            <a:pPr>
              <a:lnSpc>
                <a:spcPct val="160000"/>
              </a:lnSpc>
            </a:pPr>
            <a:r>
              <a:rPr lang="vi-VN" sz="3300" b="0" i="0">
                <a:effectLst/>
                <a:latin typeface="Open Sans"/>
              </a:rPr>
              <a:t>Có nhiều phương pháp có thể được dùng để chuẩn hóa khối. Gọi v là vector cần chuẩn hóa chứa tất cả các histogram của mội khối. ‖v(k)‖ là giá trị chuẩn hóa của v theo các chuẩn k=1, 3 và e là một hằng số nhỏ. Khi đó, các giá trị chuẩn hóa có thể tính bằng một trong những công thức sau:</a:t>
            </a:r>
          </a:p>
          <a:p>
            <a:endParaRPr lang="en-US"/>
          </a:p>
        </p:txBody>
      </p:sp>
      <p:sp>
        <p:nvSpPr>
          <p:cNvPr id="5" name="Title 1">
            <a:extLst>
              <a:ext uri="{FF2B5EF4-FFF2-40B4-BE49-F238E27FC236}">
                <a16:creationId xmlns:a16="http://schemas.microsoft.com/office/drawing/2014/main" id="{D33BBE5A-64C3-48E1-B78D-9FFDEDBC80C4}"/>
              </a:ext>
            </a:extLst>
          </p:cNvPr>
          <p:cNvSpPr>
            <a:spLocks noGrp="1"/>
          </p:cNvSpPr>
          <p:nvPr>
            <p:ph type="title"/>
          </p:nvPr>
        </p:nvSpPr>
        <p:spPr>
          <a:xfrm>
            <a:off x="1146705" y="609602"/>
            <a:ext cx="5377920" cy="771524"/>
          </a:xfrm>
        </p:spPr>
        <p:txBody>
          <a:bodyPr/>
          <a:lstStyle/>
          <a:p>
            <a:r>
              <a:rPr lang="en-US"/>
              <a:t>Chuẩn hóa khối (blocks)</a:t>
            </a:r>
          </a:p>
        </p:txBody>
      </p:sp>
      <p:pic>
        <p:nvPicPr>
          <p:cNvPr id="14338" name="Picture 2">
            <a:extLst>
              <a:ext uri="{FF2B5EF4-FFF2-40B4-BE49-F238E27FC236}">
                <a16:creationId xmlns:a16="http://schemas.microsoft.com/office/drawing/2014/main" id="{380E6232-CF26-430B-AFFC-4AD895C29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4" y="1931491"/>
            <a:ext cx="4238625" cy="19573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FCADEA0-9278-4AA4-9712-93AD0BC97409}"/>
              </a:ext>
            </a:extLst>
          </p:cNvPr>
          <p:cNvSpPr txBox="1"/>
          <p:nvPr/>
        </p:nvSpPr>
        <p:spPr>
          <a:xfrm>
            <a:off x="1146705" y="4195286"/>
            <a:ext cx="9464144" cy="584775"/>
          </a:xfrm>
          <a:prstGeom prst="rect">
            <a:avLst/>
          </a:prstGeom>
          <a:noFill/>
        </p:spPr>
        <p:txBody>
          <a:bodyPr wrap="square">
            <a:spAutoFit/>
          </a:bodyPr>
          <a:lstStyle/>
          <a:p>
            <a:pPr algn="l"/>
            <a:r>
              <a:rPr lang="vi-VN" sz="1600" b="0" i="0">
                <a:effectLst/>
                <a:latin typeface="Open Sans"/>
              </a:rPr>
              <a:t>Ghép các vector đặc trưng khối sẽ thu được vector đặc trưng R-HOG cho ảnh. Số chiều vector đặc trưng ảnh tính theo công thức :</a:t>
            </a:r>
            <a:endParaRPr lang="en-US" sz="1600"/>
          </a:p>
        </p:txBody>
      </p:sp>
      <p:pic>
        <p:nvPicPr>
          <p:cNvPr id="14340" name="Picture 4">
            <a:extLst>
              <a:ext uri="{FF2B5EF4-FFF2-40B4-BE49-F238E27FC236}">
                <a16:creationId xmlns:a16="http://schemas.microsoft.com/office/drawing/2014/main" id="{61E9C914-2DCE-4358-9E10-F05D3C9DF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669" y="4893528"/>
            <a:ext cx="938318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70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0CDC-ABD6-442F-8586-3E526E1CA532}"/>
              </a:ext>
            </a:extLst>
          </p:cNvPr>
          <p:cNvSpPr>
            <a:spLocks noGrp="1"/>
          </p:cNvSpPr>
          <p:nvPr>
            <p:ph type="title"/>
          </p:nvPr>
        </p:nvSpPr>
        <p:spPr>
          <a:xfrm>
            <a:off x="880004" y="542926"/>
            <a:ext cx="8464021" cy="657224"/>
          </a:xfrm>
        </p:spPr>
        <p:txBody>
          <a:bodyPr/>
          <a:lstStyle/>
          <a:p>
            <a:r>
              <a:rPr lang="vi-VN"/>
              <a:t>Tính toán vector đặc trưng HOG</a:t>
            </a:r>
            <a:endParaRPr lang="en-US"/>
          </a:p>
        </p:txBody>
      </p:sp>
      <p:sp>
        <p:nvSpPr>
          <p:cNvPr id="4" name="Text Placeholder 3">
            <a:extLst>
              <a:ext uri="{FF2B5EF4-FFF2-40B4-BE49-F238E27FC236}">
                <a16:creationId xmlns:a16="http://schemas.microsoft.com/office/drawing/2014/main" id="{41F03100-4270-4286-86AB-AAE74DC444DA}"/>
              </a:ext>
            </a:extLst>
          </p:cNvPr>
          <p:cNvSpPr>
            <a:spLocks noGrp="1"/>
          </p:cNvSpPr>
          <p:nvPr>
            <p:ph type="body" sz="half" idx="2"/>
          </p:nvPr>
        </p:nvSpPr>
        <p:spPr>
          <a:xfrm>
            <a:off x="880004" y="1430335"/>
            <a:ext cx="5854171" cy="4160839"/>
          </a:xfrm>
        </p:spPr>
        <p:txBody>
          <a:bodyPr>
            <a:normAutofit/>
          </a:bodyPr>
          <a:lstStyle/>
          <a:p>
            <a:pPr algn="l">
              <a:lnSpc>
                <a:spcPct val="150000"/>
              </a:lnSpc>
              <a:buFont typeface="Arial" panose="020B0604020202020204" pitchFamily="34" charset="0"/>
              <a:buChar char="•"/>
            </a:pPr>
            <a:r>
              <a:rPr lang="en-US" b="0" i="0">
                <a:effectLst/>
                <a:latin typeface="Open Sans"/>
              </a:rPr>
              <a:t> </a:t>
            </a:r>
            <a:r>
              <a:rPr lang="vi-VN" b="0" i="0">
                <a:effectLst/>
                <a:latin typeface="Open Sans"/>
              </a:rPr>
              <a:t>Với mỗi hình ảnh kích thước 64x128, chia thành các block 16x16 chồng nhau, sẽ có 7 block ngang và 15 block dọc, nên sẽ có 7x15 = 105 blocks.</a:t>
            </a:r>
          </a:p>
          <a:p>
            <a:pPr algn="l">
              <a:lnSpc>
                <a:spcPct val="150000"/>
              </a:lnSpc>
              <a:buFont typeface="Arial" panose="020B0604020202020204" pitchFamily="34" charset="0"/>
              <a:buChar char="•"/>
            </a:pPr>
            <a:r>
              <a:rPr lang="en-US" b="0" i="0">
                <a:effectLst/>
                <a:latin typeface="Open Sans"/>
              </a:rPr>
              <a:t> </a:t>
            </a:r>
            <a:r>
              <a:rPr lang="vi-VN" b="0" i="0">
                <a:effectLst/>
                <a:latin typeface="Open Sans"/>
              </a:rPr>
              <a:t>Mỗi block gồm 4 cell. Khi áp dụng biểu đồ 9-bin cho mỗi cell, mỗi block sẽ được đại diện bởi một vector có kích thước 36x1.</a:t>
            </a:r>
          </a:p>
          <a:p>
            <a:pPr algn="l">
              <a:lnSpc>
                <a:spcPct val="150000"/>
              </a:lnSpc>
              <a:buFont typeface="Arial" panose="020B0604020202020204" pitchFamily="34" charset="0"/>
              <a:buChar char="•"/>
            </a:pPr>
            <a:r>
              <a:rPr lang="en-US" b="0" i="0">
                <a:effectLst/>
                <a:latin typeface="Open Sans"/>
              </a:rPr>
              <a:t> </a:t>
            </a:r>
            <a:r>
              <a:rPr lang="vi-VN" b="0" i="0">
                <a:effectLst/>
                <a:latin typeface="Open Sans"/>
              </a:rPr>
              <a:t>Vì vậy, khi nối tất cả các vector trong một block lại với nhau, ta sẽ thu được vector đặc trưng HOG của ảnh có kích thước 105x36x1 = 3780x1.</a:t>
            </a:r>
          </a:p>
          <a:p>
            <a:endParaRPr lang="en-US"/>
          </a:p>
        </p:txBody>
      </p:sp>
      <p:pic>
        <p:nvPicPr>
          <p:cNvPr id="15362" name="Picture 2">
            <a:extLst>
              <a:ext uri="{FF2B5EF4-FFF2-40B4-BE49-F238E27FC236}">
                <a16:creationId xmlns:a16="http://schemas.microsoft.com/office/drawing/2014/main" id="{BF95564D-C085-4097-BE9A-62E6DC721DA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29450" y="1570832"/>
            <a:ext cx="3352800" cy="453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02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DB451D-36DA-4A8D-80D5-FBED36B17C1C}"/>
              </a:ext>
            </a:extLst>
          </p:cNvPr>
          <p:cNvSpPr/>
          <p:nvPr/>
        </p:nvSpPr>
        <p:spPr>
          <a:xfrm>
            <a:off x="1598165" y="1824175"/>
            <a:ext cx="274320" cy="24580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90995F1-A1A4-4A51-869D-C101E53748BB}"/>
              </a:ext>
            </a:extLst>
          </p:cNvPr>
          <p:cNvSpPr txBox="1"/>
          <p:nvPr/>
        </p:nvSpPr>
        <p:spPr>
          <a:xfrm>
            <a:off x="2051574" y="2295465"/>
            <a:ext cx="6400799" cy="707886"/>
          </a:xfrm>
          <a:prstGeom prst="rect">
            <a:avLst/>
          </a:prstGeom>
          <a:noFill/>
        </p:spPr>
        <p:txBody>
          <a:bodyPr wrap="square" rtlCol="0">
            <a:spAutoFit/>
          </a:bodyPr>
          <a:lstStyle/>
          <a:p>
            <a:pPr algn="l"/>
            <a:r>
              <a:rPr lang="en-US" sz="4000" b="1" i="0">
                <a:effectLst/>
                <a:latin typeface="Roboto"/>
              </a:rPr>
              <a:t>DEMO</a:t>
            </a:r>
          </a:p>
        </p:txBody>
      </p:sp>
    </p:spTree>
    <p:extLst>
      <p:ext uri="{BB962C8B-B14F-4D97-AF65-F5344CB8AC3E}">
        <p14:creationId xmlns:p14="http://schemas.microsoft.com/office/powerpoint/2010/main" val="27274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4CF1-DEA3-4D03-921C-1599E019AE83}"/>
              </a:ext>
            </a:extLst>
          </p:cNvPr>
          <p:cNvSpPr>
            <a:spLocks noGrp="1"/>
          </p:cNvSpPr>
          <p:nvPr>
            <p:ph type="title"/>
          </p:nvPr>
        </p:nvSpPr>
        <p:spPr/>
        <p:txBody>
          <a:bodyPr/>
          <a:lstStyle/>
          <a:p>
            <a:r>
              <a:rPr lang="en-US"/>
              <a:t>NộI dung trình bày</a:t>
            </a:r>
          </a:p>
        </p:txBody>
      </p:sp>
      <p:graphicFrame>
        <p:nvGraphicFramePr>
          <p:cNvPr id="4" name="Diagram 3">
            <a:extLst>
              <a:ext uri="{FF2B5EF4-FFF2-40B4-BE49-F238E27FC236}">
                <a16:creationId xmlns:a16="http://schemas.microsoft.com/office/drawing/2014/main" id="{AEF6B523-D82A-4A2B-AD94-6C9A5C1D508A}"/>
              </a:ext>
            </a:extLst>
          </p:cNvPr>
          <p:cNvGraphicFramePr/>
          <p:nvPr>
            <p:extLst>
              <p:ext uri="{D42A27DB-BD31-4B8C-83A1-F6EECF244321}">
                <p14:modId xmlns:p14="http://schemas.microsoft.com/office/powerpoint/2010/main" val="3270171243"/>
              </p:ext>
            </p:extLst>
          </p:nvPr>
        </p:nvGraphicFramePr>
        <p:xfrm>
          <a:off x="1141413" y="2609850"/>
          <a:ext cx="8940800" cy="3114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051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4C171-45DE-4B16-9413-D3C47FBC0458}"/>
              </a:ext>
            </a:extLst>
          </p:cNvPr>
          <p:cNvSpPr/>
          <p:nvPr/>
        </p:nvSpPr>
        <p:spPr>
          <a:xfrm>
            <a:off x="1598165" y="1824175"/>
            <a:ext cx="274320" cy="245803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9A44EC-8BBD-4EF8-9FDD-154259DEA40D}"/>
              </a:ext>
            </a:extLst>
          </p:cNvPr>
          <p:cNvSpPr txBox="1"/>
          <p:nvPr/>
        </p:nvSpPr>
        <p:spPr>
          <a:xfrm>
            <a:off x="2051574" y="2295465"/>
            <a:ext cx="6400799" cy="1323439"/>
          </a:xfrm>
          <a:prstGeom prst="rect">
            <a:avLst/>
          </a:prstGeom>
          <a:noFill/>
        </p:spPr>
        <p:txBody>
          <a:bodyPr wrap="square" rtlCol="0">
            <a:spAutoFit/>
          </a:bodyPr>
          <a:lstStyle/>
          <a:p>
            <a:pPr algn="l"/>
            <a:r>
              <a:rPr lang="en-US" sz="4000" b="1" i="0">
                <a:effectLst/>
                <a:latin typeface="Roboto"/>
              </a:rPr>
              <a:t>HISTOGRAM OF ORIENTED GRADIENTS</a:t>
            </a:r>
          </a:p>
        </p:txBody>
      </p:sp>
    </p:spTree>
    <p:extLst>
      <p:ext uri="{BB962C8B-B14F-4D97-AF65-F5344CB8AC3E}">
        <p14:creationId xmlns:p14="http://schemas.microsoft.com/office/powerpoint/2010/main" val="77163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F577-60AE-47AD-97E2-D9B49095D95C}"/>
              </a:ext>
            </a:extLst>
          </p:cNvPr>
          <p:cNvSpPr>
            <a:spLocks noGrp="1"/>
          </p:cNvSpPr>
          <p:nvPr>
            <p:ph type="title"/>
          </p:nvPr>
        </p:nvSpPr>
        <p:spPr>
          <a:xfrm>
            <a:off x="1146705" y="609600"/>
            <a:ext cx="4720695" cy="1639885"/>
          </a:xfrm>
        </p:spPr>
        <p:txBody>
          <a:bodyPr>
            <a:normAutofit fontScale="90000"/>
          </a:bodyPr>
          <a:lstStyle/>
          <a:p>
            <a:r>
              <a:rPr lang="en-US" sz="3000" b="1" i="0">
                <a:effectLst/>
                <a:latin typeface="Roboto"/>
              </a:rPr>
              <a:t>HISTOGRAM OF ORIENTED GRADIENTS(HOG)</a:t>
            </a:r>
            <a:br>
              <a:rPr lang="en-US" sz="3200" b="1" i="0">
                <a:effectLst/>
                <a:latin typeface="Roboto"/>
              </a:rPr>
            </a:br>
            <a:endParaRPr lang="en-US"/>
          </a:p>
        </p:txBody>
      </p:sp>
      <p:sp>
        <p:nvSpPr>
          <p:cNvPr id="4" name="Text Placeholder 3">
            <a:extLst>
              <a:ext uri="{FF2B5EF4-FFF2-40B4-BE49-F238E27FC236}">
                <a16:creationId xmlns:a16="http://schemas.microsoft.com/office/drawing/2014/main" id="{A1BDD2DF-6A43-49BB-9BB4-05AB9D17F71E}"/>
              </a:ext>
            </a:extLst>
          </p:cNvPr>
          <p:cNvSpPr>
            <a:spLocks noGrp="1"/>
          </p:cNvSpPr>
          <p:nvPr>
            <p:ph type="body" sz="half" idx="2"/>
          </p:nvPr>
        </p:nvSpPr>
        <p:spPr>
          <a:xfrm>
            <a:off x="1146705" y="2611436"/>
            <a:ext cx="4720695" cy="3541714"/>
          </a:xfrm>
        </p:spPr>
        <p:txBody>
          <a:bodyPr>
            <a:normAutofit/>
          </a:bodyPr>
          <a:lstStyle/>
          <a:p>
            <a:r>
              <a:rPr lang="vi-VN" sz="1800" b="0" i="0">
                <a:effectLst/>
                <a:latin typeface="Open Sans"/>
              </a:rPr>
              <a:t>HOG là viết tắt của Histogram of Oriented Gradient - một loại “feature descriptor”. Mục đích của “featur</a:t>
            </a:r>
            <a:r>
              <a:rPr lang="en-US" sz="1800" b="0" i="0">
                <a:effectLst/>
                <a:latin typeface="Open Sans"/>
              </a:rPr>
              <a:t>e</a:t>
            </a:r>
            <a:r>
              <a:rPr lang="vi-VN" sz="1800" b="0" i="0">
                <a:effectLst/>
                <a:latin typeface="Open Sans"/>
              </a:rPr>
              <a:t> descriptor” là trừu tượng hóa đối tượng bằng cách trích xuất ra những đặc trưng của đối tượng đó và bỏ đi những thông tin không hữu ích</a:t>
            </a:r>
            <a:r>
              <a:rPr lang="en-US" sz="1800" b="0" i="0">
                <a:effectLst/>
                <a:latin typeface="Open Sans"/>
              </a:rPr>
              <a:t>.</a:t>
            </a:r>
          </a:p>
          <a:p>
            <a:endParaRPr lang="en-US" sz="1800"/>
          </a:p>
        </p:txBody>
      </p:sp>
      <p:pic>
        <p:nvPicPr>
          <p:cNvPr id="2050" name="Picture 2">
            <a:extLst>
              <a:ext uri="{FF2B5EF4-FFF2-40B4-BE49-F238E27FC236}">
                <a16:creationId xmlns:a16="http://schemas.microsoft.com/office/drawing/2014/main" id="{6611E6D9-9585-4737-866B-A91D2CE7C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75" y="914399"/>
            <a:ext cx="3590925"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0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8659AD-98B2-4FF7-8BF2-4178E0962BA2}"/>
              </a:ext>
            </a:extLst>
          </p:cNvPr>
          <p:cNvSpPr>
            <a:spLocks noGrp="1"/>
          </p:cNvSpPr>
          <p:nvPr>
            <p:ph type="body" sz="half" idx="2"/>
          </p:nvPr>
        </p:nvSpPr>
        <p:spPr>
          <a:xfrm>
            <a:off x="1146704" y="1926319"/>
            <a:ext cx="4634970" cy="3541714"/>
          </a:xfrm>
        </p:spPr>
        <p:txBody>
          <a:bodyPr>
            <a:normAutofit/>
          </a:bodyPr>
          <a:lstStyle/>
          <a:p>
            <a:pPr>
              <a:lnSpc>
                <a:spcPct val="150000"/>
              </a:lnSpc>
            </a:pPr>
            <a:r>
              <a:rPr lang="vi-VN" sz="1800" b="0" i="0">
                <a:effectLst/>
                <a:latin typeface="Open Sans"/>
              </a:rPr>
              <a:t>Bản chất của phương pháp HOG là sử dụng thông tin về sự phân bố của các cường độ gradient (intensity gradient) hoặc của hướng biên (edge directins) để mô tả các đối tượng cục bộ trong ảnh.</a:t>
            </a:r>
            <a:endParaRPr lang="en-US" sz="1800"/>
          </a:p>
        </p:txBody>
      </p:sp>
      <p:sp>
        <p:nvSpPr>
          <p:cNvPr id="5" name="Title 1">
            <a:extLst>
              <a:ext uri="{FF2B5EF4-FFF2-40B4-BE49-F238E27FC236}">
                <a16:creationId xmlns:a16="http://schemas.microsoft.com/office/drawing/2014/main" id="{FF56B4A1-383B-4313-84AE-03C6ADA60FAC}"/>
              </a:ext>
            </a:extLst>
          </p:cNvPr>
          <p:cNvSpPr>
            <a:spLocks noGrp="1"/>
          </p:cNvSpPr>
          <p:nvPr>
            <p:ph type="title"/>
          </p:nvPr>
        </p:nvSpPr>
        <p:spPr>
          <a:xfrm>
            <a:off x="1146705" y="286434"/>
            <a:ext cx="4720695" cy="1639885"/>
          </a:xfrm>
        </p:spPr>
        <p:txBody>
          <a:bodyPr>
            <a:normAutofit fontScale="90000"/>
          </a:bodyPr>
          <a:lstStyle/>
          <a:p>
            <a:r>
              <a:rPr lang="en-US" sz="3000" b="1" i="0">
                <a:effectLst/>
                <a:latin typeface="Roboto"/>
              </a:rPr>
              <a:t>HISTOGRAM OF ORIENTED GRADIENTS(HOG)</a:t>
            </a:r>
            <a:br>
              <a:rPr lang="en-US" sz="3200" b="1" i="0">
                <a:effectLst/>
                <a:latin typeface="Roboto"/>
              </a:rPr>
            </a:br>
            <a:endParaRPr lang="en-US"/>
          </a:p>
        </p:txBody>
      </p:sp>
      <p:cxnSp>
        <p:nvCxnSpPr>
          <p:cNvPr id="7" name="Straight Connector 6">
            <a:extLst>
              <a:ext uri="{FF2B5EF4-FFF2-40B4-BE49-F238E27FC236}">
                <a16:creationId xmlns:a16="http://schemas.microsoft.com/office/drawing/2014/main" id="{F21E526F-5465-4413-B306-8C505C6752D5}"/>
              </a:ext>
            </a:extLst>
          </p:cNvPr>
          <p:cNvCxnSpPr/>
          <p:nvPr/>
        </p:nvCxnSpPr>
        <p:spPr>
          <a:xfrm>
            <a:off x="6315075" y="1057275"/>
            <a:ext cx="0" cy="531495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9" name="Diagram 8">
            <a:extLst>
              <a:ext uri="{FF2B5EF4-FFF2-40B4-BE49-F238E27FC236}">
                <a16:creationId xmlns:a16="http://schemas.microsoft.com/office/drawing/2014/main" id="{6B5AC247-A93F-46A9-8845-643225CD56E2}"/>
              </a:ext>
            </a:extLst>
          </p:cNvPr>
          <p:cNvGraphicFramePr/>
          <p:nvPr>
            <p:extLst>
              <p:ext uri="{D42A27DB-BD31-4B8C-83A1-F6EECF244321}">
                <p14:modId xmlns:p14="http://schemas.microsoft.com/office/powerpoint/2010/main" val="3486834415"/>
              </p:ext>
            </p:extLst>
          </p:nvPr>
        </p:nvGraphicFramePr>
        <p:xfrm>
          <a:off x="6315075" y="2762251"/>
          <a:ext cx="5514975" cy="3676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A4879586-78E1-485F-8764-B236BC407344}"/>
              </a:ext>
            </a:extLst>
          </p:cNvPr>
          <p:cNvSpPr txBox="1"/>
          <p:nvPr/>
        </p:nvSpPr>
        <p:spPr>
          <a:xfrm>
            <a:off x="6400801" y="1926319"/>
            <a:ext cx="5362574" cy="646331"/>
          </a:xfrm>
          <a:prstGeom prst="rect">
            <a:avLst/>
          </a:prstGeom>
          <a:noFill/>
        </p:spPr>
        <p:txBody>
          <a:bodyPr wrap="square" rtlCol="0">
            <a:spAutoFit/>
          </a:bodyPr>
          <a:lstStyle/>
          <a:p>
            <a:r>
              <a:rPr lang="vi-VN" b="0" i="0">
                <a:effectLst/>
                <a:latin typeface="Open Sans"/>
              </a:rPr>
              <a:t>Có 5 bước cơ bản để xây dựng một vector HOG cho hình ảnh</a:t>
            </a:r>
            <a:r>
              <a:rPr lang="en-US" b="0" i="0">
                <a:effectLst/>
                <a:latin typeface="Open Sans"/>
              </a:rPr>
              <a:t>:</a:t>
            </a:r>
            <a:endParaRPr lang="en-US"/>
          </a:p>
        </p:txBody>
      </p:sp>
    </p:spTree>
    <p:extLst>
      <p:ext uri="{BB962C8B-B14F-4D97-AF65-F5344CB8AC3E}">
        <p14:creationId xmlns:p14="http://schemas.microsoft.com/office/powerpoint/2010/main" val="169912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8278-4CF1-4147-AD9F-860C6772D140}"/>
              </a:ext>
            </a:extLst>
          </p:cNvPr>
          <p:cNvSpPr>
            <a:spLocks noGrp="1"/>
          </p:cNvSpPr>
          <p:nvPr>
            <p:ph type="title"/>
          </p:nvPr>
        </p:nvSpPr>
        <p:spPr>
          <a:xfrm>
            <a:off x="1375305" y="232965"/>
            <a:ext cx="2310870" cy="658017"/>
          </a:xfrm>
        </p:spPr>
        <p:txBody>
          <a:bodyPr/>
          <a:lstStyle/>
          <a:p>
            <a:r>
              <a:rPr lang="en-US"/>
              <a:t>Tiền xử lý</a:t>
            </a:r>
          </a:p>
        </p:txBody>
      </p:sp>
      <p:sp>
        <p:nvSpPr>
          <p:cNvPr id="4" name="Text Placeholder 3">
            <a:extLst>
              <a:ext uri="{FF2B5EF4-FFF2-40B4-BE49-F238E27FC236}">
                <a16:creationId xmlns:a16="http://schemas.microsoft.com/office/drawing/2014/main" id="{67A03FE4-9F47-47CD-A18B-7147FEBAD5D6}"/>
              </a:ext>
            </a:extLst>
          </p:cNvPr>
          <p:cNvSpPr>
            <a:spLocks noGrp="1"/>
          </p:cNvSpPr>
          <p:nvPr>
            <p:ph type="body" sz="half" idx="2"/>
          </p:nvPr>
        </p:nvSpPr>
        <p:spPr>
          <a:xfrm>
            <a:off x="1308630" y="1033463"/>
            <a:ext cx="9448005" cy="1023937"/>
          </a:xfrm>
        </p:spPr>
        <p:txBody>
          <a:bodyPr>
            <a:noAutofit/>
          </a:bodyPr>
          <a:lstStyle/>
          <a:p>
            <a:r>
              <a:rPr lang="vi-VN" sz="1800" b="0" i="0">
                <a:effectLst/>
                <a:latin typeface="Open Sans"/>
              </a:rPr>
              <a:t>Trong bài toán này, để thuận tiện cho việc chia đều hình ảnh thành các khối, ô và tính toán đặc trưng ở các bước tiếp theo, chúng ta cần resize kích thước tất cả các hình ảnh trong tập dữ liệu về một kích thước chung.</a:t>
            </a:r>
            <a:endParaRPr lang="en-US" sz="1800"/>
          </a:p>
        </p:txBody>
      </p:sp>
      <p:pic>
        <p:nvPicPr>
          <p:cNvPr id="3074" name="Picture 2">
            <a:extLst>
              <a:ext uri="{FF2B5EF4-FFF2-40B4-BE49-F238E27FC236}">
                <a16:creationId xmlns:a16="http://schemas.microsoft.com/office/drawing/2014/main" id="{D8D73A34-E502-4858-A4B4-71C43DD9F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365" y="2390776"/>
            <a:ext cx="912786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7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31D5-E894-4F2E-9A02-229EFE6AD82A}"/>
              </a:ext>
            </a:extLst>
          </p:cNvPr>
          <p:cNvSpPr>
            <a:spLocks noGrp="1"/>
          </p:cNvSpPr>
          <p:nvPr>
            <p:ph type="title"/>
          </p:nvPr>
        </p:nvSpPr>
        <p:spPr>
          <a:xfrm>
            <a:off x="1144590" y="269079"/>
            <a:ext cx="3427410" cy="1314449"/>
          </a:xfrm>
        </p:spPr>
        <p:txBody>
          <a:bodyPr/>
          <a:lstStyle/>
          <a:p>
            <a:pPr>
              <a:lnSpc>
                <a:spcPct val="100000"/>
              </a:lnSpc>
            </a:pPr>
            <a:r>
              <a:rPr lang="en-US" b="1" i="0">
                <a:effectLst/>
                <a:latin typeface="Open Sans"/>
              </a:rPr>
              <a:t>Tính Gradient</a:t>
            </a:r>
            <a:br>
              <a:rPr lang="en-US" b="1" i="0">
                <a:effectLst/>
                <a:latin typeface="Open Sans"/>
              </a:rPr>
            </a:br>
            <a:endParaRPr lang="en-US"/>
          </a:p>
        </p:txBody>
      </p:sp>
      <p:sp>
        <p:nvSpPr>
          <p:cNvPr id="4" name="Text Placeholder 3">
            <a:extLst>
              <a:ext uri="{FF2B5EF4-FFF2-40B4-BE49-F238E27FC236}">
                <a16:creationId xmlns:a16="http://schemas.microsoft.com/office/drawing/2014/main" id="{6AE8F1A2-9B6F-402F-831A-A84CE800BCD4}"/>
              </a:ext>
            </a:extLst>
          </p:cNvPr>
          <p:cNvSpPr>
            <a:spLocks noGrp="1"/>
          </p:cNvSpPr>
          <p:nvPr>
            <p:ph type="body" sz="half" idx="2"/>
          </p:nvPr>
        </p:nvSpPr>
        <p:spPr>
          <a:xfrm>
            <a:off x="1144591" y="1447800"/>
            <a:ext cx="3858151" cy="4343400"/>
          </a:xfrm>
        </p:spPr>
        <p:txBody>
          <a:bodyPr>
            <a:normAutofit/>
          </a:bodyPr>
          <a:lstStyle/>
          <a:p>
            <a:r>
              <a:rPr lang="vi-VN" sz="1800" b="0" i="0">
                <a:effectLst/>
                <a:latin typeface="Open Sans"/>
              </a:rPr>
              <a:t>Đây là bước đầu tiên, được thực hiện bằng hai phép nhân chập ảnh gốc với 2 chiều, tương ứng với các toán tử lấy đạo hàm theo hai hướng Ox và Oy. Trong đó, 2 hướng tương ứng đó là:</a:t>
            </a:r>
            <a:endParaRPr lang="en-US" sz="1800"/>
          </a:p>
        </p:txBody>
      </p:sp>
      <p:pic>
        <p:nvPicPr>
          <p:cNvPr id="6" name="Picture 5">
            <a:extLst>
              <a:ext uri="{FF2B5EF4-FFF2-40B4-BE49-F238E27FC236}">
                <a16:creationId xmlns:a16="http://schemas.microsoft.com/office/drawing/2014/main" id="{7F4EDC55-A0D0-4ACB-969F-D6A1B86A86B7}"/>
              </a:ext>
            </a:extLst>
          </p:cNvPr>
          <p:cNvPicPr>
            <a:picLocks noChangeAspect="1"/>
          </p:cNvPicPr>
          <p:nvPr/>
        </p:nvPicPr>
        <p:blipFill>
          <a:blip r:embed="rId2"/>
          <a:stretch>
            <a:fillRect/>
          </a:stretch>
        </p:blipFill>
        <p:spPr>
          <a:xfrm>
            <a:off x="1255186" y="3848100"/>
            <a:ext cx="3636959" cy="447675"/>
          </a:xfrm>
          <a:prstGeom prst="rect">
            <a:avLst/>
          </a:prstGeom>
        </p:spPr>
      </p:pic>
      <p:pic>
        <p:nvPicPr>
          <p:cNvPr id="5122" name="Picture 2">
            <a:extLst>
              <a:ext uri="{FF2B5EF4-FFF2-40B4-BE49-F238E27FC236}">
                <a16:creationId xmlns:a16="http://schemas.microsoft.com/office/drawing/2014/main" id="{7E8B8B88-F4A4-41A8-AA8A-7C4F75AB6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1583528"/>
            <a:ext cx="5429250" cy="427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63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A79B-639A-4824-AAFA-EF75CD29A98C}"/>
              </a:ext>
            </a:extLst>
          </p:cNvPr>
          <p:cNvSpPr>
            <a:spLocks noGrp="1"/>
          </p:cNvSpPr>
          <p:nvPr>
            <p:ph type="title"/>
          </p:nvPr>
        </p:nvSpPr>
        <p:spPr>
          <a:xfrm>
            <a:off x="1146705" y="609601"/>
            <a:ext cx="4701645" cy="628649"/>
          </a:xfrm>
        </p:spPr>
        <p:txBody>
          <a:bodyPr/>
          <a:lstStyle/>
          <a:p>
            <a:r>
              <a:rPr lang="en-US" b="1" i="0">
                <a:effectLst/>
                <a:latin typeface="Open Sans"/>
              </a:rPr>
              <a:t>Tính Gradient</a:t>
            </a:r>
            <a:endParaRPr lang="en-US"/>
          </a:p>
        </p:txBody>
      </p:sp>
      <p:sp>
        <p:nvSpPr>
          <p:cNvPr id="4" name="Text Placeholder 3">
            <a:extLst>
              <a:ext uri="{FF2B5EF4-FFF2-40B4-BE49-F238E27FC236}">
                <a16:creationId xmlns:a16="http://schemas.microsoft.com/office/drawing/2014/main" id="{E89C9AC1-DEA1-412C-8E4E-0513CB94FC67}"/>
              </a:ext>
            </a:extLst>
          </p:cNvPr>
          <p:cNvSpPr>
            <a:spLocks noGrp="1"/>
          </p:cNvSpPr>
          <p:nvPr>
            <p:ph type="body" sz="half" idx="2"/>
          </p:nvPr>
        </p:nvSpPr>
        <p:spPr>
          <a:xfrm>
            <a:off x="1146705" y="1516061"/>
            <a:ext cx="4949295" cy="4570414"/>
          </a:xfrm>
        </p:spPr>
        <p:txBody>
          <a:bodyPr/>
          <a:lstStyle/>
          <a:p>
            <a:r>
              <a:rPr lang="vi-VN" b="0" i="0">
                <a:effectLst/>
                <a:latin typeface="Open Sans"/>
              </a:rPr>
              <a:t>Và nếu bạn có một ảnh input là </a:t>
            </a:r>
            <a:r>
              <a:rPr lang="vi-VN" b="1" i="0">
                <a:effectLst/>
                <a:latin typeface="Open Sans"/>
              </a:rPr>
              <a:t>I</a:t>
            </a:r>
            <a:r>
              <a:rPr lang="vi-VN" b="0" i="0">
                <a:effectLst/>
                <a:latin typeface="Open Sans"/>
              </a:rPr>
              <a:t>, ta sẽ có 2 ảnh đạo hàm riêng theo 2 hướng đó, theo công thức:</a:t>
            </a:r>
            <a:endParaRPr lang="en-US" b="0" i="0">
              <a:effectLst/>
              <a:latin typeface="Open Sans"/>
            </a:endParaRPr>
          </a:p>
          <a:p>
            <a:endParaRPr lang="en-US">
              <a:latin typeface="Open Sans"/>
            </a:endParaRPr>
          </a:p>
          <a:p>
            <a:endParaRPr lang="en-US">
              <a:latin typeface="Open Sans"/>
            </a:endParaRPr>
          </a:p>
          <a:p>
            <a:r>
              <a:rPr lang="vi-VN" b="0" i="0">
                <a:effectLst/>
                <a:latin typeface="Open Sans"/>
              </a:rPr>
              <a:t>Khi đó, bạn có thể tính được Gradient bao gồm hai thành phần cường độ(Gradient Magnitude) và hướng(Gradient Derection) theo công thức </a:t>
            </a:r>
            <a:r>
              <a:rPr lang="vi-VN" b="1" i="0">
                <a:effectLst/>
                <a:latin typeface="Open Sans"/>
              </a:rPr>
              <a:t>(*)</a:t>
            </a:r>
            <a:r>
              <a:rPr lang="vi-VN" b="0" i="0">
                <a:effectLst/>
                <a:latin typeface="Open Sans"/>
              </a:rPr>
              <a:t>:</a:t>
            </a:r>
            <a:endParaRPr lang="en-US" b="0" i="0">
              <a:effectLst/>
              <a:latin typeface="Open Sans"/>
            </a:endParaRPr>
          </a:p>
          <a:p>
            <a:endParaRPr lang="en-US"/>
          </a:p>
        </p:txBody>
      </p:sp>
      <p:pic>
        <p:nvPicPr>
          <p:cNvPr id="6" name="Picture 5">
            <a:extLst>
              <a:ext uri="{FF2B5EF4-FFF2-40B4-BE49-F238E27FC236}">
                <a16:creationId xmlns:a16="http://schemas.microsoft.com/office/drawing/2014/main" id="{C484B67C-28B7-4C15-9CF0-DCCCE0178321}"/>
              </a:ext>
            </a:extLst>
          </p:cNvPr>
          <p:cNvPicPr>
            <a:picLocks noChangeAspect="1"/>
          </p:cNvPicPr>
          <p:nvPr/>
        </p:nvPicPr>
        <p:blipFill>
          <a:blip r:embed="rId2"/>
          <a:stretch>
            <a:fillRect/>
          </a:stretch>
        </p:blipFill>
        <p:spPr>
          <a:xfrm>
            <a:off x="1238250" y="2519362"/>
            <a:ext cx="3495674" cy="581025"/>
          </a:xfrm>
          <a:prstGeom prst="rect">
            <a:avLst/>
          </a:prstGeom>
        </p:spPr>
      </p:pic>
      <p:pic>
        <p:nvPicPr>
          <p:cNvPr id="8" name="Picture 7">
            <a:extLst>
              <a:ext uri="{FF2B5EF4-FFF2-40B4-BE49-F238E27FC236}">
                <a16:creationId xmlns:a16="http://schemas.microsoft.com/office/drawing/2014/main" id="{C22FAE61-0809-406E-B875-284F39CCAAEB}"/>
              </a:ext>
            </a:extLst>
          </p:cNvPr>
          <p:cNvPicPr>
            <a:picLocks noChangeAspect="1"/>
          </p:cNvPicPr>
          <p:nvPr/>
        </p:nvPicPr>
        <p:blipFill>
          <a:blip r:embed="rId3"/>
          <a:stretch>
            <a:fillRect/>
          </a:stretch>
        </p:blipFill>
        <p:spPr>
          <a:xfrm>
            <a:off x="1238250" y="4067175"/>
            <a:ext cx="3495675" cy="1047750"/>
          </a:xfrm>
          <a:prstGeom prst="rect">
            <a:avLst/>
          </a:prstGeom>
        </p:spPr>
      </p:pic>
      <p:cxnSp>
        <p:nvCxnSpPr>
          <p:cNvPr id="10" name="Straight Connector 9">
            <a:extLst>
              <a:ext uri="{FF2B5EF4-FFF2-40B4-BE49-F238E27FC236}">
                <a16:creationId xmlns:a16="http://schemas.microsoft.com/office/drawing/2014/main" id="{940DE8BC-C2FE-4FE3-94A2-CA599C0DC911}"/>
              </a:ext>
            </a:extLst>
          </p:cNvPr>
          <p:cNvCxnSpPr/>
          <p:nvPr/>
        </p:nvCxnSpPr>
        <p:spPr>
          <a:xfrm>
            <a:off x="6172200" y="1333500"/>
            <a:ext cx="0" cy="5257800"/>
          </a:xfrm>
          <a:prstGeom prst="line">
            <a:avLst/>
          </a:prstGeom>
        </p:spPr>
        <p:style>
          <a:lnRef idx="3">
            <a:schemeClr val="accent2"/>
          </a:lnRef>
          <a:fillRef idx="0">
            <a:schemeClr val="accent2"/>
          </a:fillRef>
          <a:effectRef idx="2">
            <a:schemeClr val="accent2"/>
          </a:effectRef>
          <a:fontRef idx="minor">
            <a:schemeClr val="tx1"/>
          </a:fontRef>
        </p:style>
      </p:cxnSp>
      <p:pic>
        <p:nvPicPr>
          <p:cNvPr id="6146" name="Picture 2">
            <a:extLst>
              <a:ext uri="{FF2B5EF4-FFF2-40B4-BE49-F238E27FC236}">
                <a16:creationId xmlns:a16="http://schemas.microsoft.com/office/drawing/2014/main" id="{321A5228-0CD9-48B4-83DB-A279B4196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344" y="1971676"/>
            <a:ext cx="2813578" cy="1238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DD244CA-2F7D-41FF-AD12-DF9C46E38070}"/>
              </a:ext>
            </a:extLst>
          </p:cNvPr>
          <p:cNvSpPr txBox="1"/>
          <p:nvPr/>
        </p:nvSpPr>
        <p:spPr>
          <a:xfrm>
            <a:off x="6425670" y="1516061"/>
            <a:ext cx="1918226" cy="369332"/>
          </a:xfrm>
          <a:prstGeom prst="rect">
            <a:avLst/>
          </a:prstGeom>
          <a:noFill/>
        </p:spPr>
        <p:txBody>
          <a:bodyPr wrap="square" rtlCol="0">
            <a:spAutoFit/>
          </a:bodyPr>
          <a:lstStyle/>
          <a:p>
            <a:r>
              <a:rPr lang="en-US"/>
              <a:t>Ví dụ</a:t>
            </a:r>
          </a:p>
        </p:txBody>
      </p:sp>
      <p:sp>
        <p:nvSpPr>
          <p:cNvPr id="12" name="TextBox 11">
            <a:extLst>
              <a:ext uri="{FF2B5EF4-FFF2-40B4-BE49-F238E27FC236}">
                <a16:creationId xmlns:a16="http://schemas.microsoft.com/office/drawing/2014/main" id="{5910AF52-1137-446D-913A-EC39FB28D1D9}"/>
              </a:ext>
            </a:extLst>
          </p:cNvPr>
          <p:cNvSpPr txBox="1"/>
          <p:nvPr/>
        </p:nvSpPr>
        <p:spPr>
          <a:xfrm flipH="1">
            <a:off x="6425670" y="3296209"/>
            <a:ext cx="4461397" cy="646331"/>
          </a:xfrm>
          <a:prstGeom prst="rect">
            <a:avLst/>
          </a:prstGeom>
          <a:noFill/>
        </p:spPr>
        <p:txBody>
          <a:bodyPr wrap="square" rtlCol="0">
            <a:spAutoFit/>
          </a:bodyPr>
          <a:lstStyle/>
          <a:p>
            <a:r>
              <a:rPr lang="vi-VN" b="0" i="0">
                <a:effectLst/>
                <a:latin typeface="Open Sans"/>
              </a:rPr>
              <a:t>Chúng ta sẽ áp dụng các công thức trên để tính được gradient của điểm ảnh này:</a:t>
            </a:r>
            <a:endParaRPr lang="en-US"/>
          </a:p>
        </p:txBody>
      </p:sp>
      <p:pic>
        <p:nvPicPr>
          <p:cNvPr id="6148" name="Picture 4">
            <a:extLst>
              <a:ext uri="{FF2B5EF4-FFF2-40B4-BE49-F238E27FC236}">
                <a16:creationId xmlns:a16="http://schemas.microsoft.com/office/drawing/2014/main" id="{7D6EBDEE-3CDE-406E-850B-1AFD0C1865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2345" y="4028824"/>
            <a:ext cx="4080406" cy="205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9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0899-9954-4493-B67D-04238F479920}"/>
              </a:ext>
            </a:extLst>
          </p:cNvPr>
          <p:cNvSpPr>
            <a:spLocks noGrp="1"/>
          </p:cNvSpPr>
          <p:nvPr>
            <p:ph type="title"/>
          </p:nvPr>
        </p:nvSpPr>
        <p:spPr>
          <a:xfrm>
            <a:off x="1146706" y="476251"/>
            <a:ext cx="3856037" cy="752474"/>
          </a:xfrm>
        </p:spPr>
        <p:txBody>
          <a:bodyPr/>
          <a:lstStyle/>
          <a:p>
            <a:r>
              <a:rPr lang="en-US" b="1" i="0">
                <a:effectLst/>
                <a:latin typeface="Open Sans"/>
              </a:rPr>
              <a:t>Tính Gradient</a:t>
            </a:r>
            <a:endParaRPr lang="en-US"/>
          </a:p>
        </p:txBody>
      </p:sp>
      <p:sp>
        <p:nvSpPr>
          <p:cNvPr id="4" name="Text Placeholder 3">
            <a:extLst>
              <a:ext uri="{FF2B5EF4-FFF2-40B4-BE49-F238E27FC236}">
                <a16:creationId xmlns:a16="http://schemas.microsoft.com/office/drawing/2014/main" id="{E74AE713-5742-4EAF-ABC7-1799FA9C7DFF}"/>
              </a:ext>
            </a:extLst>
          </p:cNvPr>
          <p:cNvSpPr>
            <a:spLocks noGrp="1"/>
          </p:cNvSpPr>
          <p:nvPr>
            <p:ph type="body" sz="half" idx="2"/>
          </p:nvPr>
        </p:nvSpPr>
        <p:spPr>
          <a:xfrm>
            <a:off x="1146706" y="1714500"/>
            <a:ext cx="3856036" cy="4076700"/>
          </a:xfrm>
        </p:spPr>
        <p:txBody>
          <a:bodyPr/>
          <a:lstStyle/>
          <a:p>
            <a:r>
              <a:rPr lang="vi-VN" sz="1800" b="0" i="0">
                <a:effectLst/>
                <a:latin typeface="Open Sans"/>
              </a:rPr>
              <a:t>Đối với hình ảnh màu, gradient của ba kênh(red, green và blue) được đánh giá. Độ lớn của gradient tại một điểm ảnh là giá trị lớn nhất của cường độ gradient của ba kênh, và góc là góc tương ứng với gradient tối đa.</a:t>
            </a:r>
            <a:endParaRPr lang="en-US" sz="1800" b="0" i="0">
              <a:effectLst/>
              <a:latin typeface="Open Sans"/>
            </a:endParaRPr>
          </a:p>
          <a:p>
            <a:endParaRPr lang="en-US"/>
          </a:p>
        </p:txBody>
      </p:sp>
      <p:pic>
        <p:nvPicPr>
          <p:cNvPr id="7170" name="Picture 2">
            <a:extLst>
              <a:ext uri="{FF2B5EF4-FFF2-40B4-BE49-F238E27FC236}">
                <a16:creationId xmlns:a16="http://schemas.microsoft.com/office/drawing/2014/main" id="{59764490-9366-49D0-8E4C-0F9A500A2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675" y="1876425"/>
            <a:ext cx="5995988"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458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116</TotalTime>
  <Words>1050</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Open Sans</vt:lpstr>
      <vt:lpstr>Roboto</vt:lpstr>
      <vt:lpstr>Times New Roman</vt:lpstr>
      <vt:lpstr>Tw Cen MT</vt:lpstr>
      <vt:lpstr>Circuit</vt:lpstr>
      <vt:lpstr>Nhận dạng điểm số</vt:lpstr>
      <vt:lpstr>NộI dung trình bày</vt:lpstr>
      <vt:lpstr>PowerPoint Presentation</vt:lpstr>
      <vt:lpstr>HISTOGRAM OF ORIENTED GRADIENTS(HOG) </vt:lpstr>
      <vt:lpstr>HISTOGRAM OF ORIENTED GRADIENTS(HOG) </vt:lpstr>
      <vt:lpstr>Tiền xử lý</vt:lpstr>
      <vt:lpstr>Tính Gradient </vt:lpstr>
      <vt:lpstr>Tính Gradient</vt:lpstr>
      <vt:lpstr>Tính Gradient</vt:lpstr>
      <vt:lpstr>Tính vector đặc trưng cho từng ô (cells)</vt:lpstr>
      <vt:lpstr>Tính vector đặc trưng cho từng ô (cells)</vt:lpstr>
      <vt:lpstr>Tính vector đặc trưng cho từng ô (cells)</vt:lpstr>
      <vt:lpstr>Tính vector đặc trưng cho từng ô (cells)</vt:lpstr>
      <vt:lpstr>Tính vector đặc trưng cho từng ô (cells)</vt:lpstr>
      <vt:lpstr>Chuẩn hóa khối (blocks)</vt:lpstr>
      <vt:lpstr>Chuẩn hóa khối (blocks)</vt:lpstr>
      <vt:lpstr>Tính toán vector đặc trưng HOG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Nhận dạng điểm số</dc:title>
  <dc:creator>nguyen thang</dc:creator>
  <cp:lastModifiedBy>nguyen thang</cp:lastModifiedBy>
  <cp:revision>11</cp:revision>
  <dcterms:created xsi:type="dcterms:W3CDTF">2021-02-11T05:30:01Z</dcterms:created>
  <dcterms:modified xsi:type="dcterms:W3CDTF">2021-02-11T07:26:15Z</dcterms:modified>
</cp:coreProperties>
</file>