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2" r:id="rId5"/>
    <p:sldId id="265" r:id="rId6"/>
    <p:sldId id="263" r:id="rId7"/>
    <p:sldId id="258" r:id="rId8"/>
    <p:sldId id="269" r:id="rId9"/>
    <p:sldId id="266" r:id="rId10"/>
    <p:sldId id="264" r:id="rId11"/>
    <p:sldId id="268" r:id="rId12"/>
    <p:sldId id="270" r:id="rId13"/>
    <p:sldId id="271" r:id="rId14"/>
    <p:sldId id="272" r:id="rId15"/>
    <p:sldId id="277" r:id="rId16"/>
    <p:sldId id="278" r:id="rId17"/>
    <p:sldId id="274" r:id="rId18"/>
    <p:sldId id="27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54970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D08C6D-7BB5-4257-BF32-15287AB5F79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87723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208405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054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611611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55400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8660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423314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210571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08054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45137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D08C6D-7BB5-4257-BF32-15287AB5F79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01350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08C6D-7BB5-4257-BF32-15287AB5F799}"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20276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88598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73432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DD08C6D-7BB5-4257-BF32-15287AB5F799}" type="datetimeFigureOut">
              <a:rPr lang="en-US" smtClean="0"/>
              <a:t>10/12/2023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159537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D08C6D-7BB5-4257-BF32-15287AB5F79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016DD-4525-4EAC-B9EC-19C91D2FEE36}" type="slidenum">
              <a:rPr lang="en-US" smtClean="0"/>
              <a:t>‹#›</a:t>
            </a:fld>
            <a:endParaRPr lang="en-US"/>
          </a:p>
        </p:txBody>
      </p:sp>
    </p:spTree>
    <p:extLst>
      <p:ext uri="{BB962C8B-B14F-4D97-AF65-F5344CB8AC3E}">
        <p14:creationId xmlns:p14="http://schemas.microsoft.com/office/powerpoint/2010/main" val="387189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D08C6D-7BB5-4257-BF32-15287AB5F799}" type="datetimeFigureOut">
              <a:rPr lang="en-US" smtClean="0"/>
              <a:t>10/12/2023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C016DD-4525-4EAC-B9EC-19C91D2FEE36}" type="slidenum">
              <a:rPr lang="en-US" smtClean="0"/>
              <a:t>‹#›</a:t>
            </a:fld>
            <a:endParaRPr lang="en-US"/>
          </a:p>
        </p:txBody>
      </p:sp>
    </p:spTree>
    <p:extLst>
      <p:ext uri="{BB962C8B-B14F-4D97-AF65-F5344CB8AC3E}">
        <p14:creationId xmlns:p14="http://schemas.microsoft.com/office/powerpoint/2010/main" val="5282091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viblo.asia/p/mo-hinh-phan-quyen-acl-trong-spring-security-maGK7G1eKj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smtClean="0"/>
              <a:t>Domain Object Security (ACLs)</a:t>
            </a:r>
            <a:endParaRPr lang="en-US" sz="8000" b="1" dirty="0"/>
          </a:p>
        </p:txBody>
      </p:sp>
    </p:spTree>
    <p:extLst>
      <p:ext uri="{BB962C8B-B14F-4D97-AF65-F5344CB8AC3E}">
        <p14:creationId xmlns:p14="http://schemas.microsoft.com/office/powerpoint/2010/main" val="1728172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18422"/>
            <a:ext cx="9404723" cy="972960"/>
          </a:xfrm>
        </p:spPr>
        <p:txBody>
          <a:bodyPr/>
          <a:lstStyle/>
          <a:p>
            <a:r>
              <a:rPr lang="en-US" dirty="0" smtClean="0"/>
              <a:t>Problem</a:t>
            </a:r>
            <a:endParaRPr lang="en-US" i="1" dirty="0"/>
          </a:p>
        </p:txBody>
      </p:sp>
      <p:sp>
        <p:nvSpPr>
          <p:cNvPr id="4" name="Title 1"/>
          <p:cNvSpPr txBox="1">
            <a:spLocks/>
          </p:cNvSpPr>
          <p:nvPr/>
        </p:nvSpPr>
        <p:spPr>
          <a:xfrm>
            <a:off x="646111" y="939411"/>
            <a:ext cx="11034612" cy="4429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sp>
        <p:nvSpPr>
          <p:cNvPr id="3" name="Rounded Rectangle 2"/>
          <p:cNvSpPr/>
          <p:nvPr/>
        </p:nvSpPr>
        <p:spPr>
          <a:xfrm>
            <a:off x="1248694" y="1826557"/>
            <a:ext cx="2841522" cy="130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 name="Oval 4"/>
          <p:cNvSpPr/>
          <p:nvPr/>
        </p:nvSpPr>
        <p:spPr>
          <a:xfrm>
            <a:off x="7364361" y="182325"/>
            <a:ext cx="2910349" cy="12728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1</a:t>
            </a:r>
            <a:endParaRPr lang="en-US" dirty="0"/>
          </a:p>
        </p:txBody>
      </p:sp>
      <p:sp>
        <p:nvSpPr>
          <p:cNvPr id="6" name="Oval 5"/>
          <p:cNvSpPr/>
          <p:nvPr/>
        </p:nvSpPr>
        <p:spPr>
          <a:xfrm>
            <a:off x="7524492" y="2497824"/>
            <a:ext cx="2910349" cy="12728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2</a:t>
            </a:r>
            <a:endParaRPr lang="en-US" dirty="0"/>
          </a:p>
        </p:txBody>
      </p:sp>
      <p:cxnSp>
        <p:nvCxnSpPr>
          <p:cNvPr id="14" name="Straight Arrow Connector 13"/>
          <p:cNvCxnSpPr>
            <a:stCxn id="5" idx="2"/>
          </p:cNvCxnSpPr>
          <p:nvPr/>
        </p:nvCxnSpPr>
        <p:spPr>
          <a:xfrm flipH="1">
            <a:off x="4080387" y="818748"/>
            <a:ext cx="3283974" cy="14180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6" idx="2"/>
          </p:cNvCxnSpPr>
          <p:nvPr/>
        </p:nvCxnSpPr>
        <p:spPr>
          <a:xfrm flipH="1" flipV="1">
            <a:off x="4080387" y="2741554"/>
            <a:ext cx="3444105" cy="392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itle 1"/>
          <p:cNvSpPr txBox="1">
            <a:spLocks/>
          </p:cNvSpPr>
          <p:nvPr/>
        </p:nvSpPr>
        <p:spPr>
          <a:xfrm>
            <a:off x="5598061" y="2555738"/>
            <a:ext cx="882805" cy="4428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t>Action</a:t>
            </a:r>
            <a:endParaRPr lang="en-US" sz="1400" i="1" dirty="0"/>
          </a:p>
        </p:txBody>
      </p:sp>
      <p:sp>
        <p:nvSpPr>
          <p:cNvPr id="22" name="Title 1"/>
          <p:cNvSpPr txBox="1">
            <a:spLocks/>
          </p:cNvSpPr>
          <p:nvPr/>
        </p:nvSpPr>
        <p:spPr>
          <a:xfrm>
            <a:off x="729685" y="3982818"/>
            <a:ext cx="9404723" cy="26150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Tx/>
              <a:buChar char="-"/>
            </a:pPr>
            <a:r>
              <a:rPr lang="en-US" sz="2400" i="1" dirty="0" smtClean="0"/>
              <a:t>RBAC </a:t>
            </a:r>
            <a:r>
              <a:rPr lang="en-US" sz="2400" i="1" dirty="0"/>
              <a:t>will solve problems like "Does User1 have permission to edit Messages in general?", but the problem will arise when privacy needs to be guaranteed, users need to be able to access messages but cannot access that message. </a:t>
            </a:r>
            <a:endParaRPr lang="en-US" sz="2400" i="1" dirty="0" smtClean="0"/>
          </a:p>
          <a:p>
            <a:pPr marL="342900" indent="-342900">
              <a:buFontTx/>
              <a:buChar char="-"/>
            </a:pPr>
            <a:r>
              <a:rPr lang="en-US" sz="2400" i="1" dirty="0"/>
              <a:t>ACL can solve that problem and answer the question "Does User1 have permission to edit Message </a:t>
            </a:r>
            <a:r>
              <a:rPr lang="en-US" sz="2400" i="1" dirty="0" smtClean="0"/>
              <a:t>123</a:t>
            </a:r>
            <a:r>
              <a:rPr lang="en-US" sz="2400" i="1" dirty="0"/>
              <a:t>?</a:t>
            </a:r>
            <a:r>
              <a:rPr lang="en-US" sz="2400" i="1" dirty="0" smtClean="0"/>
              <a:t>"</a:t>
            </a:r>
          </a:p>
        </p:txBody>
      </p:sp>
      <p:sp>
        <p:nvSpPr>
          <p:cNvPr id="25" name="Title 1"/>
          <p:cNvSpPr txBox="1">
            <a:spLocks/>
          </p:cNvSpPr>
          <p:nvPr/>
        </p:nvSpPr>
        <p:spPr>
          <a:xfrm>
            <a:off x="5652140" y="959676"/>
            <a:ext cx="882805" cy="4428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t>Action</a:t>
            </a:r>
            <a:endParaRPr lang="en-US" sz="1400" i="1" dirty="0"/>
          </a:p>
        </p:txBody>
      </p:sp>
    </p:spTree>
    <p:extLst>
      <p:ext uri="{BB962C8B-B14F-4D97-AF65-F5344CB8AC3E}">
        <p14:creationId xmlns:p14="http://schemas.microsoft.com/office/powerpoint/2010/main" val="169018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images.viblo.asia/b720822f-aa43-45cc-9460-bb63f766e7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485467"/>
            <a:ext cx="10137061" cy="601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97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3388"/>
            <a:ext cx="9404723" cy="972960"/>
          </a:xfrm>
        </p:spPr>
        <p:txBody>
          <a:bodyPr/>
          <a:lstStyle/>
          <a:p>
            <a:r>
              <a:rPr lang="en-US" i="1" dirty="0"/>
              <a:t>3</a:t>
            </a:r>
            <a:r>
              <a:rPr lang="en-US" i="1" dirty="0" smtClean="0"/>
              <a:t>. ACL Database</a:t>
            </a:r>
            <a:endParaRPr lang="en-US" i="1" dirty="0"/>
          </a:p>
        </p:txBody>
      </p:sp>
      <p:sp>
        <p:nvSpPr>
          <p:cNvPr id="4" name="Title 1"/>
          <p:cNvSpPr txBox="1">
            <a:spLocks/>
          </p:cNvSpPr>
          <p:nvPr/>
        </p:nvSpPr>
        <p:spPr>
          <a:xfrm>
            <a:off x="646111" y="1160206"/>
            <a:ext cx="11034612" cy="48964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19" y="1301947"/>
            <a:ext cx="9973704" cy="5256306"/>
          </a:xfrm>
          <a:prstGeom prst="rect">
            <a:avLst/>
          </a:prstGeom>
        </p:spPr>
      </p:pic>
    </p:spTree>
    <p:extLst>
      <p:ext uri="{BB962C8B-B14F-4D97-AF65-F5344CB8AC3E}">
        <p14:creationId xmlns:p14="http://schemas.microsoft.com/office/powerpoint/2010/main" val="3818123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1627671"/>
            <a:ext cx="11034612" cy="4429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sp>
        <p:nvSpPr>
          <p:cNvPr id="3" name="Rectangle 2"/>
          <p:cNvSpPr/>
          <p:nvPr/>
        </p:nvSpPr>
        <p:spPr>
          <a:xfrm>
            <a:off x="8898192" y="389604"/>
            <a:ext cx="2212259" cy="104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5" name="Isosceles Triangle 4"/>
          <p:cNvSpPr/>
          <p:nvPr/>
        </p:nvSpPr>
        <p:spPr>
          <a:xfrm>
            <a:off x="4453734" y="1683990"/>
            <a:ext cx="1986116" cy="1229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a:t>
            </a:r>
            <a:endParaRPr lang="en-US" dirty="0"/>
          </a:p>
        </p:txBody>
      </p:sp>
      <p:sp>
        <p:nvSpPr>
          <p:cNvPr id="6" name="Oval 5"/>
          <p:cNvSpPr/>
          <p:nvPr/>
        </p:nvSpPr>
        <p:spPr>
          <a:xfrm>
            <a:off x="276211" y="1705897"/>
            <a:ext cx="2045110" cy="1111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a:t>
            </a:r>
            <a:endParaRPr lang="en-US" dirty="0"/>
          </a:p>
        </p:txBody>
      </p:sp>
      <p:sp>
        <p:nvSpPr>
          <p:cNvPr id="8" name="Rectangle 7"/>
          <p:cNvSpPr/>
          <p:nvPr/>
        </p:nvSpPr>
        <p:spPr>
          <a:xfrm>
            <a:off x="8887805" y="1659194"/>
            <a:ext cx="2212259" cy="104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9" name="Rectangle 8"/>
          <p:cNvSpPr/>
          <p:nvPr/>
        </p:nvSpPr>
        <p:spPr>
          <a:xfrm>
            <a:off x="8887804" y="2942736"/>
            <a:ext cx="2212259" cy="104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cxnSp>
        <p:nvCxnSpPr>
          <p:cNvPr id="14" name="Straight Arrow Connector 13"/>
          <p:cNvCxnSpPr>
            <a:stCxn id="6" idx="6"/>
            <a:endCxn id="5" idx="1"/>
          </p:cNvCxnSpPr>
          <p:nvPr/>
        </p:nvCxnSpPr>
        <p:spPr>
          <a:xfrm>
            <a:off x="2321321" y="2261419"/>
            <a:ext cx="2628942" cy="3708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3" idx="1"/>
          </p:cNvCxnSpPr>
          <p:nvPr/>
        </p:nvCxnSpPr>
        <p:spPr>
          <a:xfrm flipV="1">
            <a:off x="5943321" y="910714"/>
            <a:ext cx="2954871" cy="138779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5"/>
            <a:endCxn id="8" idx="1"/>
          </p:cNvCxnSpPr>
          <p:nvPr/>
        </p:nvCxnSpPr>
        <p:spPr>
          <a:xfrm flipV="1">
            <a:off x="5943321" y="2180304"/>
            <a:ext cx="2944484" cy="11820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5"/>
            <a:endCxn id="9" idx="1"/>
          </p:cNvCxnSpPr>
          <p:nvPr/>
        </p:nvCxnSpPr>
        <p:spPr>
          <a:xfrm>
            <a:off x="5943321" y="2298506"/>
            <a:ext cx="2944483" cy="116534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4382" y="3842171"/>
            <a:ext cx="9404723" cy="27356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b="1" dirty="0"/>
              <a:t>Table ACL_CLASS</a:t>
            </a:r>
            <a:r>
              <a:rPr lang="en-US" sz="2200" dirty="0"/>
              <a:t>: contains Domain Object information.</a:t>
            </a:r>
          </a:p>
          <a:p>
            <a:r>
              <a:rPr lang="en-US" sz="2200" dirty="0"/>
              <a:t>Ex: </a:t>
            </a:r>
            <a:r>
              <a:rPr lang="en-US" sz="2200" dirty="0" err="1"/>
              <a:t>com.demo.springacl.entities.Message</a:t>
            </a:r>
            <a:endParaRPr lang="en-US" sz="2200" dirty="0"/>
          </a:p>
          <a:p>
            <a:r>
              <a:rPr lang="en-US" sz="2200" b="1" dirty="0"/>
              <a:t>Table ACL_SID</a:t>
            </a:r>
            <a:r>
              <a:rPr lang="en-US" sz="2200" dirty="0"/>
              <a:t>: contains information about a user or a group of users.</a:t>
            </a:r>
          </a:p>
          <a:p>
            <a:r>
              <a:rPr lang="en-US" sz="2200" b="1" dirty="0"/>
              <a:t>Table ACL_OBJECT_IDENTITY</a:t>
            </a:r>
            <a:r>
              <a:rPr lang="en-US" sz="2200" dirty="0"/>
              <a:t>: will contain information for each Domain Object one by one.</a:t>
            </a:r>
          </a:p>
          <a:p>
            <a:r>
              <a:rPr lang="en-US" sz="2200" b="1" dirty="0"/>
              <a:t>Table ACL_ENTRY</a:t>
            </a:r>
            <a:r>
              <a:rPr lang="en-US" sz="2200" dirty="0"/>
              <a:t>: will store each permission corresponding to each SID for an Object Identity.</a:t>
            </a:r>
          </a:p>
        </p:txBody>
      </p:sp>
    </p:spTree>
    <p:extLst>
      <p:ext uri="{BB962C8B-B14F-4D97-AF65-F5344CB8AC3E}">
        <p14:creationId xmlns:p14="http://schemas.microsoft.com/office/powerpoint/2010/main" val="2172702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3388"/>
            <a:ext cx="9404723" cy="972960"/>
          </a:xfrm>
        </p:spPr>
        <p:txBody>
          <a:bodyPr/>
          <a:lstStyle/>
          <a:p>
            <a:r>
              <a:rPr lang="en-US" i="1" dirty="0" smtClean="0"/>
              <a:t>Example data script</a:t>
            </a:r>
            <a:endParaRPr lang="en-US" i="1" dirty="0"/>
          </a:p>
        </p:txBody>
      </p:sp>
      <p:sp>
        <p:nvSpPr>
          <p:cNvPr id="4" name="Title 1"/>
          <p:cNvSpPr txBox="1">
            <a:spLocks/>
          </p:cNvSpPr>
          <p:nvPr/>
        </p:nvSpPr>
        <p:spPr>
          <a:xfrm>
            <a:off x="646111" y="1647335"/>
            <a:ext cx="11034612" cy="4429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319328"/>
            <a:ext cx="10434844" cy="5258453"/>
          </a:xfrm>
          <a:prstGeom prst="rect">
            <a:avLst/>
          </a:prstGeom>
        </p:spPr>
      </p:pic>
    </p:spTree>
    <p:extLst>
      <p:ext uri="{BB962C8B-B14F-4D97-AF65-F5344CB8AC3E}">
        <p14:creationId xmlns:p14="http://schemas.microsoft.com/office/powerpoint/2010/main" val="534798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7919"/>
            <a:ext cx="9404723" cy="972960"/>
          </a:xfrm>
        </p:spPr>
        <p:txBody>
          <a:bodyPr/>
          <a:lstStyle/>
          <a:p>
            <a:r>
              <a:rPr lang="en-US" dirty="0"/>
              <a:t>Advantages</a:t>
            </a:r>
            <a:endParaRPr lang="en-US" dirty="0"/>
          </a:p>
        </p:txBody>
      </p:sp>
      <p:sp>
        <p:nvSpPr>
          <p:cNvPr id="4" name="Title 1"/>
          <p:cNvSpPr txBox="1">
            <a:spLocks/>
          </p:cNvSpPr>
          <p:nvPr/>
        </p:nvSpPr>
        <p:spPr>
          <a:xfrm>
            <a:off x="646111" y="865247"/>
            <a:ext cx="11034612" cy="54962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400" b="1" dirty="0"/>
              <a:t>Fine-Grained Access Control</a:t>
            </a:r>
            <a:r>
              <a:rPr lang="en-US" sz="2400" dirty="0" smtClean="0"/>
              <a:t>: </a:t>
            </a:r>
            <a:r>
              <a:rPr lang="en-US" sz="2400" dirty="0"/>
              <a:t>enables you to define access control rules at the object </a:t>
            </a:r>
            <a:r>
              <a:rPr lang="en-US" sz="2400" dirty="0" smtClean="0"/>
              <a:t>level.</a:t>
            </a:r>
          </a:p>
          <a:p>
            <a:pPr marL="457200" indent="-457200">
              <a:buFontTx/>
              <a:buChar char="-"/>
            </a:pPr>
            <a:r>
              <a:rPr lang="en-US" sz="2400" b="1" dirty="0"/>
              <a:t>Hierarchical and Inheritance </a:t>
            </a:r>
            <a:r>
              <a:rPr lang="en-US" sz="2400" b="1" dirty="0" smtClean="0"/>
              <a:t>Support: </a:t>
            </a:r>
            <a:r>
              <a:rPr lang="en-US" sz="2400" dirty="0"/>
              <a:t>supports hierarchical structures, allowing parent-child relationships between objects</a:t>
            </a:r>
            <a:r>
              <a:rPr lang="en-US" sz="2400" dirty="0" smtClean="0"/>
              <a:t>.</a:t>
            </a:r>
          </a:p>
          <a:p>
            <a:pPr marL="457200" indent="-457200">
              <a:buFontTx/>
              <a:buChar char="-"/>
            </a:pPr>
            <a:r>
              <a:rPr lang="en-US" sz="2400" b="1" dirty="0"/>
              <a:t>Dynamic Access </a:t>
            </a:r>
            <a:r>
              <a:rPr lang="en-US" sz="2400" b="1" dirty="0" smtClean="0"/>
              <a:t>Control: </a:t>
            </a:r>
            <a:r>
              <a:rPr lang="en-US" sz="2400" dirty="0"/>
              <a:t>allows you to dynamically modify and manage access control rules during runtime</a:t>
            </a:r>
            <a:r>
              <a:rPr lang="en-US" sz="2400" dirty="0" smtClean="0"/>
              <a:t>.</a:t>
            </a:r>
          </a:p>
          <a:p>
            <a:pPr marL="457200" indent="-457200">
              <a:buFontTx/>
              <a:buChar char="-"/>
            </a:pPr>
            <a:r>
              <a:rPr lang="en-US" sz="2400" b="1" dirty="0"/>
              <a:t>Database-Backed </a:t>
            </a:r>
            <a:r>
              <a:rPr lang="en-US" sz="2400" b="1" dirty="0" smtClean="0"/>
              <a:t>Storage: </a:t>
            </a:r>
            <a:r>
              <a:rPr lang="en-US" sz="2400" dirty="0"/>
              <a:t>ACL entries are typically stored in a relational database, making it easy to manage and query ACL data</a:t>
            </a:r>
            <a:r>
              <a:rPr lang="en-US" sz="2400" dirty="0" smtClean="0"/>
              <a:t>.</a:t>
            </a:r>
          </a:p>
          <a:p>
            <a:pPr marL="457200" indent="-457200">
              <a:buFontTx/>
              <a:buChar char="-"/>
            </a:pPr>
            <a:r>
              <a:rPr lang="en-US" sz="2400" b="1" dirty="0"/>
              <a:t>Integration with Spring </a:t>
            </a:r>
            <a:r>
              <a:rPr lang="en-US" sz="2400" b="1" dirty="0" smtClean="0"/>
              <a:t>Security: i</a:t>
            </a:r>
            <a:r>
              <a:rPr lang="en-US" sz="2400" dirty="0"/>
              <a:t>ntegrates with Spring Security, allowing you to use familiar Spring Security constructs </a:t>
            </a:r>
            <a:r>
              <a:rPr lang="en-US" sz="2400" dirty="0" smtClean="0"/>
              <a:t>like </a:t>
            </a:r>
            <a:r>
              <a:rPr lang="en-US" sz="2400" b="1" dirty="0" err="1" smtClean="0"/>
              <a:t>UserDetails</a:t>
            </a:r>
            <a:r>
              <a:rPr lang="en-US" sz="2400" b="1" dirty="0" smtClean="0"/>
              <a:t> </a:t>
            </a:r>
            <a:r>
              <a:rPr lang="en-US" sz="2400" dirty="0" smtClean="0"/>
              <a:t>and</a:t>
            </a:r>
            <a:r>
              <a:rPr lang="en-US" sz="2400" b="1" dirty="0" smtClean="0"/>
              <a:t> </a:t>
            </a:r>
            <a:r>
              <a:rPr lang="en-US" sz="2400" b="1" dirty="0" err="1" smtClean="0"/>
              <a:t>GrantedAuthority</a:t>
            </a:r>
            <a:r>
              <a:rPr lang="en-US" sz="2400" b="1" dirty="0" smtClean="0"/>
              <a:t> </a:t>
            </a:r>
            <a:r>
              <a:rPr lang="en-US" sz="2400" dirty="0"/>
              <a:t>for access </a:t>
            </a:r>
            <a:r>
              <a:rPr lang="en-US" sz="2400" dirty="0" smtClean="0"/>
              <a:t>control.</a:t>
            </a:r>
          </a:p>
          <a:p>
            <a:pPr marL="457200" indent="-457200">
              <a:buFontTx/>
              <a:buChar char="-"/>
            </a:pPr>
            <a:r>
              <a:rPr lang="en-US" sz="2400" b="1" dirty="0"/>
              <a:t>Audit </a:t>
            </a:r>
            <a:r>
              <a:rPr lang="en-US" sz="2400" b="1" dirty="0" smtClean="0"/>
              <a:t>Logging: </a:t>
            </a:r>
            <a:r>
              <a:rPr lang="en-US" sz="2400" dirty="0"/>
              <a:t>supports audit logging, helping you keep track of access control operations. </a:t>
            </a:r>
            <a:endParaRPr lang="en-US" sz="2400" dirty="0" smtClean="0"/>
          </a:p>
          <a:p>
            <a:pPr marL="457200" indent="-457200">
              <a:buFontTx/>
              <a:buChar char="-"/>
            </a:pPr>
            <a:r>
              <a:rPr lang="en-US" sz="2400" b="1" dirty="0"/>
              <a:t>Multitenancy Support</a:t>
            </a:r>
            <a:r>
              <a:rPr lang="en-US" sz="2400" dirty="0"/>
              <a:t>: Spring ACL can be used in multi-tenant applications to enforce access control rules for different tenants' data within a shared system.</a:t>
            </a:r>
            <a:endParaRPr lang="en-US" sz="2400" i="1" dirty="0"/>
          </a:p>
        </p:txBody>
      </p:sp>
    </p:spTree>
    <p:extLst>
      <p:ext uri="{BB962C8B-B14F-4D97-AF65-F5344CB8AC3E}">
        <p14:creationId xmlns:p14="http://schemas.microsoft.com/office/powerpoint/2010/main" val="2820227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5236"/>
            <a:ext cx="9404723" cy="972960"/>
          </a:xfrm>
        </p:spPr>
        <p:txBody>
          <a:bodyPr/>
          <a:lstStyle/>
          <a:p>
            <a:r>
              <a:rPr lang="en-US" dirty="0" smtClean="0"/>
              <a:t>Disadvantages</a:t>
            </a:r>
            <a:endParaRPr lang="en-US" dirty="0"/>
          </a:p>
        </p:txBody>
      </p:sp>
      <p:sp>
        <p:nvSpPr>
          <p:cNvPr id="4" name="Title 1"/>
          <p:cNvSpPr txBox="1">
            <a:spLocks/>
          </p:cNvSpPr>
          <p:nvPr/>
        </p:nvSpPr>
        <p:spPr>
          <a:xfrm>
            <a:off x="646111" y="1081552"/>
            <a:ext cx="11034612" cy="54962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400" b="1" dirty="0"/>
              <a:t>Complexity: </a:t>
            </a:r>
            <a:r>
              <a:rPr lang="en-US" sz="2400" dirty="0"/>
              <a:t>Implementing Spring ACL can add complexity to your application. Defining and managing ACL entries for every domain object may require a considerable amount of configuration and code</a:t>
            </a:r>
            <a:r>
              <a:rPr lang="en-US" sz="2400" dirty="0" smtClean="0"/>
              <a:t>.</a:t>
            </a:r>
          </a:p>
          <a:p>
            <a:pPr marL="457200" indent="-457200">
              <a:buFontTx/>
              <a:buChar char="-"/>
            </a:pPr>
            <a:r>
              <a:rPr lang="en-US" sz="2400" b="1" dirty="0"/>
              <a:t>Performance Overhead: </a:t>
            </a:r>
            <a:r>
              <a:rPr lang="en-US" sz="2400" dirty="0"/>
              <a:t>The database-backed storage for ACL entries may introduce additional performance overhead, especially in applications with high access control request rates</a:t>
            </a:r>
            <a:r>
              <a:rPr lang="en-US" sz="2400" dirty="0" smtClean="0"/>
              <a:t>.</a:t>
            </a:r>
          </a:p>
          <a:p>
            <a:pPr marL="457200" indent="-457200">
              <a:buFontTx/>
              <a:buChar char="-"/>
            </a:pPr>
            <a:r>
              <a:rPr lang="en-US" sz="2400" b="1" dirty="0"/>
              <a:t>Database Dependencies: </a:t>
            </a:r>
            <a:r>
              <a:rPr lang="en-US" sz="2400" dirty="0"/>
              <a:t>Spring ACL relies on a database to store ACL-related information. This introduces dependencies on the database </a:t>
            </a:r>
            <a:r>
              <a:rPr lang="en-US" sz="2400" dirty="0" smtClean="0"/>
              <a:t>system.</a:t>
            </a:r>
          </a:p>
          <a:p>
            <a:pPr marL="457200" indent="-457200">
              <a:buFontTx/>
              <a:buChar char="-"/>
            </a:pPr>
            <a:r>
              <a:rPr lang="en-US" sz="2400" b="1" dirty="0"/>
              <a:t>Maintenance Overhead: </a:t>
            </a:r>
            <a:r>
              <a:rPr lang="en-US" sz="2400" dirty="0"/>
              <a:t>As the complexity of your application grows, managing ACL entries, particularly in a dynamic environment, can become challenging</a:t>
            </a:r>
            <a:r>
              <a:rPr lang="en-US" sz="2400" dirty="0" smtClean="0"/>
              <a:t>.</a:t>
            </a:r>
          </a:p>
          <a:p>
            <a:pPr marL="457200" indent="-457200">
              <a:buFontTx/>
              <a:buChar char="-"/>
            </a:pPr>
            <a:endParaRPr lang="en-US" sz="2400" i="1" dirty="0"/>
          </a:p>
        </p:txBody>
      </p:sp>
    </p:spTree>
    <p:extLst>
      <p:ext uri="{BB962C8B-B14F-4D97-AF65-F5344CB8AC3E}">
        <p14:creationId xmlns:p14="http://schemas.microsoft.com/office/powerpoint/2010/main" val="14760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37" y="197075"/>
            <a:ext cx="3704663" cy="972960"/>
          </a:xfrm>
        </p:spPr>
        <p:txBody>
          <a:bodyPr/>
          <a:lstStyle/>
          <a:p>
            <a:r>
              <a:rPr lang="en-US" i="1" dirty="0" smtClean="0"/>
              <a:t>4. Demo</a:t>
            </a:r>
            <a:endParaRPr lang="en-US" i="1" dirty="0"/>
          </a:p>
        </p:txBody>
      </p:sp>
      <p:sp>
        <p:nvSpPr>
          <p:cNvPr id="4" name="Title 1"/>
          <p:cNvSpPr txBox="1">
            <a:spLocks/>
          </p:cNvSpPr>
          <p:nvPr/>
        </p:nvSpPr>
        <p:spPr>
          <a:xfrm>
            <a:off x="646111" y="1160206"/>
            <a:ext cx="11034612" cy="48964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307690"/>
            <a:ext cx="12192000" cy="5550309"/>
          </a:xfrm>
          <a:prstGeom prst="rect">
            <a:avLst/>
          </a:prstGeom>
        </p:spPr>
      </p:pic>
    </p:spTree>
    <p:extLst>
      <p:ext uri="{BB962C8B-B14F-4D97-AF65-F5344CB8AC3E}">
        <p14:creationId xmlns:p14="http://schemas.microsoft.com/office/powerpoint/2010/main" val="2259708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37" y="88922"/>
            <a:ext cx="3704663" cy="972960"/>
          </a:xfrm>
        </p:spPr>
        <p:txBody>
          <a:bodyPr/>
          <a:lstStyle/>
          <a:p>
            <a:r>
              <a:rPr lang="en-US" i="1" dirty="0"/>
              <a:t>5</a:t>
            </a:r>
            <a:r>
              <a:rPr lang="en-US" i="1" dirty="0" smtClean="0"/>
              <a:t>. Q&amp;A</a:t>
            </a:r>
            <a:endParaRPr lang="en-US" i="1" dirty="0"/>
          </a:p>
        </p:txBody>
      </p:sp>
      <p:sp>
        <p:nvSpPr>
          <p:cNvPr id="4" name="Title 1"/>
          <p:cNvSpPr txBox="1">
            <a:spLocks/>
          </p:cNvSpPr>
          <p:nvPr/>
        </p:nvSpPr>
        <p:spPr>
          <a:xfrm>
            <a:off x="646111" y="1160206"/>
            <a:ext cx="11034612" cy="48964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4279"/>
            <a:ext cx="12192000" cy="4783384"/>
          </a:xfrm>
          <a:prstGeom prst="rect">
            <a:avLst/>
          </a:prstGeom>
        </p:spPr>
      </p:pic>
      <p:sp>
        <p:nvSpPr>
          <p:cNvPr id="5" name="Title 1"/>
          <p:cNvSpPr txBox="1">
            <a:spLocks/>
          </p:cNvSpPr>
          <p:nvPr/>
        </p:nvSpPr>
        <p:spPr>
          <a:xfrm>
            <a:off x="542872" y="698745"/>
            <a:ext cx="10636405" cy="12972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i="1" dirty="0" smtClean="0"/>
              <a:t>Reference:</a:t>
            </a:r>
          </a:p>
          <a:p>
            <a:r>
              <a:rPr lang="en-US" sz="1800" i="1" dirty="0" smtClean="0"/>
              <a:t>	https</a:t>
            </a:r>
            <a:r>
              <a:rPr lang="en-US" sz="1800" i="1" dirty="0"/>
              <a:t>://docs.spring.io/spring-security/reference/servlet/authorization/acls.html</a:t>
            </a:r>
            <a:endParaRPr lang="en-US" sz="1800" i="1" dirty="0" smtClean="0"/>
          </a:p>
          <a:p>
            <a:r>
              <a:rPr lang="en-US" sz="1800" i="1" dirty="0" smtClean="0"/>
              <a:t>	https</a:t>
            </a:r>
            <a:r>
              <a:rPr lang="en-US" sz="1800" i="1" dirty="0"/>
              <a:t>://www.baeldung.com/spring-security-acl</a:t>
            </a:r>
            <a:endParaRPr lang="en-US" sz="1800" i="1" dirty="0" smtClean="0"/>
          </a:p>
          <a:p>
            <a:r>
              <a:rPr lang="en-US" sz="1800" i="1" dirty="0"/>
              <a:t>	</a:t>
            </a:r>
            <a:r>
              <a:rPr lang="en-US" sz="1800" i="1" dirty="0">
                <a:solidFill>
                  <a:schemeClr val="tx1"/>
                </a:solidFill>
                <a:hlinkClick r:id="rId3"/>
              </a:rPr>
              <a:t>https://</a:t>
            </a:r>
            <a:r>
              <a:rPr lang="en-US" sz="1800" i="1" dirty="0" smtClean="0">
                <a:solidFill>
                  <a:schemeClr val="tx1"/>
                </a:solidFill>
                <a:hlinkClick r:id="rId3"/>
              </a:rPr>
              <a:t>viblo.asia/p/mo-hinh-phan-quyen-acl-trong-spring-security-maGK7G1eKj2</a:t>
            </a:r>
            <a:endParaRPr lang="en-US" sz="1800" i="1" dirty="0" smtClean="0">
              <a:solidFill>
                <a:schemeClr val="tx1"/>
              </a:solidFill>
            </a:endParaRPr>
          </a:p>
          <a:p>
            <a:r>
              <a:rPr lang="en-US" sz="1800" i="1" dirty="0"/>
              <a:t>	https://www.youtube.com/watch?v=GTln3jc5_eg</a:t>
            </a:r>
          </a:p>
        </p:txBody>
      </p:sp>
    </p:spTree>
    <p:extLst>
      <p:ext uri="{BB962C8B-B14F-4D97-AF65-F5344CB8AC3E}">
        <p14:creationId xmlns:p14="http://schemas.microsoft.com/office/powerpoint/2010/main" val="327365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438124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5236"/>
            <a:ext cx="9404723" cy="972960"/>
          </a:xfrm>
        </p:spPr>
        <p:txBody>
          <a:bodyPr/>
          <a:lstStyle/>
          <a:p>
            <a:r>
              <a:rPr lang="en-US" dirty="0" smtClean="0"/>
              <a:t>1. Introduction</a:t>
            </a:r>
            <a:endParaRPr lang="en-US" dirty="0"/>
          </a:p>
        </p:txBody>
      </p:sp>
      <p:sp>
        <p:nvSpPr>
          <p:cNvPr id="4" name="Title 1"/>
          <p:cNvSpPr txBox="1">
            <a:spLocks/>
          </p:cNvSpPr>
          <p:nvPr/>
        </p:nvSpPr>
        <p:spPr>
          <a:xfrm>
            <a:off x="646111" y="1288030"/>
            <a:ext cx="11034612" cy="358877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400" i="1" dirty="0"/>
              <a:t>Authentication will tell you about the user's identity, while Authorization will decide what they have permission to do. </a:t>
            </a:r>
            <a:endParaRPr lang="en-US" sz="2400" i="1" dirty="0" smtClean="0"/>
          </a:p>
          <a:p>
            <a:pPr marL="457200" indent="-457200">
              <a:buFontTx/>
              <a:buChar char="-"/>
            </a:pPr>
            <a:r>
              <a:rPr lang="en-US" sz="2400" i="1" dirty="0" smtClean="0"/>
              <a:t>In </a:t>
            </a:r>
            <a:r>
              <a:rPr lang="en-US" sz="2400" i="1" dirty="0"/>
              <a:t>Spring Security, on one side we have the authorization target, what needs to be protected: Methods, Interfaces, and Web Resources. And also, how they are protected: through layers of authorization, roles, and ACLs</a:t>
            </a:r>
            <a:r>
              <a:rPr lang="en-US" sz="2400" i="1" dirty="0" smtClean="0"/>
              <a:t>.</a:t>
            </a:r>
            <a:endParaRPr lang="en-US" sz="2400" i="1" dirty="0"/>
          </a:p>
        </p:txBody>
      </p:sp>
    </p:spTree>
    <p:extLst>
      <p:ext uri="{BB962C8B-B14F-4D97-AF65-F5344CB8AC3E}">
        <p14:creationId xmlns:p14="http://schemas.microsoft.com/office/powerpoint/2010/main" val="196836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008" y="2370011"/>
            <a:ext cx="5390895" cy="1169602"/>
          </a:xfrm>
        </p:spPr>
        <p:txBody>
          <a:bodyPr/>
          <a:lstStyle/>
          <a:p>
            <a:r>
              <a:rPr lang="en-US" sz="5000" b="1" dirty="0" smtClean="0">
                <a:solidFill>
                  <a:srgbClr val="FFFF00"/>
                </a:solidFill>
              </a:rPr>
              <a:t>AUTHORIZATION</a:t>
            </a:r>
            <a:endParaRPr lang="en-US" sz="5000" b="1" dirty="0">
              <a:solidFill>
                <a:srgbClr val="FFFF00"/>
              </a:solidFill>
            </a:endParaRPr>
          </a:p>
        </p:txBody>
      </p:sp>
    </p:spTree>
    <p:extLst>
      <p:ext uri="{BB962C8B-B14F-4D97-AF65-F5344CB8AC3E}">
        <p14:creationId xmlns:p14="http://schemas.microsoft.com/office/powerpoint/2010/main" val="786140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5236"/>
            <a:ext cx="9404723" cy="972960"/>
          </a:xfrm>
        </p:spPr>
        <p:txBody>
          <a:bodyPr/>
          <a:lstStyle/>
          <a:p>
            <a:r>
              <a:rPr lang="en-US" sz="4400" i="1" dirty="0"/>
              <a:t>The goal allows delegation</a:t>
            </a:r>
          </a:p>
        </p:txBody>
      </p:sp>
      <p:sp>
        <p:nvSpPr>
          <p:cNvPr id="4" name="Title 1"/>
          <p:cNvSpPr txBox="1">
            <a:spLocks/>
          </p:cNvSpPr>
          <p:nvPr/>
        </p:nvSpPr>
        <p:spPr>
          <a:xfrm>
            <a:off x="646111" y="1504335"/>
            <a:ext cx="11034612" cy="47489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400" dirty="0"/>
              <a:t>Methods: We need to protect API methods from unauthorized people accessing them</a:t>
            </a:r>
            <a:r>
              <a:rPr lang="en-US" sz="2400" dirty="0" smtClean="0"/>
              <a:t>.</a:t>
            </a:r>
          </a:p>
          <a:p>
            <a:pPr marL="457200" indent="-457200">
              <a:buFontTx/>
              <a:buChar char="-"/>
            </a:pPr>
            <a:endParaRPr lang="en-US" sz="2400" dirty="0"/>
          </a:p>
          <a:p>
            <a:pPr marL="457200" indent="-457200">
              <a:buFontTx/>
              <a:buChar char="-"/>
            </a:pPr>
            <a:r>
              <a:rPr lang="en-US" sz="2400" dirty="0"/>
              <a:t>Interface: Normal users should not see links to the Admin management panel, and content that users are not allowed to see</a:t>
            </a:r>
            <a:r>
              <a:rPr lang="en-US" sz="2400" dirty="0" smtClean="0"/>
              <a:t>.</a:t>
            </a:r>
          </a:p>
          <a:p>
            <a:pPr marL="457200" indent="-457200">
              <a:buFontTx/>
              <a:buChar char="-"/>
            </a:pPr>
            <a:endParaRPr lang="en-US" sz="2400" dirty="0"/>
          </a:p>
          <a:p>
            <a:pPr marL="457200" indent="-457200">
              <a:buFontTx/>
              <a:buChar char="-"/>
            </a:pPr>
            <a:r>
              <a:rPr lang="en-US" sz="2400" dirty="0"/>
              <a:t>Web Resources: We reserve the right to allow or deny various HTTP requests based on the URLs and associated HTTP methods.</a:t>
            </a:r>
            <a:endParaRPr lang="en-US" sz="2400" i="1" dirty="0" smtClean="0"/>
          </a:p>
        </p:txBody>
      </p:sp>
    </p:spTree>
    <p:extLst>
      <p:ext uri="{BB962C8B-B14F-4D97-AF65-F5344CB8AC3E}">
        <p14:creationId xmlns:p14="http://schemas.microsoft.com/office/powerpoint/2010/main" val="3325070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5236"/>
            <a:ext cx="9404723" cy="972960"/>
          </a:xfrm>
        </p:spPr>
        <p:txBody>
          <a:bodyPr/>
          <a:lstStyle/>
          <a:p>
            <a:r>
              <a:rPr lang="en-US" sz="4400" i="1" dirty="0" smtClean="0"/>
              <a:t>Authorization models</a:t>
            </a:r>
            <a:endParaRPr lang="en-US" sz="4400" i="1" dirty="0"/>
          </a:p>
        </p:txBody>
      </p:sp>
      <p:sp>
        <p:nvSpPr>
          <p:cNvPr id="4" name="Title 1"/>
          <p:cNvSpPr txBox="1">
            <a:spLocks/>
          </p:cNvSpPr>
          <p:nvPr/>
        </p:nvSpPr>
        <p:spPr>
          <a:xfrm>
            <a:off x="646111" y="1504334"/>
            <a:ext cx="11034612" cy="50734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400" dirty="0"/>
              <a:t>Authorization based on Authentication, Role, and Permission: These </a:t>
            </a:r>
            <a:r>
              <a:rPr lang="en-US" sz="2400" dirty="0" smtClean="0"/>
              <a:t>are </a:t>
            </a:r>
            <a:r>
              <a:rPr lang="en-US" sz="2400" dirty="0"/>
              <a:t>models that rely on levels of authentication to authorize, from </a:t>
            </a:r>
            <a:r>
              <a:rPr lang="en-US" sz="2400" dirty="0" smtClean="0"/>
              <a:t>anonymous</a:t>
            </a:r>
            <a:r>
              <a:rPr lang="en-US" sz="2400" dirty="0"/>
              <a:t>, to remembered (via cookies, ...) to be completely </a:t>
            </a:r>
            <a:r>
              <a:rPr lang="en-US" sz="2400" dirty="0" smtClean="0"/>
              <a:t>authentic</a:t>
            </a:r>
            <a:r>
              <a:rPr lang="en-US" sz="2400" dirty="0"/>
              <a:t>. Role-based access control (RBAC) is often the default </a:t>
            </a:r>
            <a:r>
              <a:rPr lang="en-US" sz="2400" dirty="0" smtClean="0"/>
              <a:t>authorization </a:t>
            </a:r>
            <a:r>
              <a:rPr lang="en-US" sz="2400" dirty="0"/>
              <a:t>model of Spring </a:t>
            </a:r>
            <a:r>
              <a:rPr lang="en-US" sz="2400" dirty="0" smtClean="0"/>
              <a:t>Security.</a:t>
            </a:r>
          </a:p>
          <a:p>
            <a:endParaRPr lang="en-US" sz="2400" dirty="0" smtClean="0"/>
          </a:p>
          <a:p>
            <a:pPr marL="457200" indent="-457200">
              <a:buFontTx/>
              <a:buChar char="-"/>
            </a:pPr>
            <a:r>
              <a:rPr lang="en-US" sz="2400" dirty="0" smtClean="0"/>
              <a:t>Authorization </a:t>
            </a:r>
            <a:r>
              <a:rPr lang="en-US" sz="2400" dirty="0"/>
              <a:t>based on ACL: ACL will control Domain Objects based </a:t>
            </a:r>
            <a:r>
              <a:rPr lang="en-US" sz="2400" dirty="0" smtClean="0"/>
              <a:t>on </a:t>
            </a:r>
            <a:r>
              <a:rPr lang="en-US" sz="2400" dirty="0"/>
              <a:t>each person's access rights based on those Domain </a:t>
            </a:r>
            <a:r>
              <a:rPr lang="en-US" sz="2400" dirty="0" smtClean="0"/>
              <a:t>Objects</a:t>
            </a:r>
            <a:r>
              <a:rPr lang="en-US" sz="2400" i="1" dirty="0" smtClean="0"/>
              <a:t>.</a:t>
            </a:r>
          </a:p>
        </p:txBody>
      </p:sp>
    </p:spTree>
    <p:extLst>
      <p:ext uri="{BB962C8B-B14F-4D97-AF65-F5344CB8AC3E}">
        <p14:creationId xmlns:p14="http://schemas.microsoft.com/office/powerpoint/2010/main" val="921089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3854683"/>
            <a:ext cx="9497962" cy="1169602"/>
          </a:xfrm>
        </p:spPr>
        <p:txBody>
          <a:bodyPr/>
          <a:lstStyle/>
          <a:p>
            <a:r>
              <a:rPr lang="en-US" i="1" dirty="0"/>
              <a:t>Spring Security Access Control List</a:t>
            </a:r>
            <a:endParaRPr lang="en-US" sz="5000" b="1" dirty="0">
              <a:solidFill>
                <a:srgbClr val="FFFF00"/>
              </a:solidFill>
            </a:endParaRPr>
          </a:p>
        </p:txBody>
      </p:sp>
      <p:sp>
        <p:nvSpPr>
          <p:cNvPr id="3" name="Title 1"/>
          <p:cNvSpPr txBox="1">
            <a:spLocks/>
          </p:cNvSpPr>
          <p:nvPr/>
        </p:nvSpPr>
        <p:spPr>
          <a:xfrm>
            <a:off x="1528915" y="1647340"/>
            <a:ext cx="9497962" cy="11696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smtClean="0">
                <a:solidFill>
                  <a:srgbClr val="FFFF00"/>
                </a:solidFill>
              </a:rPr>
              <a:t>Access Control List (ACL)</a:t>
            </a:r>
            <a:endParaRPr lang="en-US" sz="5000" b="1" dirty="0">
              <a:solidFill>
                <a:srgbClr val="FFFF00"/>
              </a:solidFill>
            </a:endParaRPr>
          </a:p>
        </p:txBody>
      </p:sp>
      <p:sp>
        <p:nvSpPr>
          <p:cNvPr id="4" name="Down Arrow 3"/>
          <p:cNvSpPr/>
          <p:nvPr/>
        </p:nvSpPr>
        <p:spPr>
          <a:xfrm>
            <a:off x="5171768" y="2536723"/>
            <a:ext cx="580103" cy="10618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486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3388"/>
            <a:ext cx="9404723" cy="972960"/>
          </a:xfrm>
        </p:spPr>
        <p:txBody>
          <a:bodyPr/>
          <a:lstStyle/>
          <a:p>
            <a:r>
              <a:rPr lang="en-US" i="1" dirty="0" smtClean="0"/>
              <a:t>Define</a:t>
            </a:r>
            <a:endParaRPr lang="en-US" i="1" dirty="0"/>
          </a:p>
        </p:txBody>
      </p:sp>
      <p:sp>
        <p:nvSpPr>
          <p:cNvPr id="4" name="Title 1"/>
          <p:cNvSpPr txBox="1">
            <a:spLocks/>
          </p:cNvSpPr>
          <p:nvPr/>
        </p:nvSpPr>
        <p:spPr>
          <a:xfrm>
            <a:off x="646111" y="1627671"/>
            <a:ext cx="11034612" cy="4429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800" i="1" dirty="0" smtClean="0"/>
              <a:t>Access </a:t>
            </a:r>
            <a:r>
              <a:rPr lang="en-US" sz="2800" i="1" dirty="0"/>
              <a:t>Control List</a:t>
            </a:r>
            <a:r>
              <a:rPr lang="en-US" sz="2800" dirty="0"/>
              <a:t> (</a:t>
            </a:r>
            <a:r>
              <a:rPr lang="en-US" sz="2800" i="1" dirty="0"/>
              <a:t>ACL) </a:t>
            </a:r>
            <a:r>
              <a:rPr lang="en-US" sz="2800" dirty="0"/>
              <a:t>is a list of permissions attached to an object. </a:t>
            </a:r>
            <a:endParaRPr lang="en-US" sz="2800" dirty="0" smtClean="0"/>
          </a:p>
          <a:p>
            <a:pPr marL="457200" indent="-457200">
              <a:buFontTx/>
              <a:buChar char="-"/>
            </a:pPr>
            <a:r>
              <a:rPr lang="en-US" sz="2800" dirty="0" smtClean="0"/>
              <a:t>An</a:t>
            </a:r>
            <a:r>
              <a:rPr lang="en-US" sz="2800" dirty="0"/>
              <a:t> </a:t>
            </a:r>
            <a:r>
              <a:rPr lang="en-US" sz="2800" i="1" dirty="0"/>
              <a:t>ACL</a:t>
            </a:r>
            <a:r>
              <a:rPr lang="en-US" sz="2800" dirty="0"/>
              <a:t> specifies which identities are granted which operations on a given </a:t>
            </a:r>
            <a:r>
              <a:rPr lang="en-US" sz="2800" dirty="0" smtClean="0"/>
              <a:t>object. </a:t>
            </a:r>
          </a:p>
          <a:p>
            <a:endParaRPr lang="en-US" sz="2800" dirty="0" smtClean="0"/>
          </a:p>
          <a:p>
            <a:pPr marL="457200" indent="-457200">
              <a:buFontTx/>
              <a:buChar char="-"/>
            </a:pPr>
            <a:r>
              <a:rPr lang="en-US" sz="2800" i="1" dirty="0" smtClean="0"/>
              <a:t>Spring </a:t>
            </a:r>
            <a:r>
              <a:rPr lang="en-US" sz="2800" i="1" dirty="0"/>
              <a:t>Security Access </a:t>
            </a:r>
            <a:r>
              <a:rPr lang="en-US" sz="2800" i="1" dirty="0" smtClean="0"/>
              <a:t>Control List</a:t>
            </a:r>
            <a:r>
              <a:rPr lang="en-US" sz="2800" i="1" dirty="0"/>
              <a:t> </a:t>
            </a:r>
            <a:r>
              <a:rPr lang="en-US" sz="2800" dirty="0"/>
              <a:t>is </a:t>
            </a:r>
            <a:r>
              <a:rPr lang="en-US" sz="2800" b="1" dirty="0"/>
              <a:t>a </a:t>
            </a:r>
            <a:r>
              <a:rPr lang="en-US" sz="2800" b="1" i="1" dirty="0"/>
              <a:t>Spring</a:t>
            </a:r>
            <a:r>
              <a:rPr lang="en-US" sz="2800" b="1" dirty="0"/>
              <a:t> component which supports </a:t>
            </a:r>
            <a:r>
              <a:rPr lang="en-US" sz="2800" b="1" i="1" dirty="0"/>
              <a:t>Domain Object Security. </a:t>
            </a:r>
            <a:endParaRPr lang="en-US" sz="2800" dirty="0"/>
          </a:p>
          <a:p>
            <a:pPr marL="457200" indent="-457200">
              <a:buFontTx/>
              <a:buChar char="-"/>
            </a:pPr>
            <a:r>
              <a:rPr lang="en-US" sz="2800" dirty="0" smtClean="0"/>
              <a:t>Spring </a:t>
            </a:r>
            <a:r>
              <a:rPr lang="en-US" sz="2800" dirty="0"/>
              <a:t>ACL helps in defining permissions for specific user/role on a single domain object – instead of across the board, at the typical per-operation level.</a:t>
            </a:r>
          </a:p>
        </p:txBody>
      </p:sp>
    </p:spTree>
    <p:extLst>
      <p:ext uri="{BB962C8B-B14F-4D97-AF65-F5344CB8AC3E}">
        <p14:creationId xmlns:p14="http://schemas.microsoft.com/office/powerpoint/2010/main" val="1521829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3388"/>
            <a:ext cx="9404723" cy="972960"/>
          </a:xfrm>
        </p:spPr>
        <p:txBody>
          <a:bodyPr/>
          <a:lstStyle/>
          <a:p>
            <a:r>
              <a:rPr lang="en-US" i="1" dirty="0" smtClean="0"/>
              <a:t>2. When do we need to use ACL?</a:t>
            </a:r>
            <a:endParaRPr lang="en-US" i="1" dirty="0"/>
          </a:p>
        </p:txBody>
      </p:sp>
      <p:sp>
        <p:nvSpPr>
          <p:cNvPr id="4" name="Title 1"/>
          <p:cNvSpPr txBox="1">
            <a:spLocks/>
          </p:cNvSpPr>
          <p:nvPr/>
        </p:nvSpPr>
        <p:spPr>
          <a:xfrm>
            <a:off x="646111" y="1627671"/>
            <a:ext cx="11034612" cy="4429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sp>
        <p:nvSpPr>
          <p:cNvPr id="5" name="Title 1"/>
          <p:cNvSpPr txBox="1">
            <a:spLocks/>
          </p:cNvSpPr>
          <p:nvPr/>
        </p:nvSpPr>
        <p:spPr>
          <a:xfrm>
            <a:off x="528124" y="1627671"/>
            <a:ext cx="11064108" cy="5997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Tx/>
              <a:buChar char="-"/>
            </a:pPr>
            <a:r>
              <a:rPr lang="en-US" sz="2800" i="1" dirty="0"/>
              <a:t>Normally, Spring Security will use RBAC by default</a:t>
            </a:r>
            <a:r>
              <a:rPr lang="en-US" sz="2800" i="1" dirty="0" smtClean="0"/>
              <a:t>.</a:t>
            </a:r>
            <a:endParaRPr lang="en-US" sz="2800" dirty="0" smtClean="0"/>
          </a:p>
        </p:txBody>
      </p:sp>
    </p:spTree>
    <p:extLst>
      <p:ext uri="{BB962C8B-B14F-4D97-AF65-F5344CB8AC3E}">
        <p14:creationId xmlns:p14="http://schemas.microsoft.com/office/powerpoint/2010/main" val="2653157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mages.viblo.asia/full/924e9823-8f80-4534-91d9-235c8e1eb81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61" y="373627"/>
            <a:ext cx="1087540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942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2116</TotalTime>
  <Words>583</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Domain Object Security (ACLs)</vt:lpstr>
      <vt:lpstr>1. Introduction</vt:lpstr>
      <vt:lpstr>AUTHORIZATION</vt:lpstr>
      <vt:lpstr>The goal allows delegation</vt:lpstr>
      <vt:lpstr>Authorization models</vt:lpstr>
      <vt:lpstr>Spring Security Access Control List</vt:lpstr>
      <vt:lpstr>Define</vt:lpstr>
      <vt:lpstr>2. When do we need to use ACL?</vt:lpstr>
      <vt:lpstr>PowerPoint Presentation</vt:lpstr>
      <vt:lpstr>Problem</vt:lpstr>
      <vt:lpstr>PowerPoint Presentation</vt:lpstr>
      <vt:lpstr>3. ACL Database</vt:lpstr>
      <vt:lpstr>PowerPoint Presentation</vt:lpstr>
      <vt:lpstr>Example data script</vt:lpstr>
      <vt:lpstr>Advantages</vt:lpstr>
      <vt:lpstr>Disadvantages</vt:lpstr>
      <vt:lpstr>4. Demo</vt:lpstr>
      <vt:lpstr>5.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Object Security (ACLs)</dc:title>
  <dc:creator>Ha Nguyen - Software Engineer</dc:creator>
  <cp:lastModifiedBy>Ha Nguyen - Software Engineer</cp:lastModifiedBy>
  <cp:revision>25</cp:revision>
  <dcterms:created xsi:type="dcterms:W3CDTF">2023-10-09T16:02:18Z</dcterms:created>
  <dcterms:modified xsi:type="dcterms:W3CDTF">2023-10-12T03:29:20Z</dcterms:modified>
</cp:coreProperties>
</file>