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3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74546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3858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25423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718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48392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1A8DA18-9CD9-45A9-B7EF-57B5186F0AAE}"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413241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1A8DA18-9CD9-45A9-B7EF-57B5186F0AAE}"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77686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04126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09322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48353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A8DA18-9CD9-45A9-B7EF-57B5186F0AAE}"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92081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83562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A8DA18-9CD9-45A9-B7EF-57B5186F0AAE}"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72738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A8DA18-9CD9-45A9-B7EF-57B5186F0AAE}"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00710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F1A8DA18-9CD9-45A9-B7EF-57B5186F0AAE}"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102140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127373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49866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F1A8DA18-9CD9-45A9-B7EF-57B5186F0AAE}" type="datetimeFigureOut">
              <a:rPr lang="en-US" smtClean="0"/>
              <a:t>10/20/2020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B46FD76-79F5-4174-82D5-CDD5066DD4EB}" type="slidenum">
              <a:rPr lang="en-US" smtClean="0"/>
              <a:t>‹#›</a:t>
            </a:fld>
            <a:endParaRPr lang="en-US"/>
          </a:p>
        </p:txBody>
      </p:sp>
    </p:spTree>
    <p:extLst>
      <p:ext uri="{BB962C8B-B14F-4D97-AF65-F5344CB8AC3E}">
        <p14:creationId xmlns:p14="http://schemas.microsoft.com/office/powerpoint/2010/main" val="326637268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1" y="0"/>
            <a:ext cx="9195371" cy="6819900"/>
          </a:xfrm>
          <a:prstGeom prst="rect">
            <a:avLst/>
          </a:prstGeom>
        </p:spPr>
      </p:pic>
      <p:sp>
        <p:nvSpPr>
          <p:cNvPr id="5123" name="TextBox 3"/>
          <p:cNvSpPr txBox="1">
            <a:spLocks noChangeArrowheads="1"/>
          </p:cNvSpPr>
          <p:nvPr/>
        </p:nvSpPr>
        <p:spPr bwMode="auto">
          <a:xfrm>
            <a:off x="533400" y="381001"/>
            <a:ext cx="8077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sz="3200">
                <a:solidFill>
                  <a:srgbClr val="FFCC00"/>
                </a:solidFill>
              </a:rPr>
              <a:t>ĐẠI HỌC ĐÀ NẴNG</a:t>
            </a:r>
          </a:p>
          <a:p>
            <a:pPr algn="ctr">
              <a:spcBef>
                <a:spcPct val="0"/>
              </a:spcBef>
              <a:buClrTx/>
              <a:buFontTx/>
              <a:buNone/>
            </a:pPr>
            <a:r>
              <a:rPr lang="en-US" altLang="en-US" sz="3200">
                <a:solidFill>
                  <a:srgbClr val="FFCC00"/>
                </a:solidFill>
              </a:rPr>
              <a:t>TRƯỜNG ĐẠI HỌC SƯ PHẠM KỸ THUẬT</a:t>
            </a:r>
          </a:p>
        </p:txBody>
      </p:sp>
      <p:sp>
        <p:nvSpPr>
          <p:cNvPr id="5124" name="TextBox 4"/>
          <p:cNvSpPr txBox="1">
            <a:spLocks noChangeArrowheads="1"/>
          </p:cNvSpPr>
          <p:nvPr/>
        </p:nvSpPr>
        <p:spPr bwMode="auto">
          <a:xfrm>
            <a:off x="349158" y="2844537"/>
            <a:ext cx="35052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spcBef>
                <a:spcPct val="0"/>
              </a:spcBef>
              <a:buClrTx/>
              <a:buFontTx/>
              <a:buNone/>
            </a:pPr>
            <a:r>
              <a:rPr lang="en-US" altLang="en-US" sz="2300" dirty="0" err="1">
                <a:solidFill>
                  <a:schemeClr val="tx1"/>
                </a:solidFill>
                <a:latin typeface="Times New Roman" panose="02020603050405020304" pitchFamily="18" charset="0"/>
                <a:cs typeface="Times New Roman" panose="02020603050405020304" pitchFamily="18" charset="0"/>
              </a:rPr>
              <a:t>Môn</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Bảo</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Trì</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Máy</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Tính</a:t>
            </a:r>
            <a:endParaRPr lang="en-US" altLang="en-US" sz="2300" dirty="0">
              <a:solidFill>
                <a:schemeClr val="tx1"/>
              </a:solidFill>
              <a:latin typeface="Times New Roman" panose="02020603050405020304" pitchFamily="18" charset="0"/>
              <a:cs typeface="Times New Roman" panose="02020603050405020304" pitchFamily="18" charset="0"/>
            </a:endParaRPr>
          </a:p>
          <a:p>
            <a:pPr>
              <a:spcBef>
                <a:spcPct val="0"/>
              </a:spcBef>
              <a:buClrTx/>
              <a:buFontTx/>
              <a:buNone/>
            </a:pPr>
            <a:r>
              <a:rPr lang="en-US" altLang="en-US" sz="2300" dirty="0" smtClean="0">
                <a:solidFill>
                  <a:schemeClr val="tx1"/>
                </a:solidFill>
                <a:latin typeface="Times New Roman" panose="02020603050405020304" pitchFamily="18" charset="0"/>
                <a:cs typeface="Times New Roman" panose="02020603050405020304" pitchFamily="18" charset="0"/>
              </a:rPr>
              <a:t>GVHD: </a:t>
            </a:r>
            <a:r>
              <a:rPr lang="en-US" altLang="en-US" sz="2300" dirty="0" err="1">
                <a:solidFill>
                  <a:schemeClr val="tx1"/>
                </a:solidFill>
                <a:latin typeface="Times New Roman" panose="02020603050405020304" pitchFamily="18" charset="0"/>
                <a:cs typeface="Times New Roman" panose="02020603050405020304" pitchFamily="18" charset="0"/>
              </a:rPr>
              <a:t>Ths</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Lê</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Vũ</a:t>
            </a:r>
            <a:endParaRPr lang="en-US" altLang="en-US" sz="2300" dirty="0">
              <a:solidFill>
                <a:schemeClr val="tx1"/>
              </a:solidFill>
              <a:latin typeface="Times New Roman" panose="02020603050405020304" pitchFamily="18" charset="0"/>
              <a:cs typeface="Times New Roman" panose="02020603050405020304" pitchFamily="18" charset="0"/>
            </a:endParaRPr>
          </a:p>
        </p:txBody>
      </p:sp>
      <p:sp>
        <p:nvSpPr>
          <p:cNvPr id="5125" name="TextBox 5"/>
          <p:cNvSpPr txBox="1">
            <a:spLocks noChangeArrowheads="1"/>
          </p:cNvSpPr>
          <p:nvPr/>
        </p:nvSpPr>
        <p:spPr bwMode="auto">
          <a:xfrm>
            <a:off x="101922" y="2027753"/>
            <a:ext cx="56986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i="1" dirty="0">
                <a:solidFill>
                  <a:schemeClr val="tx1"/>
                </a:solidFill>
                <a:latin typeface="UVN Bai Hoc" panose="0207040306030A020402" pitchFamily="18" charset="0"/>
                <a:cs typeface="Times New Roman" panose="02020603050405020304" pitchFamily="18" charset="0"/>
              </a:rPr>
              <a:t>CÔNG NGHỆ MÁY TÍNH MỚI</a:t>
            </a:r>
          </a:p>
        </p:txBody>
      </p:sp>
      <p:sp>
        <p:nvSpPr>
          <p:cNvPr id="7" name="Rectangle 6"/>
          <p:cNvSpPr/>
          <p:nvPr/>
        </p:nvSpPr>
        <p:spPr>
          <a:xfrm>
            <a:off x="614540" y="5204844"/>
            <a:ext cx="4314322" cy="1200329"/>
          </a:xfrm>
          <a:prstGeom prst="rect">
            <a:avLst/>
          </a:prstGeom>
          <a:noFill/>
        </p:spPr>
        <p:txBody>
          <a:bodyPr wrap="none">
            <a:spAutoFit/>
          </a:bodyPr>
          <a:lstStyle/>
          <a:p>
            <a:pPr algn="ctr">
              <a:defRPr/>
            </a:pPr>
            <a:r>
              <a:rPr lang="en-US" sz="7200" b="1" dirty="0">
                <a:ln w="0"/>
                <a:solidFill>
                  <a:srgbClr val="FFCC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Welcome !</a:t>
            </a:r>
          </a:p>
        </p:txBody>
      </p:sp>
      <p:sp>
        <p:nvSpPr>
          <p:cNvPr id="5127" name="TextBox 1"/>
          <p:cNvSpPr txBox="1">
            <a:spLocks noChangeArrowheads="1"/>
          </p:cNvSpPr>
          <p:nvPr/>
        </p:nvSpPr>
        <p:spPr bwMode="auto">
          <a:xfrm>
            <a:off x="349158" y="3644756"/>
            <a:ext cx="31242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r>
              <a:rPr lang="en-US" altLang="en-US" sz="2100" b="1" dirty="0" err="1" smtClean="0">
                <a:latin typeface="Times New Roman" panose="02020603050405020304" pitchFamily="18" charset="0"/>
                <a:cs typeface="Times New Roman" panose="02020603050405020304" pitchFamily="18" charset="0"/>
              </a:rPr>
              <a:t>SVTH:Nguyễn</a:t>
            </a:r>
            <a:r>
              <a:rPr lang="en-US" altLang="en-US" sz="2100" b="1" dirty="0" smtClean="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Văn</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Hải</a:t>
            </a:r>
            <a:endParaRPr lang="en-US" altLang="en-US" sz="2100" b="1" dirty="0">
              <a:latin typeface="Times New Roman" panose="02020603050405020304" pitchFamily="18" charset="0"/>
              <a:cs typeface="Times New Roman" panose="02020603050405020304" pitchFamily="18" charset="0"/>
            </a:endParaRPr>
          </a:p>
          <a:p>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Bùi</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Duy</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Thảo</a:t>
            </a:r>
            <a:endParaRPr lang="en-US" altLang="en-US" sz="2100" b="1" dirty="0">
              <a:latin typeface="Times New Roman" panose="02020603050405020304" pitchFamily="18" charset="0"/>
              <a:cs typeface="Times New Roman" panose="02020603050405020304" pitchFamily="18" charset="0"/>
            </a:endParaRPr>
          </a:p>
          <a:p>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Đinh</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Ngọc</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Trang</a:t>
            </a:r>
            <a:endParaRPr lang="en-US" altLang="en-US" sz="2100" b="1" dirty="0">
              <a:latin typeface="Times New Roman" panose="02020603050405020304" pitchFamily="18" charset="0"/>
              <a:cs typeface="Times New Roman" panose="02020603050405020304" pitchFamily="18" charset="0"/>
            </a:endParaRPr>
          </a:p>
          <a:p>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Lê</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Đình</a:t>
            </a:r>
            <a:r>
              <a:rPr lang="en-US" altLang="en-US" sz="2100" b="1" dirty="0">
                <a:latin typeface="Times New Roman" panose="02020603050405020304" pitchFamily="18" charset="0"/>
                <a:cs typeface="Times New Roman" panose="02020603050405020304" pitchFamily="18" charset="0"/>
              </a:rPr>
              <a:t> Minh </a:t>
            </a:r>
            <a:r>
              <a:rPr lang="en-US" altLang="en-US" sz="2100" b="1" dirty="0" err="1">
                <a:latin typeface="Times New Roman" panose="02020603050405020304" pitchFamily="18" charset="0"/>
                <a:cs typeface="Times New Roman" panose="02020603050405020304" pitchFamily="18" charset="0"/>
              </a:rPr>
              <a:t>Quân</a:t>
            </a:r>
            <a:r>
              <a:rPr lang="en-US" altLang="en-US" sz="2100" b="1" dirty="0">
                <a:latin typeface="Times New Roman" panose="02020603050405020304" pitchFamily="18" charset="0"/>
                <a:cs typeface="Times New Roman" panose="02020603050405020304" pitchFamily="18" charset="0"/>
              </a:rPr>
              <a:t> </a:t>
            </a:r>
          </a:p>
          <a:p>
            <a:endParaRPr lang="en-US" altLang="en-US" dirty="0"/>
          </a:p>
        </p:txBody>
      </p:sp>
    </p:spTree>
    <p:extLst>
      <p:ext uri="{BB962C8B-B14F-4D97-AF65-F5344CB8AC3E}">
        <p14:creationId xmlns:p14="http://schemas.microsoft.com/office/powerpoint/2010/main" val="209644935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1607126" y="1972163"/>
            <a:ext cx="6234545" cy="1551709"/>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accent1">
                    <a:lumMod val="75000"/>
                  </a:schemeClr>
                </a:solidFill>
                <a:latin typeface="Times New Roman" panose="02020603050405020304" pitchFamily="18" charset="0"/>
                <a:cs typeface="Times New Roman" panose="02020603050405020304" pitchFamily="18" charset="0"/>
              </a:rPr>
              <a:t>Công</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nghệ</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siêu</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phân</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75000"/>
                  </a:schemeClr>
                </a:solidFill>
                <a:latin typeface="Times New Roman" panose="02020603050405020304" pitchFamily="18" charset="0"/>
                <a:cs typeface="Times New Roman" panose="02020603050405020304" pitchFamily="18" charset="0"/>
              </a:rPr>
              <a:t>luồng</a:t>
            </a:r>
            <a:r>
              <a:rPr lang="en-US" sz="2800" b="1" dirty="0">
                <a:solidFill>
                  <a:schemeClr val="accent1">
                    <a:lumMod val="75000"/>
                  </a:schemeClr>
                </a:solidFill>
                <a:latin typeface="Times New Roman" panose="02020603050405020304" pitchFamily="18" charset="0"/>
                <a:cs typeface="Times New Roman" panose="02020603050405020304" pitchFamily="18" charset="0"/>
              </a:rPr>
              <a:t> (Hyper Threading</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smtClean="0">
                <a:solidFill>
                  <a:schemeClr val="accent1">
                    <a:lumMod val="75000"/>
                  </a:schemeClr>
                </a:solidFill>
                <a:latin typeface="Times New Roman" panose="02020603050405020304" pitchFamily="18" charset="0"/>
                <a:cs typeface="Times New Roman" panose="02020603050405020304" pitchFamily="18" charset="0"/>
              </a:rPr>
              <a:t>là</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err="1" smtClean="0">
                <a:solidFill>
                  <a:schemeClr val="accent1">
                    <a:lumMod val="75000"/>
                  </a:schemeClr>
                </a:solidFill>
                <a:latin typeface="Times New Roman" panose="02020603050405020304" pitchFamily="18" charset="0"/>
                <a:cs typeface="Times New Roman" panose="02020603050405020304" pitchFamily="18" charset="0"/>
              </a:rPr>
              <a:t>gì</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ight Arrow Callout 4"/>
          <p:cNvSpPr/>
          <p:nvPr/>
        </p:nvSpPr>
        <p:spPr>
          <a:xfrm>
            <a:off x="581891" y="3946730"/>
            <a:ext cx="429491" cy="144087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11382" y="4205501"/>
            <a:ext cx="7509164" cy="923330"/>
          </a:xfrm>
          <a:prstGeom prst="rect">
            <a:avLst/>
          </a:prstGeom>
          <a:noFill/>
        </p:spPr>
        <p:txBody>
          <a:bodyPr wrap="square" rtlCol="0">
            <a:spAutoFit/>
          </a:bodyPr>
          <a:lstStyle/>
          <a:p>
            <a:r>
              <a:rPr lang="vi-VN" dirty="0">
                <a:latin typeface="+mj-lt"/>
              </a:rPr>
              <a:t>Công nghệ siêu phân luồng (Hyper Threading) là công nghệ cho phép một CPU vật lý hoạt động như là hai CPU, giúp CPU có khả năng xử lý nhiều tác vụ ở cùng một thời điểm bằng cách chia thành các luồng xử lý khác nhau.</a:t>
            </a:r>
            <a:endParaRPr lang="en-US" dirty="0">
              <a:latin typeface="+mj-lt"/>
            </a:endParaRPr>
          </a:p>
        </p:txBody>
      </p:sp>
      <p:sp>
        <p:nvSpPr>
          <p:cNvPr id="2" name="TextBox 1"/>
          <p:cNvSpPr txBox="1"/>
          <p:nvPr/>
        </p:nvSpPr>
        <p:spPr>
          <a:xfrm>
            <a:off x="198780" y="754077"/>
            <a:ext cx="8839199" cy="1015663"/>
          </a:xfrm>
          <a:prstGeom prst="rect">
            <a:avLst/>
          </a:prstGeom>
          <a:noFill/>
        </p:spPr>
        <p:txBody>
          <a:bodyPr wrap="square" rtlCol="0">
            <a:spAutoFit/>
          </a:bodyPr>
          <a:lstStyle/>
          <a:p>
            <a:pPr algn="ctr"/>
            <a:r>
              <a:rPr lang="en-US" sz="3000" b="1" smtClean="0">
                <a:solidFill>
                  <a:schemeClr val="accent1">
                    <a:lumMod val="50000"/>
                  </a:schemeClr>
                </a:solidFill>
                <a:latin typeface="Times New Roman" pitchFamily="18" charset="0"/>
                <a:cs typeface="Times New Roman" pitchFamily="18" charset="0"/>
              </a:rPr>
              <a:t>CÔNG NGHỆ SIÊU PHÂN LUỒNG </a:t>
            </a:r>
          </a:p>
          <a:p>
            <a:pPr algn="ctr"/>
            <a:r>
              <a:rPr lang="en-US" sz="3000" b="1" smtClean="0">
                <a:solidFill>
                  <a:schemeClr val="accent1">
                    <a:lumMod val="50000"/>
                  </a:schemeClr>
                </a:solidFill>
                <a:latin typeface="Times New Roman" pitchFamily="18" charset="0"/>
                <a:cs typeface="Times New Roman" pitchFamily="18" charset="0"/>
              </a:rPr>
              <a:t>(HYPER THREADING)</a:t>
            </a:r>
            <a:endParaRPr lang="en-US" sz="3000" b="1">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4579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iped Right Arrow 3"/>
          <p:cNvSpPr/>
          <p:nvPr/>
        </p:nvSpPr>
        <p:spPr>
          <a:xfrm>
            <a:off x="214836" y="1246909"/>
            <a:ext cx="2618508" cy="1787237"/>
          </a:xfrm>
          <a:prstGeom prst="striped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Times New Roman" pitchFamily="18" charset="0"/>
                <a:cs typeface="Times New Roman" pitchFamily="18" charset="0"/>
              </a:rPr>
              <a:t>C</a:t>
            </a:r>
            <a:r>
              <a:rPr lang="vi-VN" sz="2000" b="1" dirty="0" smtClean="0">
                <a:solidFill>
                  <a:schemeClr val="accent1">
                    <a:lumMod val="75000"/>
                  </a:schemeClr>
                </a:solidFill>
                <a:latin typeface="Times New Roman" pitchFamily="18" charset="0"/>
                <a:cs typeface="Times New Roman" pitchFamily="18" charset="0"/>
              </a:rPr>
              <a:t>ông nghệ siêu phân luồng một CPU vật lý</a:t>
            </a:r>
            <a:endParaRPr lang="en-US" sz="2000" b="1" dirty="0">
              <a:solidFill>
                <a:schemeClr val="accent1">
                  <a:lumMod val="75000"/>
                </a:schemeClr>
              </a:solidFill>
              <a:latin typeface="Times New Roman" pitchFamily="18" charset="0"/>
              <a:cs typeface="Times New Roman" pitchFamily="18" charset="0"/>
            </a:endParaRPr>
          </a:p>
        </p:txBody>
      </p:sp>
      <p:sp>
        <p:nvSpPr>
          <p:cNvPr id="5" name="Double Wave 4"/>
          <p:cNvSpPr/>
          <p:nvPr/>
        </p:nvSpPr>
        <p:spPr>
          <a:xfrm>
            <a:off x="3124290" y="1246909"/>
            <a:ext cx="5666509" cy="1801091"/>
          </a:xfrm>
          <a:prstGeom prst="doubleWav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H</a:t>
            </a:r>
            <a:r>
              <a:rPr lang="vi-VN" dirty="0" smtClean="0">
                <a:solidFill>
                  <a:schemeClr val="tx1"/>
                </a:solidFill>
                <a:latin typeface="+mj-lt"/>
              </a:rPr>
              <a:t>oạt </a:t>
            </a:r>
            <a:r>
              <a:rPr lang="vi-VN" dirty="0">
                <a:solidFill>
                  <a:schemeClr val="tx1"/>
                </a:solidFill>
                <a:latin typeface="+mj-lt"/>
              </a:rPr>
              <a:t>động trên hệ điều hành được hiểu như là hai CPU và hệ điều hành không thể phân biệt được. Nhiệm vụ của hệ điều hành là gửi hai chuỗi lệnh tới hai CPU và phần cứng sẽ đảm nhiệm những công việc còn lại.</a:t>
            </a:r>
            <a:endParaRPr lang="en-US" dirty="0">
              <a:solidFill>
                <a:schemeClr val="tx1"/>
              </a:solidFill>
              <a:latin typeface="+mj-lt"/>
            </a:endParaRPr>
          </a:p>
        </p:txBody>
      </p:sp>
      <p:pic>
        <p:nvPicPr>
          <p:cNvPr id="6" name="Picture 5"/>
          <p:cNvPicPr>
            <a:picLocks noChangeAspect="1"/>
          </p:cNvPicPr>
          <p:nvPr/>
        </p:nvPicPr>
        <p:blipFill>
          <a:blip r:embed="rId2"/>
          <a:stretch>
            <a:fillRect/>
          </a:stretch>
        </p:blipFill>
        <p:spPr>
          <a:xfrm>
            <a:off x="214836" y="3877813"/>
            <a:ext cx="8541236" cy="1707028"/>
          </a:xfrm>
          <a:prstGeom prst="rect">
            <a:avLst/>
          </a:prstGeom>
        </p:spPr>
      </p:pic>
    </p:spTree>
    <p:extLst>
      <p:ext uri="{BB962C8B-B14F-4D97-AF65-F5344CB8AC3E}">
        <p14:creationId xmlns:p14="http://schemas.microsoft.com/office/powerpoint/2010/main" val="42479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3"/>
          <p:cNvSpPr/>
          <p:nvPr/>
        </p:nvSpPr>
        <p:spPr>
          <a:xfrm>
            <a:off x="2022612" y="430053"/>
            <a:ext cx="5022272" cy="1108364"/>
          </a:xfrm>
          <a:prstGeom prst="downArrowCallout">
            <a:avLst>
              <a:gd name="adj1" fmla="val 22609"/>
              <a:gd name="adj2" fmla="val 26196"/>
              <a:gd name="adj3" fmla="val 25000"/>
              <a:gd name="adj4" fmla="val 64977"/>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bg1"/>
                </a:solidFill>
                <a:latin typeface="Times New Roman" panose="02020603050405020304" pitchFamily="18" charset="0"/>
                <a:cs typeface="Times New Roman" panose="02020603050405020304" pitchFamily="18" charset="0"/>
              </a:rPr>
              <a:t>Nguyên</a:t>
            </a:r>
            <a:r>
              <a:rPr lang="en-US" sz="3200" b="1" i="1" dirty="0" smtClean="0">
                <a:solidFill>
                  <a:schemeClr val="bg1"/>
                </a:solidFill>
                <a:latin typeface="Times New Roman" panose="02020603050405020304" pitchFamily="18" charset="0"/>
                <a:cs typeface="Times New Roman" panose="02020603050405020304" pitchFamily="18" charset="0"/>
              </a:rPr>
              <a:t> </a:t>
            </a:r>
            <a:r>
              <a:rPr lang="en-US" sz="3200" b="1" i="1" dirty="0" err="1" smtClean="0">
                <a:solidFill>
                  <a:schemeClr val="bg1"/>
                </a:solidFill>
                <a:latin typeface="Times New Roman" panose="02020603050405020304" pitchFamily="18" charset="0"/>
                <a:cs typeface="Times New Roman" panose="02020603050405020304" pitchFamily="18" charset="0"/>
              </a:rPr>
              <a:t>lí</a:t>
            </a:r>
            <a:r>
              <a:rPr lang="en-US" sz="3200" b="1" i="1" dirty="0" smtClean="0">
                <a:solidFill>
                  <a:schemeClr val="bg1"/>
                </a:solidFill>
                <a:latin typeface="Times New Roman" panose="02020603050405020304" pitchFamily="18" charset="0"/>
                <a:cs typeface="Times New Roman" panose="02020603050405020304" pitchFamily="18" charset="0"/>
              </a:rPr>
              <a:t> </a:t>
            </a:r>
            <a:r>
              <a:rPr lang="en-US" sz="3200" b="1" i="1" dirty="0" err="1" smtClean="0">
                <a:solidFill>
                  <a:schemeClr val="bg1"/>
                </a:solidFill>
                <a:latin typeface="Times New Roman" panose="02020603050405020304" pitchFamily="18" charset="0"/>
                <a:cs typeface="Times New Roman" panose="02020603050405020304" pitchFamily="18" charset="0"/>
              </a:rPr>
              <a:t>hoạt</a:t>
            </a:r>
            <a:r>
              <a:rPr lang="en-US" sz="3200" b="1" i="1" dirty="0" smtClean="0">
                <a:solidFill>
                  <a:schemeClr val="bg1"/>
                </a:solidFill>
                <a:latin typeface="Times New Roman" panose="02020603050405020304" pitchFamily="18" charset="0"/>
                <a:cs typeface="Times New Roman" panose="02020603050405020304" pitchFamily="18" charset="0"/>
              </a:rPr>
              <a:t> </a:t>
            </a:r>
            <a:r>
              <a:rPr lang="en-US" sz="3200" b="1" i="1" dirty="0" err="1" smtClean="0">
                <a:solidFill>
                  <a:schemeClr val="bg1"/>
                </a:solidFill>
                <a:latin typeface="Times New Roman" panose="02020603050405020304" pitchFamily="18" charset="0"/>
                <a:cs typeface="Times New Roman" panose="02020603050405020304" pitchFamily="18" charset="0"/>
              </a:rPr>
              <a:t>động</a:t>
            </a:r>
            <a:endParaRPr lang="en-US" sz="3200" b="1" i="1" dirty="0">
              <a:solidFill>
                <a:schemeClr val="bg1"/>
              </a:solidFill>
              <a:latin typeface="Times New Roman" panose="02020603050405020304" pitchFamily="18" charset="0"/>
              <a:cs typeface="Times New Roman" panose="02020603050405020304" pitchFamily="18" charset="0"/>
            </a:endParaRPr>
          </a:p>
        </p:txBody>
      </p:sp>
      <p:sp>
        <p:nvSpPr>
          <p:cNvPr id="5" name="Left Bracket 4"/>
          <p:cNvSpPr/>
          <p:nvPr/>
        </p:nvSpPr>
        <p:spPr>
          <a:xfrm>
            <a:off x="1205345" y="2299855"/>
            <a:ext cx="734291" cy="33250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385455" y="2669738"/>
            <a:ext cx="6442363" cy="646331"/>
          </a:xfrm>
          <a:prstGeom prst="rect">
            <a:avLst/>
          </a:prstGeom>
          <a:noFill/>
        </p:spPr>
        <p:txBody>
          <a:bodyPr wrap="square" rtlCol="0">
            <a:spAutoFit/>
          </a:bodyPr>
          <a:lstStyle/>
          <a:p>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một </a:t>
            </a:r>
            <a:r>
              <a:rPr lang="vi-VN" dirty="0">
                <a:latin typeface="Times New Roman" pitchFamily="18" charset="0"/>
                <a:cs typeface="Times New Roman" pitchFamily="18" charset="0"/>
              </a:rPr>
              <a:t>nhân xử lý không thể xử lý hai tác vụ vào cùng một thời </a:t>
            </a:r>
            <a:r>
              <a:rPr lang="vi-VN" dirty="0" smtClean="0">
                <a:latin typeface="Times New Roman" pitchFamily="18" charset="0"/>
                <a:cs typeface="Times New Roman" pitchFamily="18" charset="0"/>
              </a:rPr>
              <a:t>điểm</a:t>
            </a:r>
            <a:endParaRPr lang="en-US" dirty="0">
              <a:latin typeface="Times New Roman" pitchFamily="18" charset="0"/>
              <a:cs typeface="Times New Roman" pitchFamily="18" charset="0"/>
            </a:endParaRPr>
          </a:p>
        </p:txBody>
      </p:sp>
      <p:sp>
        <p:nvSpPr>
          <p:cNvPr id="7" name="Right Bracket 6"/>
          <p:cNvSpPr/>
          <p:nvPr/>
        </p:nvSpPr>
        <p:spPr>
          <a:xfrm>
            <a:off x="7090062" y="2299855"/>
            <a:ext cx="907473" cy="3325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hevron 10"/>
          <p:cNvSpPr/>
          <p:nvPr/>
        </p:nvSpPr>
        <p:spPr>
          <a:xfrm>
            <a:off x="1518805" y="3433023"/>
            <a:ext cx="360218" cy="2584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879023" y="3307047"/>
            <a:ext cx="5801591" cy="923330"/>
          </a:xfrm>
          <a:prstGeom prst="rect">
            <a:avLst/>
          </a:prstGeom>
          <a:noFill/>
        </p:spPr>
        <p:txBody>
          <a:bodyPr wrap="square" rtlCol="0">
            <a:spAutoFit/>
          </a:bodyPr>
          <a:lstStyle/>
          <a:p>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lúc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lệnh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CPU </a:t>
            </a:r>
            <a:r>
              <a:rPr lang="en-US" dirty="0" err="1">
                <a:latin typeface="Times New Roman" pitchFamily="18" charset="0"/>
                <a:cs typeface="Times New Roman" pitchFamily="18" charset="0"/>
              </a:rPr>
              <a:t>xử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qua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thread</a:t>
            </a:r>
          </a:p>
        </p:txBody>
      </p:sp>
      <p:sp>
        <p:nvSpPr>
          <p:cNvPr id="13" name="Line Callout 2 (Accent Bar) 12"/>
          <p:cNvSpPr/>
          <p:nvPr/>
        </p:nvSpPr>
        <p:spPr>
          <a:xfrm>
            <a:off x="2355272" y="4544291"/>
            <a:ext cx="4693227" cy="1316182"/>
          </a:xfrm>
          <a:prstGeom prst="accentCallout2">
            <a:avLst>
              <a:gd name="adj1" fmla="val 47661"/>
              <a:gd name="adj2" fmla="val -2814"/>
              <a:gd name="adj3" fmla="val 45576"/>
              <a:gd name="adj4" fmla="val -13754"/>
              <a:gd name="adj5" fmla="val -58365"/>
              <a:gd name="adj6" fmla="val -13674"/>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latin typeface="+mj-lt"/>
              </a:rPr>
              <a:t>Quá trình này diễn ra rất-rất nhanh và hoàn toàn không thể nhận biết bằng mắt thường, tạo cảm giác như CPU của chúng ta xử lý tất cả các tác vụ đó song song cùng một thời điểm.</a:t>
            </a:r>
            <a:endParaRPr lang="en-US" dirty="0">
              <a:latin typeface="+mj-lt"/>
            </a:endParaRPr>
          </a:p>
        </p:txBody>
      </p:sp>
    </p:spTree>
    <p:extLst>
      <p:ext uri="{BB962C8B-B14F-4D97-AF65-F5344CB8AC3E}">
        <p14:creationId xmlns:p14="http://schemas.microsoft.com/office/powerpoint/2010/main" val="243633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wn Arrow Callout 2"/>
          <p:cNvSpPr/>
          <p:nvPr/>
        </p:nvSpPr>
        <p:spPr>
          <a:xfrm>
            <a:off x="2166729" y="399130"/>
            <a:ext cx="4863549" cy="1108364"/>
          </a:xfrm>
          <a:prstGeom prst="downArrowCallout">
            <a:avLst>
              <a:gd name="adj1" fmla="val 25000"/>
              <a:gd name="adj2" fmla="val 25000"/>
              <a:gd name="adj3" fmla="val 25000"/>
              <a:gd name="adj4" fmla="val 57803"/>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smtClean="0">
                <a:solidFill>
                  <a:schemeClr val="bg1"/>
                </a:solidFill>
                <a:latin typeface="Times New Roman" panose="02020603050405020304" pitchFamily="18" charset="0"/>
                <a:cs typeface="Times New Roman" panose="02020603050405020304" pitchFamily="18" charset="0"/>
              </a:rPr>
              <a:t>Cách thức hoạt </a:t>
            </a:r>
            <a:r>
              <a:rPr lang="en-US" sz="3200" b="1" i="1" dirty="0" err="1" smtClean="0">
                <a:solidFill>
                  <a:schemeClr val="bg1"/>
                </a:solidFill>
                <a:latin typeface="Times New Roman" panose="02020603050405020304" pitchFamily="18" charset="0"/>
                <a:cs typeface="Times New Roman" panose="02020603050405020304" pitchFamily="18" charset="0"/>
              </a:rPr>
              <a:t>động</a:t>
            </a:r>
            <a:endParaRPr lang="en-US" sz="3200" b="1" i="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8870" y="1507494"/>
            <a:ext cx="7739269" cy="5159513"/>
          </a:xfrm>
          <a:prstGeom prst="rect">
            <a:avLst/>
          </a:prstGeom>
        </p:spPr>
      </p:pic>
    </p:spTree>
    <p:extLst>
      <p:ext uri="{BB962C8B-B14F-4D97-AF65-F5344CB8AC3E}">
        <p14:creationId xmlns:p14="http://schemas.microsoft.com/office/powerpoint/2010/main" val="26411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Right Arrow Callout 3"/>
          <p:cNvSpPr/>
          <p:nvPr/>
        </p:nvSpPr>
        <p:spPr>
          <a:xfrm>
            <a:off x="3997040" y="3006434"/>
            <a:ext cx="1122218" cy="2355275"/>
          </a:xfrm>
          <a:prstGeom prst="leftRightArrow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209311" y="3006434"/>
            <a:ext cx="3740726" cy="23552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smtClean="0">
                <a:solidFill>
                  <a:schemeClr val="tx1"/>
                </a:solidFill>
                <a:latin typeface="Times New Roman" pitchFamily="18" charset="0"/>
                <a:cs typeface="Times New Roman" pitchFamily="18" charset="0"/>
              </a:rPr>
              <a:t>Thực</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hiện</a:t>
            </a:r>
            <a:r>
              <a:rPr lang="en-US" dirty="0">
                <a:solidFill>
                  <a:schemeClr val="tx1"/>
                </a:solidFill>
                <a:latin typeface="Times New Roman" pitchFamily="18" charset="0"/>
                <a:cs typeface="Times New Roman" pitchFamily="18" charset="0"/>
              </a:rPr>
              <a:t> song </a:t>
            </a:r>
            <a:r>
              <a:rPr lang="en-US" dirty="0" err="1">
                <a:solidFill>
                  <a:schemeClr val="tx1"/>
                </a:solidFill>
                <a:latin typeface="Times New Roman" pitchFamily="18" charset="0"/>
                <a:cs typeface="Times New Roman" pitchFamily="18" charset="0"/>
              </a:rPr>
              <a:t>song</a:t>
            </a:r>
            <a:r>
              <a:rPr lang="en-US" dirty="0">
                <a:solidFill>
                  <a:schemeClr val="tx1"/>
                </a:solidFill>
                <a:latin typeface="Times New Roman" pitchFamily="18" charset="0"/>
                <a:cs typeface="Times New Roman" pitchFamily="18" charset="0"/>
              </a:rPr>
              <a:t> 2 </a:t>
            </a:r>
            <a:r>
              <a:rPr lang="en-US" dirty="0" err="1">
                <a:solidFill>
                  <a:schemeClr val="tx1"/>
                </a:solidFill>
                <a:latin typeface="Times New Roman" pitchFamily="18" charset="0"/>
                <a:cs typeface="Times New Roman" pitchFamily="18" charset="0"/>
              </a:rPr>
              <a:t>luồng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xử</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lý</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tận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dụng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tối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tài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nguyên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hệ</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thống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rút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ngắn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xử</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lý</a:t>
            </a:r>
            <a:r>
              <a:rPr lang="en-US" dirty="0">
                <a:solidFill>
                  <a:schemeClr val="tx1"/>
                </a:solidFill>
                <a:latin typeface="Times New Roman" pitchFamily="18" charset="0"/>
                <a:cs typeface="Times New Roman" pitchFamily="18" charset="0"/>
              </a:rPr>
              <a:t>.</a:t>
            </a:r>
          </a:p>
        </p:txBody>
      </p:sp>
      <p:sp>
        <p:nvSpPr>
          <p:cNvPr id="6" name="Rounded Rectangle 5"/>
          <p:cNvSpPr/>
          <p:nvPr/>
        </p:nvSpPr>
        <p:spPr>
          <a:xfrm>
            <a:off x="166258" y="3006434"/>
            <a:ext cx="3740726" cy="23552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Times New Roman" pitchFamily="18" charset="0"/>
                <a:cs typeface="Times New Roman" pitchFamily="18" charset="0"/>
              </a:rPr>
              <a:t>M</a:t>
            </a:r>
            <a:r>
              <a:rPr lang="vi-VN" dirty="0" smtClean="0">
                <a:solidFill>
                  <a:schemeClr val="tx1"/>
                </a:solidFill>
                <a:latin typeface="Times New Roman" pitchFamily="18" charset="0"/>
                <a:cs typeface="Times New Roman" pitchFamily="18" charset="0"/>
              </a:rPr>
              <a:t>ột </a:t>
            </a:r>
            <a:r>
              <a:rPr lang="vi-VN" dirty="0">
                <a:solidFill>
                  <a:schemeClr val="tx1"/>
                </a:solidFill>
                <a:latin typeface="Times New Roman" pitchFamily="18" charset="0"/>
                <a:cs typeface="Times New Roman" pitchFamily="18" charset="0"/>
              </a:rPr>
              <a:t>thời điểm chỉ có một luồng xử lý được thực hiện, nếu có nhiều luồng cùng muốn thực hiện thì các luồng này thực hiện tuần tự (FIFO) tác vụ nào đến trước xử lý trước, đến sau xử lý sau.</a:t>
            </a:r>
            <a:endParaRPr lang="en-US" dirty="0">
              <a:solidFill>
                <a:schemeClr val="tx1"/>
              </a:solidFill>
              <a:latin typeface="Times New Roman" pitchFamily="18" charset="0"/>
              <a:cs typeface="Times New Roman" pitchFamily="18" charset="0"/>
            </a:endParaRPr>
          </a:p>
        </p:txBody>
      </p:sp>
      <p:sp>
        <p:nvSpPr>
          <p:cNvPr id="7" name="Down Arrow Callout 6"/>
          <p:cNvSpPr/>
          <p:nvPr/>
        </p:nvSpPr>
        <p:spPr>
          <a:xfrm>
            <a:off x="1018311" y="2355272"/>
            <a:ext cx="2036619" cy="651162"/>
          </a:xfrm>
          <a:prstGeom prst="downArrowCallo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itchFamily="18" charset="0"/>
                <a:cs typeface="Times New Roman" pitchFamily="18" charset="0"/>
              </a:rPr>
              <a:t>Đơn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luồng</a:t>
            </a:r>
            <a:endParaRPr lang="en-US" sz="2000" b="1" dirty="0">
              <a:latin typeface="Times New Roman" pitchFamily="18" charset="0"/>
              <a:cs typeface="Times New Roman" pitchFamily="18" charset="0"/>
            </a:endParaRPr>
          </a:p>
        </p:txBody>
      </p:sp>
      <p:sp>
        <p:nvSpPr>
          <p:cNvPr id="8" name="Down Arrow Callout 7"/>
          <p:cNvSpPr/>
          <p:nvPr/>
        </p:nvSpPr>
        <p:spPr>
          <a:xfrm>
            <a:off x="6061363" y="2355272"/>
            <a:ext cx="2036619" cy="651162"/>
          </a:xfrm>
          <a:prstGeom prst="downArrowCallo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itchFamily="18" charset="0"/>
                <a:cs typeface="Times New Roman" pitchFamily="18" charset="0"/>
              </a:rPr>
              <a:t>Siêu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phân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luồng</a:t>
            </a:r>
            <a:endParaRPr lang="en-US" sz="2000" b="1" dirty="0">
              <a:latin typeface="Times New Roman" pitchFamily="18" charset="0"/>
              <a:cs typeface="Times New Roman" pitchFamily="18" charset="0"/>
            </a:endParaRPr>
          </a:p>
        </p:txBody>
      </p:sp>
      <p:sp>
        <p:nvSpPr>
          <p:cNvPr id="9" name="Oval 8"/>
          <p:cNvSpPr/>
          <p:nvPr/>
        </p:nvSpPr>
        <p:spPr>
          <a:xfrm>
            <a:off x="304804" y="623455"/>
            <a:ext cx="8423560" cy="1122218"/>
          </a:xfrm>
          <a:prstGeom prst="ellipse">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atin typeface="Times New Roman" panose="02020603050405020304" pitchFamily="18" charset="0"/>
                <a:cs typeface="Times New Roman" panose="02020603050405020304" pitchFamily="18" charset="0"/>
              </a:rPr>
              <a:t>Những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tiến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siêu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luồng</a:t>
            </a:r>
            <a:r>
              <a:rPr lang="en-US" sz="2200" b="1" dirty="0">
                <a:latin typeface="Times New Roman" panose="02020603050405020304" pitchFamily="18" charset="0"/>
                <a:cs typeface="Times New Roman" panose="02020603050405020304" pitchFamily="18" charset="0"/>
              </a:rPr>
              <a:t> (Hyper Threading) so </a:t>
            </a:r>
            <a:r>
              <a:rPr lang="en-US" sz="2200" b="1" dirty="0" err="1">
                <a:latin typeface="Times New Roman" panose="02020603050405020304" pitchFamily="18" charset="0"/>
                <a:cs typeface="Times New Roman" panose="02020603050405020304" pitchFamily="18" charset="0"/>
              </a:rPr>
              <a:t>với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nghệ</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cũ</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6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Callout 3"/>
          <p:cNvSpPr/>
          <p:nvPr/>
        </p:nvSpPr>
        <p:spPr>
          <a:xfrm>
            <a:off x="1122217" y="479571"/>
            <a:ext cx="1496291" cy="1754419"/>
          </a:xfrm>
          <a:prstGeom prst="rightArrowCallo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smtClean="0">
                <a:latin typeface="Times New Roman" pitchFamily="18" charset="0"/>
                <a:cs typeface="Times New Roman" pitchFamily="18" charset="0"/>
              </a:rPr>
              <a:t>Nhược</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điểm</a:t>
            </a:r>
            <a:endParaRPr lang="en-US" sz="2000" b="1" i="1" dirty="0">
              <a:latin typeface="Times New Roman" pitchFamily="18" charset="0"/>
              <a:cs typeface="Times New Roman" pitchFamily="18" charset="0"/>
            </a:endParaRPr>
          </a:p>
        </p:txBody>
      </p:sp>
      <p:sp>
        <p:nvSpPr>
          <p:cNvPr id="5" name="TextBox 4"/>
          <p:cNvSpPr txBox="1"/>
          <p:nvPr/>
        </p:nvSpPr>
        <p:spPr>
          <a:xfrm>
            <a:off x="2618508" y="721836"/>
            <a:ext cx="5361709" cy="1200329"/>
          </a:xfrm>
          <a:prstGeom prst="rect">
            <a:avLst/>
          </a:prstGeom>
          <a:noFill/>
        </p:spPr>
        <p:txBody>
          <a:bodyPr wrap="square" rtlCol="0">
            <a:spAutoFit/>
          </a:bodyPr>
          <a:lstStyle/>
          <a:p>
            <a:r>
              <a:rPr lang="en-US" dirty="0" err="1" smtClean="0">
                <a:latin typeface="Times New Roman" pitchFamily="18" charset="0"/>
                <a:cs typeface="Times New Roman" pitchFamily="18" charset="0"/>
              </a:rPr>
              <a:t>Hệ</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điều hành mới yêu cầu tốc độ CPU thực thi các tác vụ ngày càng </a:t>
            </a:r>
            <a:r>
              <a:rPr lang="vi-VN" smtClean="0">
                <a:latin typeface="Times New Roman" pitchFamily="18" charset="0"/>
                <a:cs typeface="Times New Roman" pitchFamily="18" charset="0"/>
              </a:rPr>
              <a:t>cao</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       T</a:t>
            </a:r>
            <a:r>
              <a:rPr lang="vi-VN" dirty="0" smtClean="0">
                <a:latin typeface="Times New Roman" pitchFamily="18" charset="0"/>
                <a:cs typeface="Times New Roman" pitchFamily="18" charset="0"/>
              </a:rPr>
              <a:t>ăng </a:t>
            </a:r>
            <a:r>
              <a:rPr lang="vi-VN" dirty="0">
                <a:latin typeface="Times New Roman" pitchFamily="18" charset="0"/>
                <a:cs typeface="Times New Roman" pitchFamily="18" charset="0"/>
              </a:rPr>
              <a:t>tốc độ xung nhịp CPU bằng cách tăng số lượng mạch bán dẫn cho </a:t>
            </a:r>
            <a:r>
              <a:rPr lang="vi-VN" dirty="0" smtClean="0">
                <a:latin typeface="Times New Roman" pitchFamily="18" charset="0"/>
                <a:cs typeface="Times New Roman" pitchFamily="18" charset="0"/>
              </a:rPr>
              <a:t>CPU</a:t>
            </a:r>
            <a:r>
              <a:rPr lang="en-US" dirty="0" smtClean="0">
                <a:latin typeface="Times New Roman" pitchFamily="18" charset="0"/>
                <a:cs typeface="Times New Roman" pitchFamily="18" charset="0"/>
              </a:rPr>
              <a:t>         CPU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nhiệt</a:t>
            </a:r>
            <a:r>
              <a:rPr lang="en-US"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động</a:t>
            </a:r>
            <a:r>
              <a:rPr lang="en-US" smtClean="0">
                <a:latin typeface="Times New Roman" pitchFamily="18" charset="0"/>
                <a:cs typeface="Times New Roman" pitchFamily="18" charset="0"/>
              </a:rPr>
              <a:t> kém hiệu quả.</a:t>
            </a:r>
            <a:endParaRPr lang="en-US" dirty="0">
              <a:latin typeface="Times New Roman" pitchFamily="18" charset="0"/>
              <a:cs typeface="Times New Roman" pitchFamily="18" charset="0"/>
            </a:endParaRPr>
          </a:p>
        </p:txBody>
      </p:sp>
      <p:sp>
        <p:nvSpPr>
          <p:cNvPr id="7" name="Striped Right Arrow 6"/>
          <p:cNvSpPr/>
          <p:nvPr/>
        </p:nvSpPr>
        <p:spPr>
          <a:xfrm>
            <a:off x="6741735" y="1265733"/>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a:off x="4703014" y="1587243"/>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a:off x="4370505" y="1008444"/>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Arrow 11"/>
          <p:cNvSpPr/>
          <p:nvPr/>
        </p:nvSpPr>
        <p:spPr>
          <a:xfrm flipV="1">
            <a:off x="1122216" y="2233990"/>
            <a:ext cx="1433341" cy="575471"/>
          </a:xfrm>
          <a:prstGeom prst="bentArrow">
            <a:avLst>
              <a:gd name="adj1" fmla="val 26235"/>
              <a:gd name="adj2" fmla="val 25000"/>
              <a:gd name="adj3" fmla="val 25000"/>
              <a:gd name="adj4" fmla="val 43750"/>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wn Arrow Callout 15"/>
          <p:cNvSpPr/>
          <p:nvPr/>
        </p:nvSpPr>
        <p:spPr>
          <a:xfrm>
            <a:off x="2563388" y="2444869"/>
            <a:ext cx="4959929" cy="729183"/>
          </a:xfrm>
          <a:prstGeom prst="downArrowCallo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imes New Roman" pitchFamily="18" charset="0"/>
                <a:cs typeface="Times New Roman" pitchFamily="18" charset="0"/>
              </a:rPr>
              <a:t>Cách khắc phục: Công </a:t>
            </a:r>
            <a:r>
              <a:rPr lang="en-US" sz="2000" b="1" dirty="0" err="1" smtClean="0">
                <a:latin typeface="Times New Roman" pitchFamily="18" charset="0"/>
                <a:cs typeface="Times New Roman" pitchFamily="18" charset="0"/>
              </a:rPr>
              <a:t>nghệ</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lõi</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kép</a:t>
            </a:r>
            <a:endParaRPr lang="en-US" sz="2000" b="1" dirty="0">
              <a:latin typeface="Times New Roman" pitchFamily="18" charset="0"/>
              <a:cs typeface="Times New Roman" pitchFamily="18" charset="0"/>
            </a:endParaRPr>
          </a:p>
        </p:txBody>
      </p:sp>
      <p:sp>
        <p:nvSpPr>
          <p:cNvPr id="17" name="Rounded Rectangle 16"/>
          <p:cNvSpPr/>
          <p:nvPr/>
        </p:nvSpPr>
        <p:spPr>
          <a:xfrm>
            <a:off x="1351723" y="3174052"/>
            <a:ext cx="7275442" cy="330626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mtClean="0">
                <a:solidFill>
                  <a:schemeClr val="tx1"/>
                </a:solidFill>
                <a:latin typeface="Times New Roman" pitchFamily="18" charset="0"/>
                <a:cs typeface="Times New Roman" pitchFamily="18" charset="0"/>
              </a:rPr>
              <a:t>- C</a:t>
            </a:r>
            <a:r>
              <a:rPr lang="vi-VN" dirty="0" smtClean="0">
                <a:solidFill>
                  <a:schemeClr val="tx1"/>
                </a:solidFill>
                <a:latin typeface="Times New Roman" pitchFamily="18" charset="0"/>
                <a:cs typeface="Times New Roman" pitchFamily="18" charset="0"/>
              </a:rPr>
              <a:t>hứa 2 lõi hoặc nhiều hơn. Các lõi này sẽ hoạt động song song, chia sẻ công việc tính toán xử lý mà CPU phải đảm nhận. </a:t>
            </a:r>
            <a:r>
              <a:rPr lang="en-US" smtClean="0">
                <a:solidFill>
                  <a:schemeClr val="tx1"/>
                </a:solidFill>
                <a:latin typeface="Times New Roman" pitchFamily="18" charset="0"/>
                <a:cs typeface="Times New Roman" pitchFamily="18" charset="0"/>
              </a:rPr>
              <a:t>       X</a:t>
            </a:r>
            <a:r>
              <a:rPr lang="vi-VN" dirty="0" smtClean="0">
                <a:solidFill>
                  <a:schemeClr val="tx1"/>
                </a:solidFill>
                <a:latin typeface="Times New Roman" pitchFamily="18" charset="0"/>
                <a:cs typeface="Times New Roman" pitchFamily="18" charset="0"/>
              </a:rPr>
              <a:t>ử lý hoạt động hiệu quả và có hiệu suất cao hơn, vì mỗi lõi</a:t>
            </a:r>
            <a:r>
              <a:rPr lang="en-US" dirty="0" smtClean="0">
                <a:solidFill>
                  <a:schemeClr val="tx1"/>
                </a:solidFill>
                <a:latin typeface="Times New Roman" pitchFamily="18" charset="0"/>
                <a:cs typeface="Times New Roman" pitchFamily="18" charset="0"/>
              </a:rPr>
              <a:t> </a:t>
            </a:r>
            <a:r>
              <a:rPr lang="vi-VN" dirty="0" smtClean="0">
                <a:solidFill>
                  <a:schemeClr val="tx1"/>
                </a:solidFill>
                <a:latin typeface="Times New Roman" pitchFamily="18" charset="0"/>
                <a:cs typeface="Times New Roman" pitchFamily="18" charset="0"/>
              </a:rPr>
              <a:t>sẽ xử lý ít ứng dụng hơn, giảm hiện tượng bộ xử lý phải cùng một lúc gánh vác nhiều tác vụ của nhiều ứng </a:t>
            </a:r>
            <a:r>
              <a:rPr lang="vi-VN" smtClean="0">
                <a:solidFill>
                  <a:schemeClr val="tx1"/>
                </a:solidFill>
                <a:latin typeface="Times New Roman" pitchFamily="18" charset="0"/>
                <a:cs typeface="Times New Roman" pitchFamily="18" charset="0"/>
              </a:rPr>
              <a:t>dụng.</a:t>
            </a:r>
            <a:endParaRPr lang="en-US" smtClean="0">
              <a:solidFill>
                <a:schemeClr val="tx1"/>
              </a:solidFill>
              <a:latin typeface="Times New Roman" pitchFamily="18" charset="0"/>
              <a:cs typeface="Times New Roman" pitchFamily="18" charset="0"/>
            </a:endParaRPr>
          </a:p>
          <a:p>
            <a:pPr algn="just"/>
            <a:r>
              <a:rPr lang="en-US" smtClean="0">
                <a:solidFill>
                  <a:schemeClr val="tx1"/>
                </a:solidFill>
                <a:latin typeface="Times New Roman" pitchFamily="18" charset="0"/>
                <a:cs typeface="Times New Roman" pitchFamily="18" charset="0"/>
              </a:rPr>
              <a:t>- </a:t>
            </a:r>
            <a:r>
              <a:rPr lang="vi-VN">
                <a:solidFill>
                  <a:schemeClr val="tx1"/>
                </a:solidFill>
                <a:latin typeface="+mj-lt"/>
              </a:rPr>
              <a:t>Sự kết hợp giữa công nghệ lõi kép và công nghệ siêu phân luồng cho phép nhiều luồng xử lý thực hiện song song. Cho tốc độ xử lý nhanh gấp nhiều lần mà không cần tăng tốc độ xung nhịp của CPU. Ví dụ: CPU có 2 lõi khi kết hợp với công nghệ siêu phân luồng sẽ xử lý được 4 luồng dữ liệu cùng một lúc.</a:t>
            </a:r>
            <a:endParaRPr lang="en-US" dirty="0" smtClean="0">
              <a:solidFill>
                <a:schemeClr val="tx1"/>
              </a:solidFill>
              <a:latin typeface="+mj-lt"/>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19" name="Striped Right Arrow 18"/>
          <p:cNvSpPr/>
          <p:nvPr/>
        </p:nvSpPr>
        <p:spPr>
          <a:xfrm>
            <a:off x="6381516" y="3577439"/>
            <a:ext cx="360219" cy="2719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379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613514" y="415635"/>
            <a:ext cx="8207913" cy="1427018"/>
          </a:xfrm>
          <a:prstGeom prst="flowChartDecision">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a:latin typeface="Times New Roman" panose="02020603050405020304" pitchFamily="18" charset="0"/>
                <a:cs typeface="Times New Roman" panose="02020603050405020304" pitchFamily="18" charset="0"/>
              </a:rPr>
              <a:t>Các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yếu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tố</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cần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thiết</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để</a:t>
            </a:r>
            <a:r>
              <a:rPr lang="en-US" sz="2400" b="1" i="1" dirty="0">
                <a:latin typeface="Times New Roman" panose="02020603050405020304" pitchFamily="18" charset="0"/>
                <a:cs typeface="Times New Roman" panose="02020603050405020304" pitchFamily="18" charset="0"/>
              </a:rPr>
              <a:t> CPU </a:t>
            </a:r>
            <a:r>
              <a:rPr lang="en-US" sz="2400" b="1" i="1" dirty="0" err="1">
                <a:latin typeface="Times New Roman" panose="02020603050405020304" pitchFamily="18" charset="0"/>
                <a:cs typeface="Times New Roman" panose="02020603050405020304" pitchFamily="18" charset="0"/>
              </a:rPr>
              <a:t>thực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sự</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chạy</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siêu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phân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luồng</a:t>
            </a:r>
            <a:endParaRPr lang="en-US" sz="2400" i="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039088" y="3228108"/>
            <a:ext cx="7356763" cy="180109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Times New Roman" pitchFamily="18" charset="0"/>
                <a:cs typeface="Times New Roman" pitchFamily="18" charset="0"/>
              </a:rPr>
              <a:t>H</a:t>
            </a:r>
            <a:r>
              <a:rPr lang="vi-VN" dirty="0" smtClean="0">
                <a:solidFill>
                  <a:schemeClr val="tx1"/>
                </a:solidFill>
                <a:latin typeface="Times New Roman" pitchFamily="18" charset="0"/>
                <a:cs typeface="Times New Roman" pitchFamily="18" charset="0"/>
              </a:rPr>
              <a:t>ệ </a:t>
            </a:r>
            <a:r>
              <a:rPr lang="vi-VN" dirty="0">
                <a:solidFill>
                  <a:schemeClr val="tx1"/>
                </a:solidFill>
                <a:latin typeface="Times New Roman" pitchFamily="18" charset="0"/>
                <a:cs typeface="Times New Roman" pitchFamily="18" charset="0"/>
              </a:rPr>
              <a:t>điều hành cần phải có khả năng hỗ trợ tính năng siêu phân luồng. Nếu một CPU với công nghệ siêu phân luống mà phần mềm hoặc hệ điều hành không hỗ trợ cho công nghệ siêu phân luồng thì CPU không thể chạy được siêu phân </a:t>
            </a:r>
            <a:r>
              <a:rPr lang="vi-VN">
                <a:solidFill>
                  <a:schemeClr val="tx1"/>
                </a:solidFill>
                <a:latin typeface="Times New Roman" pitchFamily="18" charset="0"/>
                <a:cs typeface="Times New Roman" pitchFamily="18" charset="0"/>
              </a:rPr>
              <a:t>luống</a:t>
            </a:r>
            <a:r>
              <a:rPr lang="vi-VN" smtClean="0">
                <a:solidFill>
                  <a:schemeClr val="tx1"/>
                </a:solidFill>
              </a:rPr>
              <a:t>.</a:t>
            </a:r>
            <a:endParaRPr lang="en-US" dirty="0">
              <a:solidFill>
                <a:schemeClr val="tx1"/>
              </a:solidFill>
            </a:endParaRPr>
          </a:p>
        </p:txBody>
      </p:sp>
      <p:sp>
        <p:nvSpPr>
          <p:cNvPr id="6" name="Down Arrow 5"/>
          <p:cNvSpPr/>
          <p:nvPr/>
        </p:nvSpPr>
        <p:spPr>
          <a:xfrm>
            <a:off x="4059380" y="2147454"/>
            <a:ext cx="1316181" cy="775854"/>
          </a:xfrm>
          <a:prstGeom prst="down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10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73" y="2454715"/>
            <a:ext cx="7606145" cy="2554545"/>
          </a:xfrm>
          <a:prstGeom prst="rect">
            <a:avLst/>
          </a:prstGeom>
          <a:solidFill>
            <a:schemeClr val="bg1">
              <a:lumMod val="95000"/>
            </a:schemeClr>
          </a:solidFill>
        </p:spPr>
        <p:txBody>
          <a:bodyPr wrap="square" lIns="91440" tIns="45720" rIns="91440" bIns="45720">
            <a:spAutoFit/>
          </a:bodyPr>
          <a:lstStyle/>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clieu" pitchFamily="2" charset="0"/>
              </a:rPr>
              <a:t>Thanks </a:t>
            </a: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clieu" pitchFamily="2" charset="0"/>
              </a:rPr>
              <a:t>you for watching</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clieu" pitchFamily="2" charset="0"/>
            </a:endParaRPr>
          </a:p>
        </p:txBody>
      </p:sp>
    </p:spTree>
    <p:extLst>
      <p:ext uri="{BB962C8B-B14F-4D97-AF65-F5344CB8AC3E}">
        <p14:creationId xmlns:p14="http://schemas.microsoft.com/office/powerpoint/2010/main" val="204783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TM02900743[[fn=Organic]]</Template>
  <TotalTime>185</TotalTime>
  <Words>407</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Baclieu</vt:lpstr>
      <vt:lpstr>Times New Roman</vt:lpstr>
      <vt:lpstr>Tw Cen MT</vt:lpstr>
      <vt:lpstr>UVN Bai Hoc</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Banme.com</dc:creator>
  <cp:lastModifiedBy>Banme.com</cp:lastModifiedBy>
  <cp:revision>20</cp:revision>
  <dcterms:created xsi:type="dcterms:W3CDTF">2020-10-19T14:29:54Z</dcterms:created>
  <dcterms:modified xsi:type="dcterms:W3CDTF">2020-10-20T02:22:41Z</dcterms:modified>
</cp:coreProperties>
</file>