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A8DA18-9CD9-45A9-B7EF-57B5186F0AAE}"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2745469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8DA18-9CD9-45A9-B7EF-57B5186F0AAE}"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238588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8DA18-9CD9-45A9-B7EF-57B5186F0AAE}"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325423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8DA18-9CD9-45A9-B7EF-57B5186F0AAE}"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6FD76-79F5-4174-82D5-CDD5066DD4EB}"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77180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8DA18-9CD9-45A9-B7EF-57B5186F0AAE}"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483925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1A8DA18-9CD9-45A9-B7EF-57B5186F0AAE}"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4132416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1A8DA18-9CD9-45A9-B7EF-57B5186F0AAE}"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3776860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A8DA18-9CD9-45A9-B7EF-57B5186F0AAE}"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2041260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A8DA18-9CD9-45A9-B7EF-57B5186F0AAE}"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209322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A8DA18-9CD9-45A9-B7EF-57B5186F0AAE}"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248353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A8DA18-9CD9-45A9-B7EF-57B5186F0AAE}"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292081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A8DA18-9CD9-45A9-B7EF-57B5186F0AAE}"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83562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A8DA18-9CD9-45A9-B7EF-57B5186F0AAE}"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372738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A8DA18-9CD9-45A9-B7EF-57B5186F0AAE}"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300710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F1A8DA18-9CD9-45A9-B7EF-57B5186F0AAE}"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1021403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8DA18-9CD9-45A9-B7EF-57B5186F0AAE}"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127373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8DA18-9CD9-45A9-B7EF-57B5186F0AAE}"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6FD76-79F5-4174-82D5-CDD5066DD4EB}" type="slidenum">
              <a:rPr lang="en-US" smtClean="0"/>
              <a:t>‹#›</a:t>
            </a:fld>
            <a:endParaRPr lang="en-US"/>
          </a:p>
        </p:txBody>
      </p:sp>
    </p:spTree>
    <p:extLst>
      <p:ext uri="{BB962C8B-B14F-4D97-AF65-F5344CB8AC3E}">
        <p14:creationId xmlns:p14="http://schemas.microsoft.com/office/powerpoint/2010/main" val="349866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F1A8DA18-9CD9-45A9-B7EF-57B5186F0AAE}" type="datetimeFigureOut">
              <a:rPr lang="en-US" smtClean="0"/>
              <a:t>10/19/2020</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CB46FD76-79F5-4174-82D5-CDD5066DD4EB}" type="slidenum">
              <a:rPr lang="en-US" smtClean="0"/>
              <a:t>‹#›</a:t>
            </a:fld>
            <a:endParaRPr lang="en-US"/>
          </a:p>
        </p:txBody>
      </p:sp>
    </p:spTree>
    <p:extLst>
      <p:ext uri="{BB962C8B-B14F-4D97-AF65-F5344CB8AC3E}">
        <p14:creationId xmlns:p14="http://schemas.microsoft.com/office/powerpoint/2010/main" val="3266372687"/>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op 50 Background Powerpoint công nghệ đẹp nhất cho bài thuyết trình | ADV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5588"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3"/>
          <p:cNvSpPr txBox="1">
            <a:spLocks noChangeArrowheads="1"/>
          </p:cNvSpPr>
          <p:nvPr/>
        </p:nvSpPr>
        <p:spPr bwMode="auto">
          <a:xfrm>
            <a:off x="533400" y="381001"/>
            <a:ext cx="8077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Char char="v"/>
              <a:defRPr sz="2800" b="1">
                <a:solidFill>
                  <a:srgbClr val="000000"/>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rgbClr val="000000"/>
                </a:solidFill>
                <a:latin typeface="Arial" panose="020B0604020202020204" pitchFamily="34" charset="0"/>
                <a:cs typeface="Arial" panose="020B0604020202020204" pitchFamily="34" charset="0"/>
              </a:defRPr>
            </a:lvl2pPr>
            <a:lvl3pPr marL="1143000" indent="-228600">
              <a:spcBef>
                <a:spcPct val="20000"/>
              </a:spcBef>
              <a:buClr>
                <a:schemeClr val="hlink"/>
              </a:buClr>
              <a:buChar char="•"/>
              <a:defRPr sz="2400">
                <a:solidFill>
                  <a:srgbClr val="000000"/>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9pPr>
          </a:lstStyle>
          <a:p>
            <a:pPr algn="ctr">
              <a:spcBef>
                <a:spcPct val="0"/>
              </a:spcBef>
              <a:buClrTx/>
              <a:buFontTx/>
              <a:buNone/>
            </a:pPr>
            <a:r>
              <a:rPr lang="en-US" altLang="en-US" sz="3200">
                <a:solidFill>
                  <a:srgbClr val="FFFF00"/>
                </a:solidFill>
              </a:rPr>
              <a:t>ĐẠI HỌC ĐÀ NẴNG</a:t>
            </a:r>
          </a:p>
          <a:p>
            <a:pPr algn="ctr">
              <a:spcBef>
                <a:spcPct val="0"/>
              </a:spcBef>
              <a:buClrTx/>
              <a:buFontTx/>
              <a:buNone/>
            </a:pPr>
            <a:r>
              <a:rPr lang="en-US" altLang="en-US" sz="3200">
                <a:solidFill>
                  <a:srgbClr val="FFFF00"/>
                </a:solidFill>
              </a:rPr>
              <a:t>TRƯỜNG ĐẠI HỌC SƯ PHẠM KỸ THUẬT</a:t>
            </a:r>
          </a:p>
        </p:txBody>
      </p:sp>
      <p:sp>
        <p:nvSpPr>
          <p:cNvPr id="5124" name="TextBox 4"/>
          <p:cNvSpPr txBox="1">
            <a:spLocks noChangeArrowheads="1"/>
          </p:cNvSpPr>
          <p:nvPr/>
        </p:nvSpPr>
        <p:spPr bwMode="auto">
          <a:xfrm>
            <a:off x="381000" y="3567114"/>
            <a:ext cx="3505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anose="05000000000000000000" pitchFamily="2" charset="2"/>
              <a:buChar char="v"/>
              <a:defRPr sz="2800" b="1">
                <a:solidFill>
                  <a:srgbClr val="000000"/>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rgbClr val="000000"/>
                </a:solidFill>
                <a:latin typeface="Arial" panose="020B0604020202020204" pitchFamily="34" charset="0"/>
                <a:cs typeface="Arial" panose="020B0604020202020204" pitchFamily="34" charset="0"/>
              </a:defRPr>
            </a:lvl2pPr>
            <a:lvl3pPr marL="1143000" indent="-228600">
              <a:spcBef>
                <a:spcPct val="20000"/>
              </a:spcBef>
              <a:buClr>
                <a:schemeClr val="hlink"/>
              </a:buClr>
              <a:buChar char="•"/>
              <a:defRPr sz="2400">
                <a:solidFill>
                  <a:srgbClr val="000000"/>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9pPr>
          </a:lstStyle>
          <a:p>
            <a:pPr>
              <a:spcBef>
                <a:spcPct val="0"/>
              </a:spcBef>
              <a:buClrTx/>
              <a:buFontTx/>
              <a:buNone/>
            </a:pPr>
            <a:r>
              <a:rPr lang="en-US" altLang="en-US" sz="2000">
                <a:solidFill>
                  <a:schemeClr val="tx1"/>
                </a:solidFill>
                <a:latin typeface="Times New Roman" panose="02020603050405020304" pitchFamily="18" charset="0"/>
                <a:cs typeface="Times New Roman" panose="02020603050405020304" pitchFamily="18" charset="0"/>
              </a:rPr>
              <a:t>Môn: Bảo Trì Máy Tính</a:t>
            </a:r>
          </a:p>
          <a:p>
            <a:pPr>
              <a:spcBef>
                <a:spcPct val="0"/>
              </a:spcBef>
              <a:buClrTx/>
              <a:buFontTx/>
              <a:buNone/>
            </a:pPr>
            <a:r>
              <a:rPr lang="en-US" altLang="en-US" sz="2000">
                <a:solidFill>
                  <a:schemeClr val="tx1"/>
                </a:solidFill>
                <a:latin typeface="Times New Roman" panose="02020603050405020304" pitchFamily="18" charset="0"/>
                <a:cs typeface="Times New Roman" panose="02020603050405020304" pitchFamily="18" charset="0"/>
              </a:rPr>
              <a:t>GVHD : Ths Lê Vũ</a:t>
            </a:r>
          </a:p>
        </p:txBody>
      </p:sp>
      <p:sp>
        <p:nvSpPr>
          <p:cNvPr id="5125" name="TextBox 5"/>
          <p:cNvSpPr txBox="1">
            <a:spLocks noChangeArrowheads="1"/>
          </p:cNvSpPr>
          <p:nvPr/>
        </p:nvSpPr>
        <p:spPr bwMode="auto">
          <a:xfrm>
            <a:off x="352652" y="2313683"/>
            <a:ext cx="3352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1"/>
              </a:buClr>
              <a:buFont typeface="Wingdings" panose="05000000000000000000" pitchFamily="2" charset="2"/>
              <a:buChar char="v"/>
              <a:defRPr sz="2800" b="1">
                <a:solidFill>
                  <a:srgbClr val="000000"/>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rgbClr val="000000"/>
                </a:solidFill>
                <a:latin typeface="Arial" panose="020B0604020202020204" pitchFamily="34" charset="0"/>
                <a:cs typeface="Arial" panose="020B0604020202020204" pitchFamily="34" charset="0"/>
              </a:defRPr>
            </a:lvl2pPr>
            <a:lvl3pPr marL="1143000" indent="-228600">
              <a:spcBef>
                <a:spcPct val="20000"/>
              </a:spcBef>
              <a:buClr>
                <a:schemeClr val="hlink"/>
              </a:buClr>
              <a:buChar char="•"/>
              <a:defRPr sz="2400">
                <a:solidFill>
                  <a:srgbClr val="000000"/>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9pPr>
          </a:lstStyle>
          <a:p>
            <a:pPr algn="ctr">
              <a:spcBef>
                <a:spcPct val="0"/>
              </a:spcBef>
              <a:buClrTx/>
              <a:buFontTx/>
              <a:buNone/>
            </a:pPr>
            <a:r>
              <a:rPr lang="en-US" altLang="en-US" sz="3200" i="1" dirty="0">
                <a:solidFill>
                  <a:schemeClr val="tx1"/>
                </a:solidFill>
                <a:latin typeface="UVN Bai Hoc" panose="0207040306030A020402" pitchFamily="18" charset="0"/>
                <a:cs typeface="Times New Roman" panose="02020603050405020304" pitchFamily="18" charset="0"/>
              </a:rPr>
              <a:t>CÔNG NGHỆ MÁY TÍNH MỚI</a:t>
            </a:r>
          </a:p>
        </p:txBody>
      </p:sp>
      <p:sp>
        <p:nvSpPr>
          <p:cNvPr id="7" name="Rectangle 6"/>
          <p:cNvSpPr/>
          <p:nvPr/>
        </p:nvSpPr>
        <p:spPr>
          <a:xfrm>
            <a:off x="614540" y="5204844"/>
            <a:ext cx="4314322" cy="1200329"/>
          </a:xfrm>
          <a:prstGeom prst="rect">
            <a:avLst/>
          </a:prstGeom>
          <a:noFill/>
        </p:spPr>
        <p:txBody>
          <a:bodyPr wrap="none">
            <a:spAutoFit/>
          </a:bodyPr>
          <a:lstStyle/>
          <a:p>
            <a:pPr algn="ctr">
              <a:defRPr/>
            </a:pPr>
            <a:r>
              <a:rPr lang="en-US" sz="7200" b="1" dirty="0">
                <a:ln w="0"/>
                <a:solidFill>
                  <a:srgbClr val="FFFF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Welcome !</a:t>
            </a:r>
          </a:p>
        </p:txBody>
      </p:sp>
      <p:sp>
        <p:nvSpPr>
          <p:cNvPr id="5127" name="TextBox 1"/>
          <p:cNvSpPr txBox="1">
            <a:spLocks noChangeArrowheads="1"/>
          </p:cNvSpPr>
          <p:nvPr/>
        </p:nvSpPr>
        <p:spPr bwMode="auto">
          <a:xfrm>
            <a:off x="363539" y="4206878"/>
            <a:ext cx="3124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panose="020B0604020202020204" pitchFamily="34" charset="0"/>
              </a:defRPr>
            </a:lvl1pPr>
            <a:lvl2pPr marL="742950" indent="-285750">
              <a:defRPr i="1">
                <a:solidFill>
                  <a:schemeClr val="tx1"/>
                </a:solidFill>
                <a:latin typeface="Arial" panose="020B0604020202020204" pitchFamily="34" charset="0"/>
              </a:defRPr>
            </a:lvl2pPr>
            <a:lvl3pPr marL="1143000" indent="-228600">
              <a:defRPr i="1">
                <a:solidFill>
                  <a:schemeClr val="tx1"/>
                </a:solidFill>
                <a:latin typeface="Arial" panose="020B0604020202020204" pitchFamily="34" charset="0"/>
              </a:defRPr>
            </a:lvl3pPr>
            <a:lvl4pPr marL="1600200" indent="-228600">
              <a:defRPr i="1">
                <a:solidFill>
                  <a:schemeClr val="tx1"/>
                </a:solidFill>
                <a:latin typeface="Arial" panose="020B0604020202020204" pitchFamily="34" charset="0"/>
              </a:defRPr>
            </a:lvl4pPr>
            <a:lvl5pPr marL="2057400" indent="-22860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r>
              <a:rPr lang="en-US" altLang="en-US" b="1">
                <a:latin typeface="Times New Roman" panose="02020603050405020304" pitchFamily="18" charset="0"/>
                <a:cs typeface="Times New Roman" panose="02020603050405020304" pitchFamily="18" charset="0"/>
              </a:rPr>
              <a:t>SVTH:Nguyễn Văn Hải</a:t>
            </a:r>
          </a:p>
          <a:p>
            <a:r>
              <a:rPr lang="en-US" altLang="en-US" b="1">
                <a:latin typeface="Times New Roman" panose="02020603050405020304" pitchFamily="18" charset="0"/>
                <a:cs typeface="Times New Roman" panose="02020603050405020304" pitchFamily="18" charset="0"/>
              </a:rPr>
              <a:t>          Bùi Duy Thảo</a:t>
            </a:r>
          </a:p>
          <a:p>
            <a:r>
              <a:rPr lang="en-US" altLang="en-US" b="1">
                <a:latin typeface="Times New Roman" panose="02020603050405020304" pitchFamily="18" charset="0"/>
                <a:cs typeface="Times New Roman" panose="02020603050405020304" pitchFamily="18" charset="0"/>
              </a:rPr>
              <a:t>         Đinh Ngọc Trang</a:t>
            </a:r>
          </a:p>
          <a:p>
            <a:r>
              <a:rPr lang="en-US" altLang="en-US" b="1">
                <a:latin typeface="Times New Roman" panose="02020603050405020304" pitchFamily="18" charset="0"/>
                <a:cs typeface="Times New Roman" panose="02020603050405020304" pitchFamily="18" charset="0"/>
              </a:rPr>
              <a:t>        Lê Đình Minh Quân </a:t>
            </a:r>
          </a:p>
          <a:p>
            <a:endParaRPr lang="en-US" altLang="en-US"/>
          </a:p>
        </p:txBody>
      </p:sp>
    </p:spTree>
    <p:extLst>
      <p:ext uri="{BB962C8B-B14F-4D97-AF65-F5344CB8AC3E}">
        <p14:creationId xmlns:p14="http://schemas.microsoft.com/office/powerpoint/2010/main" val="2096449357"/>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Callout 3"/>
          <p:cNvSpPr/>
          <p:nvPr/>
        </p:nvSpPr>
        <p:spPr>
          <a:xfrm>
            <a:off x="1620982" y="858981"/>
            <a:ext cx="6234545" cy="1551709"/>
          </a:xfrm>
          <a:prstGeom prst="wedgeEllipse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accent6">
                    <a:lumMod val="50000"/>
                  </a:schemeClr>
                </a:solidFill>
                <a:latin typeface="Times New Roman" panose="02020603050405020304" pitchFamily="18" charset="0"/>
                <a:cs typeface="Times New Roman" panose="02020603050405020304" pitchFamily="18" charset="0"/>
              </a:rPr>
              <a:t>Công</a:t>
            </a:r>
            <a:r>
              <a:rPr lang="en-US" sz="2800" b="1" dirty="0">
                <a:solidFill>
                  <a:schemeClr val="accent6">
                    <a:lumMod val="50000"/>
                  </a:schemeClr>
                </a:solidFill>
                <a:latin typeface="Times New Roman" panose="02020603050405020304" pitchFamily="18" charset="0"/>
                <a:cs typeface="Times New Roman" panose="02020603050405020304" pitchFamily="18" charset="0"/>
              </a:rPr>
              <a:t> </a:t>
            </a:r>
            <a:r>
              <a:rPr lang="en-US" sz="2800" b="1" dirty="0" err="1">
                <a:solidFill>
                  <a:schemeClr val="accent6">
                    <a:lumMod val="50000"/>
                  </a:schemeClr>
                </a:solidFill>
                <a:latin typeface="Times New Roman" panose="02020603050405020304" pitchFamily="18" charset="0"/>
                <a:cs typeface="Times New Roman" panose="02020603050405020304" pitchFamily="18" charset="0"/>
              </a:rPr>
              <a:t>nghệ</a:t>
            </a:r>
            <a:r>
              <a:rPr lang="en-US" sz="2800" b="1" dirty="0">
                <a:solidFill>
                  <a:schemeClr val="accent6">
                    <a:lumMod val="50000"/>
                  </a:schemeClr>
                </a:solidFill>
                <a:latin typeface="Times New Roman" panose="02020603050405020304" pitchFamily="18" charset="0"/>
                <a:cs typeface="Times New Roman" panose="02020603050405020304" pitchFamily="18" charset="0"/>
              </a:rPr>
              <a:t> </a:t>
            </a:r>
            <a:r>
              <a:rPr lang="en-US" sz="2800" b="1" dirty="0" err="1">
                <a:solidFill>
                  <a:schemeClr val="accent6">
                    <a:lumMod val="50000"/>
                  </a:schemeClr>
                </a:solidFill>
                <a:latin typeface="Times New Roman" panose="02020603050405020304" pitchFamily="18" charset="0"/>
                <a:cs typeface="Times New Roman" panose="02020603050405020304" pitchFamily="18" charset="0"/>
              </a:rPr>
              <a:t>siêu</a:t>
            </a:r>
            <a:r>
              <a:rPr lang="en-US" sz="2800" b="1" dirty="0">
                <a:solidFill>
                  <a:schemeClr val="accent6">
                    <a:lumMod val="50000"/>
                  </a:schemeClr>
                </a:solidFill>
                <a:latin typeface="Times New Roman" panose="02020603050405020304" pitchFamily="18" charset="0"/>
                <a:cs typeface="Times New Roman" panose="02020603050405020304" pitchFamily="18" charset="0"/>
              </a:rPr>
              <a:t> </a:t>
            </a:r>
            <a:r>
              <a:rPr lang="en-US" sz="2800" b="1" dirty="0" err="1">
                <a:solidFill>
                  <a:schemeClr val="accent6">
                    <a:lumMod val="50000"/>
                  </a:schemeClr>
                </a:solidFill>
                <a:latin typeface="Times New Roman" panose="02020603050405020304" pitchFamily="18" charset="0"/>
                <a:cs typeface="Times New Roman" panose="02020603050405020304" pitchFamily="18" charset="0"/>
              </a:rPr>
              <a:t>phân</a:t>
            </a:r>
            <a:r>
              <a:rPr lang="en-US" sz="2800" b="1" dirty="0">
                <a:solidFill>
                  <a:schemeClr val="accent6">
                    <a:lumMod val="50000"/>
                  </a:schemeClr>
                </a:solidFill>
                <a:latin typeface="Times New Roman" panose="02020603050405020304" pitchFamily="18" charset="0"/>
                <a:cs typeface="Times New Roman" panose="02020603050405020304" pitchFamily="18" charset="0"/>
              </a:rPr>
              <a:t> </a:t>
            </a:r>
            <a:r>
              <a:rPr lang="en-US" sz="2800" b="1" dirty="0" err="1">
                <a:solidFill>
                  <a:schemeClr val="accent6">
                    <a:lumMod val="50000"/>
                  </a:schemeClr>
                </a:solidFill>
                <a:latin typeface="Times New Roman" panose="02020603050405020304" pitchFamily="18" charset="0"/>
                <a:cs typeface="Times New Roman" panose="02020603050405020304" pitchFamily="18" charset="0"/>
              </a:rPr>
              <a:t>luồng</a:t>
            </a:r>
            <a:r>
              <a:rPr lang="en-US" sz="2800" b="1" dirty="0">
                <a:solidFill>
                  <a:schemeClr val="accent6">
                    <a:lumMod val="50000"/>
                  </a:schemeClr>
                </a:solidFill>
                <a:latin typeface="Times New Roman" panose="02020603050405020304" pitchFamily="18" charset="0"/>
                <a:cs typeface="Times New Roman" panose="02020603050405020304" pitchFamily="18" charset="0"/>
              </a:rPr>
              <a:t> (Hyper Threading</a:t>
            </a:r>
            <a:r>
              <a:rPr lang="en-US" sz="2800" b="1" dirty="0" smtClean="0">
                <a:solidFill>
                  <a:schemeClr val="accent6">
                    <a:lumMod val="50000"/>
                  </a:schemeClr>
                </a:solidFill>
                <a:latin typeface="Times New Roman" panose="02020603050405020304" pitchFamily="18" charset="0"/>
                <a:cs typeface="Times New Roman" panose="02020603050405020304" pitchFamily="18" charset="0"/>
              </a:rPr>
              <a:t>) </a:t>
            </a:r>
            <a:r>
              <a:rPr lang="en-US" sz="2800" b="1" dirty="0" err="1" smtClean="0">
                <a:solidFill>
                  <a:schemeClr val="accent6">
                    <a:lumMod val="50000"/>
                  </a:schemeClr>
                </a:solidFill>
                <a:latin typeface="Times New Roman" panose="02020603050405020304" pitchFamily="18" charset="0"/>
                <a:cs typeface="Times New Roman" panose="02020603050405020304" pitchFamily="18" charset="0"/>
              </a:rPr>
              <a:t>là</a:t>
            </a:r>
            <a:r>
              <a:rPr lang="en-US" sz="2800" b="1" dirty="0" smtClean="0">
                <a:solidFill>
                  <a:schemeClr val="accent6">
                    <a:lumMod val="50000"/>
                  </a:schemeClr>
                </a:solidFill>
                <a:latin typeface="Times New Roman" panose="02020603050405020304" pitchFamily="18" charset="0"/>
                <a:cs typeface="Times New Roman" panose="02020603050405020304" pitchFamily="18" charset="0"/>
              </a:rPr>
              <a:t> </a:t>
            </a:r>
            <a:r>
              <a:rPr lang="en-US" sz="2800" b="1" dirty="0" err="1" smtClean="0">
                <a:solidFill>
                  <a:schemeClr val="accent6">
                    <a:lumMod val="50000"/>
                  </a:schemeClr>
                </a:solidFill>
                <a:latin typeface="Times New Roman" panose="02020603050405020304" pitchFamily="18" charset="0"/>
                <a:cs typeface="Times New Roman" panose="02020603050405020304" pitchFamily="18" charset="0"/>
              </a:rPr>
              <a:t>gì</a:t>
            </a:r>
            <a:r>
              <a:rPr lang="en-US" sz="2800" b="1" dirty="0" smtClean="0">
                <a:solidFill>
                  <a:schemeClr val="accent6">
                    <a:lumMod val="50000"/>
                  </a:schemeClr>
                </a:solidFill>
                <a:latin typeface="Times New Roman" panose="02020603050405020304" pitchFamily="18" charset="0"/>
                <a:cs typeface="Times New Roman" panose="02020603050405020304" pitchFamily="18" charset="0"/>
              </a:rPr>
              <a:t> ?</a:t>
            </a: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 name="Right Arrow Callout 4"/>
          <p:cNvSpPr/>
          <p:nvPr/>
        </p:nvSpPr>
        <p:spPr>
          <a:xfrm>
            <a:off x="581891" y="3431183"/>
            <a:ext cx="429491" cy="144087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11382" y="3551454"/>
            <a:ext cx="7509164" cy="1200329"/>
          </a:xfrm>
          <a:prstGeom prst="rect">
            <a:avLst/>
          </a:prstGeom>
          <a:noFill/>
        </p:spPr>
        <p:txBody>
          <a:bodyPr wrap="square" rtlCol="0">
            <a:spAutoFit/>
          </a:bodyPr>
          <a:lstStyle/>
          <a:p>
            <a:r>
              <a:rPr lang="vi-VN" dirty="0"/>
              <a:t>Công nghệ siêu phân luồng (Hyper Threading) là công nghệ cho phép một CPU vật lý hoạt động như là hai CPU, giúp CPU có khả năng xử lý nhiều tác vụ ở cùng một thời điểm bằng cách chia thành các luồng xử lý khác nhau.</a:t>
            </a:r>
            <a:endParaRPr lang="en-US" dirty="0"/>
          </a:p>
        </p:txBody>
      </p:sp>
    </p:spTree>
    <p:extLst>
      <p:ext uri="{BB962C8B-B14F-4D97-AF65-F5344CB8AC3E}">
        <p14:creationId xmlns:p14="http://schemas.microsoft.com/office/powerpoint/2010/main" val="2645799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riped Right Arrow 3"/>
          <p:cNvSpPr/>
          <p:nvPr/>
        </p:nvSpPr>
        <p:spPr>
          <a:xfrm>
            <a:off x="214836" y="1246909"/>
            <a:ext cx="2618508" cy="1787237"/>
          </a:xfrm>
          <a:prstGeom prst="striped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latin typeface="+mj-lt"/>
              </a:rPr>
              <a:t>C</a:t>
            </a:r>
            <a:r>
              <a:rPr lang="vi-VN" sz="2000" b="1" dirty="0" smtClean="0">
                <a:solidFill>
                  <a:schemeClr val="accent6">
                    <a:lumMod val="50000"/>
                  </a:schemeClr>
                </a:solidFill>
                <a:latin typeface="+mj-lt"/>
              </a:rPr>
              <a:t>ông nghệ siêu phân luồng một CPU vật lý</a:t>
            </a:r>
            <a:endParaRPr lang="en-US" sz="2000" b="1" dirty="0">
              <a:solidFill>
                <a:schemeClr val="accent6">
                  <a:lumMod val="50000"/>
                </a:schemeClr>
              </a:solidFill>
              <a:latin typeface="+mj-lt"/>
            </a:endParaRPr>
          </a:p>
        </p:txBody>
      </p:sp>
      <p:sp>
        <p:nvSpPr>
          <p:cNvPr id="5" name="Double Wave 4"/>
          <p:cNvSpPr/>
          <p:nvPr/>
        </p:nvSpPr>
        <p:spPr>
          <a:xfrm>
            <a:off x="3124290" y="1246909"/>
            <a:ext cx="5666509" cy="1801091"/>
          </a:xfrm>
          <a:prstGeom prst="doubleWav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H</a:t>
            </a:r>
            <a:r>
              <a:rPr lang="vi-VN" dirty="0" smtClean="0">
                <a:solidFill>
                  <a:schemeClr val="tx1"/>
                </a:solidFill>
                <a:latin typeface="+mj-lt"/>
              </a:rPr>
              <a:t>oạt </a:t>
            </a:r>
            <a:r>
              <a:rPr lang="vi-VN" dirty="0">
                <a:solidFill>
                  <a:schemeClr val="tx1"/>
                </a:solidFill>
                <a:latin typeface="+mj-lt"/>
              </a:rPr>
              <a:t>động trên hệ điều hành được hiểu như là hai CPU và hệ điều hành không thể phân biệt được. Nhiệm vụ của hệ điều hành là gửi hai chuỗi lệnh tới hai CPU và phần cứng sẽ đảm nhiệm những công việc còn lại.</a:t>
            </a:r>
            <a:endParaRPr lang="en-US" dirty="0">
              <a:solidFill>
                <a:schemeClr val="tx1"/>
              </a:solidFill>
              <a:latin typeface="+mj-lt"/>
            </a:endParaRPr>
          </a:p>
        </p:txBody>
      </p:sp>
      <p:pic>
        <p:nvPicPr>
          <p:cNvPr id="6" name="Picture 5"/>
          <p:cNvPicPr>
            <a:picLocks noChangeAspect="1"/>
          </p:cNvPicPr>
          <p:nvPr/>
        </p:nvPicPr>
        <p:blipFill>
          <a:blip r:embed="rId2"/>
          <a:stretch>
            <a:fillRect/>
          </a:stretch>
        </p:blipFill>
        <p:spPr>
          <a:xfrm>
            <a:off x="214836" y="3877813"/>
            <a:ext cx="8541236" cy="1707028"/>
          </a:xfrm>
          <a:prstGeom prst="rect">
            <a:avLst/>
          </a:prstGeom>
        </p:spPr>
      </p:pic>
    </p:spTree>
    <p:extLst>
      <p:ext uri="{BB962C8B-B14F-4D97-AF65-F5344CB8AC3E}">
        <p14:creationId xmlns:p14="http://schemas.microsoft.com/office/powerpoint/2010/main" val="424796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Callout 3"/>
          <p:cNvSpPr/>
          <p:nvPr/>
        </p:nvSpPr>
        <p:spPr>
          <a:xfrm>
            <a:off x="2026227" y="761357"/>
            <a:ext cx="5022272" cy="110836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rgbClr val="FFFF00"/>
                </a:solidFill>
                <a:latin typeface="Times New Roman" panose="02020603050405020304" pitchFamily="18" charset="0"/>
                <a:cs typeface="Times New Roman" panose="02020603050405020304" pitchFamily="18" charset="0"/>
              </a:rPr>
              <a:t>Nguyên</a:t>
            </a:r>
            <a:r>
              <a:rPr lang="en-US" sz="3200" b="1" i="1" dirty="0" smtClean="0">
                <a:solidFill>
                  <a:srgbClr val="FFFF00"/>
                </a:solidFill>
                <a:latin typeface="Times New Roman" panose="02020603050405020304" pitchFamily="18" charset="0"/>
                <a:cs typeface="Times New Roman" panose="02020603050405020304" pitchFamily="18" charset="0"/>
              </a:rPr>
              <a:t> </a:t>
            </a:r>
            <a:r>
              <a:rPr lang="en-US" sz="3200" b="1" i="1" dirty="0" err="1" smtClean="0">
                <a:solidFill>
                  <a:srgbClr val="FFFF00"/>
                </a:solidFill>
                <a:latin typeface="Times New Roman" panose="02020603050405020304" pitchFamily="18" charset="0"/>
                <a:cs typeface="Times New Roman" panose="02020603050405020304" pitchFamily="18" charset="0"/>
              </a:rPr>
              <a:t>lí</a:t>
            </a:r>
            <a:r>
              <a:rPr lang="en-US" sz="3200" b="1" i="1" dirty="0" smtClean="0">
                <a:solidFill>
                  <a:srgbClr val="FFFF00"/>
                </a:solidFill>
                <a:latin typeface="Times New Roman" panose="02020603050405020304" pitchFamily="18" charset="0"/>
                <a:cs typeface="Times New Roman" panose="02020603050405020304" pitchFamily="18" charset="0"/>
              </a:rPr>
              <a:t> </a:t>
            </a:r>
            <a:r>
              <a:rPr lang="en-US" sz="3200" b="1" i="1" dirty="0" err="1" smtClean="0">
                <a:solidFill>
                  <a:srgbClr val="FFFF00"/>
                </a:solidFill>
                <a:latin typeface="Times New Roman" panose="02020603050405020304" pitchFamily="18" charset="0"/>
                <a:cs typeface="Times New Roman" panose="02020603050405020304" pitchFamily="18" charset="0"/>
              </a:rPr>
              <a:t>hoạt</a:t>
            </a:r>
            <a:r>
              <a:rPr lang="en-US" sz="3200" b="1" i="1" dirty="0" smtClean="0">
                <a:solidFill>
                  <a:srgbClr val="FFFF00"/>
                </a:solidFill>
                <a:latin typeface="Times New Roman" panose="02020603050405020304" pitchFamily="18" charset="0"/>
                <a:cs typeface="Times New Roman" panose="02020603050405020304" pitchFamily="18" charset="0"/>
              </a:rPr>
              <a:t> </a:t>
            </a:r>
            <a:r>
              <a:rPr lang="en-US" sz="3200" b="1" i="1" dirty="0" err="1" smtClean="0">
                <a:solidFill>
                  <a:srgbClr val="FFFF00"/>
                </a:solidFill>
                <a:latin typeface="Times New Roman" panose="02020603050405020304" pitchFamily="18" charset="0"/>
                <a:cs typeface="Times New Roman" panose="02020603050405020304" pitchFamily="18" charset="0"/>
              </a:rPr>
              <a:t>động</a:t>
            </a:r>
            <a:endParaRPr lang="en-US" sz="3200" b="1" i="1" dirty="0">
              <a:solidFill>
                <a:srgbClr val="FFFF00"/>
              </a:solidFill>
              <a:latin typeface="Times New Roman" panose="02020603050405020304" pitchFamily="18" charset="0"/>
              <a:cs typeface="Times New Roman" panose="02020603050405020304" pitchFamily="18" charset="0"/>
            </a:endParaRPr>
          </a:p>
        </p:txBody>
      </p:sp>
      <p:sp>
        <p:nvSpPr>
          <p:cNvPr id="5" name="Left Bracket 4"/>
          <p:cNvSpPr/>
          <p:nvPr/>
        </p:nvSpPr>
        <p:spPr>
          <a:xfrm>
            <a:off x="1205345" y="2299855"/>
            <a:ext cx="734291" cy="332509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385455" y="2669738"/>
            <a:ext cx="6442363" cy="646331"/>
          </a:xfrm>
          <a:prstGeom prst="rect">
            <a:avLst/>
          </a:prstGeom>
          <a:noFill/>
        </p:spPr>
        <p:txBody>
          <a:bodyPr wrap="square" rtlCol="0">
            <a:spAutoFit/>
          </a:bodyPr>
          <a:lstStyle/>
          <a:p>
            <a:r>
              <a:rPr lang="en-US" dirty="0" err="1" smtClean="0"/>
              <a:t>Bản</a:t>
            </a:r>
            <a:r>
              <a:rPr lang="en-US" dirty="0" smtClean="0"/>
              <a:t> </a:t>
            </a:r>
            <a:r>
              <a:rPr lang="en-US" dirty="0" err="1" smtClean="0"/>
              <a:t>chất</a:t>
            </a:r>
            <a:r>
              <a:rPr lang="en-US" dirty="0" smtClean="0"/>
              <a:t>: </a:t>
            </a:r>
            <a:r>
              <a:rPr lang="vi-VN" dirty="0" smtClean="0"/>
              <a:t>một </a:t>
            </a:r>
            <a:r>
              <a:rPr lang="vi-VN" dirty="0"/>
              <a:t>nhân xử lý không thể xử lý hai tác vụ vào cùng một thời </a:t>
            </a:r>
            <a:r>
              <a:rPr lang="vi-VN" dirty="0" smtClean="0"/>
              <a:t>điểm</a:t>
            </a:r>
            <a:endParaRPr lang="en-US" dirty="0"/>
          </a:p>
        </p:txBody>
      </p:sp>
      <p:sp>
        <p:nvSpPr>
          <p:cNvPr id="7" name="Right Bracket 6"/>
          <p:cNvSpPr/>
          <p:nvPr/>
        </p:nvSpPr>
        <p:spPr>
          <a:xfrm>
            <a:off x="7090062" y="2299855"/>
            <a:ext cx="907473" cy="332509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Chevron 10"/>
          <p:cNvSpPr/>
          <p:nvPr/>
        </p:nvSpPr>
        <p:spPr>
          <a:xfrm>
            <a:off x="1518805" y="3433023"/>
            <a:ext cx="360218" cy="2584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1879023" y="3307047"/>
            <a:ext cx="5801591" cy="923330"/>
          </a:xfrm>
          <a:prstGeom prst="rect">
            <a:avLst/>
          </a:prstGeom>
          <a:noFill/>
        </p:spPr>
        <p:txBody>
          <a:bodyPr wrap="square" rtlCol="0">
            <a:spAutoFit/>
          </a:bodyPr>
          <a:lstStyle/>
          <a:p>
            <a:r>
              <a:rPr lang="en-US" dirty="0" err="1" smtClean="0"/>
              <a:t>Nhiều</a:t>
            </a:r>
            <a:r>
              <a:rPr lang="en-US" dirty="0" smtClean="0"/>
              <a:t> </a:t>
            </a:r>
            <a:r>
              <a:rPr lang="en-US" dirty="0" err="1"/>
              <a:t>tác</a:t>
            </a:r>
            <a:r>
              <a:rPr lang="en-US" dirty="0"/>
              <a:t> </a:t>
            </a:r>
            <a:r>
              <a:rPr lang="en-US" dirty="0" err="1"/>
              <a:t>vụ</a:t>
            </a:r>
            <a:r>
              <a:rPr lang="en-US" dirty="0"/>
              <a:t> </a:t>
            </a:r>
            <a:r>
              <a:rPr lang="en-US" dirty="0" err="1"/>
              <a:t>thực</a:t>
            </a:r>
            <a:r>
              <a:rPr lang="en-US" dirty="0"/>
              <a:t> </a:t>
            </a:r>
            <a:r>
              <a:rPr lang="en-US" dirty="0" err="1"/>
              <a:t>thi</a:t>
            </a:r>
            <a:r>
              <a:rPr lang="en-US" dirty="0"/>
              <a:t> </a:t>
            </a:r>
            <a:r>
              <a:rPr lang="en-US" dirty="0" err="1"/>
              <a:t>cùng</a:t>
            </a:r>
            <a:r>
              <a:rPr lang="en-US" dirty="0"/>
              <a:t> </a:t>
            </a:r>
            <a:r>
              <a:rPr lang="en-US" dirty="0" err="1"/>
              <a:t>một</a:t>
            </a:r>
            <a:r>
              <a:rPr lang="en-US" dirty="0"/>
              <a:t> </a:t>
            </a:r>
            <a:r>
              <a:rPr lang="en-US" dirty="0" err="1" smtClean="0"/>
              <a:t>lúc</a:t>
            </a:r>
            <a:r>
              <a:rPr lang="en-US" dirty="0" smtClean="0"/>
              <a:t>: </a:t>
            </a:r>
            <a:r>
              <a:rPr lang="en-US" dirty="0" err="1"/>
              <a:t>hệ</a:t>
            </a:r>
            <a:r>
              <a:rPr lang="en-US" dirty="0"/>
              <a:t> </a:t>
            </a:r>
            <a:r>
              <a:rPr lang="en-US" dirty="0" err="1"/>
              <a:t>điều</a:t>
            </a:r>
            <a:r>
              <a:rPr lang="en-US" dirty="0"/>
              <a:t> </a:t>
            </a:r>
            <a:r>
              <a:rPr lang="en-US" dirty="0" err="1"/>
              <a:t>hành</a:t>
            </a:r>
            <a:r>
              <a:rPr lang="en-US" dirty="0"/>
              <a:t> </a:t>
            </a:r>
            <a:r>
              <a:rPr lang="en-US" dirty="0" err="1"/>
              <a:t>phải</a:t>
            </a:r>
            <a:r>
              <a:rPr lang="en-US" dirty="0"/>
              <a:t> </a:t>
            </a:r>
            <a:r>
              <a:rPr lang="en-US" dirty="0" err="1"/>
              <a:t>ra</a:t>
            </a:r>
            <a:r>
              <a:rPr lang="en-US" dirty="0"/>
              <a:t> </a:t>
            </a:r>
            <a:r>
              <a:rPr lang="en-US" dirty="0" err="1"/>
              <a:t>lệnh</a:t>
            </a:r>
            <a:r>
              <a:rPr lang="en-US" dirty="0"/>
              <a:t> </a:t>
            </a:r>
            <a:r>
              <a:rPr lang="en-US" dirty="0" err="1"/>
              <a:t>cho</a:t>
            </a:r>
            <a:r>
              <a:rPr lang="en-US" dirty="0"/>
              <a:t> CPU </a:t>
            </a:r>
            <a:r>
              <a:rPr lang="en-US" dirty="0" err="1"/>
              <a:t>xử</a:t>
            </a:r>
            <a:r>
              <a:rPr lang="en-US" dirty="0"/>
              <a:t> </a:t>
            </a:r>
            <a:r>
              <a:rPr lang="en-US" dirty="0" err="1"/>
              <a:t>lý</a:t>
            </a:r>
            <a:r>
              <a:rPr lang="en-US" dirty="0"/>
              <a:t> </a:t>
            </a:r>
            <a:r>
              <a:rPr lang="en-US" dirty="0" err="1"/>
              <a:t>liên</a:t>
            </a:r>
            <a:r>
              <a:rPr lang="en-US" dirty="0"/>
              <a:t> </a:t>
            </a:r>
            <a:r>
              <a:rPr lang="en-US" dirty="0" err="1"/>
              <a:t>tục</a:t>
            </a:r>
            <a:r>
              <a:rPr lang="en-US" dirty="0"/>
              <a:t> </a:t>
            </a:r>
            <a:r>
              <a:rPr lang="en-US" dirty="0" err="1"/>
              <a:t>và</a:t>
            </a:r>
            <a:r>
              <a:rPr lang="en-US" dirty="0"/>
              <a:t> </a:t>
            </a:r>
            <a:r>
              <a:rPr lang="en-US" dirty="0" err="1"/>
              <a:t>chuyển</a:t>
            </a:r>
            <a:r>
              <a:rPr lang="en-US" dirty="0"/>
              <a:t> qua </a:t>
            </a:r>
            <a:r>
              <a:rPr lang="en-US" dirty="0" err="1"/>
              <a:t>chuyển</a:t>
            </a:r>
            <a:r>
              <a:rPr lang="en-US" dirty="0"/>
              <a:t> </a:t>
            </a:r>
            <a:r>
              <a:rPr lang="en-US" dirty="0" err="1"/>
              <a:t>lại</a:t>
            </a:r>
            <a:r>
              <a:rPr lang="en-US" dirty="0"/>
              <a:t> </a:t>
            </a:r>
            <a:r>
              <a:rPr lang="en-US" dirty="0" err="1"/>
              <a:t>tác</a:t>
            </a:r>
            <a:r>
              <a:rPr lang="en-US" dirty="0"/>
              <a:t> </a:t>
            </a:r>
            <a:r>
              <a:rPr lang="en-US" dirty="0" err="1"/>
              <a:t>vụ</a:t>
            </a:r>
            <a:r>
              <a:rPr lang="en-US" dirty="0"/>
              <a:t> </a:t>
            </a:r>
            <a:r>
              <a:rPr lang="en-US" dirty="0" err="1"/>
              <a:t>xử</a:t>
            </a:r>
            <a:r>
              <a:rPr lang="en-US" dirty="0"/>
              <a:t> </a:t>
            </a:r>
            <a:r>
              <a:rPr lang="en-US" dirty="0" err="1"/>
              <a:t>lý</a:t>
            </a:r>
            <a:r>
              <a:rPr lang="en-US" dirty="0"/>
              <a:t> </a:t>
            </a:r>
            <a:r>
              <a:rPr lang="en-US" dirty="0" err="1"/>
              <a:t>cho</a:t>
            </a:r>
            <a:r>
              <a:rPr lang="en-US" dirty="0"/>
              <a:t> </a:t>
            </a:r>
            <a:r>
              <a:rPr lang="en-US" dirty="0" err="1"/>
              <a:t>từng</a:t>
            </a:r>
            <a:r>
              <a:rPr lang="en-US" dirty="0"/>
              <a:t> thread</a:t>
            </a:r>
          </a:p>
        </p:txBody>
      </p:sp>
      <p:sp>
        <p:nvSpPr>
          <p:cNvPr id="13" name="Line Callout 2 (Accent Bar) 12"/>
          <p:cNvSpPr/>
          <p:nvPr/>
        </p:nvSpPr>
        <p:spPr>
          <a:xfrm>
            <a:off x="2355272" y="4544291"/>
            <a:ext cx="4693227" cy="1316182"/>
          </a:xfrm>
          <a:prstGeom prst="accentCallout2">
            <a:avLst>
              <a:gd name="adj1" fmla="val 47661"/>
              <a:gd name="adj2" fmla="val -2814"/>
              <a:gd name="adj3" fmla="val 45576"/>
              <a:gd name="adj4" fmla="val -13754"/>
              <a:gd name="adj5" fmla="val -74475"/>
              <a:gd name="adj6" fmla="val -13956"/>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a:t>Quá trình này diễn ra rất-rất nhanh và hoàn toàn không thể nhận biết bằng mắt thường, tạo cảm giác như CPU của chúng ta xử lý tất cả các tác vụ đó song song cùng một thời điểm.</a:t>
            </a:r>
            <a:endParaRPr lang="en-US" dirty="0"/>
          </a:p>
        </p:txBody>
      </p:sp>
    </p:spTree>
    <p:extLst>
      <p:ext uri="{BB962C8B-B14F-4D97-AF65-F5344CB8AC3E}">
        <p14:creationId xmlns:p14="http://schemas.microsoft.com/office/powerpoint/2010/main" val="2436336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18654"/>
            <a:ext cx="9144000" cy="6096000"/>
          </a:xfrm>
          <a:prstGeom prst="rect">
            <a:avLst/>
          </a:prstGeom>
        </p:spPr>
      </p:pic>
    </p:spTree>
    <p:extLst>
      <p:ext uri="{BB962C8B-B14F-4D97-AF65-F5344CB8AC3E}">
        <p14:creationId xmlns:p14="http://schemas.microsoft.com/office/powerpoint/2010/main" val="264116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eft-Right Arrow Callout 3"/>
          <p:cNvSpPr/>
          <p:nvPr/>
        </p:nvSpPr>
        <p:spPr>
          <a:xfrm>
            <a:off x="3997040" y="3006434"/>
            <a:ext cx="1122218" cy="2355275"/>
          </a:xfrm>
          <a:prstGeom prst="leftRightArrowCallou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209311" y="3006434"/>
            <a:ext cx="3740726" cy="23552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err="1" smtClean="0">
                <a:solidFill>
                  <a:schemeClr val="tx1"/>
                </a:solidFill>
              </a:rPr>
              <a:t>Thực</a:t>
            </a:r>
            <a:r>
              <a:rPr lang="en-US" dirty="0" smtClean="0">
                <a:solidFill>
                  <a:schemeClr val="tx1"/>
                </a:solidFill>
              </a:rPr>
              <a:t> </a:t>
            </a:r>
            <a:r>
              <a:rPr lang="en-US" dirty="0" err="1">
                <a:solidFill>
                  <a:schemeClr val="tx1"/>
                </a:solidFill>
              </a:rPr>
              <a:t>hiện</a:t>
            </a:r>
            <a:r>
              <a:rPr lang="en-US" dirty="0">
                <a:solidFill>
                  <a:schemeClr val="tx1"/>
                </a:solidFill>
              </a:rPr>
              <a:t> song </a:t>
            </a:r>
            <a:r>
              <a:rPr lang="en-US" dirty="0" err="1">
                <a:solidFill>
                  <a:schemeClr val="tx1"/>
                </a:solidFill>
              </a:rPr>
              <a:t>song</a:t>
            </a:r>
            <a:r>
              <a:rPr lang="en-US" dirty="0">
                <a:solidFill>
                  <a:schemeClr val="tx1"/>
                </a:solidFill>
              </a:rPr>
              <a:t> 2 </a:t>
            </a:r>
            <a:r>
              <a:rPr lang="en-US" dirty="0" err="1">
                <a:solidFill>
                  <a:schemeClr val="tx1"/>
                </a:solidFill>
              </a:rPr>
              <a:t>luồng</a:t>
            </a:r>
            <a:r>
              <a:rPr lang="en-US" dirty="0">
                <a:solidFill>
                  <a:schemeClr val="tx1"/>
                </a:solidFill>
              </a:rPr>
              <a:t> </a:t>
            </a:r>
            <a:r>
              <a:rPr lang="en-US" dirty="0" err="1">
                <a:solidFill>
                  <a:schemeClr val="tx1"/>
                </a:solidFill>
              </a:rPr>
              <a:t>xử</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tận</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tối</a:t>
            </a:r>
            <a:r>
              <a:rPr lang="en-US" dirty="0">
                <a:solidFill>
                  <a:schemeClr val="tx1"/>
                </a:solidFill>
              </a:rPr>
              <a:t> </a:t>
            </a:r>
            <a:r>
              <a:rPr lang="en-US" dirty="0" err="1">
                <a:solidFill>
                  <a:schemeClr val="tx1"/>
                </a:solidFill>
              </a:rPr>
              <a:t>đa</a:t>
            </a:r>
            <a:r>
              <a:rPr lang="en-US" dirty="0">
                <a:solidFill>
                  <a:schemeClr val="tx1"/>
                </a:solidFill>
              </a:rPr>
              <a:t> </a:t>
            </a:r>
            <a:r>
              <a:rPr lang="en-US" dirty="0" err="1">
                <a:solidFill>
                  <a:schemeClr val="tx1"/>
                </a:solidFill>
              </a:rPr>
              <a:t>tài</a:t>
            </a:r>
            <a:r>
              <a:rPr lang="en-US" dirty="0">
                <a:solidFill>
                  <a:schemeClr val="tx1"/>
                </a:solidFill>
              </a:rPr>
              <a:t> </a:t>
            </a:r>
            <a:r>
              <a:rPr lang="en-US" dirty="0" err="1">
                <a:solidFill>
                  <a:schemeClr val="tx1"/>
                </a:solidFill>
              </a:rPr>
              <a:t>nguyên</a:t>
            </a:r>
            <a:r>
              <a:rPr lang="en-US" dirty="0">
                <a:solidFill>
                  <a:schemeClr val="tx1"/>
                </a:solidFill>
              </a:rPr>
              <a:t> </a:t>
            </a:r>
            <a:r>
              <a:rPr lang="en-US" dirty="0" err="1">
                <a:solidFill>
                  <a:schemeClr val="tx1"/>
                </a:solidFill>
              </a:rPr>
              <a:t>hệ</a:t>
            </a:r>
            <a:r>
              <a:rPr lang="en-US" dirty="0">
                <a:solidFill>
                  <a:schemeClr val="tx1"/>
                </a:solidFill>
              </a:rPr>
              <a:t> </a:t>
            </a:r>
            <a:r>
              <a:rPr lang="en-US" dirty="0" err="1">
                <a:solidFill>
                  <a:schemeClr val="tx1"/>
                </a:solidFill>
              </a:rPr>
              <a:t>thống</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rút</a:t>
            </a:r>
            <a:r>
              <a:rPr lang="en-US" dirty="0">
                <a:solidFill>
                  <a:schemeClr val="tx1"/>
                </a:solidFill>
              </a:rPr>
              <a:t> </a:t>
            </a:r>
            <a:r>
              <a:rPr lang="en-US" dirty="0" err="1">
                <a:solidFill>
                  <a:schemeClr val="tx1"/>
                </a:solidFill>
              </a:rPr>
              <a:t>ngắn</a:t>
            </a:r>
            <a:r>
              <a:rPr lang="en-US" dirty="0">
                <a:solidFill>
                  <a:schemeClr val="tx1"/>
                </a:solidFill>
              </a:rPr>
              <a:t> </a:t>
            </a:r>
            <a:r>
              <a:rPr lang="en-US" dirty="0" err="1">
                <a:solidFill>
                  <a:schemeClr val="tx1"/>
                </a:solidFill>
              </a:rPr>
              <a:t>thời</a:t>
            </a:r>
            <a:r>
              <a:rPr lang="en-US" dirty="0">
                <a:solidFill>
                  <a:schemeClr val="tx1"/>
                </a:solidFill>
              </a:rPr>
              <a:t> </a:t>
            </a:r>
            <a:r>
              <a:rPr lang="en-US" dirty="0" err="1">
                <a:solidFill>
                  <a:schemeClr val="tx1"/>
                </a:solidFill>
              </a:rPr>
              <a:t>gian</a:t>
            </a:r>
            <a:r>
              <a:rPr lang="en-US" dirty="0">
                <a:solidFill>
                  <a:schemeClr val="tx1"/>
                </a:solidFill>
              </a:rPr>
              <a:t> </a:t>
            </a:r>
            <a:r>
              <a:rPr lang="en-US" dirty="0" err="1">
                <a:solidFill>
                  <a:schemeClr val="tx1"/>
                </a:solidFill>
              </a:rPr>
              <a:t>xử</a:t>
            </a:r>
            <a:r>
              <a:rPr lang="en-US" dirty="0">
                <a:solidFill>
                  <a:schemeClr val="tx1"/>
                </a:solidFill>
              </a:rPr>
              <a:t> </a:t>
            </a:r>
            <a:r>
              <a:rPr lang="en-US" dirty="0" err="1">
                <a:solidFill>
                  <a:schemeClr val="tx1"/>
                </a:solidFill>
              </a:rPr>
              <a:t>lý</a:t>
            </a:r>
            <a:r>
              <a:rPr lang="en-US" dirty="0">
                <a:solidFill>
                  <a:schemeClr val="tx1"/>
                </a:solidFill>
              </a:rPr>
              <a:t>.</a:t>
            </a:r>
          </a:p>
        </p:txBody>
      </p:sp>
      <p:sp>
        <p:nvSpPr>
          <p:cNvPr id="6" name="Rounded Rectangle 5"/>
          <p:cNvSpPr/>
          <p:nvPr/>
        </p:nvSpPr>
        <p:spPr>
          <a:xfrm>
            <a:off x="166258" y="3006434"/>
            <a:ext cx="3740726" cy="23552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rPr>
              <a:t>M</a:t>
            </a:r>
            <a:r>
              <a:rPr lang="vi-VN" dirty="0" smtClean="0">
                <a:solidFill>
                  <a:schemeClr val="tx1"/>
                </a:solidFill>
              </a:rPr>
              <a:t>ột </a:t>
            </a:r>
            <a:r>
              <a:rPr lang="vi-VN" dirty="0">
                <a:solidFill>
                  <a:schemeClr val="tx1"/>
                </a:solidFill>
              </a:rPr>
              <a:t>thời điểm chỉ có một luồng xử lý được thực hiện, nếu có nhiều luồng cùng muốn thực hiện thì các luồng này thực hiện tuần tự (FIFO) tác vụ nào đến trước xử lý trước, đến sau xử lý sau.</a:t>
            </a:r>
            <a:endParaRPr lang="en-US" dirty="0">
              <a:solidFill>
                <a:schemeClr val="tx1"/>
              </a:solidFill>
            </a:endParaRPr>
          </a:p>
        </p:txBody>
      </p:sp>
      <p:sp>
        <p:nvSpPr>
          <p:cNvPr id="7" name="Down Arrow Callout 6"/>
          <p:cNvSpPr/>
          <p:nvPr/>
        </p:nvSpPr>
        <p:spPr>
          <a:xfrm>
            <a:off x="1018311" y="2355272"/>
            <a:ext cx="2036619" cy="651162"/>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Đơn</a:t>
            </a:r>
            <a:r>
              <a:rPr lang="en-US" dirty="0" smtClean="0"/>
              <a:t> </a:t>
            </a:r>
            <a:r>
              <a:rPr lang="en-US" dirty="0" err="1" smtClean="0"/>
              <a:t>luồng</a:t>
            </a:r>
            <a:endParaRPr lang="en-US" dirty="0"/>
          </a:p>
        </p:txBody>
      </p:sp>
      <p:sp>
        <p:nvSpPr>
          <p:cNvPr id="8" name="Down Arrow Callout 7"/>
          <p:cNvSpPr/>
          <p:nvPr/>
        </p:nvSpPr>
        <p:spPr>
          <a:xfrm>
            <a:off x="6061364" y="2355272"/>
            <a:ext cx="2036619" cy="651162"/>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Siêu</a:t>
            </a:r>
            <a:r>
              <a:rPr lang="en-US" dirty="0" smtClean="0"/>
              <a:t> </a:t>
            </a:r>
            <a:r>
              <a:rPr lang="en-US" dirty="0" err="1" smtClean="0"/>
              <a:t>phân</a:t>
            </a:r>
            <a:r>
              <a:rPr lang="en-US" dirty="0" smtClean="0"/>
              <a:t> </a:t>
            </a:r>
            <a:r>
              <a:rPr lang="en-US" dirty="0" err="1" smtClean="0"/>
              <a:t>luồng</a:t>
            </a:r>
            <a:endParaRPr lang="en-US" dirty="0"/>
          </a:p>
        </p:txBody>
      </p:sp>
      <p:sp>
        <p:nvSpPr>
          <p:cNvPr id="9" name="Oval 8"/>
          <p:cNvSpPr/>
          <p:nvPr/>
        </p:nvSpPr>
        <p:spPr>
          <a:xfrm>
            <a:off x="304804" y="623455"/>
            <a:ext cx="8423560" cy="1122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latin typeface="Times New Roman" panose="02020603050405020304" pitchFamily="18" charset="0"/>
                <a:cs typeface="Times New Roman" panose="02020603050405020304" pitchFamily="18" charset="0"/>
              </a:rPr>
              <a:t>Những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cải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tiến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của</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Công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nghệ</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siêu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phân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luồng</a:t>
            </a:r>
            <a:r>
              <a:rPr lang="en-US" sz="2200" b="1" dirty="0">
                <a:latin typeface="Times New Roman" panose="02020603050405020304" pitchFamily="18" charset="0"/>
                <a:cs typeface="Times New Roman" panose="02020603050405020304" pitchFamily="18" charset="0"/>
              </a:rPr>
              <a:t> (Hyper Threading) so </a:t>
            </a:r>
            <a:r>
              <a:rPr lang="en-US" sz="2200" b="1" dirty="0" err="1">
                <a:latin typeface="Times New Roman" panose="02020603050405020304" pitchFamily="18" charset="0"/>
                <a:cs typeface="Times New Roman" panose="02020603050405020304" pitchFamily="18" charset="0"/>
              </a:rPr>
              <a:t>với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công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nghệ</a:t>
            </a:r>
            <a:r>
              <a:rPr lang="en-US" sz="2200" b="1" dirty="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cũ</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06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Callout 3"/>
          <p:cNvSpPr/>
          <p:nvPr/>
        </p:nvSpPr>
        <p:spPr>
          <a:xfrm>
            <a:off x="1122217" y="858981"/>
            <a:ext cx="1496291" cy="175441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smtClean="0"/>
              <a:t>Nhược</a:t>
            </a:r>
            <a:r>
              <a:rPr lang="en-US" b="1" i="1" dirty="0" smtClean="0"/>
              <a:t> </a:t>
            </a:r>
            <a:r>
              <a:rPr lang="en-US" b="1" i="1" dirty="0" err="1" smtClean="0"/>
              <a:t>điểm</a:t>
            </a:r>
            <a:endParaRPr lang="en-US" b="1" i="1" dirty="0"/>
          </a:p>
        </p:txBody>
      </p:sp>
      <p:sp>
        <p:nvSpPr>
          <p:cNvPr id="5" name="TextBox 4"/>
          <p:cNvSpPr txBox="1"/>
          <p:nvPr/>
        </p:nvSpPr>
        <p:spPr>
          <a:xfrm>
            <a:off x="2618508" y="1011381"/>
            <a:ext cx="5361709" cy="1477328"/>
          </a:xfrm>
          <a:prstGeom prst="rect">
            <a:avLst/>
          </a:prstGeom>
          <a:noFill/>
        </p:spPr>
        <p:txBody>
          <a:bodyPr wrap="square" rtlCol="0">
            <a:spAutoFit/>
          </a:bodyPr>
          <a:lstStyle/>
          <a:p>
            <a:r>
              <a:rPr lang="en-US" dirty="0" err="1" smtClean="0"/>
              <a:t>Hệ</a:t>
            </a:r>
            <a:r>
              <a:rPr lang="vi-VN" dirty="0" smtClean="0"/>
              <a:t> </a:t>
            </a:r>
            <a:r>
              <a:rPr lang="vi-VN" dirty="0"/>
              <a:t>điều hành mới yêu cầu tốc độ CPU thực thi các tác vụ ngày càng </a:t>
            </a:r>
            <a:r>
              <a:rPr lang="vi-VN" dirty="0" smtClean="0"/>
              <a:t>cao</a:t>
            </a:r>
            <a:r>
              <a:rPr lang="en-US" dirty="0"/>
              <a:t> </a:t>
            </a:r>
            <a:r>
              <a:rPr lang="en-US" dirty="0" smtClean="0"/>
              <a:t>      T</a:t>
            </a:r>
            <a:r>
              <a:rPr lang="vi-VN" dirty="0" smtClean="0"/>
              <a:t>ăng </a:t>
            </a:r>
            <a:r>
              <a:rPr lang="vi-VN" dirty="0"/>
              <a:t>tốc độ xung nhịp CPU bằng cách tăng số lượng mạch bán dẫn cho </a:t>
            </a:r>
            <a:r>
              <a:rPr lang="vi-VN" dirty="0" smtClean="0"/>
              <a:t>CPU</a:t>
            </a:r>
            <a:r>
              <a:rPr lang="en-US" dirty="0" smtClean="0"/>
              <a:t>         CPU </a:t>
            </a:r>
            <a:r>
              <a:rPr lang="en-US" dirty="0" err="1" smtClean="0"/>
              <a:t>phát</a:t>
            </a:r>
            <a:r>
              <a:rPr lang="en-US" dirty="0" smtClean="0"/>
              <a:t> </a:t>
            </a:r>
            <a:r>
              <a:rPr lang="en-US" dirty="0" err="1" smtClean="0"/>
              <a:t>sinh</a:t>
            </a:r>
            <a:r>
              <a:rPr lang="en-US" dirty="0" smtClean="0"/>
              <a:t> </a:t>
            </a:r>
            <a:r>
              <a:rPr lang="en-US" dirty="0" err="1" smtClean="0"/>
              <a:t>nhiều</a:t>
            </a:r>
            <a:r>
              <a:rPr lang="en-US" dirty="0" smtClean="0"/>
              <a:t> </a:t>
            </a:r>
            <a:r>
              <a:rPr lang="en-US" dirty="0" err="1" smtClean="0"/>
              <a:t>nhiệt</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vô</a:t>
            </a:r>
            <a:r>
              <a:rPr lang="en-US" dirty="0" smtClean="0"/>
              <a:t> </a:t>
            </a:r>
            <a:r>
              <a:rPr lang="en-US" dirty="0" err="1" smtClean="0"/>
              <a:t>hiệu</a:t>
            </a:r>
            <a:r>
              <a:rPr lang="en-US" dirty="0" smtClean="0"/>
              <a:t> </a:t>
            </a:r>
            <a:r>
              <a:rPr lang="en-US" dirty="0" err="1" smtClean="0"/>
              <a:t>hóa</a:t>
            </a:r>
            <a:r>
              <a:rPr lang="en-US" dirty="0" smtClean="0"/>
              <a:t> </a:t>
            </a:r>
            <a:endParaRPr lang="en-US" dirty="0"/>
          </a:p>
        </p:txBody>
      </p:sp>
      <p:sp>
        <p:nvSpPr>
          <p:cNvPr id="7" name="Striped Right Arrow 6"/>
          <p:cNvSpPr/>
          <p:nvPr/>
        </p:nvSpPr>
        <p:spPr>
          <a:xfrm>
            <a:off x="3311234" y="1865944"/>
            <a:ext cx="332509" cy="31363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riped Right Arrow 7"/>
          <p:cNvSpPr/>
          <p:nvPr/>
        </p:nvSpPr>
        <p:spPr>
          <a:xfrm>
            <a:off x="6483925" y="1865944"/>
            <a:ext cx="332509" cy="31363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p:cNvSpPr/>
          <p:nvPr/>
        </p:nvSpPr>
        <p:spPr>
          <a:xfrm>
            <a:off x="4966852" y="1311762"/>
            <a:ext cx="332509" cy="31363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 Arrow 11"/>
          <p:cNvSpPr/>
          <p:nvPr/>
        </p:nvSpPr>
        <p:spPr>
          <a:xfrm flipV="1">
            <a:off x="1122217" y="2613400"/>
            <a:ext cx="1025238" cy="794818"/>
          </a:xfrm>
          <a:prstGeom prst="bentArrow">
            <a:avLst>
              <a:gd name="adj1" fmla="val 26235"/>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Down Arrow Callout 15"/>
          <p:cNvSpPr/>
          <p:nvPr/>
        </p:nvSpPr>
        <p:spPr>
          <a:xfrm>
            <a:off x="2618508" y="2918108"/>
            <a:ext cx="4959929" cy="729183"/>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Công</a:t>
            </a:r>
            <a:r>
              <a:rPr lang="en-US" dirty="0" smtClean="0"/>
              <a:t> </a:t>
            </a:r>
            <a:r>
              <a:rPr lang="en-US" dirty="0" err="1" smtClean="0"/>
              <a:t>nghệ</a:t>
            </a:r>
            <a:r>
              <a:rPr lang="en-US" dirty="0" smtClean="0"/>
              <a:t> </a:t>
            </a:r>
            <a:r>
              <a:rPr lang="en-US" dirty="0" err="1" smtClean="0"/>
              <a:t>lõi</a:t>
            </a:r>
            <a:r>
              <a:rPr lang="en-US" dirty="0" smtClean="0"/>
              <a:t> </a:t>
            </a:r>
            <a:r>
              <a:rPr lang="en-US" dirty="0" err="1" smtClean="0"/>
              <a:t>kép</a:t>
            </a:r>
            <a:endParaRPr lang="en-US" dirty="0"/>
          </a:p>
        </p:txBody>
      </p:sp>
      <p:sp>
        <p:nvSpPr>
          <p:cNvPr id="17" name="Rounded Rectangle 16"/>
          <p:cNvSpPr/>
          <p:nvPr/>
        </p:nvSpPr>
        <p:spPr>
          <a:xfrm>
            <a:off x="1510142" y="3763328"/>
            <a:ext cx="6913420" cy="2207981"/>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C</a:t>
            </a:r>
            <a:r>
              <a:rPr lang="vi-VN" dirty="0" smtClean="0">
                <a:solidFill>
                  <a:schemeClr val="tx1"/>
                </a:solidFill>
              </a:rPr>
              <a:t>hứa 2 lõi hoặc nhiều hơn. Các lõi này sẽ hoạt động song song, chia sẻ công việc tính toán xử lý mà CPU phải đảm nhận. </a:t>
            </a:r>
            <a:r>
              <a:rPr lang="en-US" dirty="0" smtClean="0">
                <a:solidFill>
                  <a:schemeClr val="tx1"/>
                </a:solidFill>
              </a:rPr>
              <a:t>       </a:t>
            </a:r>
            <a:r>
              <a:rPr lang="en-US" dirty="0" smtClean="0">
                <a:solidFill>
                  <a:schemeClr val="tx1"/>
                </a:solidFill>
              </a:rPr>
              <a:t>X</a:t>
            </a:r>
            <a:r>
              <a:rPr lang="vi-VN" dirty="0" smtClean="0">
                <a:solidFill>
                  <a:schemeClr val="tx1"/>
                </a:solidFill>
              </a:rPr>
              <a:t>ử lý hoạt động hiệu quả và có hiệu suất cao hơn, vì mỗi lõi</a:t>
            </a:r>
            <a:r>
              <a:rPr lang="en-US" dirty="0" smtClean="0">
                <a:solidFill>
                  <a:schemeClr val="tx1"/>
                </a:solidFill>
              </a:rPr>
              <a:t> </a:t>
            </a:r>
            <a:r>
              <a:rPr lang="vi-VN" dirty="0" smtClean="0">
                <a:solidFill>
                  <a:schemeClr val="tx1"/>
                </a:solidFill>
              </a:rPr>
              <a:t>sẽ xử lý ít ứng dụng hơn, giảm hiện tượng bộ xử lý phải cùng một lúc gánh vác nhiều tác vụ của nhiều ứng dụng.</a:t>
            </a:r>
            <a:endParaRPr lang="en-US" dirty="0" smtClean="0">
              <a:solidFill>
                <a:schemeClr val="tx1"/>
              </a:solidFill>
            </a:endParaRPr>
          </a:p>
          <a:p>
            <a:pPr algn="just"/>
            <a:endParaRPr lang="en-US" dirty="0">
              <a:solidFill>
                <a:schemeClr val="tx1"/>
              </a:solidFill>
            </a:endParaRPr>
          </a:p>
        </p:txBody>
      </p:sp>
      <p:sp>
        <p:nvSpPr>
          <p:cNvPr id="19" name="Striped Right Arrow 18"/>
          <p:cNvSpPr/>
          <p:nvPr/>
        </p:nvSpPr>
        <p:spPr>
          <a:xfrm>
            <a:off x="2438398" y="4595336"/>
            <a:ext cx="360219" cy="27198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4379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ecision 3"/>
          <p:cNvSpPr/>
          <p:nvPr/>
        </p:nvSpPr>
        <p:spPr>
          <a:xfrm>
            <a:off x="789707" y="415635"/>
            <a:ext cx="7855528" cy="14270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err="1">
                <a:latin typeface="Times New Roman" panose="02020603050405020304" pitchFamily="18" charset="0"/>
                <a:cs typeface="Times New Roman" panose="02020603050405020304" pitchFamily="18" charset="0"/>
              </a:rPr>
              <a:t>Các</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yếu</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tố</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cần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thiết</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để</a:t>
            </a:r>
            <a:r>
              <a:rPr lang="en-US" sz="2400" b="1" i="1" dirty="0">
                <a:latin typeface="Times New Roman" panose="02020603050405020304" pitchFamily="18" charset="0"/>
                <a:cs typeface="Times New Roman" panose="02020603050405020304" pitchFamily="18" charset="0"/>
              </a:rPr>
              <a:t> CPU </a:t>
            </a:r>
            <a:r>
              <a:rPr lang="en-US" sz="2400" b="1" i="1" dirty="0" err="1">
                <a:latin typeface="Times New Roman" panose="02020603050405020304" pitchFamily="18" charset="0"/>
                <a:cs typeface="Times New Roman" panose="02020603050405020304" pitchFamily="18" charset="0"/>
              </a:rPr>
              <a:t>thực</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sự</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chạy</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siêu</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phân</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luồng</a:t>
            </a:r>
            <a:endParaRPr lang="en-US" sz="2400" i="1"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1039090" y="3228109"/>
            <a:ext cx="7356763" cy="180109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t>
            </a:r>
            <a:r>
              <a:rPr lang="vi-VN" dirty="0" smtClean="0">
                <a:solidFill>
                  <a:schemeClr val="tx1"/>
                </a:solidFill>
              </a:rPr>
              <a:t>ệ </a:t>
            </a:r>
            <a:r>
              <a:rPr lang="vi-VN" dirty="0">
                <a:solidFill>
                  <a:schemeClr val="tx1"/>
                </a:solidFill>
              </a:rPr>
              <a:t>điều hành cần phải có khả năng hỗ trợ tính năng siêu phân luồng. Nếu một CPU với công nghệ siêu phân luống mà phần mềm hoặc hệ điều hành không hỗ trợ cho công nghệ siêu phân luồng thì CPU không thể chạy được siêu phân luống.</a:t>
            </a:r>
            <a:endParaRPr lang="en-US" dirty="0">
              <a:solidFill>
                <a:schemeClr val="tx1"/>
              </a:solidFill>
            </a:endParaRPr>
          </a:p>
        </p:txBody>
      </p:sp>
      <p:sp>
        <p:nvSpPr>
          <p:cNvPr id="6" name="Down Arrow 5"/>
          <p:cNvSpPr/>
          <p:nvPr/>
        </p:nvSpPr>
        <p:spPr>
          <a:xfrm>
            <a:off x="4059380" y="2147454"/>
            <a:ext cx="1316181" cy="7758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110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273" y="2454715"/>
            <a:ext cx="7606145" cy="2554545"/>
          </a:xfrm>
          <a:prstGeom prst="rect">
            <a:avLst/>
          </a:prstGeom>
          <a:solidFill>
            <a:schemeClr val="bg1">
              <a:lumMod val="95000"/>
            </a:schemeClr>
          </a:solidFill>
        </p:spPr>
        <p:txBody>
          <a:bodyPr wrap="square" lIns="91440" tIns="45720" rIns="91440" bIns="45720">
            <a:spAutoFit/>
          </a:bodyPr>
          <a:lstStyle/>
          <a:p>
            <a:pPr algn="ctr"/>
            <a:r>
              <a:rPr lang="en-US" sz="8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clieu" pitchFamily="2" charset="0"/>
              </a:rPr>
              <a:t>Thank you for watching</a:t>
            </a:r>
            <a:endParaRPr lang="en-US" sz="8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clieu" pitchFamily="2" charset="0"/>
            </a:endParaRPr>
          </a:p>
        </p:txBody>
      </p:sp>
    </p:spTree>
    <p:extLst>
      <p:ext uri="{BB962C8B-B14F-4D97-AF65-F5344CB8AC3E}">
        <p14:creationId xmlns:p14="http://schemas.microsoft.com/office/powerpoint/2010/main" val="2047833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TM02900743[[fn=Organic]]</Template>
  <TotalTime>106</TotalTime>
  <Words>389</Words>
  <Application>Microsoft Office PowerPoint</Application>
  <PresentationFormat>On-screen Show (4:3)</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Baclieu</vt:lpstr>
      <vt:lpstr>Times New Roman</vt:lpstr>
      <vt:lpstr>Tw Cen MT</vt:lpstr>
      <vt:lpstr>UVN Bai Hoc</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Banme.com</dc:creator>
  <cp:lastModifiedBy>Banme.com</cp:lastModifiedBy>
  <cp:revision>9</cp:revision>
  <dcterms:created xsi:type="dcterms:W3CDTF">2020-10-19T14:29:54Z</dcterms:created>
  <dcterms:modified xsi:type="dcterms:W3CDTF">2020-10-19T16:16:53Z</dcterms:modified>
</cp:coreProperties>
</file>