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0" d="100"/>
          <a:sy n="80" d="100"/>
        </p:scale>
        <p:origin x="3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12/27/2019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8468" y="1634085"/>
            <a:ext cx="7766936" cy="994815"/>
          </a:xfrm>
        </p:spPr>
        <p:txBody>
          <a:bodyPr/>
          <a:lstStyle/>
          <a:p>
            <a:pPr algn="ctr"/>
            <a:r>
              <a:rPr lang="en-US" dirty="0" err="1" smtClean="0"/>
              <a:t>Nhóm</a:t>
            </a:r>
            <a:r>
              <a:rPr lang="en-US" dirty="0" smtClean="0"/>
              <a:t> 9</a:t>
            </a:r>
            <a:endParaRPr lang="vi-VN" dirty="0"/>
          </a:p>
        </p:txBody>
      </p:sp>
      <p:sp>
        <p:nvSpPr>
          <p:cNvPr id="3" name="Subtitle 2"/>
          <p:cNvSpPr>
            <a:spLocks noGrp="1"/>
          </p:cNvSpPr>
          <p:nvPr>
            <p:ph type="subTitle" idx="1"/>
          </p:nvPr>
        </p:nvSpPr>
        <p:spPr>
          <a:xfrm>
            <a:off x="1278468" y="3441031"/>
            <a:ext cx="7766936" cy="1888958"/>
          </a:xfrm>
        </p:spPr>
        <p:txBody>
          <a:bodyPr>
            <a:normAutofit/>
          </a:bodyPr>
          <a:lstStyle/>
          <a:p>
            <a:pPr algn="ctr"/>
            <a:r>
              <a:rPr lang="en-US" sz="2800" dirty="0" err="1" smtClean="0">
                <a:solidFill>
                  <a:schemeClr val="accent1"/>
                </a:solidFill>
                <a:latin typeface="Arial" panose="020B0604020202020204" pitchFamily="34" charset="0"/>
                <a:cs typeface="Arial" panose="020B0604020202020204" pitchFamily="34" charset="0"/>
              </a:rPr>
              <a:t>Cấu</a:t>
            </a:r>
            <a:r>
              <a:rPr lang="en-US" sz="2800" dirty="0" smtClean="0">
                <a:solidFill>
                  <a:schemeClr val="accent1"/>
                </a:solidFill>
                <a:latin typeface="Arial" panose="020B0604020202020204" pitchFamily="34" charset="0"/>
                <a:cs typeface="Arial" panose="020B0604020202020204" pitchFamily="34" charset="0"/>
              </a:rPr>
              <a:t> </a:t>
            </a:r>
            <a:r>
              <a:rPr lang="en-US" sz="2800" dirty="0" err="1" smtClean="0">
                <a:solidFill>
                  <a:schemeClr val="accent1"/>
                </a:solidFill>
                <a:latin typeface="Arial" panose="020B0604020202020204" pitchFamily="34" charset="0"/>
                <a:cs typeface="Arial" panose="020B0604020202020204" pitchFamily="34" charset="0"/>
              </a:rPr>
              <a:t>trúc</a:t>
            </a:r>
            <a:r>
              <a:rPr lang="en-US" sz="2800" dirty="0" smtClean="0">
                <a:solidFill>
                  <a:schemeClr val="accent1"/>
                </a:solidFill>
                <a:latin typeface="Arial" panose="020B0604020202020204" pitchFamily="34" charset="0"/>
                <a:cs typeface="Arial" panose="020B0604020202020204" pitchFamily="34" charset="0"/>
              </a:rPr>
              <a:t> </a:t>
            </a:r>
            <a:r>
              <a:rPr lang="en-US" sz="2800" dirty="0" err="1" smtClean="0">
                <a:solidFill>
                  <a:schemeClr val="accent1"/>
                </a:solidFill>
                <a:latin typeface="Arial" panose="020B0604020202020204" pitchFamily="34" charset="0"/>
                <a:cs typeface="Arial" panose="020B0604020202020204" pitchFamily="34" charset="0"/>
              </a:rPr>
              <a:t>dữ</a:t>
            </a:r>
            <a:r>
              <a:rPr lang="en-US" sz="2800" dirty="0" smtClean="0">
                <a:solidFill>
                  <a:schemeClr val="accent1"/>
                </a:solidFill>
                <a:latin typeface="Arial" panose="020B0604020202020204" pitchFamily="34" charset="0"/>
                <a:cs typeface="Arial" panose="020B0604020202020204" pitchFamily="34" charset="0"/>
              </a:rPr>
              <a:t> </a:t>
            </a:r>
            <a:r>
              <a:rPr lang="en-US" sz="2800" dirty="0" err="1" smtClean="0">
                <a:solidFill>
                  <a:schemeClr val="accent1"/>
                </a:solidFill>
                <a:latin typeface="Arial" panose="020B0604020202020204" pitchFamily="34" charset="0"/>
                <a:cs typeface="Arial" panose="020B0604020202020204" pitchFamily="34" charset="0"/>
              </a:rPr>
              <a:t>liệu</a:t>
            </a:r>
            <a:r>
              <a:rPr lang="en-US" sz="2800" dirty="0" smtClean="0">
                <a:solidFill>
                  <a:schemeClr val="accent1"/>
                </a:solidFill>
                <a:latin typeface="Arial" panose="020B0604020202020204" pitchFamily="34" charset="0"/>
                <a:cs typeface="Arial" panose="020B0604020202020204" pitchFamily="34" charset="0"/>
              </a:rPr>
              <a:t> &amp; </a:t>
            </a:r>
            <a:r>
              <a:rPr lang="en-US" sz="2800" dirty="0" err="1" smtClean="0">
                <a:solidFill>
                  <a:schemeClr val="accent1"/>
                </a:solidFill>
                <a:latin typeface="Arial" panose="020B0604020202020204" pitchFamily="34" charset="0"/>
                <a:cs typeface="Arial" panose="020B0604020202020204" pitchFamily="34" charset="0"/>
              </a:rPr>
              <a:t>giải</a:t>
            </a:r>
            <a:r>
              <a:rPr lang="en-US" sz="2800" dirty="0" smtClean="0">
                <a:solidFill>
                  <a:schemeClr val="accent1"/>
                </a:solidFill>
                <a:latin typeface="Arial" panose="020B0604020202020204" pitchFamily="34" charset="0"/>
                <a:cs typeface="Arial" panose="020B0604020202020204" pitchFamily="34" charset="0"/>
              </a:rPr>
              <a:t> </a:t>
            </a:r>
            <a:r>
              <a:rPr lang="en-US" sz="2800" dirty="0" err="1" smtClean="0">
                <a:solidFill>
                  <a:schemeClr val="accent1"/>
                </a:solidFill>
                <a:latin typeface="Arial" panose="020B0604020202020204" pitchFamily="34" charset="0"/>
                <a:cs typeface="Arial" panose="020B0604020202020204" pitchFamily="34" charset="0"/>
              </a:rPr>
              <a:t>thuật</a:t>
            </a:r>
            <a:endParaRPr lang="vi-VN" sz="2800" dirty="0">
              <a:solidFill>
                <a:schemeClr val="accent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87193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17621"/>
          </a:xfrm>
        </p:spPr>
        <p:txBody>
          <a:bodyPr>
            <a:normAutofit/>
          </a:bodyPr>
          <a:lstStyle/>
          <a:p>
            <a:pPr algn="ctr"/>
            <a:r>
              <a:rPr lang="en-US" sz="2800" b="1" dirty="0"/>
              <a:t>NÉN TẬP TIN</a:t>
            </a:r>
            <a:endParaRPr lang="vi-VN" sz="2800" b="1" dirty="0"/>
          </a:p>
        </p:txBody>
      </p:sp>
      <p:sp>
        <p:nvSpPr>
          <p:cNvPr id="3" name="Rectangle 2"/>
          <p:cNvSpPr/>
          <p:nvPr/>
        </p:nvSpPr>
        <p:spPr>
          <a:xfrm>
            <a:off x="677334" y="1473784"/>
            <a:ext cx="8596668" cy="3970318"/>
          </a:xfrm>
          <a:prstGeom prst="rect">
            <a:avLst/>
          </a:prstGeom>
        </p:spPr>
        <p:txBody>
          <a:bodyPr wrap="square">
            <a:spAutoFit/>
          </a:bodyPr>
          <a:lstStyle/>
          <a:p>
            <a:pPr marL="285750" indent="-285750">
              <a:buFont typeface="Wingdings" panose="05000000000000000000" pitchFamily="2" charset="2"/>
              <a:buChar char="q"/>
            </a:pPr>
            <a:r>
              <a:rPr lang="vi-VN" dirty="0"/>
              <a:t>Hiệu suất nén (%):</a:t>
            </a:r>
          </a:p>
          <a:p>
            <a:pPr lvl="1"/>
            <a:r>
              <a:rPr lang="vi-VN" dirty="0"/>
              <a:t>Tỉ lệ % kích thước dữ liệu giảm được sau khi áp dụng thuật toán nén</a:t>
            </a:r>
          </a:p>
          <a:p>
            <a:pPr lvl="1"/>
            <a:r>
              <a:rPr lang="vi-VN" dirty="0"/>
              <a:t>D (%) = (N – M)/N*100</a:t>
            </a:r>
          </a:p>
          <a:p>
            <a:pPr lvl="1"/>
            <a:r>
              <a:rPr lang="vi-VN" dirty="0"/>
              <a:t>D: Hiệu suất nén</a:t>
            </a:r>
          </a:p>
          <a:p>
            <a:pPr lvl="1"/>
            <a:r>
              <a:rPr lang="vi-VN" dirty="0"/>
              <a:t>N: kích thước data trước khi nén</a:t>
            </a:r>
          </a:p>
          <a:p>
            <a:pPr lvl="1"/>
            <a:r>
              <a:rPr lang="vi-VN" dirty="0"/>
              <a:t>M: kích thước data sau khi nén</a:t>
            </a:r>
          </a:p>
          <a:p>
            <a:pPr marL="285750" indent="-285750">
              <a:buFont typeface="Wingdings" panose="05000000000000000000" pitchFamily="2" charset="2"/>
              <a:buChar char="q"/>
            </a:pPr>
            <a:r>
              <a:rPr lang="vi-VN" dirty="0"/>
              <a:t>Hiệu suất nén tùy thuộc:</a:t>
            </a:r>
          </a:p>
          <a:p>
            <a:r>
              <a:rPr lang="vi-VN" dirty="0"/>
              <a:t>	Phương pháp nén</a:t>
            </a:r>
          </a:p>
          <a:p>
            <a:r>
              <a:rPr lang="vi-VN" dirty="0" smtClean="0"/>
              <a:t>	Đặc </a:t>
            </a:r>
            <a:r>
              <a:rPr lang="vi-VN" dirty="0"/>
              <a:t>trưng của dữ liệu</a:t>
            </a:r>
          </a:p>
          <a:p>
            <a:pPr marL="285750" indent="-285750">
              <a:buFont typeface="Wingdings" panose="05000000000000000000" pitchFamily="2" charset="2"/>
              <a:buChar char="q"/>
            </a:pPr>
            <a:r>
              <a:rPr lang="vi-VN" dirty="0"/>
              <a:t>Nén tập tin:</a:t>
            </a:r>
          </a:p>
          <a:p>
            <a:r>
              <a:rPr lang="vi-VN" dirty="0"/>
              <a:t>	Dùng khi cần Backup, Restore,… dữ liệu</a:t>
            </a:r>
          </a:p>
          <a:p>
            <a:pPr lvl="1"/>
            <a:r>
              <a:rPr lang="vi-VN" dirty="0"/>
              <a:t>Dùng các thuật toán nén bảo toàn thông tin</a:t>
            </a:r>
          </a:p>
          <a:p>
            <a:pPr lvl="1"/>
            <a:r>
              <a:rPr lang="vi-VN" dirty="0"/>
              <a:t>Không quan tâm đến định dạng (format) của tập tin</a:t>
            </a:r>
          </a:p>
          <a:p>
            <a:pPr lvl="1"/>
            <a:r>
              <a:rPr lang="vi-VN" dirty="0"/>
              <a:t>Các phần mềm: PKzip, WinZip, WinRar,…</a:t>
            </a:r>
          </a:p>
        </p:txBody>
      </p:sp>
    </p:spTree>
    <p:extLst>
      <p:ext uri="{BB962C8B-B14F-4D97-AF65-F5344CB8AC3E}">
        <p14:creationId xmlns:p14="http://schemas.microsoft.com/office/powerpoint/2010/main" val="38547455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3716"/>
          </a:xfrm>
        </p:spPr>
        <p:txBody>
          <a:bodyPr>
            <a:normAutofit/>
          </a:bodyPr>
          <a:lstStyle/>
          <a:p>
            <a:pPr algn="ctr"/>
            <a:r>
              <a:rPr lang="en-US" sz="2800" b="1" dirty="0"/>
              <a:t>NÉN TẬP TIN</a:t>
            </a:r>
            <a:endParaRPr lang="vi-VN" sz="2800" b="1" dirty="0"/>
          </a:p>
        </p:txBody>
      </p:sp>
      <p:sp>
        <p:nvSpPr>
          <p:cNvPr id="4" name="Rectangle 3"/>
          <p:cNvSpPr/>
          <p:nvPr/>
        </p:nvSpPr>
        <p:spPr>
          <a:xfrm>
            <a:off x="589547" y="1166843"/>
            <a:ext cx="8684455" cy="3139321"/>
          </a:xfrm>
          <a:prstGeom prst="rect">
            <a:avLst/>
          </a:prstGeom>
        </p:spPr>
        <p:txBody>
          <a:bodyPr wrap="square">
            <a:spAutoFit/>
          </a:bodyPr>
          <a:lstStyle/>
          <a:p>
            <a:pPr marL="285750" indent="-285750">
              <a:buFont typeface="Wingdings" panose="05000000000000000000" pitchFamily="2" charset="2"/>
              <a:buChar char="q"/>
            </a:pPr>
            <a:r>
              <a:rPr lang="vi-VN" dirty="0" smtClean="0"/>
              <a:t> </a:t>
            </a:r>
            <a:r>
              <a:rPr lang="vi-VN" dirty="0"/>
              <a:t>Giải thuật nén RLE</a:t>
            </a:r>
          </a:p>
          <a:p>
            <a:r>
              <a:rPr lang="vi-VN" dirty="0" smtClean="0"/>
              <a:t>	•</a:t>
            </a:r>
            <a:r>
              <a:rPr lang="vi-VN" dirty="0"/>
              <a:t>	Mã hoá theo độ dài lặp lại của dữ liệu</a:t>
            </a:r>
          </a:p>
          <a:p>
            <a:r>
              <a:rPr lang="vi-VN" dirty="0" smtClean="0"/>
              <a:t>	•</a:t>
            </a:r>
            <a:r>
              <a:rPr lang="vi-VN" dirty="0"/>
              <a:t>	RLE = Run Length Encoding: mã hoá theo độ dài lặp lại của dữ liệu</a:t>
            </a:r>
          </a:p>
          <a:p>
            <a:r>
              <a:rPr lang="vi-VN" dirty="0" smtClean="0"/>
              <a:t>	•</a:t>
            </a:r>
            <a:r>
              <a:rPr lang="vi-VN" dirty="0"/>
              <a:t>	Ý tưởng: </a:t>
            </a:r>
          </a:p>
          <a:p>
            <a:r>
              <a:rPr lang="vi-VN" dirty="0" smtClean="0"/>
              <a:t>		•</a:t>
            </a:r>
            <a:r>
              <a:rPr lang="vi-VN" dirty="0"/>
              <a:t>	</a:t>
            </a:r>
            <a:r>
              <a:rPr lang="vi-VN" dirty="0" smtClean="0"/>
              <a:t>Hình thức biểu diễn thông tin dư thừa đơn giản: “đường chạy” (run) – 			là dãy các ký tự lặp lại liên tiếp “đường chạy” được biểu diễn ngắn 				gọn: Khi độ dài đường chạy lớn  Tiết kiệm đáng kể</a:t>
            </a:r>
            <a:endParaRPr lang="vi-VN" dirty="0"/>
          </a:p>
          <a:p>
            <a:r>
              <a:rPr lang="vi-VN" dirty="0" smtClean="0"/>
              <a:t>		•</a:t>
            </a:r>
            <a:r>
              <a:rPr lang="vi-VN" dirty="0"/>
              <a:t>	Ví dụ: Data = AAAABBBBBBBBCCCCCCCCCCDEE (# 25 bytes) </a:t>
            </a:r>
          </a:p>
          <a:p>
            <a:r>
              <a:rPr lang="vi-VN" dirty="0" smtClean="0"/>
              <a:t>		•</a:t>
            </a:r>
            <a:r>
              <a:rPr lang="vi-VN" dirty="0"/>
              <a:t>	Datanén = 4A8B10C1D2E (# 10 bytes)</a:t>
            </a:r>
          </a:p>
          <a:p>
            <a:r>
              <a:rPr lang="vi-VN" dirty="0" smtClean="0"/>
              <a:t>		•</a:t>
            </a:r>
            <a:r>
              <a:rPr lang="vi-VN" dirty="0"/>
              <a:t>	</a:t>
            </a:r>
            <a:r>
              <a:rPr lang="vi-VN" dirty="0" smtClean="0"/>
              <a:t>Khi </a:t>
            </a:r>
            <a:r>
              <a:rPr lang="vi-VN" dirty="0"/>
              <a:t>vận dụng thực tế, cần có biện pháp xử lý để tránh trường hợp </a:t>
            </a:r>
            <a:r>
              <a:rPr lang="vi-VN" dirty="0" smtClean="0"/>
              <a:t>				“</a:t>
            </a:r>
            <a:r>
              <a:rPr lang="vi-VN" dirty="0"/>
              <a:t>phản tác dụng” đối với các “run đặc biệt chỉ có 1 ký tự</a:t>
            </a:r>
            <a:r>
              <a:rPr lang="vi-VN" dirty="0" smtClean="0"/>
              <a:t>”</a:t>
            </a:r>
            <a:endParaRPr lang="vi-VN" dirty="0"/>
          </a:p>
        </p:txBody>
      </p:sp>
    </p:spTree>
    <p:extLst>
      <p:ext uri="{BB962C8B-B14F-4D97-AF65-F5344CB8AC3E}">
        <p14:creationId xmlns:p14="http://schemas.microsoft.com/office/powerpoint/2010/main" val="20421711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09337"/>
          </a:xfrm>
        </p:spPr>
        <p:txBody>
          <a:bodyPr>
            <a:normAutofit fontScale="90000"/>
          </a:bodyPr>
          <a:lstStyle/>
          <a:p>
            <a:pPr algn="ctr"/>
            <a:r>
              <a:rPr lang="en-US" sz="2800" b="1" dirty="0"/>
              <a:t>NÉN TẬP TIN</a:t>
            </a:r>
            <a:endParaRPr lang="vi-VN" sz="2800" dirty="0"/>
          </a:p>
        </p:txBody>
      </p:sp>
      <p:sp>
        <p:nvSpPr>
          <p:cNvPr id="3" name="Rectangle 2"/>
          <p:cNvSpPr/>
          <p:nvPr/>
        </p:nvSpPr>
        <p:spPr>
          <a:xfrm>
            <a:off x="677334" y="1600200"/>
            <a:ext cx="8596668" cy="2862322"/>
          </a:xfrm>
          <a:prstGeom prst="rect">
            <a:avLst/>
          </a:prstGeom>
        </p:spPr>
        <p:txBody>
          <a:bodyPr wrap="square">
            <a:spAutoFit/>
          </a:bodyPr>
          <a:lstStyle/>
          <a:p>
            <a:pPr marL="285750" indent="-285750">
              <a:buFont typeface="Wingdings" panose="05000000000000000000" pitchFamily="2" charset="2"/>
              <a:buChar char="q"/>
            </a:pPr>
            <a:r>
              <a:rPr lang="vi-VN" dirty="0" smtClean="0"/>
              <a:t>Giải thuật nén Huffman</a:t>
            </a:r>
          </a:p>
          <a:p>
            <a:pPr marL="285750" indent="-285750">
              <a:buFont typeface="Wingdings" panose="05000000000000000000" pitchFamily="2" charset="2"/>
              <a:buChar char="q"/>
            </a:pPr>
            <a:r>
              <a:rPr lang="vi-VN" dirty="0" smtClean="0"/>
              <a:t>Ý tưởng</a:t>
            </a:r>
          </a:p>
          <a:p>
            <a:pPr lvl="0"/>
            <a:r>
              <a:rPr lang="vi-VN" dirty="0"/>
              <a:t>	</a:t>
            </a:r>
            <a:r>
              <a:rPr lang="vi-VN" dirty="0"/>
              <a:t>Phương pháp cũ: dùng 1 dãy cố định (8 bits) để biểu diễn 1 ký </a:t>
            </a:r>
            <a:r>
              <a:rPr lang="vi-VN" dirty="0" smtClean="0"/>
              <a:t>tự</a:t>
            </a:r>
          </a:p>
          <a:p>
            <a:pPr lvl="1"/>
            <a:r>
              <a:rPr lang="vi-VN" dirty="0" smtClean="0"/>
              <a:t>Thông </a:t>
            </a:r>
            <a:r>
              <a:rPr lang="vi-VN" dirty="0"/>
              <a:t>thường mỗi ký tự được biểu diễn dưới dạng 8 bit, với thuật toán này ta có thể không cần dùng đủ 8 bít để mã hóa cho một ký hiệu, hơn nữa độ dài (số bít) dành cho mỗi ký hiệu có thể khác nhau, ký hiệu nào xuất hiện nhiều lần thì nên dùng số bít ít, ký hiệu nào xuất hiện ít thì có thể mã hóa bằng từ mã dài hơn. Như vậy ta có việc mã hóa với độ dài thay đổi.</a:t>
            </a:r>
          </a:p>
          <a:p>
            <a:endParaRPr lang="vi-VN" dirty="0" smtClean="0"/>
          </a:p>
          <a:p>
            <a:endParaRPr lang="vi-VN" dirty="0"/>
          </a:p>
        </p:txBody>
      </p:sp>
    </p:spTree>
    <p:extLst>
      <p:ext uri="{BB962C8B-B14F-4D97-AF65-F5344CB8AC3E}">
        <p14:creationId xmlns:p14="http://schemas.microsoft.com/office/powerpoint/2010/main" val="28333462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9968"/>
          </a:xfrm>
        </p:spPr>
        <p:txBody>
          <a:bodyPr>
            <a:normAutofit/>
          </a:bodyPr>
          <a:lstStyle/>
          <a:p>
            <a:pPr algn="ctr"/>
            <a:r>
              <a:rPr lang="vi-VN" sz="2800" dirty="0" smtClean="0"/>
              <a:t>Nén tập tin</a:t>
            </a:r>
            <a:endParaRPr lang="vi-VN" sz="2800" dirty="0"/>
          </a:p>
        </p:txBody>
      </p:sp>
      <p:sp>
        <p:nvSpPr>
          <p:cNvPr id="4" name="Rectangle 3"/>
          <p:cNvSpPr/>
          <p:nvPr/>
        </p:nvSpPr>
        <p:spPr>
          <a:xfrm>
            <a:off x="677334" y="1727265"/>
            <a:ext cx="8596668" cy="1200329"/>
          </a:xfrm>
          <a:prstGeom prst="rect">
            <a:avLst/>
          </a:prstGeom>
        </p:spPr>
        <p:txBody>
          <a:bodyPr wrap="square">
            <a:spAutoFit/>
          </a:bodyPr>
          <a:lstStyle/>
          <a:p>
            <a:r>
              <a:rPr lang="vi-VN" dirty="0"/>
              <a:t>Giả sử có dữ liệu như sau: f = “ADDAABBCCBAAABBCCCBBBCDAADDEEAA</a:t>
            </a:r>
            <a:r>
              <a:rPr lang="vi-VN" dirty="0" smtClean="0"/>
              <a:t>”</a:t>
            </a:r>
          </a:p>
          <a:p>
            <a:r>
              <a:rPr lang="vi-VN" dirty="0"/>
              <a:t>Biểu diễn bình thường (8 bits/ký tự): </a:t>
            </a:r>
            <a:endParaRPr lang="vi-VN" dirty="0" smtClean="0"/>
          </a:p>
          <a:p>
            <a:r>
              <a:rPr lang="vi-VN" dirty="0"/>
              <a:t>	</a:t>
            </a:r>
            <a:r>
              <a:rPr lang="vi-VN" dirty="0" smtClean="0"/>
              <a:t>Sizeof(f</a:t>
            </a:r>
            <a:r>
              <a:rPr lang="vi-VN" dirty="0"/>
              <a:t>) = 10*8 + 8*8 + 6*8 + 5*8 + 2*8 =248 bits</a:t>
            </a:r>
          </a:p>
          <a:p>
            <a:endParaRPr lang="vi-VN" dirty="0"/>
          </a:p>
        </p:txBody>
      </p:sp>
      <p:pic>
        <p:nvPicPr>
          <p:cNvPr id="6" name="Picture 5"/>
          <p:cNvPicPr>
            <a:picLocks noChangeAspect="1"/>
          </p:cNvPicPr>
          <p:nvPr/>
        </p:nvPicPr>
        <p:blipFill>
          <a:blip r:embed="rId2"/>
          <a:stretch>
            <a:fillRect/>
          </a:stretch>
        </p:blipFill>
        <p:spPr>
          <a:xfrm>
            <a:off x="2492869" y="3060097"/>
            <a:ext cx="4726078" cy="2944623"/>
          </a:xfrm>
          <a:prstGeom prst="rect">
            <a:avLst/>
          </a:prstGeom>
        </p:spPr>
      </p:pic>
    </p:spTree>
    <p:extLst>
      <p:ext uri="{BB962C8B-B14F-4D97-AF65-F5344CB8AC3E}">
        <p14:creationId xmlns:p14="http://schemas.microsoft.com/office/powerpoint/2010/main" val="23326797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3874"/>
          </a:xfrm>
        </p:spPr>
        <p:txBody>
          <a:bodyPr>
            <a:normAutofit/>
          </a:bodyPr>
          <a:lstStyle/>
          <a:p>
            <a:pPr algn="ctr"/>
            <a:r>
              <a:rPr lang="vi-VN" sz="2800" dirty="0"/>
              <a:t>Nén tập tin</a:t>
            </a:r>
          </a:p>
        </p:txBody>
      </p:sp>
      <p:sp>
        <p:nvSpPr>
          <p:cNvPr id="3" name="Rectangle 2"/>
          <p:cNvSpPr/>
          <p:nvPr/>
        </p:nvSpPr>
        <p:spPr>
          <a:xfrm>
            <a:off x="1130967" y="1552073"/>
            <a:ext cx="8098473" cy="646331"/>
          </a:xfrm>
          <a:prstGeom prst="rect">
            <a:avLst/>
          </a:prstGeom>
        </p:spPr>
        <p:txBody>
          <a:bodyPr wrap="square">
            <a:spAutoFit/>
          </a:bodyPr>
          <a:lstStyle/>
          <a:p>
            <a:r>
              <a:rPr lang="vi-VN" dirty="0"/>
              <a:t>Biểu diễn bằng mã bit có độ dài thay đổi (theo bảng</a:t>
            </a:r>
            <a:r>
              <a:rPr lang="vi-VN" dirty="0" smtClean="0"/>
              <a:t>):</a:t>
            </a:r>
          </a:p>
          <a:p>
            <a:r>
              <a:rPr lang="vi-VN" dirty="0" smtClean="0"/>
              <a:t>Sizeof(f</a:t>
            </a:r>
            <a:r>
              <a:rPr lang="vi-VN" dirty="0"/>
              <a:t>) = 10*2 + 8*2 + 6*2 + 5*3 + 2*3 = 69 bits</a:t>
            </a:r>
          </a:p>
        </p:txBody>
      </p:sp>
      <p:pic>
        <p:nvPicPr>
          <p:cNvPr id="4" name="Picture 3"/>
          <p:cNvPicPr>
            <a:picLocks noChangeAspect="1"/>
          </p:cNvPicPr>
          <p:nvPr/>
        </p:nvPicPr>
        <p:blipFill>
          <a:blip r:embed="rId2"/>
          <a:stretch>
            <a:fillRect/>
          </a:stretch>
        </p:blipFill>
        <p:spPr>
          <a:xfrm>
            <a:off x="2955883" y="2803541"/>
            <a:ext cx="4523624" cy="3151905"/>
          </a:xfrm>
          <a:prstGeom prst="rect">
            <a:avLst/>
          </a:prstGeom>
        </p:spPr>
      </p:pic>
    </p:spTree>
    <p:extLst>
      <p:ext uri="{BB962C8B-B14F-4D97-AF65-F5344CB8AC3E}">
        <p14:creationId xmlns:p14="http://schemas.microsoft.com/office/powerpoint/2010/main" val="29747713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45694"/>
            <a:ext cx="8596668" cy="846221"/>
          </a:xfrm>
        </p:spPr>
        <p:txBody>
          <a:bodyPr/>
          <a:lstStyle/>
          <a:p>
            <a:pPr algn="ctr"/>
            <a:r>
              <a:rPr lang="vi-VN" dirty="0"/>
              <a:t>Nén tập tin</a:t>
            </a:r>
          </a:p>
        </p:txBody>
      </p:sp>
      <p:sp>
        <p:nvSpPr>
          <p:cNvPr id="4" name="Rectangle 3"/>
          <p:cNvSpPr/>
          <p:nvPr/>
        </p:nvSpPr>
        <p:spPr>
          <a:xfrm>
            <a:off x="677334" y="2189748"/>
            <a:ext cx="8466666" cy="3693319"/>
          </a:xfrm>
          <a:prstGeom prst="rect">
            <a:avLst/>
          </a:prstGeom>
        </p:spPr>
        <p:txBody>
          <a:bodyPr wrap="square">
            <a:spAutoFit/>
          </a:bodyPr>
          <a:lstStyle/>
          <a:p>
            <a:pPr marL="285750" indent="-285750">
              <a:buFont typeface="Wingdings" panose="05000000000000000000" pitchFamily="2" charset="2"/>
              <a:buChar char="q"/>
            </a:pPr>
            <a:r>
              <a:rPr lang="vi-VN" dirty="0"/>
              <a:t>Thuật toán nén:</a:t>
            </a:r>
          </a:p>
          <a:p>
            <a:pPr lvl="1"/>
            <a:r>
              <a:rPr lang="vi-VN" dirty="0"/>
              <a:t>B1: Duyệt file </a:t>
            </a:r>
            <a:r>
              <a:rPr lang="vi-VN" dirty="0" smtClean="0"/>
              <a:t>, </a:t>
            </a:r>
            <a:r>
              <a:rPr lang="vi-VN" dirty="0"/>
              <a:t>Lập bảng thống kê số lần xuất hiện của mỗi loại ký tự</a:t>
            </a:r>
          </a:p>
          <a:p>
            <a:pPr lvl="1"/>
            <a:r>
              <a:rPr lang="vi-VN" dirty="0"/>
              <a:t>B2: Phát sinh cây Huffman dựa vào bảng thống kê</a:t>
            </a:r>
          </a:p>
          <a:p>
            <a:pPr lvl="1"/>
            <a:r>
              <a:rPr lang="vi-VN" dirty="0"/>
              <a:t>B3: Từ cây Huffman </a:t>
            </a:r>
            <a:r>
              <a:rPr lang="vi-VN" dirty="0" smtClean="0"/>
              <a:t>, </a:t>
            </a:r>
            <a:r>
              <a:rPr lang="vi-VN" dirty="0"/>
              <a:t>phát sinh bảng mã bit cho các ký tự</a:t>
            </a:r>
          </a:p>
          <a:p>
            <a:pPr lvl="1"/>
            <a:r>
              <a:rPr lang="vi-VN" dirty="0"/>
              <a:t>B4: Duyệt file ,</a:t>
            </a:r>
            <a:r>
              <a:rPr lang="vi-VN" dirty="0" smtClean="0"/>
              <a:t> </a:t>
            </a:r>
            <a:r>
              <a:rPr lang="vi-VN" dirty="0"/>
              <a:t>Thay thế các ký tự bằng mã bit tương ứng</a:t>
            </a:r>
          </a:p>
          <a:p>
            <a:pPr lvl="1"/>
            <a:r>
              <a:rPr lang="vi-VN" dirty="0"/>
              <a:t>B5: Lưu lại thông tin của cây Huffman dùng để giải nén</a:t>
            </a:r>
          </a:p>
          <a:p>
            <a:pPr lvl="1"/>
            <a:r>
              <a:rPr lang="vi-VN" dirty="0" smtClean="0"/>
              <a:t>Việc </a:t>
            </a:r>
            <a:r>
              <a:rPr lang="vi-VN" dirty="0"/>
              <a:t>giải nén chỉ cần dựa vào cây Huffman và bảng mã </a:t>
            </a:r>
            <a:r>
              <a:rPr lang="vi-VN" dirty="0" smtClean="0"/>
              <a:t>bit</a:t>
            </a:r>
          </a:p>
          <a:p>
            <a:endParaRPr lang="vi-VN" dirty="0"/>
          </a:p>
          <a:p>
            <a:endParaRPr lang="vi-VN" dirty="0" smtClean="0"/>
          </a:p>
          <a:p>
            <a:endParaRPr lang="vi-VN" dirty="0"/>
          </a:p>
          <a:p>
            <a:endParaRPr lang="vi-VN" dirty="0" smtClean="0"/>
          </a:p>
          <a:p>
            <a:endParaRPr lang="vi-VN" dirty="0"/>
          </a:p>
          <a:p>
            <a:endParaRPr lang="vi-VN" dirty="0"/>
          </a:p>
        </p:txBody>
      </p:sp>
    </p:spTree>
    <p:extLst>
      <p:ext uri="{BB962C8B-B14F-4D97-AF65-F5344CB8AC3E}">
        <p14:creationId xmlns:p14="http://schemas.microsoft.com/office/powerpoint/2010/main" val="24728683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7779"/>
          </a:xfrm>
        </p:spPr>
        <p:txBody>
          <a:bodyPr>
            <a:normAutofit/>
          </a:bodyPr>
          <a:lstStyle/>
          <a:p>
            <a:pPr algn="ctr"/>
            <a:r>
              <a:rPr lang="vi-VN" sz="2800" dirty="0"/>
              <a:t>Sắp xếp </a:t>
            </a:r>
            <a:r>
              <a:rPr lang="vi-VN" sz="2800" dirty="0" smtClean="0"/>
              <a:t>trộn(</a:t>
            </a:r>
            <a:r>
              <a:rPr lang="vi-VN" sz="2800" dirty="0"/>
              <a:t>merge </a:t>
            </a:r>
            <a:r>
              <a:rPr lang="vi-VN" sz="2800" dirty="0" smtClean="0"/>
              <a:t>sort)</a:t>
            </a:r>
            <a:endParaRPr lang="vi-VN" sz="2800" dirty="0"/>
          </a:p>
        </p:txBody>
      </p:sp>
      <p:sp>
        <p:nvSpPr>
          <p:cNvPr id="3" name="Rectangle 2"/>
          <p:cNvSpPr/>
          <p:nvPr/>
        </p:nvSpPr>
        <p:spPr>
          <a:xfrm>
            <a:off x="677334" y="1480481"/>
            <a:ext cx="8596668" cy="2585323"/>
          </a:xfrm>
          <a:prstGeom prst="rect">
            <a:avLst/>
          </a:prstGeom>
        </p:spPr>
        <p:txBody>
          <a:bodyPr wrap="square">
            <a:spAutoFit/>
          </a:bodyPr>
          <a:lstStyle/>
          <a:p>
            <a:r>
              <a:rPr lang="vi-VN" dirty="0"/>
              <a:t>Ý tưởng của thuật toán merge </a:t>
            </a:r>
            <a:r>
              <a:rPr lang="vi-VN" dirty="0" smtClean="0"/>
              <a:t>sort:</a:t>
            </a:r>
            <a:endParaRPr lang="vi-VN" dirty="0"/>
          </a:p>
          <a:p>
            <a:pPr lvl="1"/>
            <a:r>
              <a:rPr lang="vi-VN" dirty="0" smtClean="0"/>
              <a:t>+	 </a:t>
            </a:r>
            <a:r>
              <a:rPr lang="vi-VN" dirty="0"/>
              <a:t>Merge sort là một thuật toán chia để trị.</a:t>
            </a:r>
          </a:p>
          <a:p>
            <a:pPr lvl="1"/>
            <a:r>
              <a:rPr lang="vi-VN" dirty="0" smtClean="0"/>
              <a:t>+	Thuật </a:t>
            </a:r>
            <a:r>
              <a:rPr lang="vi-VN" dirty="0"/>
              <a:t>toán này chia mảng cần sắp xếp thành 2 nửa.</a:t>
            </a:r>
          </a:p>
          <a:p>
            <a:pPr lvl="1"/>
            <a:r>
              <a:rPr lang="vi-VN" dirty="0" smtClean="0"/>
              <a:t>+	Tiếp </a:t>
            </a:r>
            <a:r>
              <a:rPr lang="vi-VN" dirty="0"/>
              <a:t>tục lặp lại việc này ở các nửa mảng đã chia</a:t>
            </a:r>
          </a:p>
          <a:p>
            <a:pPr lvl="1"/>
            <a:r>
              <a:rPr lang="vi-VN" dirty="0" smtClean="0"/>
              <a:t>+	Sau </a:t>
            </a:r>
            <a:r>
              <a:rPr lang="vi-VN" dirty="0"/>
              <a:t>cùng gộp các nửa đó thành mảng đã sắp xếp</a:t>
            </a:r>
          </a:p>
          <a:p>
            <a:pPr lvl="1"/>
            <a:r>
              <a:rPr lang="vi-VN" dirty="0" smtClean="0"/>
              <a:t>+	Hàm </a:t>
            </a:r>
            <a:r>
              <a:rPr lang="vi-VN" dirty="0"/>
              <a:t>merge() được sử dụng để gộp hai nửa mảng.</a:t>
            </a:r>
          </a:p>
          <a:p>
            <a:pPr lvl="1"/>
            <a:r>
              <a:rPr lang="vi-VN" dirty="0" smtClean="0"/>
              <a:t>+	Hàm </a:t>
            </a:r>
            <a:r>
              <a:rPr lang="vi-VN" dirty="0"/>
              <a:t>merge(arr, l, m, r) là tiến trình quan trọng nhất sẽ gộp hai nửa mảng </a:t>
            </a:r>
            <a:r>
              <a:rPr lang="vi-VN" dirty="0" smtClean="0"/>
              <a:t>	thành </a:t>
            </a:r>
            <a:r>
              <a:rPr lang="vi-VN" dirty="0"/>
              <a:t>1 mảng sắp xếp, các nửa mảng là arr[l…m] và arr[m+1…r] sau khi </a:t>
            </a:r>
            <a:r>
              <a:rPr lang="vi-VN" dirty="0" smtClean="0"/>
              <a:t>	gộp </a:t>
            </a:r>
            <a:r>
              <a:rPr lang="vi-VN" dirty="0"/>
              <a:t>sẽ thành một mảng duy nhất đã sắp xếp.</a:t>
            </a:r>
          </a:p>
        </p:txBody>
      </p:sp>
      <p:pic>
        <p:nvPicPr>
          <p:cNvPr id="4" name="Picture 3"/>
          <p:cNvPicPr>
            <a:picLocks noChangeAspect="1"/>
          </p:cNvPicPr>
          <p:nvPr/>
        </p:nvPicPr>
        <p:blipFill>
          <a:blip r:embed="rId2"/>
          <a:stretch>
            <a:fillRect/>
          </a:stretch>
        </p:blipFill>
        <p:spPr>
          <a:xfrm>
            <a:off x="1559837" y="4065804"/>
            <a:ext cx="5944115" cy="2206943"/>
          </a:xfrm>
          <a:prstGeom prst="rect">
            <a:avLst/>
          </a:prstGeom>
        </p:spPr>
      </p:pic>
    </p:spTree>
    <p:extLst>
      <p:ext uri="{BB962C8B-B14F-4D97-AF65-F5344CB8AC3E}">
        <p14:creationId xmlns:p14="http://schemas.microsoft.com/office/powerpoint/2010/main" val="6110292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81019"/>
            <a:ext cx="8596668" cy="701842"/>
          </a:xfrm>
        </p:spPr>
        <p:txBody>
          <a:bodyPr>
            <a:normAutofit/>
          </a:bodyPr>
          <a:lstStyle/>
          <a:p>
            <a:pPr algn="ctr"/>
            <a:r>
              <a:rPr lang="vi-VN" sz="2800" dirty="0"/>
              <a:t>Sắp xếp trộn(merge sort)</a:t>
            </a:r>
          </a:p>
        </p:txBody>
      </p:sp>
      <p:pic>
        <p:nvPicPr>
          <p:cNvPr id="3" name="Picture 2"/>
          <p:cNvPicPr/>
          <p:nvPr/>
        </p:nvPicPr>
        <p:blipFill>
          <a:blip r:embed="rId2"/>
          <a:stretch>
            <a:fillRect/>
          </a:stretch>
        </p:blipFill>
        <p:spPr>
          <a:xfrm>
            <a:off x="1752600" y="1252193"/>
            <a:ext cx="5943600" cy="4018547"/>
          </a:xfrm>
          <a:prstGeom prst="rect">
            <a:avLst/>
          </a:prstGeom>
        </p:spPr>
      </p:pic>
      <p:sp>
        <p:nvSpPr>
          <p:cNvPr id="4" name="Rectangle 3"/>
          <p:cNvSpPr/>
          <p:nvPr/>
        </p:nvSpPr>
        <p:spPr>
          <a:xfrm>
            <a:off x="677334" y="882861"/>
            <a:ext cx="595035" cy="369332"/>
          </a:xfrm>
          <a:prstGeom prst="rect">
            <a:avLst/>
          </a:prstGeom>
        </p:spPr>
        <p:txBody>
          <a:bodyPr wrap="none">
            <a:spAutoFit/>
          </a:bodyPr>
          <a:lstStyle/>
          <a:p>
            <a:r>
              <a:rPr lang="vi-VN" dirty="0"/>
              <a:t>Vd: </a:t>
            </a:r>
          </a:p>
        </p:txBody>
      </p:sp>
      <p:sp>
        <p:nvSpPr>
          <p:cNvPr id="5" name="Rectangle 4"/>
          <p:cNvSpPr/>
          <p:nvPr/>
        </p:nvSpPr>
        <p:spPr>
          <a:xfrm>
            <a:off x="677334" y="5270740"/>
            <a:ext cx="8439812" cy="1200329"/>
          </a:xfrm>
          <a:prstGeom prst="rect">
            <a:avLst/>
          </a:prstGeom>
        </p:spPr>
        <p:txBody>
          <a:bodyPr wrap="square">
            <a:spAutoFit/>
          </a:bodyPr>
          <a:lstStyle/>
          <a:p>
            <a:r>
              <a:rPr lang="vi-VN" dirty="0"/>
              <a:t>Nếu vào sơ đồ trên, chúng ta có thể thấy mảng ban đầu được lặp lại hành động chia cho tới khi kích thước các mảng sau chia là 1. Khi kích thước các mảng con là 1, tiến trình gộp sẽ bắt đầu thực hiện gộp lại các mảng này cho tới khi hoàn thành và chỉ còn một mảng đã sắp xếp.</a:t>
            </a:r>
          </a:p>
        </p:txBody>
      </p:sp>
    </p:spTree>
    <p:extLst>
      <p:ext uri="{BB962C8B-B14F-4D97-AF65-F5344CB8AC3E}">
        <p14:creationId xmlns:p14="http://schemas.microsoft.com/office/powerpoint/2010/main" val="42684294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240" y="441158"/>
            <a:ext cx="8596668" cy="713874"/>
          </a:xfrm>
        </p:spPr>
        <p:txBody>
          <a:bodyPr>
            <a:normAutofit fontScale="90000"/>
          </a:bodyPr>
          <a:lstStyle/>
          <a:p>
            <a:pPr algn="ctr"/>
            <a:r>
              <a:rPr lang="vi-VN" sz="2800" dirty="0"/>
              <a:t>Mã hóa</a:t>
            </a:r>
            <a:br>
              <a:rPr lang="vi-VN" sz="2800" dirty="0"/>
            </a:br>
            <a:endParaRPr lang="vi-VN" sz="2800" dirty="0"/>
          </a:p>
        </p:txBody>
      </p:sp>
      <p:sp>
        <p:nvSpPr>
          <p:cNvPr id="3" name="Rectangle 2"/>
          <p:cNvSpPr/>
          <p:nvPr/>
        </p:nvSpPr>
        <p:spPr>
          <a:xfrm>
            <a:off x="641240" y="1613647"/>
            <a:ext cx="6096000" cy="1200329"/>
          </a:xfrm>
          <a:prstGeom prst="rect">
            <a:avLst/>
          </a:prstGeom>
        </p:spPr>
        <p:txBody>
          <a:bodyPr>
            <a:spAutoFit/>
          </a:bodyPr>
          <a:lstStyle/>
          <a:p>
            <a:pPr marL="285750" indent="-285750">
              <a:buFont typeface="Wingdings" panose="05000000000000000000" pitchFamily="2" charset="2"/>
              <a:buChar char="q"/>
            </a:pPr>
            <a:r>
              <a:rPr lang="vi-VN" dirty="0"/>
              <a:t>Thuật toán Hash table</a:t>
            </a:r>
          </a:p>
          <a:p>
            <a:pPr marL="285750" indent="-285750">
              <a:buFont typeface="Wingdings" panose="05000000000000000000" pitchFamily="2" charset="2"/>
              <a:buChar char="q"/>
            </a:pPr>
            <a:r>
              <a:rPr lang="vi-VN" dirty="0"/>
              <a:t>Bảng băm là một cấu trúc dữ liệu lưu trữ một tập hợp cho phép ta có thể nhanh chóng xác định xem một phần tử nào đó có nằm trong tập hợp hay không.</a:t>
            </a:r>
          </a:p>
        </p:txBody>
      </p:sp>
      <p:pic>
        <p:nvPicPr>
          <p:cNvPr id="4" name="Picture 3"/>
          <p:cNvPicPr>
            <a:picLocks noChangeAspect="1"/>
          </p:cNvPicPr>
          <p:nvPr/>
        </p:nvPicPr>
        <p:blipFill>
          <a:blip r:embed="rId2"/>
          <a:stretch>
            <a:fillRect/>
          </a:stretch>
        </p:blipFill>
        <p:spPr>
          <a:xfrm>
            <a:off x="3014930" y="3272591"/>
            <a:ext cx="4237087" cy="2456901"/>
          </a:xfrm>
          <a:prstGeom prst="rect">
            <a:avLst/>
          </a:prstGeom>
        </p:spPr>
      </p:pic>
    </p:spTree>
    <p:extLst>
      <p:ext uri="{BB962C8B-B14F-4D97-AF65-F5344CB8AC3E}">
        <p14:creationId xmlns:p14="http://schemas.microsoft.com/office/powerpoint/2010/main" val="32535069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10126"/>
          </a:xfrm>
        </p:spPr>
        <p:txBody>
          <a:bodyPr>
            <a:normAutofit fontScale="90000"/>
          </a:bodyPr>
          <a:lstStyle/>
          <a:p>
            <a:pPr algn="ctr"/>
            <a:r>
              <a:rPr lang="vi-VN" sz="2800" dirty="0">
                <a:latin typeface="+mn-lt"/>
              </a:rPr>
              <a:t>Mã hóa</a:t>
            </a:r>
            <a:r>
              <a:rPr lang="vi-VN" dirty="0"/>
              <a:t/>
            </a:r>
            <a:br>
              <a:rPr lang="vi-VN" dirty="0"/>
            </a:br>
            <a:endParaRPr lang="vi-VN" dirty="0"/>
          </a:p>
        </p:txBody>
      </p:sp>
      <p:sp>
        <p:nvSpPr>
          <p:cNvPr id="3" name="Rectangle 2"/>
          <p:cNvSpPr/>
          <p:nvPr/>
        </p:nvSpPr>
        <p:spPr>
          <a:xfrm>
            <a:off x="677334" y="1167063"/>
            <a:ext cx="8466666" cy="2031325"/>
          </a:xfrm>
          <a:prstGeom prst="rect">
            <a:avLst/>
          </a:prstGeom>
        </p:spPr>
        <p:txBody>
          <a:bodyPr wrap="square">
            <a:spAutoFit/>
          </a:bodyPr>
          <a:lstStyle/>
          <a:p>
            <a:pPr marL="285750" indent="-285750">
              <a:buFont typeface="Wingdings" panose="05000000000000000000" pitchFamily="2" charset="2"/>
              <a:buChar char="q"/>
            </a:pPr>
            <a:r>
              <a:rPr lang="vi-VN" dirty="0"/>
              <a:t>Hash function(hàm băm): </a:t>
            </a:r>
          </a:p>
          <a:p>
            <a:pPr lvl="1"/>
            <a:r>
              <a:rPr lang="vi-VN" dirty="0" smtClean="0"/>
              <a:t>+	là </a:t>
            </a:r>
            <a:r>
              <a:rPr lang="vi-VN" dirty="0"/>
              <a:t>hàm nhận một input đầu vào</a:t>
            </a:r>
          </a:p>
          <a:p>
            <a:pPr lvl="1"/>
            <a:r>
              <a:rPr lang="vi-VN" dirty="0" smtClean="0"/>
              <a:t>+	từ </a:t>
            </a:r>
            <a:r>
              <a:rPr lang="vi-VN" dirty="0"/>
              <a:t>input đó tạo ra một giá trị output(hay còn gọi là “hash value” – “giá trị </a:t>
            </a:r>
            <a:r>
              <a:rPr lang="vi-VN" dirty="0" smtClean="0"/>
              <a:t>	băm</a:t>
            </a:r>
            <a:r>
              <a:rPr lang="vi-VN" dirty="0"/>
              <a:t>”)  tương ứng</a:t>
            </a:r>
          </a:p>
          <a:p>
            <a:pPr lvl="1"/>
            <a:r>
              <a:rPr lang="vi-VN" dirty="0" smtClean="0"/>
              <a:t>+	Giá </a:t>
            </a:r>
            <a:r>
              <a:rPr lang="vi-VN" dirty="0"/>
              <a:t>trị đầu vào có thể có độ dài tuỳ ý nhưng giá trị băm thì luôn có độ dài </a:t>
            </a:r>
            <a:r>
              <a:rPr lang="vi-VN" dirty="0" smtClean="0"/>
              <a:t>	cố </a:t>
            </a:r>
            <a:r>
              <a:rPr lang="vi-VN" dirty="0"/>
              <a:t>định.</a:t>
            </a:r>
          </a:p>
          <a:p>
            <a:pPr lvl="1"/>
            <a:r>
              <a:rPr lang="vi-VN" dirty="0" smtClean="0"/>
              <a:t>+	Hash </a:t>
            </a:r>
            <a:r>
              <a:rPr lang="vi-VN" dirty="0"/>
              <a:t>function là hàm mã hoá một chiều</a:t>
            </a:r>
          </a:p>
        </p:txBody>
      </p:sp>
      <p:pic>
        <p:nvPicPr>
          <p:cNvPr id="4" name="Picture 3"/>
          <p:cNvPicPr>
            <a:picLocks noChangeAspect="1"/>
          </p:cNvPicPr>
          <p:nvPr/>
        </p:nvPicPr>
        <p:blipFill>
          <a:blip r:embed="rId2"/>
          <a:stretch>
            <a:fillRect/>
          </a:stretch>
        </p:blipFill>
        <p:spPr>
          <a:xfrm>
            <a:off x="3102077" y="3296653"/>
            <a:ext cx="3340898" cy="3248527"/>
          </a:xfrm>
          <a:prstGeom prst="rect">
            <a:avLst/>
          </a:prstGeom>
        </p:spPr>
      </p:pic>
    </p:spTree>
    <p:extLst>
      <p:ext uri="{BB962C8B-B14F-4D97-AF65-F5344CB8AC3E}">
        <p14:creationId xmlns:p14="http://schemas.microsoft.com/office/powerpoint/2010/main" val="26707016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94084" y="1064996"/>
            <a:ext cx="7802229" cy="641684"/>
          </a:xfrm>
        </p:spPr>
        <p:txBody>
          <a:bodyPr>
            <a:normAutofit/>
          </a:bodyPr>
          <a:lstStyle/>
          <a:p>
            <a:pPr algn="ctr"/>
            <a:r>
              <a:rPr lang="en-US" sz="2800" dirty="0" err="1" smtClean="0">
                <a:latin typeface="Arial" panose="020B0604020202020204" pitchFamily="34" charset="0"/>
                <a:cs typeface="Arial" panose="020B0604020202020204" pitchFamily="34" charset="0"/>
              </a:rPr>
              <a:t>Tìm</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kiếm</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chuỗi</a:t>
            </a:r>
            <a:endParaRPr lang="vi-VN" sz="2800" dirty="0">
              <a:latin typeface="Arial" panose="020B0604020202020204" pitchFamily="34" charset="0"/>
              <a:cs typeface="Arial" panose="020B0604020202020204" pitchFamily="34" charset="0"/>
            </a:endParaRPr>
          </a:p>
        </p:txBody>
      </p:sp>
      <p:sp>
        <p:nvSpPr>
          <p:cNvPr id="5" name="Rectangle 4"/>
          <p:cNvSpPr/>
          <p:nvPr/>
        </p:nvSpPr>
        <p:spPr>
          <a:xfrm>
            <a:off x="794084" y="2512795"/>
            <a:ext cx="9865895" cy="2308324"/>
          </a:xfrm>
          <a:prstGeom prst="rect">
            <a:avLst/>
          </a:prstGeom>
        </p:spPr>
        <p:txBody>
          <a:bodyPr wrap="square">
            <a:spAutoFit/>
          </a:bodyPr>
          <a:lstStyle/>
          <a:p>
            <a:endParaRPr lang="vi-VN" dirty="0" smtClean="0"/>
          </a:p>
          <a:p>
            <a:pPr marL="285750" indent="-285750">
              <a:buFont typeface="Wingdings" panose="05000000000000000000" pitchFamily="2" charset="2"/>
              <a:buChar char="q"/>
            </a:pPr>
            <a:r>
              <a:rPr lang="vi-VN" dirty="0" smtClean="0"/>
              <a:t> Tìm </a:t>
            </a:r>
            <a:r>
              <a:rPr lang="en-US" dirty="0" err="1"/>
              <a:t>kiếm</a:t>
            </a:r>
            <a:r>
              <a:rPr lang="en-US" dirty="0"/>
              <a:t> 1 </a:t>
            </a:r>
            <a:r>
              <a:rPr lang="en-US" dirty="0" err="1"/>
              <a:t>kí</a:t>
            </a:r>
            <a:r>
              <a:rPr lang="en-US" dirty="0"/>
              <a:t> </a:t>
            </a:r>
            <a:r>
              <a:rPr lang="en-US" dirty="0" err="1"/>
              <a:t>tự</a:t>
            </a:r>
            <a:r>
              <a:rPr lang="en-US" dirty="0"/>
              <a:t> </a:t>
            </a:r>
            <a:r>
              <a:rPr lang="en-US" dirty="0" err="1"/>
              <a:t>trong</a:t>
            </a:r>
            <a:r>
              <a:rPr lang="en-US" dirty="0"/>
              <a:t> </a:t>
            </a:r>
            <a:r>
              <a:rPr lang="en-US" dirty="0" err="1"/>
              <a:t>chuỗi</a:t>
            </a:r>
            <a:r>
              <a:rPr lang="en-US" dirty="0"/>
              <a:t>(</a:t>
            </a:r>
            <a:r>
              <a:rPr lang="en-US" dirty="0" err="1"/>
              <a:t>thuật</a:t>
            </a:r>
            <a:r>
              <a:rPr lang="en-US" dirty="0"/>
              <a:t> </a:t>
            </a:r>
            <a:r>
              <a:rPr lang="en-US" dirty="0" err="1"/>
              <a:t>toán</a:t>
            </a:r>
            <a:r>
              <a:rPr lang="en-US" dirty="0"/>
              <a:t> </a:t>
            </a:r>
            <a:r>
              <a:rPr lang="vi-VN" dirty="0"/>
              <a:t>brute force</a:t>
            </a:r>
            <a:r>
              <a:rPr lang="en-US" dirty="0" smtClean="0"/>
              <a:t>)</a:t>
            </a:r>
          </a:p>
          <a:p>
            <a:pPr marL="285750" indent="-285750">
              <a:buFont typeface="Wingdings" panose="05000000000000000000" pitchFamily="2" charset="2"/>
              <a:buChar char="q"/>
            </a:pPr>
            <a:endParaRPr lang="vi-VN" dirty="0" smtClean="0"/>
          </a:p>
          <a:p>
            <a:pPr marL="285750" indent="-285750">
              <a:buFont typeface="Wingdings" panose="05000000000000000000" pitchFamily="2" charset="2"/>
              <a:buChar char="q"/>
            </a:pPr>
            <a:r>
              <a:rPr lang="vi-VN" dirty="0" smtClean="0"/>
              <a:t>Ý </a:t>
            </a:r>
            <a:r>
              <a:rPr lang="vi-VN" dirty="0"/>
              <a:t>tưởng: </a:t>
            </a:r>
            <a:endParaRPr lang="vi-VN" dirty="0"/>
          </a:p>
          <a:p>
            <a:pPr lvl="1"/>
            <a:r>
              <a:rPr lang="vi-VN" dirty="0"/>
              <a:t>+	So sánh từng ký tự của từ cần tìm với chuỗi chứa từ cần tìm, từ trái sang </a:t>
            </a:r>
            <a:r>
              <a:rPr lang="vi-VN" dirty="0" smtClean="0"/>
              <a:t>phải</a:t>
            </a:r>
            <a:endParaRPr lang="vi-VN" dirty="0"/>
          </a:p>
          <a:p>
            <a:pPr lvl="1"/>
            <a:r>
              <a:rPr lang="vi-VN" dirty="0" smtClean="0"/>
              <a:t>+</a:t>
            </a:r>
            <a:r>
              <a:rPr lang="vi-VN" dirty="0"/>
              <a:t>	Luôn luôn dịch chuyển mẫu sang phải một vị trí. </a:t>
            </a:r>
          </a:p>
          <a:p>
            <a:pPr lvl="1"/>
            <a:r>
              <a:rPr lang="vi-VN" dirty="0" smtClean="0"/>
              <a:t>+</a:t>
            </a:r>
            <a:r>
              <a:rPr lang="vi-VN" dirty="0"/>
              <a:t>	Nếu bằng nhau thì trả về vị trí</a:t>
            </a:r>
          </a:p>
          <a:p>
            <a:pPr lvl="1"/>
            <a:r>
              <a:rPr lang="vi-VN" dirty="0" smtClean="0"/>
              <a:t>+</a:t>
            </a:r>
            <a:r>
              <a:rPr lang="vi-VN" dirty="0"/>
              <a:t>	Nếu không thì trả về -1</a:t>
            </a:r>
          </a:p>
        </p:txBody>
      </p:sp>
    </p:spTree>
    <p:extLst>
      <p:ext uri="{BB962C8B-B14F-4D97-AF65-F5344CB8AC3E}">
        <p14:creationId xmlns:p14="http://schemas.microsoft.com/office/powerpoint/2010/main" val="1705540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327922" y="1437716"/>
            <a:ext cx="6114527" cy="5226367"/>
          </a:xfrm>
          <a:prstGeom prst="rect">
            <a:avLst/>
          </a:prstGeom>
        </p:spPr>
        <p:txBody>
          <a:bodyPr wrap="square">
            <a:spAutoFit/>
          </a:bodyPr>
          <a:lstStyle/>
          <a:p>
            <a:pPr marL="285750" indent="-285750">
              <a:lnSpc>
                <a:spcPct val="107000"/>
              </a:lnSpc>
              <a:spcAft>
                <a:spcPts val="800"/>
              </a:spcAft>
              <a:buFont typeface="Wingdings" panose="05000000000000000000" pitchFamily="2" charset="2"/>
              <a:buChar char="q"/>
            </a:pPr>
            <a:r>
              <a:rPr lang="vi-VN" dirty="0" smtClean="0">
                <a:solidFill>
                  <a:srgbClr val="000000"/>
                </a:solidFill>
                <a:latin typeface="Arial "/>
                <a:ea typeface="Arial" panose="020B0604020202020204" pitchFamily="34" charset="0"/>
                <a:cs typeface="Arial" panose="020B0604020202020204" pitchFamily="34" charset="0"/>
              </a:rPr>
              <a:t> Thuật toán: </a:t>
            </a:r>
          </a:p>
          <a:p>
            <a:pPr lvl="2">
              <a:lnSpc>
                <a:spcPct val="107000"/>
              </a:lnSpc>
              <a:spcAft>
                <a:spcPts val="800"/>
              </a:spcAft>
            </a:pPr>
            <a:r>
              <a:rPr lang="vi-VN" dirty="0" smtClean="0">
                <a:solidFill>
                  <a:srgbClr val="000000"/>
                </a:solidFill>
                <a:latin typeface="Arial "/>
                <a:ea typeface="Arial" panose="020B0604020202020204" pitchFamily="34" charset="0"/>
                <a:cs typeface="Arial" panose="020B0604020202020204" pitchFamily="34" charset="0"/>
              </a:rPr>
              <a:t>Cho 2 chuỗi T và chuỗi P</a:t>
            </a:r>
          </a:p>
          <a:p>
            <a:pPr lvl="2"/>
            <a:r>
              <a:rPr lang="vi-VN" dirty="0" smtClean="0">
                <a:latin typeface="Arial "/>
              </a:rPr>
              <a:t> </a:t>
            </a:r>
            <a:r>
              <a:rPr lang="en-US" dirty="0" smtClean="0">
                <a:latin typeface="Arial "/>
              </a:rPr>
              <a:t>n = </a:t>
            </a:r>
            <a:r>
              <a:rPr lang="en-US" dirty="0" err="1" smtClean="0">
                <a:latin typeface="Arial "/>
              </a:rPr>
              <a:t>T.length</a:t>
            </a:r>
            <a:r>
              <a:rPr lang="en-US" dirty="0" smtClean="0">
                <a:latin typeface="Arial "/>
              </a:rPr>
              <a:t>();</a:t>
            </a:r>
            <a:endParaRPr lang="vi-VN" dirty="0" smtClean="0">
              <a:latin typeface="Arial "/>
            </a:endParaRPr>
          </a:p>
          <a:p>
            <a:pPr lvl="2"/>
            <a:r>
              <a:rPr lang="en-US" dirty="0" smtClean="0">
                <a:latin typeface="Arial "/>
              </a:rPr>
              <a:t> m = </a:t>
            </a:r>
            <a:r>
              <a:rPr lang="en-US" dirty="0" err="1" smtClean="0">
                <a:latin typeface="Arial "/>
              </a:rPr>
              <a:t>P.length</a:t>
            </a:r>
            <a:r>
              <a:rPr lang="en-US" dirty="0" smtClean="0">
                <a:latin typeface="Arial "/>
              </a:rPr>
              <a:t>();</a:t>
            </a:r>
            <a:endParaRPr lang="vi-VN" dirty="0" smtClean="0">
              <a:latin typeface="Arial "/>
            </a:endParaRPr>
          </a:p>
          <a:p>
            <a:pPr lvl="2"/>
            <a:r>
              <a:rPr lang="vi-VN" dirty="0" smtClean="0">
                <a:latin typeface="Arial "/>
              </a:rPr>
              <a:t>T[1,2,…,n]</a:t>
            </a:r>
          </a:p>
          <a:p>
            <a:pPr lvl="2"/>
            <a:r>
              <a:rPr lang="vi-VN" dirty="0" smtClean="0">
                <a:latin typeface="Arial "/>
              </a:rPr>
              <a:t>P[1,2,…,m</a:t>
            </a:r>
            <a:r>
              <a:rPr lang="en-US" dirty="0" smtClean="0">
                <a:latin typeface="Arial "/>
              </a:rPr>
              <a:t>]</a:t>
            </a:r>
            <a:endParaRPr lang="vi-VN" dirty="0" smtClean="0">
              <a:latin typeface="Arial "/>
            </a:endParaRPr>
          </a:p>
          <a:p>
            <a:pPr lvl="2"/>
            <a:r>
              <a:rPr lang="en-US" dirty="0" smtClean="0">
                <a:latin typeface="Arial "/>
              </a:rPr>
              <a:t>For </a:t>
            </a:r>
            <a:r>
              <a:rPr lang="en-US" dirty="0" err="1" smtClean="0">
                <a:latin typeface="Arial "/>
              </a:rPr>
              <a:t>i</a:t>
            </a:r>
            <a:r>
              <a:rPr lang="en-US" dirty="0" smtClean="0">
                <a:latin typeface="Arial "/>
              </a:rPr>
              <a:t>=1 to n-m+1</a:t>
            </a:r>
            <a:endParaRPr lang="vi-VN" dirty="0" smtClean="0">
              <a:latin typeface="Arial "/>
            </a:endParaRPr>
          </a:p>
          <a:p>
            <a:pPr lvl="2"/>
            <a:r>
              <a:rPr lang="vi-VN" dirty="0" smtClean="0">
                <a:latin typeface="Arial "/>
              </a:rPr>
              <a:t>matched ← TRUE</a:t>
            </a:r>
            <a:r>
              <a:rPr lang="en-US" dirty="0" smtClean="0">
                <a:latin typeface="Arial "/>
              </a:rPr>
              <a:t>;</a:t>
            </a:r>
            <a:endParaRPr lang="vi-VN" dirty="0" smtClean="0">
              <a:latin typeface="Arial "/>
            </a:endParaRPr>
          </a:p>
          <a:p>
            <a:pPr lvl="2"/>
            <a:r>
              <a:rPr lang="en-US" dirty="0" smtClean="0">
                <a:latin typeface="Arial "/>
              </a:rPr>
              <a:t>s = 0;</a:t>
            </a:r>
            <a:endParaRPr lang="vi-VN" dirty="0" smtClean="0">
              <a:latin typeface="Arial "/>
            </a:endParaRPr>
          </a:p>
          <a:p>
            <a:pPr lvl="2"/>
            <a:r>
              <a:rPr lang="vi-VN" dirty="0" smtClean="0">
                <a:latin typeface="Arial "/>
              </a:rPr>
              <a:t>while matched and s ≤ m−1</a:t>
            </a:r>
            <a:br>
              <a:rPr lang="vi-VN" dirty="0" smtClean="0">
                <a:latin typeface="Arial "/>
              </a:rPr>
            </a:br>
            <a:r>
              <a:rPr lang="vi-VN" dirty="0" smtClean="0">
                <a:latin typeface="Arial "/>
              </a:rPr>
              <a:t>           	 if T[i+s]</a:t>
            </a:r>
            <a:r>
              <a:rPr lang="en-US" dirty="0" smtClean="0">
                <a:latin typeface="Arial "/>
              </a:rPr>
              <a:t> != </a:t>
            </a:r>
            <a:r>
              <a:rPr lang="vi-VN" dirty="0" smtClean="0">
                <a:latin typeface="Arial "/>
              </a:rPr>
              <a:t>P[s+1]</a:t>
            </a:r>
          </a:p>
          <a:p>
            <a:pPr lvl="2"/>
            <a:r>
              <a:rPr lang="vi-VN" dirty="0" smtClean="0">
                <a:latin typeface="Arial "/>
              </a:rPr>
              <a:t>			matched←FALSE                    </a:t>
            </a:r>
          </a:p>
          <a:p>
            <a:pPr lvl="2"/>
            <a:r>
              <a:rPr lang="vi-VN" dirty="0" smtClean="0">
                <a:latin typeface="Arial "/>
              </a:rPr>
              <a:t>		else</a:t>
            </a:r>
            <a:br>
              <a:rPr lang="vi-VN" dirty="0" smtClean="0">
                <a:latin typeface="Arial "/>
              </a:rPr>
            </a:br>
            <a:r>
              <a:rPr lang="vi-VN" dirty="0" smtClean="0">
                <a:latin typeface="Arial "/>
              </a:rPr>
              <a:t>          	  	s←s+1;</a:t>
            </a:r>
            <a:br>
              <a:rPr lang="vi-VN" dirty="0" smtClean="0">
                <a:latin typeface="Arial "/>
              </a:rPr>
            </a:br>
            <a:r>
              <a:rPr lang="vi-VN" dirty="0" smtClean="0">
                <a:latin typeface="Arial "/>
              </a:rPr>
              <a:t> if matched</a:t>
            </a:r>
            <a:br>
              <a:rPr lang="vi-VN" dirty="0" smtClean="0">
                <a:latin typeface="Arial "/>
              </a:rPr>
            </a:br>
            <a:r>
              <a:rPr lang="vi-VN" dirty="0" smtClean="0">
                <a:latin typeface="Arial "/>
              </a:rPr>
              <a:t>            return i;</a:t>
            </a:r>
          </a:p>
          <a:p>
            <a:pPr lvl="2"/>
            <a:r>
              <a:rPr lang="vi-VN" dirty="0" smtClean="0">
                <a:latin typeface="Arial "/>
              </a:rPr>
              <a:t> return -1</a:t>
            </a:r>
          </a:p>
          <a:p>
            <a:pPr>
              <a:lnSpc>
                <a:spcPct val="107000"/>
              </a:lnSpc>
              <a:spcAft>
                <a:spcPts val="800"/>
              </a:spcAft>
            </a:pPr>
            <a:endParaRPr lang="vi-VN" sz="1100" dirty="0">
              <a:latin typeface="Arial "/>
              <a:ea typeface="Arial" panose="020B0604020202020204" pitchFamily="34" charset="0"/>
              <a:cs typeface="Times New Roman" panose="02020603050405020304" pitchFamily="18" charset="0"/>
            </a:endParaRPr>
          </a:p>
        </p:txBody>
      </p:sp>
      <p:sp>
        <p:nvSpPr>
          <p:cNvPr id="9" name="Title 8"/>
          <p:cNvSpPr>
            <a:spLocks noGrp="1"/>
          </p:cNvSpPr>
          <p:nvPr>
            <p:ph type="title"/>
          </p:nvPr>
        </p:nvSpPr>
        <p:spPr>
          <a:xfrm>
            <a:off x="677334" y="609600"/>
            <a:ext cx="8596668" cy="569495"/>
          </a:xfrm>
        </p:spPr>
        <p:txBody>
          <a:bodyPr>
            <a:normAutofit fontScale="90000"/>
          </a:bodyPr>
          <a:lstStyle/>
          <a:p>
            <a:pPr algn="ctr"/>
            <a:r>
              <a:rPr lang="en-US" dirty="0" err="1">
                <a:latin typeface="Arial" panose="020B0604020202020204" pitchFamily="34" charset="0"/>
                <a:cs typeface="Arial" panose="020B0604020202020204" pitchFamily="34" charset="0"/>
              </a:rPr>
              <a:t>Tìm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kiếm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chuỗi</a:t>
            </a:r>
            <a:endParaRPr lang="vi-VN" dirty="0"/>
          </a:p>
        </p:txBody>
      </p:sp>
    </p:spTree>
    <p:extLst>
      <p:ext uri="{BB962C8B-B14F-4D97-AF65-F5344CB8AC3E}">
        <p14:creationId xmlns:p14="http://schemas.microsoft.com/office/powerpoint/2010/main" val="21156813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25561" y="1262823"/>
            <a:ext cx="7676147" cy="5632311"/>
          </a:xfrm>
          <a:prstGeom prst="rect">
            <a:avLst/>
          </a:prstGeom>
        </p:spPr>
        <p:txBody>
          <a:bodyPr wrap="square">
            <a:spAutoFit/>
          </a:bodyPr>
          <a:lstStyle/>
          <a:p>
            <a:pPr marL="285750" indent="-285750">
              <a:buFont typeface="Wingdings" panose="05000000000000000000" pitchFamily="2" charset="2"/>
              <a:buChar char="q"/>
            </a:pPr>
            <a:r>
              <a:rPr lang="en-US" dirty="0">
                <a:latin typeface="Arial "/>
              </a:rPr>
              <a:t> </a:t>
            </a:r>
            <a:r>
              <a:rPr lang="en-US" dirty="0" smtClean="0">
                <a:latin typeface="Arial "/>
              </a:rPr>
              <a:t>Code:   </a:t>
            </a:r>
          </a:p>
          <a:p>
            <a:r>
              <a:rPr lang="vi-VN" dirty="0" smtClean="0">
                <a:latin typeface="Arial "/>
              </a:rPr>
              <a:t>		int </a:t>
            </a:r>
            <a:r>
              <a:rPr lang="vi-VN" dirty="0">
                <a:latin typeface="Arial "/>
              </a:rPr>
              <a:t>BFmatcher(int n, int m</a:t>
            </a:r>
            <a:r>
              <a:rPr lang="vi-VN" dirty="0" smtClean="0">
                <a:latin typeface="Arial "/>
              </a:rPr>
              <a:t>){</a:t>
            </a:r>
            <a:endParaRPr lang="en-US" dirty="0" smtClean="0">
              <a:latin typeface="Arial "/>
            </a:endParaRPr>
          </a:p>
          <a:p>
            <a:pPr lvl="1"/>
            <a:r>
              <a:rPr lang="en-US" dirty="0">
                <a:latin typeface="Arial "/>
              </a:rPr>
              <a:t>	</a:t>
            </a:r>
            <a:r>
              <a:rPr lang="en-US" dirty="0" smtClean="0">
                <a:latin typeface="Arial "/>
              </a:rPr>
              <a:t>	</a:t>
            </a:r>
            <a:r>
              <a:rPr lang="en-US" dirty="0" err="1" smtClean="0">
                <a:latin typeface="Arial "/>
              </a:rPr>
              <a:t>int</a:t>
            </a:r>
            <a:r>
              <a:rPr lang="en-US" dirty="0" smtClean="0">
                <a:latin typeface="Arial "/>
              </a:rPr>
              <a:t> </a:t>
            </a:r>
            <a:r>
              <a:rPr lang="en-US" dirty="0" err="1">
                <a:latin typeface="Arial "/>
              </a:rPr>
              <a:t>i</a:t>
            </a:r>
            <a:r>
              <a:rPr lang="en-US" dirty="0">
                <a:latin typeface="Arial "/>
              </a:rPr>
              <a:t> = 0, s = 0;</a:t>
            </a:r>
          </a:p>
          <a:p>
            <a:pPr lvl="3"/>
            <a:r>
              <a:rPr lang="en-US" dirty="0" err="1" smtClean="0">
                <a:latin typeface="Arial "/>
              </a:rPr>
              <a:t>int</a:t>
            </a:r>
            <a:r>
              <a:rPr lang="en-US" dirty="0" smtClean="0">
                <a:latin typeface="Arial "/>
              </a:rPr>
              <a:t> matched;</a:t>
            </a:r>
            <a:endParaRPr lang="en-US" dirty="0">
              <a:latin typeface="Arial "/>
            </a:endParaRPr>
          </a:p>
          <a:p>
            <a:pPr lvl="3"/>
            <a:r>
              <a:rPr lang="en-US" dirty="0">
                <a:latin typeface="Arial "/>
              </a:rPr>
              <a:t>    for(</a:t>
            </a:r>
            <a:r>
              <a:rPr lang="en-US" dirty="0" err="1">
                <a:latin typeface="Arial "/>
              </a:rPr>
              <a:t>i</a:t>
            </a:r>
            <a:r>
              <a:rPr lang="en-US" dirty="0">
                <a:latin typeface="Arial "/>
              </a:rPr>
              <a:t> = 1;  </a:t>
            </a:r>
            <a:r>
              <a:rPr lang="en-US" dirty="0" err="1">
                <a:latin typeface="Arial "/>
              </a:rPr>
              <a:t>i</a:t>
            </a:r>
            <a:r>
              <a:rPr lang="en-US" dirty="0">
                <a:latin typeface="Arial "/>
              </a:rPr>
              <a:t> &lt;= n-m+1; </a:t>
            </a:r>
            <a:r>
              <a:rPr lang="en-US" dirty="0" err="1">
                <a:latin typeface="Arial "/>
              </a:rPr>
              <a:t>i</a:t>
            </a:r>
            <a:r>
              <a:rPr lang="en-US" dirty="0">
                <a:latin typeface="Arial "/>
              </a:rPr>
              <a:t>++){</a:t>
            </a:r>
          </a:p>
          <a:p>
            <a:pPr lvl="3"/>
            <a:r>
              <a:rPr lang="en-US" dirty="0">
                <a:latin typeface="Arial "/>
              </a:rPr>
              <a:t>        s = 0;</a:t>
            </a:r>
          </a:p>
          <a:p>
            <a:pPr lvl="3"/>
            <a:r>
              <a:rPr lang="en-US" dirty="0">
                <a:latin typeface="Arial "/>
              </a:rPr>
              <a:t>        matched = 1;</a:t>
            </a:r>
          </a:p>
          <a:p>
            <a:pPr lvl="3"/>
            <a:r>
              <a:rPr lang="en-US" dirty="0">
                <a:latin typeface="Arial "/>
              </a:rPr>
              <a:t>        while((matched) </a:t>
            </a:r>
            <a:r>
              <a:rPr lang="en-US" dirty="0" smtClean="0">
                <a:latin typeface="Arial "/>
              </a:rPr>
              <a:t>&amp;&amp; </a:t>
            </a:r>
            <a:r>
              <a:rPr lang="en-US" dirty="0">
                <a:latin typeface="Arial "/>
              </a:rPr>
              <a:t>(s &lt;= m-1)){</a:t>
            </a:r>
          </a:p>
          <a:p>
            <a:pPr lvl="3"/>
            <a:r>
              <a:rPr lang="en-US" dirty="0">
                <a:latin typeface="Arial "/>
              </a:rPr>
              <a:t>            if (T[</a:t>
            </a:r>
            <a:r>
              <a:rPr lang="en-US" dirty="0" err="1">
                <a:latin typeface="Arial "/>
              </a:rPr>
              <a:t>i+s</a:t>
            </a:r>
            <a:r>
              <a:rPr lang="en-US" dirty="0">
                <a:latin typeface="Arial "/>
              </a:rPr>
              <a:t>] != P[s+1]){</a:t>
            </a:r>
          </a:p>
          <a:p>
            <a:pPr lvl="3"/>
            <a:r>
              <a:rPr lang="en-US" dirty="0">
                <a:latin typeface="Arial "/>
              </a:rPr>
              <a:t>                    matched = 0;</a:t>
            </a:r>
          </a:p>
          <a:p>
            <a:pPr lvl="3"/>
            <a:r>
              <a:rPr lang="en-US" dirty="0">
                <a:latin typeface="Arial "/>
              </a:rPr>
              <a:t>            }else {</a:t>
            </a:r>
          </a:p>
          <a:p>
            <a:pPr lvl="3"/>
            <a:r>
              <a:rPr lang="en-US" dirty="0">
                <a:latin typeface="Arial "/>
              </a:rPr>
              <a:t>                s++;</a:t>
            </a:r>
          </a:p>
          <a:p>
            <a:pPr lvl="3"/>
            <a:r>
              <a:rPr lang="en-US" dirty="0">
                <a:latin typeface="Arial "/>
              </a:rPr>
              <a:t>            }</a:t>
            </a:r>
          </a:p>
          <a:p>
            <a:pPr lvl="3"/>
            <a:r>
              <a:rPr lang="en-US" dirty="0">
                <a:latin typeface="Arial "/>
              </a:rPr>
              <a:t>        }</a:t>
            </a:r>
          </a:p>
          <a:p>
            <a:pPr lvl="3"/>
            <a:r>
              <a:rPr lang="en-US" dirty="0">
                <a:latin typeface="Arial "/>
              </a:rPr>
              <a:t>        if(matched){</a:t>
            </a:r>
          </a:p>
          <a:p>
            <a:pPr lvl="3"/>
            <a:r>
              <a:rPr lang="en-US" dirty="0">
                <a:latin typeface="Arial "/>
              </a:rPr>
              <a:t>            return </a:t>
            </a:r>
            <a:r>
              <a:rPr lang="en-US" dirty="0" err="1">
                <a:latin typeface="Arial "/>
              </a:rPr>
              <a:t>i</a:t>
            </a:r>
            <a:r>
              <a:rPr lang="en-US" dirty="0">
                <a:latin typeface="Arial "/>
              </a:rPr>
              <a:t>;</a:t>
            </a:r>
          </a:p>
          <a:p>
            <a:pPr lvl="3"/>
            <a:r>
              <a:rPr lang="en-US" dirty="0">
                <a:latin typeface="Arial "/>
              </a:rPr>
              <a:t>        }</a:t>
            </a:r>
          </a:p>
          <a:p>
            <a:pPr lvl="3"/>
            <a:r>
              <a:rPr lang="en-US" dirty="0">
                <a:latin typeface="Arial "/>
              </a:rPr>
              <a:t>    }</a:t>
            </a:r>
          </a:p>
          <a:p>
            <a:pPr lvl="3"/>
            <a:r>
              <a:rPr lang="en-US" dirty="0">
                <a:latin typeface="Arial "/>
              </a:rPr>
              <a:t>   </a:t>
            </a:r>
            <a:r>
              <a:rPr lang="en-US" dirty="0" smtClean="0">
                <a:latin typeface="Arial "/>
              </a:rPr>
              <a:t>return </a:t>
            </a:r>
            <a:r>
              <a:rPr lang="en-US" dirty="0">
                <a:latin typeface="Arial "/>
              </a:rPr>
              <a:t>-</a:t>
            </a:r>
            <a:r>
              <a:rPr lang="en-US" dirty="0" smtClean="0">
                <a:latin typeface="Arial "/>
              </a:rPr>
              <a:t>1</a:t>
            </a:r>
            <a:endParaRPr lang="en-US" dirty="0">
              <a:latin typeface="Arial "/>
            </a:endParaRPr>
          </a:p>
          <a:p>
            <a:pPr lvl="2"/>
            <a:r>
              <a:rPr lang="en-US" dirty="0">
                <a:latin typeface="Arial "/>
              </a:rPr>
              <a:t>}</a:t>
            </a:r>
            <a:endParaRPr lang="vi-VN" dirty="0">
              <a:latin typeface="Arial "/>
            </a:endParaRPr>
          </a:p>
        </p:txBody>
      </p:sp>
      <p:sp>
        <p:nvSpPr>
          <p:cNvPr id="8" name="Title 7"/>
          <p:cNvSpPr>
            <a:spLocks noGrp="1"/>
          </p:cNvSpPr>
          <p:nvPr>
            <p:ph type="title"/>
          </p:nvPr>
        </p:nvSpPr>
        <p:spPr>
          <a:xfrm>
            <a:off x="665301" y="368423"/>
            <a:ext cx="8596668" cy="649576"/>
          </a:xfrm>
        </p:spPr>
        <p:txBody>
          <a:bodyPr/>
          <a:lstStyle/>
          <a:p>
            <a:pPr algn="ctr"/>
            <a:r>
              <a:rPr lang="en-US" dirty="0" err="1" smtClean="0">
                <a:latin typeface="Arial "/>
              </a:rPr>
              <a:t>Tìm</a:t>
            </a:r>
            <a:r>
              <a:rPr lang="en-US" dirty="0" smtClean="0">
                <a:latin typeface="Arial "/>
              </a:rPr>
              <a:t> </a:t>
            </a:r>
            <a:r>
              <a:rPr lang="en-US" dirty="0" err="1" smtClean="0">
                <a:latin typeface="Arial "/>
              </a:rPr>
              <a:t>kiếm</a:t>
            </a:r>
            <a:r>
              <a:rPr lang="en-US" dirty="0" smtClean="0">
                <a:latin typeface="Arial "/>
              </a:rPr>
              <a:t> </a:t>
            </a:r>
            <a:r>
              <a:rPr lang="en-US" dirty="0" err="1" smtClean="0">
                <a:latin typeface="Arial "/>
              </a:rPr>
              <a:t>chuỗi</a:t>
            </a:r>
            <a:endParaRPr lang="vi-VN" dirty="0">
              <a:latin typeface="Arial "/>
            </a:endParaRPr>
          </a:p>
        </p:txBody>
      </p:sp>
    </p:spTree>
    <p:extLst>
      <p:ext uri="{BB962C8B-B14F-4D97-AF65-F5344CB8AC3E}">
        <p14:creationId xmlns:p14="http://schemas.microsoft.com/office/powerpoint/2010/main" val="21493997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sz="2800" dirty="0"/>
              <a:t>ĐỐI SÁNH MẪU</a:t>
            </a:r>
            <a:r>
              <a:rPr lang="vi-VN" b="1" dirty="0"/>
              <a:t/>
            </a:r>
            <a:br>
              <a:rPr lang="vi-VN" b="1" dirty="0"/>
            </a:br>
            <a:endParaRPr lang="vi-VN" dirty="0"/>
          </a:p>
        </p:txBody>
      </p:sp>
      <p:sp>
        <p:nvSpPr>
          <p:cNvPr id="3" name="Rectangle 2"/>
          <p:cNvSpPr/>
          <p:nvPr/>
        </p:nvSpPr>
        <p:spPr>
          <a:xfrm>
            <a:off x="1106904" y="1930400"/>
            <a:ext cx="6806323" cy="369332"/>
          </a:xfrm>
          <a:prstGeom prst="rect">
            <a:avLst/>
          </a:prstGeom>
        </p:spPr>
        <p:txBody>
          <a:bodyPr wrap="square">
            <a:spAutoFit/>
          </a:bodyPr>
          <a:lstStyle/>
          <a:p>
            <a:pPr marL="285750" indent="-285750">
              <a:buFont typeface="Wingdings" panose="05000000000000000000" pitchFamily="2" charset="2"/>
              <a:buChar char="q"/>
            </a:pPr>
            <a:r>
              <a:rPr lang="vi-VN" dirty="0"/>
              <a:t>Giải thuật Aho-Corasick Algorithm</a:t>
            </a:r>
          </a:p>
        </p:txBody>
      </p:sp>
      <p:sp>
        <p:nvSpPr>
          <p:cNvPr id="4" name="Rectangle 3"/>
          <p:cNvSpPr/>
          <p:nvPr/>
        </p:nvSpPr>
        <p:spPr>
          <a:xfrm>
            <a:off x="1106904" y="4122305"/>
            <a:ext cx="8037095" cy="1477328"/>
          </a:xfrm>
          <a:prstGeom prst="rect">
            <a:avLst/>
          </a:prstGeom>
        </p:spPr>
        <p:txBody>
          <a:bodyPr wrap="square">
            <a:spAutoFit/>
          </a:bodyPr>
          <a:lstStyle/>
          <a:p>
            <a:pPr marL="285750" indent="-285750">
              <a:buFont typeface="Wingdings" panose="05000000000000000000" pitchFamily="2" charset="2"/>
              <a:buChar char="q"/>
            </a:pPr>
            <a:r>
              <a:rPr lang="vi-VN" dirty="0"/>
              <a:t>Trong hình </a:t>
            </a:r>
            <a:r>
              <a:rPr lang="vi-VN" dirty="0" smtClean="0"/>
              <a:t>mô </a:t>
            </a:r>
            <a:r>
              <a:rPr lang="vi-VN" dirty="0"/>
              <a:t>tả một cây Trie với tập từ khóa K={he,she,his,hers}</a:t>
            </a:r>
          </a:p>
          <a:p>
            <a:r>
              <a:rPr lang="vi-VN" dirty="0"/>
              <a:t> </a:t>
            </a:r>
            <a:r>
              <a:rPr lang="vi-VN" dirty="0" smtClean="0"/>
              <a:t>    K</a:t>
            </a:r>
            <a:r>
              <a:rPr lang="vi-VN" dirty="0"/>
              <a:t>={he,she,his,hers} </a:t>
            </a:r>
          </a:p>
          <a:p>
            <a:r>
              <a:rPr lang="vi-VN" dirty="0" smtClean="0"/>
              <a:t>     (</a:t>
            </a:r>
            <a:r>
              <a:rPr lang="vi-VN" dirty="0"/>
              <a:t>hình (a)) và máy trạng thái hữu hạn tương ứng (hình (b)). </a:t>
            </a:r>
            <a:endParaRPr lang="vi-VN" dirty="0" smtClean="0"/>
          </a:p>
          <a:p>
            <a:endParaRPr lang="vi-VN" dirty="0" smtClean="0"/>
          </a:p>
          <a:p>
            <a:endParaRPr lang="vi-VN" dirty="0"/>
          </a:p>
        </p:txBody>
      </p:sp>
      <p:sp>
        <p:nvSpPr>
          <p:cNvPr id="5" name="Rectangle 4"/>
          <p:cNvSpPr/>
          <p:nvPr/>
        </p:nvSpPr>
        <p:spPr>
          <a:xfrm>
            <a:off x="1106905" y="2610854"/>
            <a:ext cx="8037096" cy="1477328"/>
          </a:xfrm>
          <a:prstGeom prst="rect">
            <a:avLst/>
          </a:prstGeom>
        </p:spPr>
        <p:txBody>
          <a:bodyPr wrap="square">
            <a:spAutoFit/>
          </a:bodyPr>
          <a:lstStyle/>
          <a:p>
            <a:pPr marL="285750" indent="-285750">
              <a:buFont typeface="Wingdings" panose="05000000000000000000" pitchFamily="2" charset="2"/>
              <a:buChar char="q"/>
            </a:pPr>
            <a:r>
              <a:rPr lang="vi-VN" dirty="0" smtClean="0"/>
              <a:t>Ý </a:t>
            </a:r>
            <a:r>
              <a:rPr lang="vi-VN" dirty="0"/>
              <a:t>tưởng: </a:t>
            </a:r>
            <a:endParaRPr lang="vi-VN" dirty="0" smtClean="0"/>
          </a:p>
          <a:p>
            <a:r>
              <a:rPr lang="vi-VN" dirty="0" smtClean="0"/>
              <a:t>		•  Xây dựng cây từ khóa và tìm kiếm sự xuất hiện của từ khóa 			           trong mẫu còn lại</a:t>
            </a:r>
          </a:p>
          <a:p>
            <a:r>
              <a:rPr lang="vi-VN" dirty="0" smtClean="0"/>
              <a:t>		•  Cây </a:t>
            </a:r>
            <a:r>
              <a:rPr lang="vi-VN" dirty="0"/>
              <a:t>từ khóa: Sử dụng Máy trạng thái hữu hạn</a:t>
            </a:r>
          </a:p>
          <a:p>
            <a:r>
              <a:rPr lang="vi-VN" dirty="0" smtClean="0"/>
              <a:t>		•  Tìm </a:t>
            </a:r>
            <a:r>
              <a:rPr lang="vi-VN" dirty="0"/>
              <a:t>từ khóa sử dụng thuật toán Knuth-Morris-Pratt</a:t>
            </a:r>
          </a:p>
        </p:txBody>
      </p:sp>
    </p:spTree>
    <p:extLst>
      <p:ext uri="{BB962C8B-B14F-4D97-AF65-F5344CB8AC3E}">
        <p14:creationId xmlns:p14="http://schemas.microsoft.com/office/powerpoint/2010/main" val="22414080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3874"/>
          </a:xfrm>
        </p:spPr>
        <p:txBody>
          <a:bodyPr>
            <a:normAutofit/>
          </a:bodyPr>
          <a:lstStyle/>
          <a:p>
            <a:pPr algn="ctr"/>
            <a:r>
              <a:rPr lang="vi-VN" sz="2800" dirty="0"/>
              <a:t>ĐỐI SÁNH MẪU</a:t>
            </a:r>
          </a:p>
        </p:txBody>
      </p:sp>
      <p:pic>
        <p:nvPicPr>
          <p:cNvPr id="3" name="Picture 2"/>
          <p:cNvPicPr>
            <a:picLocks noChangeAspect="1"/>
          </p:cNvPicPr>
          <p:nvPr/>
        </p:nvPicPr>
        <p:blipFill>
          <a:blip r:embed="rId2"/>
          <a:stretch>
            <a:fillRect/>
          </a:stretch>
        </p:blipFill>
        <p:spPr>
          <a:xfrm>
            <a:off x="1840832" y="1514024"/>
            <a:ext cx="5402179" cy="4922870"/>
          </a:xfrm>
          <a:prstGeom prst="rect">
            <a:avLst/>
          </a:prstGeom>
        </p:spPr>
      </p:pic>
    </p:spTree>
    <p:extLst>
      <p:ext uri="{BB962C8B-B14F-4D97-AF65-F5344CB8AC3E}">
        <p14:creationId xmlns:p14="http://schemas.microsoft.com/office/powerpoint/2010/main" val="5259733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429" y="248653"/>
            <a:ext cx="8596668" cy="605589"/>
          </a:xfrm>
        </p:spPr>
        <p:txBody>
          <a:bodyPr>
            <a:normAutofit/>
          </a:bodyPr>
          <a:lstStyle/>
          <a:p>
            <a:pPr algn="ctr"/>
            <a:r>
              <a:rPr lang="vi-VN" sz="2800" dirty="0"/>
              <a:t>ĐỐI SÁNH MẪU</a:t>
            </a:r>
          </a:p>
        </p:txBody>
      </p:sp>
      <p:sp>
        <p:nvSpPr>
          <p:cNvPr id="4" name="Rectangle 3"/>
          <p:cNvSpPr/>
          <p:nvPr/>
        </p:nvSpPr>
        <p:spPr>
          <a:xfrm>
            <a:off x="713429" y="986590"/>
            <a:ext cx="8430571" cy="5355312"/>
          </a:xfrm>
          <a:prstGeom prst="rect">
            <a:avLst/>
          </a:prstGeom>
        </p:spPr>
        <p:txBody>
          <a:bodyPr wrap="square">
            <a:spAutoFit/>
          </a:bodyPr>
          <a:lstStyle/>
          <a:p>
            <a:r>
              <a:rPr lang="vi-VN" dirty="0"/>
              <a:t>Phân tích</a:t>
            </a:r>
            <a:r>
              <a:rPr lang="vi-VN" dirty="0" smtClean="0"/>
              <a:t>:</a:t>
            </a:r>
          </a:p>
          <a:p>
            <a:pPr lvl="1"/>
            <a:r>
              <a:rPr lang="vi-VN" dirty="0"/>
              <a:t>Với mỗi nút i của cây Trie, ta gọi xâu tạo bởi các kí tự trên đường đi từ 0 tới i là nhãn đường đi của nút i. Có thể thấy cây Trie cho một tập các từ khóa có các đặc điểm sau:</a:t>
            </a:r>
          </a:p>
          <a:p>
            <a:pPr lvl="1"/>
            <a:r>
              <a:rPr lang="vi-VN" dirty="0"/>
              <a:t>-	Mỗi từ khóa của K sẽ tương ứng với một nút trong cây trie có nhãn </a:t>
            </a:r>
            <a:r>
              <a:rPr lang="vi-VN" dirty="0" smtClean="0"/>
              <a:t>	đường </a:t>
            </a:r>
            <a:r>
              <a:rPr lang="vi-VN" dirty="0"/>
              <a:t>đường đi của nút đi là từ khóa đó. Ví dụ mỗi từ khóa trong hình </a:t>
            </a:r>
            <a:r>
              <a:rPr lang="vi-VN" dirty="0" smtClean="0"/>
              <a:t>	(</a:t>
            </a:r>
            <a:r>
              <a:rPr lang="vi-VN" dirty="0"/>
              <a:t>a) sẽ tương ứng với một nút được tô màu.</a:t>
            </a:r>
          </a:p>
          <a:p>
            <a:pPr lvl="1"/>
            <a:r>
              <a:rPr lang="vi-VN" dirty="0"/>
              <a:t>-	Các Vector màu xanh đại diện cho 1 ký tự, nối các Vector lại ta có 1 từ </a:t>
            </a:r>
            <a:r>
              <a:rPr lang="vi-VN" dirty="0" smtClean="0"/>
              <a:t>	khóa</a:t>
            </a:r>
            <a:r>
              <a:rPr lang="vi-VN" dirty="0"/>
              <a:t>, mỗi từ khóa được xác định bởi các nút được tô màu, VD: Nút 2 </a:t>
            </a:r>
            <a:r>
              <a:rPr lang="vi-VN" dirty="0" smtClean="0"/>
              <a:t>	được </a:t>
            </a:r>
            <a:r>
              <a:rPr lang="vi-VN" dirty="0"/>
              <a:t>tô màu ta có từ khóa he</a:t>
            </a:r>
          </a:p>
          <a:p>
            <a:pPr lvl="1"/>
            <a:r>
              <a:rPr lang="vi-VN" dirty="0"/>
              <a:t>-	Hai từ khóa có chung một tiền tố thì tiền tố đó sẽ là nhãn đường đi của </a:t>
            </a:r>
            <a:r>
              <a:rPr lang="vi-VN" dirty="0" smtClean="0"/>
              <a:t>	tổ </a:t>
            </a:r>
            <a:r>
              <a:rPr lang="vi-VN" dirty="0"/>
              <a:t>tiên chung gần nhất của hai nút tương ứng với hai từ khóa đó. Ví dụ </a:t>
            </a:r>
            <a:r>
              <a:rPr lang="vi-VN" dirty="0" smtClean="0"/>
              <a:t>	his </a:t>
            </a:r>
            <a:r>
              <a:rPr lang="vi-VN" dirty="0"/>
              <a:t>và hers có chung tiền tố là kí tự hh là nhãn đường đi của nút 1, là tổ </a:t>
            </a:r>
            <a:r>
              <a:rPr lang="vi-VN" dirty="0" smtClean="0"/>
              <a:t>	tiên </a:t>
            </a:r>
            <a:r>
              <a:rPr lang="vi-VN" dirty="0"/>
              <a:t>chung gần nhất của hai nút tương ứng với hai từ khóa his và hers</a:t>
            </a:r>
          </a:p>
          <a:p>
            <a:pPr lvl="1"/>
            <a:r>
              <a:rPr lang="vi-VN" dirty="0"/>
              <a:t>-	Các đường đi màu đỏ là cạnh không khớp</a:t>
            </a:r>
          </a:p>
          <a:p>
            <a:pPr lvl="1"/>
            <a:r>
              <a:rPr lang="vi-VN" dirty="0"/>
              <a:t>-	Sau khi xây dựng xong cây từ khóa ta dùng thuật toán </a:t>
            </a:r>
            <a:r>
              <a:rPr lang="vi-VN" dirty="0" smtClean="0"/>
              <a:t>Knuth-Morris-	Pratt </a:t>
            </a:r>
            <a:r>
              <a:rPr lang="vi-VN" dirty="0"/>
              <a:t>để tìm số lần xuất hiện.</a:t>
            </a:r>
          </a:p>
          <a:p>
            <a:pPr lvl="1"/>
            <a:r>
              <a:rPr lang="vi-VN" dirty="0" smtClean="0"/>
              <a:t>-	Ngoài </a:t>
            </a:r>
            <a:r>
              <a:rPr lang="vi-VN" dirty="0"/>
              <a:t>ra Các cạnh không khớp được xây dựng dựa trên luật cạnh </a:t>
            </a:r>
            <a:r>
              <a:rPr lang="vi-VN" dirty="0" smtClean="0"/>
              <a:t>	không </a:t>
            </a:r>
            <a:r>
              <a:rPr lang="vi-VN" dirty="0"/>
              <a:t>khớp sau</a:t>
            </a:r>
          </a:p>
        </p:txBody>
      </p:sp>
    </p:spTree>
    <p:extLst>
      <p:ext uri="{BB962C8B-B14F-4D97-AF65-F5344CB8AC3E}">
        <p14:creationId xmlns:p14="http://schemas.microsoft.com/office/powerpoint/2010/main" val="16819234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05589"/>
          </a:xfrm>
        </p:spPr>
        <p:txBody>
          <a:bodyPr>
            <a:normAutofit/>
          </a:bodyPr>
          <a:lstStyle/>
          <a:p>
            <a:pPr algn="ctr"/>
            <a:r>
              <a:rPr lang="vi-VN" sz="2800" dirty="0"/>
              <a:t>ĐỐI SÁNH MẪU</a:t>
            </a:r>
          </a:p>
        </p:txBody>
      </p:sp>
      <p:sp>
        <p:nvSpPr>
          <p:cNvPr id="3" name="Rectangle 2"/>
          <p:cNvSpPr/>
          <p:nvPr/>
        </p:nvSpPr>
        <p:spPr>
          <a:xfrm>
            <a:off x="677334" y="2389547"/>
            <a:ext cx="5747529" cy="1477328"/>
          </a:xfrm>
          <a:prstGeom prst="rect">
            <a:avLst/>
          </a:prstGeom>
        </p:spPr>
        <p:txBody>
          <a:bodyPr wrap="square">
            <a:spAutoFit/>
          </a:bodyPr>
          <a:lstStyle/>
          <a:p>
            <a:r>
              <a:rPr lang="vi-VN" dirty="0" smtClean="0"/>
              <a:t>Áp </a:t>
            </a:r>
            <a:r>
              <a:rPr lang="vi-VN" dirty="0"/>
              <a:t>dụng thuật toán vào công việc đối sánh mẫu</a:t>
            </a:r>
          </a:p>
          <a:p>
            <a:pPr lvl="1"/>
            <a:r>
              <a:rPr lang="vi-VN" dirty="0" smtClean="0"/>
              <a:t>-Bước </a:t>
            </a:r>
            <a:r>
              <a:rPr lang="vi-VN" dirty="0"/>
              <a:t>1: Lấy các ký tự của bài văn 1 và bài văn 2 </a:t>
            </a:r>
            <a:r>
              <a:rPr lang="vi-VN" dirty="0" smtClean="0"/>
              <a:t>		xây </a:t>
            </a:r>
            <a:r>
              <a:rPr lang="vi-VN" dirty="0"/>
              <a:t>dựng thành 2 cây từ khóa</a:t>
            </a:r>
          </a:p>
          <a:p>
            <a:pPr lvl="1"/>
            <a:r>
              <a:rPr lang="vi-VN" dirty="0" smtClean="0"/>
              <a:t>-Bước </a:t>
            </a:r>
            <a:r>
              <a:rPr lang="vi-VN" dirty="0"/>
              <a:t>2: So sánh 2 cây với nhau tìm các từ khóa </a:t>
            </a:r>
            <a:r>
              <a:rPr lang="vi-VN" dirty="0" smtClean="0"/>
              <a:t>		bằng </a:t>
            </a:r>
            <a:r>
              <a:rPr lang="vi-VN" dirty="0"/>
              <a:t>nhau</a:t>
            </a:r>
          </a:p>
        </p:txBody>
      </p:sp>
    </p:spTree>
    <p:extLst>
      <p:ext uri="{BB962C8B-B14F-4D97-AF65-F5344CB8AC3E}">
        <p14:creationId xmlns:p14="http://schemas.microsoft.com/office/powerpoint/2010/main" val="22643575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69495"/>
          </a:xfrm>
        </p:spPr>
        <p:txBody>
          <a:bodyPr>
            <a:normAutofit fontScale="90000"/>
          </a:bodyPr>
          <a:lstStyle/>
          <a:p>
            <a:pPr algn="ctr"/>
            <a:r>
              <a:rPr lang="en-US" sz="2400" b="1" dirty="0"/>
              <a:t>NÉN TẬP TIN</a:t>
            </a:r>
            <a:r>
              <a:rPr lang="vi-VN" sz="2400" b="1" dirty="0"/>
              <a:t/>
            </a:r>
            <a:br>
              <a:rPr lang="vi-VN" sz="2400" b="1" dirty="0"/>
            </a:br>
            <a:r>
              <a:rPr lang="vi-VN" sz="2800" dirty="0"/>
              <a:t/>
            </a:r>
            <a:br>
              <a:rPr lang="vi-VN" sz="2800" dirty="0"/>
            </a:br>
            <a:endParaRPr lang="vi-VN" sz="2800" dirty="0"/>
          </a:p>
        </p:txBody>
      </p:sp>
      <p:sp>
        <p:nvSpPr>
          <p:cNvPr id="3" name="Rectangle 2"/>
          <p:cNvSpPr/>
          <p:nvPr/>
        </p:nvSpPr>
        <p:spPr>
          <a:xfrm>
            <a:off x="677335" y="1305342"/>
            <a:ext cx="8596668" cy="3970318"/>
          </a:xfrm>
          <a:prstGeom prst="rect">
            <a:avLst/>
          </a:prstGeom>
        </p:spPr>
        <p:txBody>
          <a:bodyPr wrap="square">
            <a:spAutoFit/>
          </a:bodyPr>
          <a:lstStyle/>
          <a:p>
            <a:pPr marL="285750" indent="-285750">
              <a:buFont typeface="Wingdings" panose="05000000000000000000" pitchFamily="2" charset="2"/>
              <a:buChar char="q"/>
            </a:pPr>
            <a:r>
              <a:rPr lang="vi-VN" dirty="0" smtClean="0"/>
              <a:t>Mục </a:t>
            </a:r>
            <a:r>
              <a:rPr lang="vi-VN" dirty="0"/>
              <a:t>đích của nén dữ liệu: </a:t>
            </a:r>
          </a:p>
          <a:p>
            <a:pPr lvl="1"/>
            <a:r>
              <a:rPr lang="vi-VN" dirty="0"/>
              <a:t>•	Giảm kích thước dữ liệu: </a:t>
            </a:r>
          </a:p>
          <a:p>
            <a:pPr lvl="1"/>
            <a:r>
              <a:rPr lang="vi-VN" dirty="0"/>
              <a:t>•	Khi lưu trữ Khi truyền dữ liệu </a:t>
            </a:r>
          </a:p>
          <a:p>
            <a:pPr lvl="1"/>
            <a:r>
              <a:rPr lang="vi-VN" dirty="0"/>
              <a:t>•	Tăng tính bảo mật</a:t>
            </a:r>
          </a:p>
          <a:p>
            <a:pPr lvl="1"/>
            <a:r>
              <a:rPr lang="vi-VN" dirty="0"/>
              <a:t>Có 2 hình thức nén:</a:t>
            </a:r>
          </a:p>
          <a:p>
            <a:pPr lvl="2"/>
            <a:r>
              <a:rPr lang="vi-VN" dirty="0"/>
              <a:t>Nén bảo toàn thông tin:</a:t>
            </a:r>
          </a:p>
          <a:p>
            <a:pPr lvl="2"/>
            <a:r>
              <a:rPr lang="vi-VN" dirty="0" smtClean="0"/>
              <a:t>	•</a:t>
            </a:r>
            <a:r>
              <a:rPr lang="vi-VN" dirty="0"/>
              <a:t>	Không mất mát thông tin nguyên thuỷ</a:t>
            </a:r>
          </a:p>
          <a:p>
            <a:pPr lvl="2"/>
            <a:r>
              <a:rPr lang="vi-VN" dirty="0" smtClean="0"/>
              <a:t>	•</a:t>
            </a:r>
            <a:r>
              <a:rPr lang="vi-VN" dirty="0"/>
              <a:t>	Hiệu suất nén không cao: 10% - 60%</a:t>
            </a:r>
          </a:p>
          <a:p>
            <a:pPr lvl="2"/>
            <a:r>
              <a:rPr lang="vi-VN" dirty="0" smtClean="0"/>
              <a:t>	•</a:t>
            </a:r>
            <a:r>
              <a:rPr lang="vi-VN" dirty="0"/>
              <a:t>	Các giải thuật tiêu biểu: RLE, Arithmetic, Huffman, LZ77, </a:t>
            </a:r>
            <a:r>
              <a:rPr lang="vi-VN" dirty="0" smtClean="0"/>
              <a:t>			LZ78</a:t>
            </a:r>
            <a:r>
              <a:rPr lang="vi-VN" dirty="0"/>
              <a:t>,…</a:t>
            </a:r>
          </a:p>
          <a:p>
            <a:pPr lvl="2"/>
            <a:r>
              <a:rPr lang="vi-VN" dirty="0"/>
              <a:t>Nén không bảo toàn thông tin:</a:t>
            </a:r>
          </a:p>
          <a:p>
            <a:pPr lvl="2"/>
            <a:r>
              <a:rPr lang="vi-VN" dirty="0" smtClean="0"/>
              <a:t>	•</a:t>
            </a:r>
            <a:r>
              <a:rPr lang="vi-VN" dirty="0"/>
              <a:t>	Thông tin nguyên thủy bị mất mát</a:t>
            </a:r>
          </a:p>
          <a:p>
            <a:pPr lvl="2"/>
            <a:r>
              <a:rPr lang="vi-VN" dirty="0" smtClean="0"/>
              <a:t>	•</a:t>
            </a:r>
            <a:r>
              <a:rPr lang="vi-VN" dirty="0"/>
              <a:t>	Hiệu suất nén cao 40% - 90%</a:t>
            </a:r>
          </a:p>
          <a:p>
            <a:pPr lvl="2"/>
            <a:r>
              <a:rPr lang="vi-VN" dirty="0" smtClean="0"/>
              <a:t>	•</a:t>
            </a:r>
            <a:r>
              <a:rPr lang="vi-VN" dirty="0"/>
              <a:t>	Các giải thuật tiêu biểu: JPEG, MP3, MP4,…</a:t>
            </a:r>
          </a:p>
        </p:txBody>
      </p:sp>
    </p:spTree>
    <p:extLst>
      <p:ext uri="{BB962C8B-B14F-4D97-AF65-F5344CB8AC3E}">
        <p14:creationId xmlns:p14="http://schemas.microsoft.com/office/powerpoint/2010/main" val="37844318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72</TotalTime>
  <Words>589</Words>
  <Application>Microsoft Office PowerPoint</Application>
  <PresentationFormat>Widescreen</PresentationFormat>
  <Paragraphs>151</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Arial </vt:lpstr>
      <vt:lpstr>Tahoma</vt:lpstr>
      <vt:lpstr>Times New Roman</vt:lpstr>
      <vt:lpstr>Trebuchet MS</vt:lpstr>
      <vt:lpstr>Wingdings</vt:lpstr>
      <vt:lpstr>Wingdings 3</vt:lpstr>
      <vt:lpstr>Facet</vt:lpstr>
      <vt:lpstr>Nhóm 9</vt:lpstr>
      <vt:lpstr>Tìm kiếm chuỗi</vt:lpstr>
      <vt:lpstr>Tìm kiếm chuỗi</vt:lpstr>
      <vt:lpstr>Tìm kiếm chuỗi</vt:lpstr>
      <vt:lpstr>ĐỐI SÁNH MẪU </vt:lpstr>
      <vt:lpstr>ĐỐI SÁNH MẪU</vt:lpstr>
      <vt:lpstr>ĐỐI SÁNH MẪU</vt:lpstr>
      <vt:lpstr>ĐỐI SÁNH MẪU</vt:lpstr>
      <vt:lpstr>NÉN TẬP TIN  </vt:lpstr>
      <vt:lpstr>NÉN TẬP TIN</vt:lpstr>
      <vt:lpstr>NÉN TẬP TIN</vt:lpstr>
      <vt:lpstr>NÉN TẬP TIN</vt:lpstr>
      <vt:lpstr>Nén tập tin</vt:lpstr>
      <vt:lpstr>Nén tập tin</vt:lpstr>
      <vt:lpstr>Nén tập tin</vt:lpstr>
      <vt:lpstr>Sắp xếp trộn(merge sort)</vt:lpstr>
      <vt:lpstr>Sắp xếp trộn(merge sort)</vt:lpstr>
      <vt:lpstr>Mã hóa </vt:lpstr>
      <vt:lpstr>Mã hóa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Nhóm 9</dc:title>
  <dc:creator>Duy Khoa</dc:creator>
  <cp:lastModifiedBy>Duy Khoa</cp:lastModifiedBy>
  <cp:revision>56</cp:revision>
  <dcterms:created xsi:type="dcterms:W3CDTF">2019-12-27T07:30:50Z</dcterms:created>
  <dcterms:modified xsi:type="dcterms:W3CDTF">2019-12-27T08:43:26Z</dcterms:modified>
</cp:coreProperties>
</file>