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57" r:id="rId3"/>
    <p:sldId id="288" r:id="rId4"/>
    <p:sldId id="289" r:id="rId5"/>
    <p:sldId id="261" r:id="rId6"/>
    <p:sldId id="287" r:id="rId7"/>
    <p:sldId id="263" r:id="rId8"/>
    <p:sldId id="290" r:id="rId9"/>
    <p:sldId id="291" r:id="rId10"/>
    <p:sldId id="292" r:id="rId11"/>
    <p:sldId id="294" r:id="rId12"/>
    <p:sldId id="293" r:id="rId13"/>
    <p:sldId id="286" r:id="rId14"/>
    <p:sldId id="264" r:id="rId15"/>
    <p:sldId id="295" r:id="rId16"/>
    <p:sldId id="296" r:id="rId17"/>
    <p:sldId id="285" r:id="rId18"/>
  </p:sldIdLst>
  <p:sldSz cx="9144000" cy="5143500" type="screen16x9"/>
  <p:notesSz cx="6858000" cy="9144000"/>
  <p:embeddedFontLst>
    <p:embeddedFont>
      <p:font typeface="Roboto Condensed" charset="0"/>
      <p:regular r:id="rId20"/>
      <p:bold r:id="rId21"/>
      <p:italic r:id="rId22"/>
      <p:boldItalic r:id="rId23"/>
    </p:embeddedFont>
    <p:embeddedFont>
      <p:font typeface="Times" pitchFamily="18" charset="0"/>
      <p:regular r:id="rId24"/>
      <p:bold r:id="rId25"/>
      <p:italic r:id="rId26"/>
      <p:boldItalic r:id="rId27"/>
    </p:embeddedFont>
    <p:embeddedFont>
      <p:font typeface="Oswald"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E0A4893-AAB0-4B11-921F-C880B1FEBE3C}">
  <a:tblStyle styleId="{BE0A4893-AAB0-4B11-921F-C880B1FEBE3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1" d="100"/>
          <a:sy n="121" d="100"/>
        </p:scale>
        <p:origin x="-346"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9602002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65a98d20e4_1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65a98d20e4_1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7"/>
        <p:cNvGrpSpPr/>
        <p:nvPr/>
      </p:nvGrpSpPr>
      <p:grpSpPr>
        <a:xfrm>
          <a:off x="0" y="0"/>
          <a:ext cx="0" cy="0"/>
          <a:chOff x="0" y="0"/>
          <a:chExt cx="0" cy="0"/>
        </a:xfrm>
      </p:grpSpPr>
      <p:grpSp>
        <p:nvGrpSpPr>
          <p:cNvPr id="88" name="Google Shape;88;p7"/>
          <p:cNvGrpSpPr/>
          <p:nvPr/>
        </p:nvGrpSpPr>
        <p:grpSpPr>
          <a:xfrm>
            <a:off x="6791633" y="3181575"/>
            <a:ext cx="2352143" cy="2284388"/>
            <a:chOff x="6172200" y="2656118"/>
            <a:chExt cx="2971754" cy="2886151"/>
          </a:xfrm>
        </p:grpSpPr>
        <p:sp>
          <p:nvSpPr>
            <p:cNvPr id="89" name="Google Shape;89;p7"/>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94" name="Google Shape;94;p7"/>
          <p:cNvGrpSpPr/>
          <p:nvPr/>
        </p:nvGrpSpPr>
        <p:grpSpPr>
          <a:xfrm>
            <a:off x="-32" y="-228027"/>
            <a:ext cx="2163561" cy="1347300"/>
            <a:chOff x="-32" y="-215963"/>
            <a:chExt cx="2163561" cy="1347300"/>
          </a:xfrm>
        </p:grpSpPr>
        <p:sp>
          <p:nvSpPr>
            <p:cNvPr id="95" name="Google Shape;95;p7"/>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00" name="Google Shape;100;p7"/>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7"/>
          <p:cNvSpPr txBox="1">
            <a:spLocks noGrp="1"/>
          </p:cNvSpPr>
          <p:nvPr>
            <p:ph type="body" idx="1"/>
          </p:nvPr>
        </p:nvSpPr>
        <p:spPr>
          <a:xfrm>
            <a:off x="103142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2" name="Google Shape;102;p7"/>
          <p:cNvSpPr txBox="1">
            <a:spLocks noGrp="1"/>
          </p:cNvSpPr>
          <p:nvPr>
            <p:ph type="body" idx="2"/>
          </p:nvPr>
        </p:nvSpPr>
        <p:spPr>
          <a:xfrm>
            <a:off x="317327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3" name="Google Shape;103;p7"/>
          <p:cNvSpPr txBox="1">
            <a:spLocks noGrp="1"/>
          </p:cNvSpPr>
          <p:nvPr>
            <p:ph type="body" idx="3"/>
          </p:nvPr>
        </p:nvSpPr>
        <p:spPr>
          <a:xfrm>
            <a:off x="5315125" y="1830425"/>
            <a:ext cx="2037600" cy="3095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4" name="Google Shape;104;p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ansparent Shapes">
  <p:cSld name="BLANK_1">
    <p:bg>
      <p:bgPr>
        <a:solidFill>
          <a:srgbClr val="3796BF"/>
        </a:solidFill>
        <a:effectLst/>
      </p:bgPr>
    </p:bg>
    <p:spTree>
      <p:nvGrpSpPr>
        <p:cNvPr id="1"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4" name="TextBox 3"/>
          <p:cNvSpPr txBox="1"/>
          <p:nvPr/>
        </p:nvSpPr>
        <p:spPr>
          <a:xfrm>
            <a:off x="1981200" y="666750"/>
            <a:ext cx="5105400" cy="707886"/>
          </a:xfrm>
          <a:prstGeom prst="rect">
            <a:avLst/>
          </a:prstGeom>
          <a:noFill/>
        </p:spPr>
        <p:txBody>
          <a:bodyPr wrap="square" rtlCol="0">
            <a:spAutoFit/>
          </a:bodyPr>
          <a:lstStyle/>
          <a:p>
            <a:pPr algn="ctr"/>
            <a:r>
              <a:rPr lang="en-US" sz="2000" b="1" dirty="0" smtClean="0">
                <a:solidFill>
                  <a:srgbClr val="FFFFFF"/>
                </a:solidFill>
                <a:latin typeface="Oswald"/>
                <a:ea typeface="Oswald"/>
                <a:cs typeface="Oswald"/>
                <a:sym typeface="Oswald"/>
              </a:rPr>
              <a:t>BÁO CÁO MÔN </a:t>
            </a:r>
          </a:p>
          <a:p>
            <a:pPr algn="ctr"/>
            <a:r>
              <a:rPr lang="en-US" sz="2000" b="1" dirty="0" smtClean="0">
                <a:solidFill>
                  <a:srgbClr val="FFFFFF"/>
                </a:solidFill>
                <a:latin typeface="Oswald"/>
                <a:ea typeface="Oswald"/>
                <a:cs typeface="Oswald"/>
                <a:sym typeface="Oswald"/>
              </a:rPr>
              <a:t>CÔNG NGHỆ MẠNG KHÔNG DÂY</a:t>
            </a:r>
            <a:endParaRPr lang="en-US" sz="2000" b="1" dirty="0">
              <a:solidFill>
                <a:srgbClr val="FFFFFF"/>
              </a:solidFill>
              <a:latin typeface="Oswald"/>
              <a:ea typeface="Oswald"/>
              <a:cs typeface="Oswald"/>
              <a:sym typeface="Oswald"/>
            </a:endParaRPr>
          </a:p>
        </p:txBody>
      </p:sp>
      <p:sp>
        <p:nvSpPr>
          <p:cNvPr id="5" name="TextBox 4"/>
          <p:cNvSpPr txBox="1"/>
          <p:nvPr/>
        </p:nvSpPr>
        <p:spPr>
          <a:xfrm>
            <a:off x="1447800" y="1809750"/>
            <a:ext cx="5943600" cy="1015663"/>
          </a:xfrm>
          <a:prstGeom prst="rect">
            <a:avLst/>
          </a:prstGeom>
          <a:noFill/>
        </p:spPr>
        <p:txBody>
          <a:bodyPr wrap="square" rtlCol="0">
            <a:spAutoFit/>
          </a:bodyPr>
          <a:lstStyle/>
          <a:p>
            <a:pPr algn="ctr"/>
            <a:r>
              <a:rPr lang="en-US" sz="2000" b="1" dirty="0">
                <a:solidFill>
                  <a:srgbClr val="FFFFFF"/>
                </a:solidFill>
                <a:latin typeface="Oswald"/>
                <a:ea typeface="Oswald"/>
                <a:cs typeface="Oswald"/>
                <a:sym typeface="Oswald"/>
              </a:rPr>
              <a:t>A Review of Network Based Mobility Management Schemes, WSN Mobility in 6LoWPAN Domain </a:t>
            </a:r>
            <a:r>
              <a:rPr lang="en-US" sz="2000" b="1" dirty="0" smtClean="0">
                <a:solidFill>
                  <a:srgbClr val="FFFFFF"/>
                </a:solidFill>
                <a:latin typeface="Oswald"/>
                <a:ea typeface="Oswald"/>
                <a:cs typeface="Oswald"/>
                <a:sym typeface="Oswald"/>
              </a:rPr>
              <a:t>and </a:t>
            </a:r>
            <a:r>
              <a:rPr lang="en-US" sz="2000" b="1" dirty="0">
                <a:solidFill>
                  <a:srgbClr val="FFFFFF"/>
                </a:solidFill>
                <a:latin typeface="Oswald"/>
                <a:ea typeface="Oswald"/>
                <a:cs typeface="Oswald"/>
                <a:sym typeface="Oswald"/>
              </a:rPr>
              <a:t>Open Challenges</a:t>
            </a:r>
          </a:p>
        </p:txBody>
      </p:sp>
      <p:sp>
        <p:nvSpPr>
          <p:cNvPr id="6" name="TextBox 5"/>
          <p:cNvSpPr txBox="1"/>
          <p:nvPr/>
        </p:nvSpPr>
        <p:spPr>
          <a:xfrm>
            <a:off x="5747582" y="2876550"/>
            <a:ext cx="2743200" cy="1169551"/>
          </a:xfrm>
          <a:prstGeom prst="rect">
            <a:avLst/>
          </a:prstGeom>
          <a:noFill/>
        </p:spPr>
        <p:txBody>
          <a:bodyPr wrap="square" rtlCol="0">
            <a:spAutoFit/>
          </a:bodyPr>
          <a:lstStyle/>
          <a:p>
            <a:r>
              <a:rPr lang="en-US" dirty="0" smtClean="0">
                <a:solidFill>
                  <a:schemeClr val="bg1"/>
                </a:solidFill>
              </a:rPr>
              <a:t>GVHD: </a:t>
            </a:r>
            <a:r>
              <a:rPr lang="en-US" dirty="0" err="1" smtClean="0">
                <a:solidFill>
                  <a:schemeClr val="bg1"/>
                </a:solidFill>
              </a:rPr>
              <a:t>Lê</a:t>
            </a:r>
            <a:r>
              <a:rPr lang="en-US" dirty="0" smtClean="0">
                <a:solidFill>
                  <a:schemeClr val="bg1"/>
                </a:solidFill>
              </a:rPr>
              <a:t> </a:t>
            </a:r>
            <a:r>
              <a:rPr lang="en-US" dirty="0" err="1" smtClean="0">
                <a:solidFill>
                  <a:schemeClr val="bg1"/>
                </a:solidFill>
              </a:rPr>
              <a:t>Vũ</a:t>
            </a:r>
            <a:r>
              <a:rPr lang="en-US" dirty="0" smtClean="0">
                <a:solidFill>
                  <a:schemeClr val="bg1"/>
                </a:solidFill>
              </a:rPr>
              <a:t> </a:t>
            </a:r>
          </a:p>
          <a:p>
            <a:r>
              <a:rPr lang="en-US" dirty="0" err="1" smtClean="0">
                <a:solidFill>
                  <a:schemeClr val="bg1"/>
                </a:solidFill>
              </a:rPr>
              <a:t>Thành</a:t>
            </a:r>
            <a:r>
              <a:rPr lang="en-US" dirty="0" smtClean="0">
                <a:solidFill>
                  <a:schemeClr val="bg1"/>
                </a:solidFill>
              </a:rPr>
              <a:t> </a:t>
            </a:r>
            <a:r>
              <a:rPr lang="en-US" dirty="0" err="1" smtClean="0">
                <a:solidFill>
                  <a:schemeClr val="bg1"/>
                </a:solidFill>
              </a:rPr>
              <a:t>Viên</a:t>
            </a:r>
            <a:r>
              <a:rPr lang="en-US" dirty="0" smtClean="0">
                <a:solidFill>
                  <a:schemeClr val="bg1"/>
                </a:solidFill>
              </a:rPr>
              <a:t>:</a:t>
            </a:r>
          </a:p>
          <a:p>
            <a:r>
              <a:rPr lang="en-US" dirty="0" smtClean="0">
                <a:solidFill>
                  <a:schemeClr val="bg1"/>
                </a:solidFill>
              </a:rPr>
              <a:t>	</a:t>
            </a:r>
            <a:r>
              <a:rPr lang="en-US" dirty="0" err="1" smtClean="0">
                <a:solidFill>
                  <a:schemeClr val="bg1"/>
                </a:solidFill>
              </a:rPr>
              <a:t>Phan</a:t>
            </a:r>
            <a:r>
              <a:rPr lang="en-US" dirty="0" smtClean="0">
                <a:solidFill>
                  <a:schemeClr val="bg1"/>
                </a:solidFill>
              </a:rPr>
              <a:t> </a:t>
            </a:r>
            <a:r>
              <a:rPr lang="en-US" dirty="0" err="1" smtClean="0">
                <a:solidFill>
                  <a:schemeClr val="bg1"/>
                </a:solidFill>
              </a:rPr>
              <a:t>Văn</a:t>
            </a:r>
            <a:r>
              <a:rPr lang="en-US" dirty="0" smtClean="0">
                <a:solidFill>
                  <a:schemeClr val="bg1"/>
                </a:solidFill>
              </a:rPr>
              <a:t> </a:t>
            </a:r>
            <a:r>
              <a:rPr lang="en-US" dirty="0" err="1" smtClean="0">
                <a:solidFill>
                  <a:schemeClr val="bg1"/>
                </a:solidFill>
              </a:rPr>
              <a:t>Khánh</a:t>
            </a:r>
            <a:endParaRPr lang="en-US" dirty="0" smtClean="0">
              <a:solidFill>
                <a:schemeClr val="bg1"/>
              </a:solidFill>
            </a:endParaRPr>
          </a:p>
          <a:p>
            <a:r>
              <a:rPr lang="en-US" dirty="0" smtClean="0">
                <a:solidFill>
                  <a:schemeClr val="bg1"/>
                </a:solidFill>
              </a:rPr>
              <a:t>	</a:t>
            </a:r>
            <a:r>
              <a:rPr lang="en-US" dirty="0" err="1" smtClean="0">
                <a:solidFill>
                  <a:schemeClr val="bg1"/>
                </a:solidFill>
              </a:rPr>
              <a:t>Nguyễn</a:t>
            </a:r>
            <a:r>
              <a:rPr lang="en-US" dirty="0" smtClean="0">
                <a:solidFill>
                  <a:schemeClr val="bg1"/>
                </a:solidFill>
              </a:rPr>
              <a:t> Minh </a:t>
            </a:r>
            <a:r>
              <a:rPr lang="en-US" dirty="0" err="1" smtClean="0">
                <a:solidFill>
                  <a:schemeClr val="bg1"/>
                </a:solidFill>
              </a:rPr>
              <a:t>Mẫn</a:t>
            </a:r>
            <a:endParaRPr lang="en-US" dirty="0" smtClean="0">
              <a:solidFill>
                <a:schemeClr val="bg1"/>
              </a:solidFill>
            </a:endParaRPr>
          </a:p>
          <a:p>
            <a:r>
              <a:rPr lang="en-US" dirty="0" smtClean="0">
                <a:solidFill>
                  <a:schemeClr val="bg1"/>
                </a:solidFill>
              </a:rPr>
              <a:t>	</a:t>
            </a:r>
            <a:r>
              <a:rPr lang="en-US" dirty="0" err="1" smtClean="0">
                <a:solidFill>
                  <a:schemeClr val="bg1"/>
                </a:solidFill>
              </a:rPr>
              <a:t>Nguyễn</a:t>
            </a:r>
            <a:r>
              <a:rPr lang="en-US" dirty="0" smtClean="0">
                <a:solidFill>
                  <a:schemeClr val="bg1"/>
                </a:solidFill>
              </a:rPr>
              <a:t> </a:t>
            </a:r>
            <a:r>
              <a:rPr lang="en-US" dirty="0" err="1" smtClean="0">
                <a:solidFill>
                  <a:schemeClr val="bg1"/>
                </a:solidFill>
              </a:rPr>
              <a:t>Tiến</a:t>
            </a:r>
            <a:r>
              <a:rPr lang="en-US" dirty="0" smtClean="0">
                <a:solidFill>
                  <a:schemeClr val="bg1"/>
                </a:solidFill>
              </a:rPr>
              <a:t> </a:t>
            </a:r>
            <a:r>
              <a:rPr lang="en-US" dirty="0" err="1" smtClean="0">
                <a:solidFill>
                  <a:schemeClr val="bg1"/>
                </a:solidFill>
              </a:rPr>
              <a:t>Dũng</a:t>
            </a:r>
            <a:endParaRPr lang="en-US" dirty="0">
              <a:solidFill>
                <a:schemeClr val="bg1"/>
              </a:solidFill>
            </a:endParaRPr>
          </a:p>
        </p:txBody>
      </p:sp>
      <p:sp>
        <p:nvSpPr>
          <p:cNvPr id="9" name="TextBox 8"/>
          <p:cNvSpPr txBox="1"/>
          <p:nvPr/>
        </p:nvSpPr>
        <p:spPr>
          <a:xfrm>
            <a:off x="1828800" y="4552949"/>
            <a:ext cx="4833182" cy="307777"/>
          </a:xfrm>
          <a:prstGeom prst="rect">
            <a:avLst/>
          </a:prstGeom>
          <a:noFill/>
        </p:spPr>
        <p:txBody>
          <a:bodyPr wrap="square" rtlCol="0">
            <a:spAutoFit/>
          </a:bodyPr>
          <a:lstStyle/>
          <a:p>
            <a:pPr algn="ctr"/>
            <a:r>
              <a:rPr lang="en-US" dirty="0" err="1" smtClean="0">
                <a:solidFill>
                  <a:schemeClr val="bg1"/>
                </a:solidFill>
              </a:rPr>
              <a:t>Đà</a:t>
            </a:r>
            <a:r>
              <a:rPr lang="en-US" dirty="0" smtClean="0">
                <a:solidFill>
                  <a:schemeClr val="bg1"/>
                </a:solidFill>
              </a:rPr>
              <a:t> </a:t>
            </a:r>
            <a:r>
              <a:rPr lang="en-US" dirty="0" err="1" smtClean="0">
                <a:solidFill>
                  <a:schemeClr val="bg1"/>
                </a:solidFill>
              </a:rPr>
              <a:t>Nẵng</a:t>
            </a:r>
            <a:r>
              <a:rPr lang="en-US" dirty="0" smtClean="0">
                <a:solidFill>
                  <a:schemeClr val="bg1"/>
                </a:solidFill>
              </a:rPr>
              <a:t>, 3/2021</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2" name="Google Shape;232;p19"/>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TextBox 2"/>
          <p:cNvSpPr txBox="1"/>
          <p:nvPr/>
        </p:nvSpPr>
        <p:spPr>
          <a:xfrm>
            <a:off x="1447800" y="449818"/>
            <a:ext cx="6477000" cy="369332"/>
          </a:xfrm>
          <a:prstGeom prst="rect">
            <a:avLst/>
          </a:prstGeom>
          <a:noFill/>
        </p:spPr>
        <p:txBody>
          <a:bodyPr wrap="square" rtlCol="0">
            <a:spAutoFit/>
          </a:bodyPr>
          <a:lstStyle/>
          <a:p>
            <a:pPr algn="ctr"/>
            <a:r>
              <a:rPr lang="en-US" sz="1800" b="1" dirty="0" smtClean="0"/>
              <a:t>LƯỢC ĐỒ QUẢN LÝ TÍNH DI ĐỘNG DỰA TRÊN MÁY CHỦ</a:t>
            </a:r>
            <a:endParaRPr lang="en-US" sz="1800" dirty="0"/>
          </a:p>
        </p:txBody>
      </p:sp>
      <p:sp>
        <p:nvSpPr>
          <p:cNvPr id="2" name="TextBox 1"/>
          <p:cNvSpPr txBox="1"/>
          <p:nvPr/>
        </p:nvSpPr>
        <p:spPr>
          <a:xfrm>
            <a:off x="-157178" y="3714750"/>
            <a:ext cx="4343400" cy="307777"/>
          </a:xfrm>
          <a:prstGeom prst="rect">
            <a:avLst/>
          </a:prstGeom>
          <a:noFill/>
        </p:spPr>
        <p:txBody>
          <a:bodyPr wrap="square" rtlCol="0">
            <a:spAutoFit/>
          </a:bodyPr>
          <a:lstStyle/>
          <a:p>
            <a:pPr algn="ctr"/>
            <a:r>
              <a:rPr lang="en-US" b="1" dirty="0" err="1" smtClean="0"/>
              <a:t>Hình</a:t>
            </a:r>
            <a:r>
              <a:rPr lang="en-US" b="1" dirty="0" smtClean="0"/>
              <a:t> 4: </a:t>
            </a:r>
            <a:r>
              <a:rPr lang="vi-VN" b="1" dirty="0"/>
              <a:t>Ngăn xếp giao thức 6LoWPAN</a:t>
            </a:r>
            <a:endParaRPr lang="en-US" dirty="0"/>
          </a:p>
        </p:txBody>
      </p:sp>
      <p:pic>
        <p:nvPicPr>
          <p:cNvPr id="4098"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00150"/>
            <a:ext cx="3114644" cy="23492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343400" y="1352550"/>
            <a:ext cx="4252866" cy="1169551"/>
          </a:xfrm>
          <a:prstGeom prst="rect">
            <a:avLst/>
          </a:prstGeom>
          <a:noFill/>
        </p:spPr>
        <p:txBody>
          <a:bodyPr wrap="square" rtlCol="0">
            <a:spAutoFit/>
          </a:bodyPr>
          <a:lstStyle/>
          <a:p>
            <a:r>
              <a:rPr lang="vi-VN" dirty="0"/>
              <a:t>6LoWPAN thông qua các giao thức PHY và lớp MAC của IEEE 802.15.4 và cùng vớiGiao thức IPv6; nó được sử dụng làm giao thức lớp mạng trong 6LoWPAN. Lớp thích ứngcung cấp đường truyền liền mạch giữa MAC và lớp mạng</a:t>
            </a:r>
            <a:endParaRPr lang="en-US" dirty="0"/>
          </a:p>
        </p:txBody>
      </p:sp>
      <p:sp>
        <p:nvSpPr>
          <p:cNvPr id="5" name="Rectangle 3"/>
          <p:cNvSpPr>
            <a:spLocks noChangeArrowheads="1"/>
          </p:cNvSpPr>
          <p:nvPr/>
        </p:nvSpPr>
        <p:spPr bwMode="auto">
          <a:xfrm>
            <a:off x="681038" y="32242125"/>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imes"/>
                <a:cs typeface="Arial" pitchFamily="34" charset="0"/>
              </a:rPr>
              <a:t> Lưu lượng IP giữa nút mạng di động và nút tương ứng</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4"/>
          <p:cNvSpPr>
            <a:spLocks noChangeArrowheads="1"/>
          </p:cNvSpPr>
          <p:nvPr/>
        </p:nvSpPr>
        <p:spPr bwMode="auto">
          <a:xfrm>
            <a:off x="1919288" y="32332613"/>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imes"/>
                <a:cs typeface="Arial" pitchFamily="34" charset="0"/>
              </a:rPr>
              <a:t>sử dụng NEMO</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61672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6" name="TextBox 5"/>
          <p:cNvSpPr txBox="1"/>
          <p:nvPr/>
        </p:nvSpPr>
        <p:spPr>
          <a:xfrm>
            <a:off x="1447800" y="449818"/>
            <a:ext cx="6477000" cy="369332"/>
          </a:xfrm>
          <a:prstGeom prst="rect">
            <a:avLst/>
          </a:prstGeom>
          <a:noFill/>
        </p:spPr>
        <p:txBody>
          <a:bodyPr wrap="square" rtlCol="0">
            <a:spAutoFit/>
          </a:bodyPr>
          <a:lstStyle/>
          <a:p>
            <a:pPr algn="ctr"/>
            <a:r>
              <a:rPr lang="en-US" sz="1800" b="1" dirty="0" smtClean="0"/>
              <a:t>LƯỢC ĐỒ QUẢN LÝ TÍNH DI ĐỘNG DỰA TRÊN MÁY CHỦ</a:t>
            </a:r>
            <a:endParaRPr lang="en-US" sz="1800" dirty="0"/>
          </a:p>
        </p:txBody>
      </p:sp>
      <p:sp>
        <p:nvSpPr>
          <p:cNvPr id="7" name="TextBox 6"/>
          <p:cNvSpPr txBox="1"/>
          <p:nvPr/>
        </p:nvSpPr>
        <p:spPr>
          <a:xfrm>
            <a:off x="914400" y="1352550"/>
            <a:ext cx="7239000" cy="2246769"/>
          </a:xfrm>
          <a:prstGeom prst="rect">
            <a:avLst/>
          </a:prstGeom>
          <a:noFill/>
        </p:spPr>
        <p:txBody>
          <a:bodyPr wrap="square" rtlCol="0">
            <a:spAutoFit/>
          </a:bodyPr>
          <a:lstStyle/>
          <a:p>
            <a:pPr marL="285750" indent="-285750">
              <a:buFont typeface="Arial" pitchFamily="34" charset="0"/>
              <a:buChar char="•"/>
            </a:pPr>
            <a:r>
              <a:rPr lang="vi-VN" dirty="0"/>
              <a:t>NEMO-BS: Giao thức Hỗ trợ Cơ bản NEMO </a:t>
            </a:r>
            <a:r>
              <a:rPr lang="vi-VN" dirty="0" smtClean="0"/>
              <a:t>đã </a:t>
            </a:r>
            <a:r>
              <a:rPr lang="vi-VN" dirty="0"/>
              <a:t>được tiêu chuẩn hóa </a:t>
            </a:r>
            <a:r>
              <a:rPr lang="vi-VN" dirty="0" smtClean="0"/>
              <a:t>cho</a:t>
            </a:r>
            <a:r>
              <a:rPr lang="en-US" dirty="0" smtClean="0"/>
              <a:t> </a:t>
            </a:r>
            <a:r>
              <a:rPr lang="vi-VN" dirty="0" smtClean="0"/>
              <a:t>IPv6 nhưng </a:t>
            </a:r>
            <a:r>
              <a:rPr lang="vi-VN" dirty="0"/>
              <a:t>được soạn thảo cho IPv4 </a:t>
            </a:r>
            <a:r>
              <a:rPr lang="en-US" dirty="0"/>
              <a:t>.</a:t>
            </a:r>
            <a:r>
              <a:rPr lang="vi-VN" dirty="0" smtClean="0"/>
              <a:t>NEMO </a:t>
            </a:r>
            <a:r>
              <a:rPr lang="vi-VN" dirty="0"/>
              <a:t>là một phần mở rộng của Mobile IPđiều đó tạo điều kiện cho toàn bộ mạng thay đổi điểm đính kèm của nó với </a:t>
            </a:r>
            <a:r>
              <a:rPr lang="vi-VN" dirty="0" smtClean="0"/>
              <a:t>Internet</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vi-VN" dirty="0" smtClean="0"/>
              <a:t>Dưới</a:t>
            </a:r>
            <a:r>
              <a:rPr lang="en-US" dirty="0" smtClean="0"/>
              <a:t> </a:t>
            </a:r>
            <a:r>
              <a:rPr lang="vi-VN" dirty="0" smtClean="0"/>
              <a:t>NEMO</a:t>
            </a:r>
            <a:r>
              <a:rPr lang="vi-VN" dirty="0"/>
              <a:t>, một Bộ định tuyến Di động (MR) đảm nhận vai trò của MN trong việc thực hiện tính di độngchức năng</a:t>
            </a:r>
            <a:r>
              <a:rPr lang="vi-VN" dirty="0" smtClean="0"/>
              <a:t>.</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vi-VN" dirty="0"/>
              <a:t>Các nút được gắn vào MR được gọi là Nút Mạng Di động (MNN), làkhông nhận thức được tính di động của mạng và không thực hiện bất kỳ chức năng di động nào. MR </a:t>
            </a:r>
            <a:r>
              <a:rPr lang="vi-VN" dirty="0" smtClean="0"/>
              <a:t>cũng</a:t>
            </a:r>
            <a:r>
              <a:rPr lang="en-US" dirty="0" smtClean="0"/>
              <a:t> </a:t>
            </a:r>
            <a:r>
              <a:rPr lang="vi-VN" dirty="0" smtClean="0"/>
              <a:t>gửi </a:t>
            </a:r>
            <a:r>
              <a:rPr lang="vi-VN" dirty="0"/>
              <a:t>các bản cập nhật ràng buộc đến các đại lý gia đình (HA) của họ</a:t>
            </a:r>
            <a:endParaRPr lang="en-US" dirty="0" smtClean="0"/>
          </a:p>
        </p:txBody>
      </p:sp>
    </p:spTree>
    <p:extLst>
      <p:ext uri="{BB962C8B-B14F-4D97-AF65-F5344CB8AC3E}">
        <p14:creationId xmlns:p14="http://schemas.microsoft.com/office/powerpoint/2010/main" val="328121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2" name="Google Shape;232;p19"/>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TextBox 2"/>
          <p:cNvSpPr txBox="1"/>
          <p:nvPr/>
        </p:nvSpPr>
        <p:spPr>
          <a:xfrm>
            <a:off x="1447800" y="449818"/>
            <a:ext cx="6477000" cy="369332"/>
          </a:xfrm>
          <a:prstGeom prst="rect">
            <a:avLst/>
          </a:prstGeom>
          <a:noFill/>
        </p:spPr>
        <p:txBody>
          <a:bodyPr wrap="square" rtlCol="0">
            <a:spAutoFit/>
          </a:bodyPr>
          <a:lstStyle/>
          <a:p>
            <a:pPr algn="ctr"/>
            <a:r>
              <a:rPr lang="en-US" sz="1800" b="1" dirty="0" smtClean="0"/>
              <a:t>LƯỢC ĐỒ QUẢN LÝ TÍNH DI ĐỘNG DỰA TRÊN MÁY CHỦ</a:t>
            </a:r>
            <a:endParaRPr lang="en-US" sz="1800" dirty="0"/>
          </a:p>
        </p:txBody>
      </p:sp>
      <p:sp>
        <p:nvSpPr>
          <p:cNvPr id="2" name="TextBox 1"/>
          <p:cNvSpPr txBox="1"/>
          <p:nvPr/>
        </p:nvSpPr>
        <p:spPr>
          <a:xfrm>
            <a:off x="1066800" y="4324350"/>
            <a:ext cx="7010400" cy="523220"/>
          </a:xfrm>
          <a:prstGeom prst="rect">
            <a:avLst/>
          </a:prstGeom>
          <a:noFill/>
        </p:spPr>
        <p:txBody>
          <a:bodyPr wrap="square" rtlCol="0">
            <a:spAutoFit/>
          </a:bodyPr>
          <a:lstStyle/>
          <a:p>
            <a:r>
              <a:rPr lang="en-US" b="1" dirty="0" err="1" smtClean="0"/>
              <a:t>Hình</a:t>
            </a:r>
            <a:r>
              <a:rPr lang="en-US" b="1" dirty="0" smtClean="0"/>
              <a:t> 4: </a:t>
            </a:r>
            <a:r>
              <a:rPr lang="vi-VN" b="1" dirty="0"/>
              <a:t> Lưu lượng IP giữa nút mạng di động và nút tương </a:t>
            </a:r>
            <a:r>
              <a:rPr lang="vi-VN" b="1" dirty="0" smtClean="0"/>
              <a:t>ứng</a:t>
            </a:r>
            <a:r>
              <a:rPr lang="en-US" dirty="0"/>
              <a:t> </a:t>
            </a:r>
            <a:r>
              <a:rPr lang="vi-VN" b="1" dirty="0" smtClean="0"/>
              <a:t>sử </a:t>
            </a:r>
            <a:r>
              <a:rPr lang="vi-VN" b="1" dirty="0"/>
              <a:t>dụng NEMO</a:t>
            </a:r>
            <a:endParaRPr lang="vi-VN" dirty="0"/>
          </a:p>
          <a:p>
            <a:pPr algn="ctr"/>
            <a:endParaRPr lang="en-US" dirty="0"/>
          </a:p>
        </p:txBody>
      </p:sp>
      <p:pic>
        <p:nvPicPr>
          <p:cNvPr id="5122"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00150"/>
            <a:ext cx="6346015" cy="2792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335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2" name="Google Shape;232;p19"/>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TextBox 1"/>
          <p:cNvSpPr txBox="1"/>
          <p:nvPr/>
        </p:nvSpPr>
        <p:spPr>
          <a:xfrm>
            <a:off x="1066800" y="1428750"/>
            <a:ext cx="7086600" cy="1169551"/>
          </a:xfrm>
          <a:prstGeom prst="rect">
            <a:avLst/>
          </a:prstGeom>
          <a:noFill/>
        </p:spPr>
        <p:txBody>
          <a:bodyPr wrap="square" rtlCol="0">
            <a:spAutoFit/>
          </a:bodyPr>
          <a:lstStyle/>
          <a:p>
            <a:pPr marL="285750" indent="-285750">
              <a:buFont typeface="Arial" pitchFamily="34" charset="0"/>
              <a:buChar char="•"/>
            </a:pPr>
            <a:r>
              <a:rPr lang="vi-VN" dirty="0"/>
              <a:t>PMIPv6: Proxy Mobile IPv6 (PMIPv6) </a:t>
            </a:r>
            <a:r>
              <a:rPr lang="vi-VN" dirty="0" smtClean="0"/>
              <a:t>là </a:t>
            </a:r>
            <a:r>
              <a:rPr lang="vi-VN" dirty="0"/>
              <a:t>thiết bị di động dựa trên mạnggiao thức quản lý, giao thức di động dựa trên mạng được chuẩn hóa duy nhất của IETF,được chỉ định trong RFC 5213 </a:t>
            </a:r>
            <a:r>
              <a:rPr lang="en-US" dirty="0" smtClean="0"/>
              <a:t>.</a:t>
            </a:r>
            <a:r>
              <a:rPr lang="vi-VN" dirty="0" smtClean="0"/>
              <a:t>Giao </a:t>
            </a:r>
            <a:r>
              <a:rPr lang="vi-VN" dirty="0"/>
              <a:t>thức này được sử dụng để xây dựng một công nghệ chung và truy cậpđộc lập với mạng lõi di động, đáp ứng một số công nghệ truy cập nhưKiến trúc truy cập dựa trên WiMAX, 3GPP, 3GPP2 và WLAN.</a:t>
            </a:r>
            <a:endParaRPr lang="en-US" dirty="0"/>
          </a:p>
        </p:txBody>
      </p:sp>
      <p:sp>
        <p:nvSpPr>
          <p:cNvPr id="4" name="TextBox 3"/>
          <p:cNvSpPr txBox="1"/>
          <p:nvPr/>
        </p:nvSpPr>
        <p:spPr>
          <a:xfrm>
            <a:off x="1447800" y="449818"/>
            <a:ext cx="6477000" cy="369332"/>
          </a:xfrm>
          <a:prstGeom prst="rect">
            <a:avLst/>
          </a:prstGeom>
          <a:noFill/>
        </p:spPr>
        <p:txBody>
          <a:bodyPr wrap="square" rtlCol="0">
            <a:spAutoFit/>
          </a:bodyPr>
          <a:lstStyle/>
          <a:p>
            <a:pPr algn="ctr"/>
            <a:r>
              <a:rPr lang="en-US" sz="1800" b="1" dirty="0" smtClean="0"/>
              <a:t>LƯỢC ĐỒ QUẢN LÝ TÍNH DI ĐỘNG DỰA TRÊN MÁY CHỦ</a:t>
            </a:r>
            <a:endParaRPr lang="en-US" sz="1800" dirty="0"/>
          </a:p>
        </p:txBody>
      </p:sp>
    </p:spTree>
    <p:extLst>
      <p:ext uri="{BB962C8B-B14F-4D97-AF65-F5344CB8AC3E}">
        <p14:creationId xmlns:p14="http://schemas.microsoft.com/office/powerpoint/2010/main" val="1766949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1" name="Google Shape;241;p2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TextBox 2"/>
          <p:cNvSpPr txBox="1"/>
          <p:nvPr/>
        </p:nvSpPr>
        <p:spPr>
          <a:xfrm>
            <a:off x="1447800" y="451895"/>
            <a:ext cx="6477000" cy="646331"/>
          </a:xfrm>
          <a:prstGeom prst="rect">
            <a:avLst/>
          </a:prstGeom>
          <a:noFill/>
        </p:spPr>
        <p:txBody>
          <a:bodyPr wrap="square" rtlCol="0">
            <a:spAutoFit/>
          </a:bodyPr>
          <a:lstStyle/>
          <a:p>
            <a:pPr algn="ctr"/>
            <a:r>
              <a:rPr lang="en-US" sz="1800" b="1" dirty="0" smtClean="0"/>
              <a:t>KHẢO SÁT CÁC ĐỀ ÁN QUẢN LÝ DI ĐỘNG DỰA TRÊN MẠNG VÀ 6LOWPAN WNS DI ĐỘNG</a:t>
            </a:r>
            <a:endParaRPr lang="vi-VN" sz="1800" b="1"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00150"/>
            <a:ext cx="4648200" cy="3573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7" name="TextBox 6"/>
          <p:cNvSpPr txBox="1"/>
          <p:nvPr/>
        </p:nvSpPr>
        <p:spPr>
          <a:xfrm>
            <a:off x="1447800" y="449818"/>
            <a:ext cx="6477000" cy="369332"/>
          </a:xfrm>
          <a:prstGeom prst="rect">
            <a:avLst/>
          </a:prstGeom>
          <a:noFill/>
        </p:spPr>
        <p:txBody>
          <a:bodyPr wrap="square" rtlCol="0">
            <a:spAutoFit/>
          </a:bodyPr>
          <a:lstStyle/>
          <a:p>
            <a:pPr algn="ctr"/>
            <a:r>
              <a:rPr lang="en-US" sz="1800" b="1" dirty="0" smtClean="0"/>
              <a:t>KẾT LUẬN</a:t>
            </a:r>
            <a:endParaRPr lang="en-US" sz="1800" dirty="0"/>
          </a:p>
        </p:txBody>
      </p:sp>
      <p:sp>
        <p:nvSpPr>
          <p:cNvPr id="8" name="TextBox 7"/>
          <p:cNvSpPr txBox="1"/>
          <p:nvPr/>
        </p:nvSpPr>
        <p:spPr>
          <a:xfrm>
            <a:off x="838200" y="1352550"/>
            <a:ext cx="7543800" cy="2677656"/>
          </a:xfrm>
          <a:prstGeom prst="rect">
            <a:avLst/>
          </a:prstGeom>
          <a:noFill/>
        </p:spPr>
        <p:txBody>
          <a:bodyPr wrap="square" rtlCol="0">
            <a:spAutoFit/>
          </a:bodyPr>
          <a:lstStyle/>
          <a:p>
            <a:pPr marL="285750" indent="-285750">
              <a:buFont typeface="Arial" pitchFamily="34" charset="0"/>
              <a:buChar char="•"/>
            </a:pPr>
            <a:r>
              <a:rPr lang="vi-VN" dirty="0"/>
              <a:t>Trong bài viết này, chúng tôi đã trình bày một mô tả ngắn gọn về quản lý tính di động dựa trên máy </a:t>
            </a:r>
            <a:r>
              <a:rPr lang="vi-VN" dirty="0" smtClean="0"/>
              <a:t>chủ</a:t>
            </a:r>
            <a:r>
              <a:rPr lang="en-US" dirty="0" smtClean="0"/>
              <a:t> </a:t>
            </a:r>
            <a:r>
              <a:rPr lang="vi-VN" dirty="0" smtClean="0"/>
              <a:t>giao </a:t>
            </a:r>
            <a:r>
              <a:rPr lang="vi-VN" dirty="0"/>
              <a:t>thức cùng với nghiên cứu đầy đủ về tính di động dựa trên mạng và 6LoWPAN </a:t>
            </a:r>
            <a:r>
              <a:rPr lang="vi-VN" dirty="0" smtClean="0"/>
              <a:t>WSN</a:t>
            </a:r>
            <a:r>
              <a:rPr lang="en-US" dirty="0" smtClean="0"/>
              <a:t> </a:t>
            </a:r>
            <a:r>
              <a:rPr lang="vi-VN" dirty="0" smtClean="0"/>
              <a:t>các </a:t>
            </a:r>
            <a:r>
              <a:rPr lang="vi-VN" dirty="0"/>
              <a:t>chương trình quản lý di chuyển. </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vi-VN" dirty="0" smtClean="0"/>
              <a:t>So </a:t>
            </a:r>
            <a:r>
              <a:rPr lang="vi-VN" dirty="0"/>
              <a:t>sánh các giải pháp di động có sẵn dựa </a:t>
            </a:r>
            <a:r>
              <a:rPr lang="vi-VN" dirty="0" smtClean="0"/>
              <a:t>trên</a:t>
            </a:r>
            <a:r>
              <a:rPr lang="en-US" dirty="0" smtClean="0"/>
              <a:t> </a:t>
            </a:r>
            <a:r>
              <a:rPr lang="vi-VN" dirty="0" smtClean="0"/>
              <a:t>tính </a:t>
            </a:r>
            <a:r>
              <a:rPr lang="vi-VN" dirty="0"/>
              <a:t>di động của mạng cho WSN trong 6LoWPAN cũng được trình bày. </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vi-VN" dirty="0" smtClean="0"/>
              <a:t>Hơn </a:t>
            </a:r>
            <a:r>
              <a:rPr lang="vi-VN" dirty="0"/>
              <a:t>nữa, bài báo trình bày một </a:t>
            </a:r>
            <a:r>
              <a:rPr lang="vi-VN" dirty="0" smtClean="0"/>
              <a:t>số</a:t>
            </a:r>
            <a:r>
              <a:rPr lang="en-US" dirty="0" smtClean="0"/>
              <a:t> </a:t>
            </a:r>
            <a:r>
              <a:rPr lang="vi-VN" dirty="0" smtClean="0"/>
              <a:t>về </a:t>
            </a:r>
            <a:r>
              <a:rPr lang="vi-VN" dirty="0"/>
              <a:t>các lĩnh vực thách thức trong quản lý di chuyển nơi vẫn cần cải tiến. </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vi-VN" dirty="0" smtClean="0"/>
              <a:t>Một</a:t>
            </a:r>
            <a:r>
              <a:rPr lang="en-US" dirty="0"/>
              <a:t> </a:t>
            </a:r>
            <a:r>
              <a:rPr lang="vi-VN" dirty="0" smtClean="0"/>
              <a:t>lĩnh </a:t>
            </a:r>
            <a:r>
              <a:rPr lang="vi-VN" dirty="0"/>
              <a:t>vực được nhấn mạnh trong bài báo này là chăm sóc sức khỏe (HWSN), nơi khả năng di chuyển của bệnh </a:t>
            </a:r>
            <a:r>
              <a:rPr lang="vi-VN" dirty="0" smtClean="0"/>
              <a:t>nhân</a:t>
            </a:r>
            <a:r>
              <a:rPr lang="en-US" dirty="0" smtClean="0"/>
              <a:t> </a:t>
            </a:r>
            <a:r>
              <a:rPr lang="vi-VN" dirty="0" smtClean="0"/>
              <a:t>được </a:t>
            </a:r>
            <a:r>
              <a:rPr lang="vi-VN" dirty="0"/>
              <a:t>giám sát liên tục bên trong khuôn viên bệnh viện. </a:t>
            </a:r>
            <a:endParaRPr lang="en-US" dirty="0"/>
          </a:p>
        </p:txBody>
      </p:sp>
    </p:spTree>
    <p:extLst>
      <p:ext uri="{BB962C8B-B14F-4D97-AF65-F5344CB8AC3E}">
        <p14:creationId xmlns:p14="http://schemas.microsoft.com/office/powerpoint/2010/main" val="1955409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7" name="TextBox 6"/>
          <p:cNvSpPr txBox="1"/>
          <p:nvPr/>
        </p:nvSpPr>
        <p:spPr>
          <a:xfrm>
            <a:off x="1447800" y="449818"/>
            <a:ext cx="6477000" cy="369332"/>
          </a:xfrm>
          <a:prstGeom prst="rect">
            <a:avLst/>
          </a:prstGeom>
          <a:noFill/>
        </p:spPr>
        <p:txBody>
          <a:bodyPr wrap="square" rtlCol="0">
            <a:spAutoFit/>
          </a:bodyPr>
          <a:lstStyle/>
          <a:p>
            <a:pPr algn="ctr"/>
            <a:r>
              <a:rPr lang="en-US" sz="1800" b="1" dirty="0" smtClean="0"/>
              <a:t>KẾT LUẬN</a:t>
            </a:r>
            <a:endParaRPr lang="en-US" sz="1800" dirty="0"/>
          </a:p>
        </p:txBody>
      </p:sp>
      <p:sp>
        <p:nvSpPr>
          <p:cNvPr id="8" name="TextBox 7"/>
          <p:cNvSpPr txBox="1"/>
          <p:nvPr/>
        </p:nvSpPr>
        <p:spPr>
          <a:xfrm>
            <a:off x="838200" y="1352550"/>
            <a:ext cx="7543800" cy="2893100"/>
          </a:xfrm>
          <a:prstGeom prst="rect">
            <a:avLst/>
          </a:prstGeom>
          <a:noFill/>
        </p:spPr>
        <p:txBody>
          <a:bodyPr wrap="square" rtlCol="0">
            <a:spAutoFit/>
          </a:bodyPr>
          <a:lstStyle/>
          <a:p>
            <a:pPr marL="285750" indent="-285750">
              <a:buFont typeface="Arial" pitchFamily="34" charset="0"/>
              <a:buChar char="•"/>
            </a:pPr>
            <a:r>
              <a:rPr lang="vi-VN" dirty="0" smtClean="0"/>
              <a:t>Các phương pháp tiếp cận di động hiện có</a:t>
            </a:r>
            <a:r>
              <a:rPr lang="en-US" dirty="0" smtClean="0"/>
              <a:t> </a:t>
            </a:r>
            <a:r>
              <a:rPr lang="vi-VN" dirty="0"/>
              <a:t>dựa trên đường hầm nơi các nút cảm biến phải gửi nhiều thông báo tín hiệu </a:t>
            </a:r>
            <a:r>
              <a:rPr lang="vi-VN" dirty="0" smtClean="0"/>
              <a:t>và</a:t>
            </a:r>
            <a:r>
              <a:rPr lang="en-US" dirty="0" smtClean="0"/>
              <a:t> </a:t>
            </a:r>
            <a:r>
              <a:rPr lang="vi-VN" dirty="0" smtClean="0"/>
              <a:t>không </a:t>
            </a:r>
            <a:r>
              <a:rPr lang="vi-VN" dirty="0"/>
              <a:t>phù hợp với tính di động 6LoWPAN. </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vi-VN" dirty="0" smtClean="0"/>
              <a:t>Do </a:t>
            </a:r>
            <a:r>
              <a:rPr lang="vi-VN" dirty="0"/>
              <a:t>đó, FHPMIPv6 được đề xuất là phù hợp nhất </a:t>
            </a:r>
            <a:r>
              <a:rPr lang="vi-VN" dirty="0" smtClean="0"/>
              <a:t>cho</a:t>
            </a:r>
            <a:r>
              <a:rPr lang="en-US" dirty="0" smtClean="0"/>
              <a:t> </a:t>
            </a:r>
            <a:r>
              <a:rPr lang="vi-VN" dirty="0" smtClean="0"/>
              <a:t>giảm </a:t>
            </a:r>
            <a:r>
              <a:rPr lang="vi-VN" dirty="0"/>
              <a:t>mất gói và độ trễ HO</a:t>
            </a:r>
            <a:r>
              <a:rPr lang="vi-VN" dirty="0" smtClean="0"/>
              <a:t>.</a:t>
            </a:r>
            <a:endParaRPr lang="en-US" dirty="0" smtClean="0"/>
          </a:p>
          <a:p>
            <a:r>
              <a:rPr lang="vi-VN" dirty="0"/>
              <a:t> </a:t>
            </a:r>
            <a:endParaRPr lang="en-US" dirty="0" smtClean="0"/>
          </a:p>
          <a:p>
            <a:pPr marL="285750" indent="-285750">
              <a:buFont typeface="Arial" pitchFamily="34" charset="0"/>
              <a:buChar char="•"/>
            </a:pPr>
            <a:r>
              <a:rPr lang="vi-VN" dirty="0" smtClean="0"/>
              <a:t>Trong </a:t>
            </a:r>
            <a:r>
              <a:rPr lang="vi-VN" dirty="0"/>
              <a:t>tương lai, một nỗ lực sẽ được thực hiện để thiết </a:t>
            </a:r>
            <a:r>
              <a:rPr lang="vi-VN" dirty="0" smtClean="0"/>
              <a:t>thực</a:t>
            </a:r>
            <a:r>
              <a:rPr lang="en-US" dirty="0" smtClean="0"/>
              <a:t> </a:t>
            </a:r>
            <a:r>
              <a:rPr lang="vi-VN" dirty="0" smtClean="0"/>
              <a:t>triển </a:t>
            </a:r>
            <a:r>
              <a:rPr lang="vi-VN" dirty="0"/>
              <a:t>khai </a:t>
            </a:r>
            <a:r>
              <a:rPr lang="vi-VN" dirty="0" smtClean="0"/>
              <a:t>FHPMIPv6 </a:t>
            </a:r>
            <a:r>
              <a:rPr lang="vi-VN" dirty="0"/>
              <a:t>cho các khu vực quan trọng trong WSN. </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vi-VN" dirty="0" smtClean="0"/>
              <a:t>Cũng </a:t>
            </a:r>
            <a:r>
              <a:rPr lang="vi-VN" dirty="0"/>
              <a:t>là một nghiên cứu về các vấn đề bảo mật </a:t>
            </a:r>
            <a:r>
              <a:rPr lang="vi-VN" dirty="0" smtClean="0"/>
              <a:t>trong</a:t>
            </a:r>
            <a:r>
              <a:rPr lang="en-US" dirty="0" smtClean="0"/>
              <a:t> </a:t>
            </a:r>
            <a:r>
              <a:rPr lang="vi-VN" dirty="0" smtClean="0"/>
              <a:t>6LoWPAN </a:t>
            </a:r>
            <a:r>
              <a:rPr lang="vi-VN" dirty="0"/>
              <a:t>WSN sẽ được thực hiện với trọng tâm là bảo mật Sinh trắc học trong 6LoWPAN </a:t>
            </a:r>
            <a:r>
              <a:rPr lang="vi-VN" dirty="0" smtClean="0"/>
              <a:t>WSN</a:t>
            </a:r>
            <a:r>
              <a:rPr lang="en-US" dirty="0" smtClean="0"/>
              <a:t> </a:t>
            </a:r>
            <a:r>
              <a:rPr lang="vi-VN" dirty="0" smtClean="0"/>
              <a:t>tính </a:t>
            </a:r>
            <a:r>
              <a:rPr lang="vi-VN" dirty="0"/>
              <a:t>di động vì rất ít công việc được thực hiện trong việc triển khai bảo mật Sinh trắc học trong 6LoWPAN.</a:t>
            </a:r>
          </a:p>
          <a:p>
            <a:r>
              <a:rPr lang="en-US" dirty="0" smtClean="0"/>
              <a:t> </a:t>
            </a:r>
          </a:p>
          <a:p>
            <a:r>
              <a:rPr lang="vi-VN" dirty="0"/>
              <a:t> </a:t>
            </a:r>
            <a:endParaRPr lang="en-US" dirty="0"/>
          </a:p>
        </p:txBody>
      </p:sp>
    </p:spTree>
    <p:extLst>
      <p:ext uri="{BB962C8B-B14F-4D97-AF65-F5344CB8AC3E}">
        <p14:creationId xmlns:p14="http://schemas.microsoft.com/office/powerpoint/2010/main" val="2492383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137"/>
        <p:cNvGrpSpPr/>
        <p:nvPr/>
      </p:nvGrpSpPr>
      <p:grpSpPr>
        <a:xfrm>
          <a:off x="0" y="0"/>
          <a:ext cx="0" cy="0"/>
          <a:chOff x="0" y="0"/>
          <a:chExt cx="0" cy="0"/>
        </a:xfrm>
      </p:grpSpPr>
      <p:sp>
        <p:nvSpPr>
          <p:cNvPr id="1153" name="Google Shape;1153;p4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TextBox 1"/>
          <p:cNvSpPr txBox="1"/>
          <p:nvPr/>
        </p:nvSpPr>
        <p:spPr>
          <a:xfrm>
            <a:off x="1524000" y="1752421"/>
            <a:ext cx="5562600" cy="1200329"/>
          </a:xfrm>
          <a:prstGeom prst="rect">
            <a:avLst/>
          </a:prstGeom>
          <a:noFill/>
        </p:spPr>
        <p:txBody>
          <a:bodyPr wrap="square" rtlCol="0">
            <a:spAutoFit/>
          </a:bodyPr>
          <a:lstStyle/>
          <a:p>
            <a:pPr algn="ctr"/>
            <a:r>
              <a:rPr lang="en-US" sz="7200" dirty="0" smtClean="0">
                <a:solidFill>
                  <a:schemeClr val="bg2">
                    <a:lumMod val="20000"/>
                    <a:lumOff val="80000"/>
                  </a:schemeClr>
                </a:solidFill>
                <a:effectLst>
                  <a:outerShdw blurRad="38100" dist="38100" dir="2700000" algn="tl">
                    <a:srgbClr val="000000">
                      <a:alpha val="43137"/>
                    </a:srgbClr>
                  </a:outerShdw>
                </a:effectLst>
              </a:rPr>
              <a:t>THE END</a:t>
            </a:r>
            <a:endParaRPr lang="en-US" sz="7200" dirty="0">
              <a:solidFill>
                <a:schemeClr val="bg2">
                  <a:lumMod val="20000"/>
                  <a:lumOff val="8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6" name="TextBox 5"/>
          <p:cNvSpPr txBox="1"/>
          <p:nvPr/>
        </p:nvSpPr>
        <p:spPr>
          <a:xfrm>
            <a:off x="2133600" y="433374"/>
            <a:ext cx="5410200" cy="646331"/>
          </a:xfrm>
          <a:prstGeom prst="rect">
            <a:avLst/>
          </a:prstGeom>
          <a:noFill/>
        </p:spPr>
        <p:txBody>
          <a:bodyPr wrap="square" rtlCol="0">
            <a:spAutoFit/>
          </a:bodyPr>
          <a:lstStyle/>
          <a:p>
            <a:pPr algn="ctr"/>
            <a:r>
              <a:rPr lang="en-US" sz="1800" b="1" dirty="0" smtClean="0"/>
              <a:t>GIỚI THIỆU VỀ NÚT CẢM BIẾN KHÔNG DÂY TRONG IOT</a:t>
            </a:r>
            <a:endParaRPr lang="en-US" sz="1800" b="1" dirty="0"/>
          </a:p>
        </p:txBody>
      </p:sp>
      <p:sp>
        <p:nvSpPr>
          <p:cNvPr id="3" name="TextBox 2"/>
          <p:cNvSpPr txBox="1"/>
          <p:nvPr/>
        </p:nvSpPr>
        <p:spPr>
          <a:xfrm>
            <a:off x="626942" y="1352550"/>
            <a:ext cx="8001000" cy="2893100"/>
          </a:xfrm>
          <a:prstGeom prst="rect">
            <a:avLst/>
          </a:prstGeom>
          <a:noFill/>
        </p:spPr>
        <p:txBody>
          <a:bodyPr wrap="square" rtlCol="0">
            <a:spAutoFit/>
          </a:bodyPr>
          <a:lstStyle/>
          <a:p>
            <a:pPr marL="285750" indent="-285750" algn="just">
              <a:buFont typeface="Arial" pitchFamily="34" charset="0"/>
              <a:buChar char="•"/>
            </a:pPr>
            <a:r>
              <a:rPr lang="vi-VN" dirty="0"/>
              <a:t>Với sự ra đời của IPv6 trên Cá nhân không dây công suất </a:t>
            </a:r>
            <a:r>
              <a:rPr lang="vi-VN" dirty="0" smtClean="0"/>
              <a:t>thấp</a:t>
            </a:r>
            <a:r>
              <a:rPr lang="en-US" dirty="0" smtClean="0"/>
              <a:t> </a:t>
            </a:r>
            <a:r>
              <a:rPr lang="vi-VN" dirty="0" smtClean="0"/>
              <a:t>Mạng </a:t>
            </a:r>
            <a:r>
              <a:rPr lang="vi-VN" dirty="0"/>
              <a:t>khu vực (6LoWPAN</a:t>
            </a:r>
            <a:r>
              <a:rPr lang="vi-VN" dirty="0" smtClean="0"/>
              <a:t>)</a:t>
            </a:r>
            <a:r>
              <a:rPr lang="en-US" dirty="0"/>
              <a:t> </a:t>
            </a:r>
            <a:r>
              <a:rPr lang="en-US" i="1" dirty="0"/>
              <a:t>), </a:t>
            </a:r>
            <a:r>
              <a:rPr lang="en-US" dirty="0" err="1"/>
              <a:t>có</a:t>
            </a:r>
            <a:r>
              <a:rPr lang="en-US" dirty="0"/>
              <a:t> </a:t>
            </a:r>
            <a:r>
              <a:rPr lang="en-US" dirty="0" err="1"/>
              <a:t>thể</a:t>
            </a:r>
            <a:r>
              <a:rPr lang="en-US" dirty="0"/>
              <a:t> </a:t>
            </a:r>
            <a:r>
              <a:rPr lang="en-US" dirty="0" err="1"/>
              <a:t>kết</a:t>
            </a:r>
            <a:r>
              <a:rPr lang="en-US" dirty="0"/>
              <a:t> </a:t>
            </a:r>
            <a:r>
              <a:rPr lang="en-US" dirty="0" err="1"/>
              <a:t>nối</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hạn</a:t>
            </a:r>
            <a:r>
              <a:rPr lang="en-US" dirty="0"/>
              <a:t> </a:t>
            </a:r>
            <a:r>
              <a:rPr lang="en-US" dirty="0" err="1"/>
              <a:t>chế</a:t>
            </a:r>
            <a:r>
              <a:rPr lang="en-US" dirty="0"/>
              <a:t> </a:t>
            </a:r>
            <a:r>
              <a:rPr lang="en-US" dirty="0" err="1"/>
              <a:t>này</a:t>
            </a:r>
            <a:r>
              <a:rPr lang="en-US" dirty="0"/>
              <a:t> </a:t>
            </a:r>
            <a:r>
              <a:rPr lang="en-US" dirty="0" err="1"/>
              <a:t>với</a:t>
            </a:r>
            <a:r>
              <a:rPr lang="en-US" dirty="0"/>
              <a:t> </a:t>
            </a:r>
            <a:r>
              <a:rPr lang="en-US" dirty="0" smtClean="0"/>
              <a:t>IPv6, </a:t>
            </a:r>
            <a:r>
              <a:rPr lang="en-US" dirty="0" err="1"/>
              <a:t>m</a:t>
            </a:r>
            <a:r>
              <a:rPr lang="en-US" dirty="0" err="1" smtClean="0"/>
              <a:t>ạng</a:t>
            </a:r>
            <a:r>
              <a:rPr lang="en-US" dirty="0" smtClean="0"/>
              <a:t> </a:t>
            </a:r>
            <a:r>
              <a:rPr lang="en-US" dirty="0" err="1"/>
              <a:t>và</a:t>
            </a:r>
            <a:r>
              <a:rPr lang="en-US" dirty="0"/>
              <a:t> </a:t>
            </a:r>
            <a:r>
              <a:rPr lang="en-US" dirty="0" err="1"/>
              <a:t>truyền</a:t>
            </a:r>
            <a:r>
              <a:rPr lang="en-US" dirty="0"/>
              <a:t> </a:t>
            </a:r>
            <a:r>
              <a:rPr lang="en-US" dirty="0" err="1"/>
              <a:t>gói</a:t>
            </a:r>
            <a:r>
              <a:rPr lang="en-US" dirty="0"/>
              <a:t> tin IPv6</a:t>
            </a:r>
            <a:r>
              <a:rPr lang="en-US" dirty="0" smtClean="0"/>
              <a:t>.</a:t>
            </a:r>
          </a:p>
          <a:p>
            <a:pPr algn="just"/>
            <a:endParaRPr lang="en-US" dirty="0" smtClean="0"/>
          </a:p>
          <a:p>
            <a:pPr marL="285750" indent="-285750" algn="just">
              <a:buFont typeface="Arial" pitchFamily="34" charset="0"/>
              <a:buChar char="•"/>
            </a:pPr>
            <a:r>
              <a:rPr lang="vi-VN" dirty="0"/>
              <a:t>Khả năng di chuyển của các thiết bị như vậy đạt được </a:t>
            </a:r>
            <a:r>
              <a:rPr lang="vi-VN" dirty="0" smtClean="0"/>
              <a:t>nhờ</a:t>
            </a:r>
            <a:r>
              <a:rPr lang="en-US" dirty="0" smtClean="0"/>
              <a:t> </a:t>
            </a:r>
            <a:r>
              <a:rPr lang="vi-VN" dirty="0" smtClean="0"/>
              <a:t>triển </a:t>
            </a:r>
            <a:r>
              <a:rPr lang="vi-VN" dirty="0"/>
              <a:t>khai / cài đặt chúng trên nhiều đối tượng di động (di chuyển) bao gồm các tiện ích di </a:t>
            </a:r>
            <a:r>
              <a:rPr lang="vi-VN" dirty="0" smtClean="0"/>
              <a:t>động,</a:t>
            </a:r>
            <a:r>
              <a:rPr lang="en-US" dirty="0" smtClean="0"/>
              <a:t> </a:t>
            </a:r>
            <a:r>
              <a:rPr lang="vi-VN" dirty="0" smtClean="0"/>
              <a:t>các </a:t>
            </a:r>
            <a:r>
              <a:rPr lang="vi-VN" dirty="0"/>
              <a:t>đối tượng vật chất (sống hoặc không sống), v.v </a:t>
            </a:r>
            <a:r>
              <a:rPr lang="vi-VN" dirty="0" smtClean="0"/>
              <a:t>...</a:t>
            </a:r>
            <a:endParaRPr lang="en-US" dirty="0" smtClean="0"/>
          </a:p>
          <a:p>
            <a:pPr algn="just"/>
            <a:endParaRPr lang="vi-VN" dirty="0"/>
          </a:p>
          <a:p>
            <a:pPr marL="285750" indent="-285750" algn="just">
              <a:buFont typeface="Arial" pitchFamily="34" charset="0"/>
              <a:buChar char="•"/>
            </a:pPr>
            <a:r>
              <a:rPr lang="vi-VN" dirty="0"/>
              <a:t>Do đó, nó đòi hỏi phải có đủ </a:t>
            </a:r>
            <a:r>
              <a:rPr lang="en-US" dirty="0" smtClean="0"/>
              <a:t>t</a:t>
            </a:r>
            <a:r>
              <a:rPr lang="vi-VN" dirty="0" smtClean="0"/>
              <a:t>ính </a:t>
            </a:r>
            <a:r>
              <a:rPr lang="vi-VN" dirty="0"/>
              <a:t>di </a:t>
            </a:r>
            <a:r>
              <a:rPr lang="vi-VN" dirty="0" smtClean="0"/>
              <a:t>động</a:t>
            </a:r>
            <a:endParaRPr lang="en-US" dirty="0" smtClean="0"/>
          </a:p>
          <a:p>
            <a:pPr algn="just"/>
            <a:endParaRPr lang="vi-VN" dirty="0"/>
          </a:p>
          <a:p>
            <a:pPr marL="285750" indent="-285750" algn="just">
              <a:buFont typeface="Arial" pitchFamily="34" charset="0"/>
              <a:buChar char="•"/>
            </a:pPr>
            <a:r>
              <a:rPr lang="vi-VN" dirty="0"/>
              <a:t>Các lược đồ quản lý để truyền dữ liệu. Các giao thức di động dựa trên máy </a:t>
            </a:r>
            <a:r>
              <a:rPr lang="vi-VN" dirty="0" smtClean="0"/>
              <a:t>chủ</a:t>
            </a:r>
            <a:r>
              <a:rPr lang="en-US" dirty="0" smtClean="0"/>
              <a:t>, MIPv6 </a:t>
            </a:r>
            <a:r>
              <a:rPr lang="en-US" dirty="0" err="1"/>
              <a:t>và</a:t>
            </a:r>
            <a:r>
              <a:rPr lang="en-US" dirty="0"/>
              <a:t> </a:t>
            </a:r>
            <a:r>
              <a:rPr lang="en-US" dirty="0" err="1" smtClean="0"/>
              <a:t>nó</a:t>
            </a:r>
            <a:r>
              <a:rPr lang="en-US" dirty="0"/>
              <a:t> </a:t>
            </a:r>
            <a:r>
              <a:rPr lang="en-US" dirty="0" err="1" smtClean="0"/>
              <a:t>tiện</a:t>
            </a:r>
            <a:r>
              <a:rPr lang="en-US" dirty="0" smtClean="0"/>
              <a:t> </a:t>
            </a:r>
            <a:r>
              <a:rPr lang="en-US" dirty="0" err="1"/>
              <a:t>ích</a:t>
            </a:r>
            <a:r>
              <a:rPr lang="en-US" dirty="0"/>
              <a:t> </a:t>
            </a:r>
            <a:r>
              <a:rPr lang="en-US" dirty="0" err="1"/>
              <a:t>mở</a:t>
            </a:r>
            <a:r>
              <a:rPr lang="en-US" dirty="0"/>
              <a:t> </a:t>
            </a:r>
            <a:r>
              <a:rPr lang="en-US" dirty="0" err="1"/>
              <a:t>rộng</a:t>
            </a:r>
            <a:r>
              <a:rPr lang="en-US" dirty="0"/>
              <a:t> </a:t>
            </a:r>
            <a:r>
              <a:rPr lang="en-US" dirty="0" err="1"/>
              <a:t>không</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hạn</a:t>
            </a:r>
            <a:r>
              <a:rPr lang="en-US" dirty="0"/>
              <a:t> </a:t>
            </a:r>
            <a:r>
              <a:rPr lang="en-US" dirty="0" err="1"/>
              <a:t>chế</a:t>
            </a:r>
            <a:r>
              <a:rPr lang="en-US" dirty="0"/>
              <a:t> </a:t>
            </a:r>
            <a:r>
              <a:rPr lang="en-US" dirty="0" err="1"/>
              <a:t>tài</a:t>
            </a:r>
            <a:r>
              <a:rPr lang="en-US" dirty="0"/>
              <a:t> </a:t>
            </a:r>
            <a:r>
              <a:rPr lang="en-US" dirty="0" err="1"/>
              <a:t>nguyên</a:t>
            </a:r>
            <a:r>
              <a:rPr lang="en-US" dirty="0"/>
              <a:t>.</a:t>
            </a:r>
          </a:p>
          <a:p>
            <a:endParaRPr lang="vi-VN"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TextBox 5"/>
          <p:cNvSpPr txBox="1"/>
          <p:nvPr/>
        </p:nvSpPr>
        <p:spPr>
          <a:xfrm>
            <a:off x="2667000" y="449818"/>
            <a:ext cx="3733800" cy="369332"/>
          </a:xfrm>
          <a:prstGeom prst="rect">
            <a:avLst/>
          </a:prstGeom>
          <a:noFill/>
        </p:spPr>
        <p:txBody>
          <a:bodyPr wrap="square" rtlCol="0">
            <a:spAutoFit/>
          </a:bodyPr>
          <a:lstStyle/>
          <a:p>
            <a:pPr algn="ctr"/>
            <a:r>
              <a:rPr lang="en-US" sz="1800" b="1" dirty="0" smtClean="0"/>
              <a:t>GIỚI THIỆU IPv6</a:t>
            </a:r>
            <a:endParaRPr lang="en-US" sz="1800" dirty="0"/>
          </a:p>
        </p:txBody>
      </p:sp>
      <p:sp>
        <p:nvSpPr>
          <p:cNvPr id="7" name="TextBox 6"/>
          <p:cNvSpPr txBox="1"/>
          <p:nvPr/>
        </p:nvSpPr>
        <p:spPr>
          <a:xfrm>
            <a:off x="755694" y="1200150"/>
            <a:ext cx="7467600" cy="2246769"/>
          </a:xfrm>
          <a:prstGeom prst="rect">
            <a:avLst/>
          </a:prstGeom>
          <a:noFill/>
        </p:spPr>
        <p:txBody>
          <a:bodyPr wrap="square" rtlCol="0">
            <a:spAutoFit/>
          </a:bodyPr>
          <a:lstStyle/>
          <a:p>
            <a:pPr marL="285750" indent="-285750" algn="just">
              <a:buFont typeface="Arial" pitchFamily="34" charset="0"/>
              <a:buChar char="•"/>
            </a:pPr>
            <a:r>
              <a:rPr lang="vi-VN" dirty="0"/>
              <a:t>IPv6 (Internet </a:t>
            </a:r>
            <a:r>
              <a:rPr lang="en-US" dirty="0" smtClean="0"/>
              <a:t>P</a:t>
            </a:r>
            <a:r>
              <a:rPr lang="vi-VN" dirty="0" smtClean="0"/>
              <a:t>rotocol </a:t>
            </a:r>
            <a:r>
              <a:rPr lang="vi-VN" dirty="0"/>
              <a:t>version 6) là “Giao thức liên mạng thế hệ 6”, giao thức Internet mới nhất hiện nay, đây là phiên bản nâng cấp của “Giao thức liên mạng thế hệ 4” – IPv4 đang ngày càng cạn kiệt địa chỉ để phục vụ nhu cầu truyền dẫn dữ liệu trong mạng Internet</a:t>
            </a:r>
            <a:r>
              <a:rPr lang="vi-VN" dirty="0" smtClean="0"/>
              <a:t>.</a:t>
            </a:r>
            <a:endParaRPr lang="en-US" dirty="0" smtClean="0"/>
          </a:p>
          <a:p>
            <a:pPr algn="just"/>
            <a:endParaRPr lang="en-US" dirty="0" smtClean="0"/>
          </a:p>
          <a:p>
            <a:pPr marL="285750" indent="-285750" algn="just">
              <a:buFont typeface="Arial" pitchFamily="34" charset="0"/>
              <a:buChar char="•"/>
            </a:pPr>
            <a:r>
              <a:rPr lang="vi-VN" dirty="0"/>
              <a:t>Giao thức IPv6 do IETF phát triển và được phê duyệt bởi ICANN – Tổng công ty Internet cho tên miền và số. Có chức năng: thực hiện hệ thống định vị đầu cuối cho máy tính, đồng thời định tuyến lưu lượng trên Internet</a:t>
            </a:r>
            <a:r>
              <a:rPr lang="vi-VN" dirty="0" smtClean="0"/>
              <a:t>.</a:t>
            </a:r>
            <a:endParaRPr lang="en-US" dirty="0" smtClean="0"/>
          </a:p>
          <a:p>
            <a:pPr marL="285750" indent="-285750" algn="just">
              <a:buFont typeface="Arial" pitchFamily="34" charset="0"/>
              <a:buChar char="•"/>
            </a:pPr>
            <a:endParaRPr lang="en-US" dirty="0"/>
          </a:p>
          <a:p>
            <a:pPr marL="285750" indent="-285750" algn="just">
              <a:buFont typeface="Arial" pitchFamily="34" charset="0"/>
              <a:buChar char="•"/>
            </a:pPr>
            <a:endParaRPr lang="en-US" dirty="0"/>
          </a:p>
        </p:txBody>
      </p:sp>
    </p:spTree>
    <p:extLst>
      <p:ext uri="{BB962C8B-B14F-4D97-AF65-F5344CB8AC3E}">
        <p14:creationId xmlns:p14="http://schemas.microsoft.com/office/powerpoint/2010/main" val="57200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TextBox 5"/>
          <p:cNvSpPr txBox="1"/>
          <p:nvPr/>
        </p:nvSpPr>
        <p:spPr>
          <a:xfrm>
            <a:off x="2286000" y="449818"/>
            <a:ext cx="4876800" cy="369332"/>
          </a:xfrm>
          <a:prstGeom prst="rect">
            <a:avLst/>
          </a:prstGeom>
          <a:noFill/>
        </p:spPr>
        <p:txBody>
          <a:bodyPr wrap="square" rtlCol="0">
            <a:spAutoFit/>
          </a:bodyPr>
          <a:lstStyle/>
          <a:p>
            <a:pPr algn="ctr"/>
            <a:r>
              <a:rPr lang="en-US" sz="1800" b="1" dirty="0" smtClean="0"/>
              <a:t>GIỚI THIỆU INTERNET OF THINGS (IOT)</a:t>
            </a:r>
            <a:endParaRPr lang="en-US" sz="1800" dirty="0"/>
          </a:p>
        </p:txBody>
      </p:sp>
      <p:sp>
        <p:nvSpPr>
          <p:cNvPr id="7" name="TextBox 6"/>
          <p:cNvSpPr txBox="1"/>
          <p:nvPr/>
        </p:nvSpPr>
        <p:spPr>
          <a:xfrm>
            <a:off x="755694" y="1200150"/>
            <a:ext cx="7467600" cy="2893100"/>
          </a:xfrm>
          <a:prstGeom prst="rect">
            <a:avLst/>
          </a:prstGeom>
          <a:noFill/>
        </p:spPr>
        <p:txBody>
          <a:bodyPr wrap="square" rtlCol="0">
            <a:spAutoFit/>
          </a:bodyPr>
          <a:lstStyle/>
          <a:p>
            <a:pPr marL="285750" indent="-285750" algn="just">
              <a:buFont typeface="Arial" pitchFamily="34" charset="0"/>
              <a:buChar char="•"/>
            </a:pPr>
            <a:r>
              <a:rPr lang="vi-VN" dirty="0"/>
              <a:t>Có thể hiểu IoT một cách đơn giản như tên gọi, nghĩa là mạng của mọi vật, mọi thiết bị, vật thể. Các thiết bị, vật thể có ID riêng biệt (định danh), tất cả kết nối tương tác với nhau thông qua môi trường mạng Internet. </a:t>
            </a:r>
            <a:endParaRPr lang="en-US" dirty="0" smtClean="0"/>
          </a:p>
          <a:p>
            <a:pPr algn="just"/>
            <a:endParaRPr lang="en-US" dirty="0" smtClean="0"/>
          </a:p>
          <a:p>
            <a:pPr marL="285750" indent="-285750" algn="just">
              <a:buFont typeface="Arial" pitchFamily="34" charset="0"/>
              <a:buChar char="•"/>
            </a:pPr>
            <a:r>
              <a:rPr lang="vi-VN" dirty="0" smtClean="0"/>
              <a:t>Từ </a:t>
            </a:r>
            <a:r>
              <a:rPr lang="vi-VN" dirty="0"/>
              <a:t>đó tạo thành một mạng lưới thông minh, có khả năng truyền tải, trao đổi các dữ liệu, thông tin qua lại. </a:t>
            </a:r>
            <a:endParaRPr lang="en-US" dirty="0" smtClean="0"/>
          </a:p>
          <a:p>
            <a:pPr algn="just"/>
            <a:endParaRPr lang="en-US" dirty="0" smtClean="0"/>
          </a:p>
          <a:p>
            <a:pPr marL="285750" indent="-285750" algn="just">
              <a:buFont typeface="Arial" pitchFamily="34" charset="0"/>
              <a:buChar char="•"/>
            </a:pPr>
            <a:r>
              <a:rPr lang="vi-VN" dirty="0" smtClean="0"/>
              <a:t>Tất </a:t>
            </a:r>
            <a:r>
              <a:rPr lang="vi-VN" dirty="0"/>
              <a:t>cả dưới sự điều khiển từ xa của con người mà không cần phải tiếp xúc trực tiếp với mỗi thiết bị. Cụ thể con người có thể điều khiển các thiết bị trong nhà như máy giặt, tủ lạnh, tivi, đèn, máy lạnh… Hoạt động từ những trình điều khiển trên smartphone, máy tính bảng hay laptop.</a:t>
            </a:r>
            <a:r>
              <a:rPr lang="vi-VN" dirty="0" smtClean="0"/>
              <a:t>.</a:t>
            </a:r>
            <a:endParaRPr lang="en-US" dirty="0" smtClean="0"/>
          </a:p>
          <a:p>
            <a:pPr marL="285750" indent="-285750" algn="just">
              <a:buFont typeface="Arial" pitchFamily="34" charset="0"/>
              <a:buChar char="•"/>
            </a:pPr>
            <a:endParaRPr lang="en-US" dirty="0"/>
          </a:p>
          <a:p>
            <a:pPr marL="285750" indent="-285750" algn="just">
              <a:buFont typeface="Arial" pitchFamily="34" charset="0"/>
              <a:buChar char="•"/>
            </a:pPr>
            <a:endParaRPr lang="en-US" dirty="0"/>
          </a:p>
        </p:txBody>
      </p:sp>
    </p:spTree>
    <p:extLst>
      <p:ext uri="{BB962C8B-B14F-4D97-AF65-F5344CB8AC3E}">
        <p14:creationId xmlns:p14="http://schemas.microsoft.com/office/powerpoint/2010/main" val="248568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extBox 1"/>
          <p:cNvSpPr txBox="1"/>
          <p:nvPr/>
        </p:nvSpPr>
        <p:spPr>
          <a:xfrm>
            <a:off x="2667000" y="449818"/>
            <a:ext cx="3733800" cy="369332"/>
          </a:xfrm>
          <a:prstGeom prst="rect">
            <a:avLst/>
          </a:prstGeom>
          <a:noFill/>
        </p:spPr>
        <p:txBody>
          <a:bodyPr wrap="square" rtlCol="0">
            <a:spAutoFit/>
          </a:bodyPr>
          <a:lstStyle/>
          <a:p>
            <a:pPr algn="ctr"/>
            <a:r>
              <a:rPr lang="vi-VN" sz="1800" b="1" dirty="0"/>
              <a:t>CÔNG</a:t>
            </a:r>
            <a:r>
              <a:rPr lang="vi-VN" sz="1800" b="1" dirty="0">
                <a:effectLst>
                  <a:outerShdw blurRad="38100" dist="38100" dir="2700000" algn="tl">
                    <a:srgbClr val="000000">
                      <a:alpha val="43137"/>
                    </a:srgbClr>
                  </a:outerShdw>
                </a:effectLst>
              </a:rPr>
              <a:t> </a:t>
            </a:r>
            <a:r>
              <a:rPr lang="vi-VN" sz="1800" b="1" dirty="0"/>
              <a:t>NGHỆ</a:t>
            </a:r>
            <a:r>
              <a:rPr lang="vi-VN" sz="1800" b="1" dirty="0">
                <a:effectLst>
                  <a:outerShdw blurRad="38100" dist="38100" dir="2700000" algn="tl">
                    <a:srgbClr val="000000">
                      <a:alpha val="43137"/>
                    </a:srgbClr>
                  </a:outerShdw>
                </a:effectLst>
              </a:rPr>
              <a:t> </a:t>
            </a:r>
            <a:r>
              <a:rPr lang="vi-VN" sz="1800" b="1" dirty="0"/>
              <a:t>6LOWPAN</a:t>
            </a:r>
            <a:endParaRPr lang="en-US" sz="1800" dirty="0"/>
          </a:p>
        </p:txBody>
      </p:sp>
      <p:sp>
        <p:nvSpPr>
          <p:cNvPr id="3" name="TextBox 2"/>
          <p:cNvSpPr txBox="1"/>
          <p:nvPr/>
        </p:nvSpPr>
        <p:spPr>
          <a:xfrm>
            <a:off x="990600" y="1186315"/>
            <a:ext cx="6705600" cy="2893100"/>
          </a:xfrm>
          <a:prstGeom prst="rect">
            <a:avLst/>
          </a:prstGeom>
          <a:noFill/>
        </p:spPr>
        <p:txBody>
          <a:bodyPr wrap="square" rtlCol="0">
            <a:spAutoFit/>
          </a:bodyPr>
          <a:lstStyle/>
          <a:p>
            <a:pPr marL="285750" indent="-285750" algn="just">
              <a:lnSpc>
                <a:spcPct val="120000"/>
              </a:lnSpc>
              <a:buFont typeface="Arial" pitchFamily="34" charset="0"/>
              <a:buChar char="•"/>
            </a:pPr>
            <a:r>
              <a:rPr lang="vi-VN" dirty="0">
                <a:latin typeface="+mn-lt"/>
                <a:cs typeface="Times New Roman" pitchFamily="18" charset="0"/>
              </a:rPr>
              <a:t>Công nghệ này được đề xuất bởi Nhóm công tác IETF để giới thiệu IPv6 trên IEEE 802.15.4. </a:t>
            </a:r>
          </a:p>
          <a:p>
            <a:pPr marL="285750" indent="-285750" algn="just">
              <a:lnSpc>
                <a:spcPct val="120000"/>
              </a:lnSpc>
              <a:buFont typeface="Arial" pitchFamily="34" charset="0"/>
              <a:buChar char="•"/>
            </a:pPr>
            <a:r>
              <a:rPr lang="vi-VN" dirty="0">
                <a:latin typeface="+mn-lt"/>
                <a:cs typeface="Times New Roman" pitchFamily="18" charset="0"/>
              </a:rPr>
              <a:t>Mục tiêu chính của công nghệ này là đề xuất một lớp thích ứng giữa lớp liên kết và lớp mạng để đối mặt với vấn đề liên quan đến việc không tương thích kích thước gói IPv6 so với IEEE 802,15,4 kích thước khung hình. </a:t>
            </a:r>
          </a:p>
          <a:p>
            <a:pPr marL="285750" indent="-285750" algn="just">
              <a:lnSpc>
                <a:spcPct val="120000"/>
              </a:lnSpc>
              <a:buFont typeface="Arial" pitchFamily="34" charset="0"/>
              <a:buChar char="•"/>
            </a:pPr>
            <a:r>
              <a:rPr lang="vi-VN" dirty="0">
                <a:latin typeface="+mn-lt"/>
                <a:cs typeface="Times New Roman" pitchFamily="18" charset="0"/>
              </a:rPr>
              <a:t>Hơn nữa, nhiều kỹ thuật nén tiêu đề đã được đề xuất có tính đến WSN đặc điểm như tài nguyên hạn chế về quyền lực, dữ liệu tốc độ, băng thông, dung lượng xử lý và lưu trữ.</a:t>
            </a:r>
          </a:p>
          <a:p>
            <a:pPr marL="285750" indent="-285750" algn="just">
              <a:lnSpc>
                <a:spcPct val="120000"/>
              </a:lnSpc>
              <a:buFont typeface="Arial" pitchFamily="34" charset="0"/>
              <a:buChar char="•"/>
            </a:pPr>
            <a:r>
              <a:rPr lang="en-US" dirty="0">
                <a:latin typeface="+mn-lt"/>
                <a:cs typeface="Times New Roman" pitchFamily="18" charset="0"/>
              </a:rPr>
              <a:t>6LoWPAN </a:t>
            </a:r>
            <a:r>
              <a:rPr lang="en-US" dirty="0" err="1">
                <a:latin typeface="+mn-lt"/>
                <a:cs typeface="Times New Roman" pitchFamily="18" charset="0"/>
              </a:rPr>
              <a:t>cung</a:t>
            </a:r>
            <a:r>
              <a:rPr lang="en-US" dirty="0">
                <a:latin typeface="+mn-lt"/>
                <a:cs typeface="Times New Roman" pitchFamily="18" charset="0"/>
              </a:rPr>
              <a:t> </a:t>
            </a:r>
            <a:r>
              <a:rPr lang="en-US" dirty="0" err="1">
                <a:latin typeface="+mn-lt"/>
                <a:cs typeface="Times New Roman" pitchFamily="18" charset="0"/>
              </a:rPr>
              <a:t>cấp</a:t>
            </a:r>
            <a:r>
              <a:rPr lang="en-US" dirty="0">
                <a:latin typeface="+mn-lt"/>
                <a:cs typeface="Times New Roman" pitchFamily="18" charset="0"/>
              </a:rPr>
              <a:t> </a:t>
            </a:r>
            <a:r>
              <a:rPr lang="en-US" dirty="0" err="1">
                <a:latin typeface="+mn-lt"/>
                <a:cs typeface="Times New Roman" pitchFamily="18" charset="0"/>
              </a:rPr>
              <a:t>khả</a:t>
            </a:r>
            <a:r>
              <a:rPr lang="en-US" dirty="0">
                <a:latin typeface="+mn-lt"/>
                <a:cs typeface="Times New Roman" pitchFamily="18" charset="0"/>
              </a:rPr>
              <a:t> </a:t>
            </a:r>
            <a:r>
              <a:rPr lang="en-US" dirty="0" err="1">
                <a:latin typeface="+mn-lt"/>
                <a:cs typeface="Times New Roman" pitchFamily="18" charset="0"/>
              </a:rPr>
              <a:t>năng</a:t>
            </a:r>
            <a:r>
              <a:rPr lang="en-US" dirty="0">
                <a:latin typeface="+mn-lt"/>
                <a:cs typeface="Times New Roman" pitchFamily="18" charset="0"/>
              </a:rPr>
              <a:t> </a:t>
            </a:r>
            <a:r>
              <a:rPr lang="en-US" dirty="0" err="1">
                <a:latin typeface="+mn-lt"/>
                <a:cs typeface="Times New Roman" pitchFamily="18" charset="0"/>
              </a:rPr>
              <a:t>thiết</a:t>
            </a:r>
            <a:r>
              <a:rPr lang="en-US" dirty="0">
                <a:latin typeface="+mn-lt"/>
                <a:cs typeface="Times New Roman" pitchFamily="18" charset="0"/>
              </a:rPr>
              <a:t> </a:t>
            </a:r>
            <a:r>
              <a:rPr lang="en-US" dirty="0" err="1">
                <a:latin typeface="+mn-lt"/>
                <a:cs typeface="Times New Roman" pitchFamily="18" charset="0"/>
              </a:rPr>
              <a:t>lập</a:t>
            </a:r>
            <a:r>
              <a:rPr lang="en-US" dirty="0">
                <a:latin typeface="+mn-lt"/>
                <a:cs typeface="Times New Roman" pitchFamily="18" charset="0"/>
              </a:rPr>
              <a:t> </a:t>
            </a:r>
            <a:r>
              <a:rPr lang="en-US" dirty="0" err="1">
                <a:latin typeface="+mn-lt"/>
                <a:cs typeface="Times New Roman" pitchFamily="18" charset="0"/>
              </a:rPr>
              <a:t>kết</a:t>
            </a:r>
            <a:r>
              <a:rPr lang="en-US" dirty="0">
                <a:latin typeface="+mn-lt"/>
                <a:cs typeface="Times New Roman" pitchFamily="18" charset="0"/>
              </a:rPr>
              <a:t> </a:t>
            </a:r>
            <a:r>
              <a:rPr lang="en-US" dirty="0" err="1">
                <a:latin typeface="+mn-lt"/>
                <a:cs typeface="Times New Roman" pitchFamily="18" charset="0"/>
              </a:rPr>
              <a:t>nối</a:t>
            </a:r>
            <a:r>
              <a:rPr lang="en-US" dirty="0">
                <a:latin typeface="+mn-lt"/>
                <a:cs typeface="Times New Roman" pitchFamily="18" charset="0"/>
              </a:rPr>
              <a:t> </a:t>
            </a:r>
            <a:r>
              <a:rPr lang="en-US" dirty="0" err="1">
                <a:latin typeface="+mn-lt"/>
                <a:cs typeface="Times New Roman" pitchFamily="18" charset="0"/>
              </a:rPr>
              <a:t>trực</a:t>
            </a:r>
            <a:r>
              <a:rPr lang="en-US" dirty="0">
                <a:latin typeface="+mn-lt"/>
                <a:cs typeface="Times New Roman" pitchFamily="18" charset="0"/>
              </a:rPr>
              <a:t> </a:t>
            </a:r>
            <a:r>
              <a:rPr lang="en-US" dirty="0" err="1">
                <a:latin typeface="+mn-lt"/>
                <a:cs typeface="Times New Roman" pitchFamily="18" charset="0"/>
              </a:rPr>
              <a:t>tiếp</a:t>
            </a:r>
            <a:r>
              <a:rPr lang="en-US" dirty="0">
                <a:latin typeface="+mn-lt"/>
                <a:cs typeface="Times New Roman" pitchFamily="18" charset="0"/>
              </a:rPr>
              <a:t> </a:t>
            </a:r>
            <a:r>
              <a:rPr lang="en-US" dirty="0" err="1">
                <a:latin typeface="+mn-lt"/>
                <a:cs typeface="Times New Roman" pitchFamily="18" charset="0"/>
              </a:rPr>
              <a:t>giữa</a:t>
            </a:r>
            <a:r>
              <a:rPr lang="en-US" dirty="0">
                <a:latin typeface="+mn-lt"/>
                <a:cs typeface="Times New Roman" pitchFamily="18" charset="0"/>
              </a:rPr>
              <a:t> </a:t>
            </a:r>
            <a:r>
              <a:rPr lang="en-US" dirty="0" err="1">
                <a:latin typeface="+mn-lt"/>
                <a:cs typeface="Times New Roman" pitchFamily="18" charset="0"/>
              </a:rPr>
              <a:t>các</a:t>
            </a:r>
            <a:r>
              <a:rPr lang="en-US" dirty="0">
                <a:latin typeface="+mn-lt"/>
                <a:cs typeface="Times New Roman" pitchFamily="18" charset="0"/>
              </a:rPr>
              <a:t> </a:t>
            </a:r>
            <a:r>
              <a:rPr lang="en-US" dirty="0" err="1">
                <a:latin typeface="+mn-lt"/>
                <a:cs typeface="Times New Roman" pitchFamily="18" charset="0"/>
              </a:rPr>
              <a:t>thiết</a:t>
            </a:r>
            <a:r>
              <a:rPr lang="en-US" dirty="0">
                <a:latin typeface="+mn-lt"/>
                <a:cs typeface="Times New Roman" pitchFamily="18" charset="0"/>
              </a:rPr>
              <a:t> </a:t>
            </a:r>
            <a:r>
              <a:rPr lang="en-US" dirty="0" err="1">
                <a:latin typeface="+mn-lt"/>
                <a:cs typeface="Times New Roman" pitchFamily="18" charset="0"/>
              </a:rPr>
              <a:t>bị</a:t>
            </a:r>
            <a:r>
              <a:rPr lang="en-US" dirty="0">
                <a:latin typeface="+mn-lt"/>
                <a:cs typeface="Times New Roman" pitchFamily="18" charset="0"/>
              </a:rPr>
              <a:t> </a:t>
            </a:r>
            <a:r>
              <a:rPr lang="en-US" dirty="0" err="1">
                <a:latin typeface="+mn-lt"/>
                <a:cs typeface="Times New Roman" pitchFamily="18" charset="0"/>
              </a:rPr>
              <a:t>dựa</a:t>
            </a:r>
            <a:r>
              <a:rPr lang="en-US" dirty="0">
                <a:latin typeface="+mn-lt"/>
                <a:cs typeface="Times New Roman" pitchFamily="18" charset="0"/>
              </a:rPr>
              <a:t> </a:t>
            </a:r>
            <a:r>
              <a:rPr lang="en-US" dirty="0" err="1">
                <a:latin typeface="+mn-lt"/>
                <a:cs typeface="Times New Roman" pitchFamily="18" charset="0"/>
              </a:rPr>
              <a:t>trên</a:t>
            </a:r>
            <a:r>
              <a:rPr lang="en-US" dirty="0">
                <a:latin typeface="+mn-lt"/>
                <a:cs typeface="Times New Roman" pitchFamily="18" charset="0"/>
              </a:rPr>
              <a:t> </a:t>
            </a:r>
            <a:r>
              <a:rPr lang="en-US" dirty="0" err="1">
                <a:latin typeface="+mn-lt"/>
                <a:cs typeface="Times New Roman" pitchFamily="18" charset="0"/>
              </a:rPr>
              <a:t>địa</a:t>
            </a:r>
            <a:r>
              <a:rPr lang="en-US" dirty="0">
                <a:latin typeface="+mn-lt"/>
                <a:cs typeface="Times New Roman" pitchFamily="18" charset="0"/>
              </a:rPr>
              <a:t> </a:t>
            </a:r>
            <a:r>
              <a:rPr lang="en-US" dirty="0" err="1">
                <a:latin typeface="+mn-lt"/>
                <a:cs typeface="Times New Roman" pitchFamily="18" charset="0"/>
              </a:rPr>
              <a:t>chỉ</a:t>
            </a:r>
            <a:r>
              <a:rPr lang="en-US" dirty="0">
                <a:latin typeface="+mn-lt"/>
                <a:cs typeface="Times New Roman" pitchFamily="18" charset="0"/>
              </a:rPr>
              <a:t> IP</a:t>
            </a:r>
            <a:r>
              <a:rPr lang="vi-VN" dirty="0">
                <a:latin typeface="+mn-lt"/>
                <a:cs typeface="Times New Roman" pitchFamily="18" charset="0"/>
              </a:rPr>
              <a:t> để giải quyết các vấn đề trên.</a:t>
            </a:r>
            <a:endParaRPr lang="en-US" dirty="0">
              <a:latin typeface="+mn-lt"/>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extBox 1"/>
          <p:cNvSpPr txBox="1"/>
          <p:nvPr/>
        </p:nvSpPr>
        <p:spPr>
          <a:xfrm>
            <a:off x="2667000" y="449818"/>
            <a:ext cx="3733800" cy="369332"/>
          </a:xfrm>
          <a:prstGeom prst="rect">
            <a:avLst/>
          </a:prstGeom>
          <a:noFill/>
        </p:spPr>
        <p:txBody>
          <a:bodyPr wrap="square" rtlCol="0">
            <a:spAutoFit/>
          </a:bodyPr>
          <a:lstStyle/>
          <a:p>
            <a:pPr algn="ctr"/>
            <a:r>
              <a:rPr lang="vi-VN" sz="1800" b="1" dirty="0"/>
              <a:t>CÔNG</a:t>
            </a:r>
            <a:r>
              <a:rPr lang="vi-VN" sz="1800" b="1" dirty="0">
                <a:effectLst>
                  <a:outerShdw blurRad="38100" dist="38100" dir="2700000" algn="tl">
                    <a:srgbClr val="000000">
                      <a:alpha val="43137"/>
                    </a:srgbClr>
                  </a:outerShdw>
                </a:effectLst>
              </a:rPr>
              <a:t> </a:t>
            </a:r>
            <a:r>
              <a:rPr lang="vi-VN" sz="1800" b="1" dirty="0"/>
              <a:t>NGHỆ</a:t>
            </a:r>
            <a:r>
              <a:rPr lang="vi-VN" sz="1800" b="1" dirty="0">
                <a:effectLst>
                  <a:outerShdw blurRad="38100" dist="38100" dir="2700000" algn="tl">
                    <a:srgbClr val="000000">
                      <a:alpha val="43137"/>
                    </a:srgbClr>
                  </a:outerShdw>
                </a:effectLst>
              </a:rPr>
              <a:t> </a:t>
            </a:r>
            <a:r>
              <a:rPr lang="vi-VN" sz="1800" b="1" dirty="0"/>
              <a:t>6LOWPAN</a:t>
            </a:r>
            <a:endParaRPr lang="en-US" sz="1800" dirty="0"/>
          </a:p>
        </p:txBody>
      </p:sp>
      <p:sp>
        <p:nvSpPr>
          <p:cNvPr id="3" name="TextBox 2"/>
          <p:cNvSpPr txBox="1"/>
          <p:nvPr/>
        </p:nvSpPr>
        <p:spPr>
          <a:xfrm>
            <a:off x="990600" y="1186315"/>
            <a:ext cx="6934200" cy="2462213"/>
          </a:xfrm>
          <a:prstGeom prst="rect">
            <a:avLst/>
          </a:prstGeom>
          <a:noFill/>
        </p:spPr>
        <p:txBody>
          <a:bodyPr wrap="square" rtlCol="0">
            <a:spAutoFit/>
          </a:bodyPr>
          <a:lstStyle/>
          <a:p>
            <a:pPr marL="285750" indent="-285750" algn="just">
              <a:buFont typeface="Arial" pitchFamily="34" charset="0"/>
              <a:buChar char="•"/>
            </a:pPr>
            <a:r>
              <a:rPr lang="vi-VN" dirty="0">
                <a:latin typeface="+mn-lt"/>
                <a:cs typeface="Times New Roman" pitchFamily="18" charset="0"/>
              </a:rPr>
              <a:t>Mục đích của các giao thức hỗ trợ di động là giữ cho các nút có thể tiếp cận và kết nối trong quá trình bàn giao, mà không bị gián đoạn kết nối. Do đó, khi một nút di chuyển đi từ phạm vi bảo hiểm của người hàng xóm, giao thức phải nhanh chóng cung cấp một bộ định tuyến thay thế và đảm bảo cấu hình giao diện mới cho nút di động</a:t>
            </a:r>
            <a:r>
              <a:rPr lang="vi-VN" dirty="0" smtClean="0">
                <a:latin typeface="+mn-lt"/>
                <a:cs typeface="Times New Roman" pitchFamily="18" charset="0"/>
              </a:rPr>
              <a:t>.</a:t>
            </a:r>
            <a:endParaRPr lang="en-US" dirty="0" smtClean="0">
              <a:latin typeface="+mn-lt"/>
              <a:cs typeface="Times New Roman" pitchFamily="18" charset="0"/>
            </a:endParaRPr>
          </a:p>
          <a:p>
            <a:pPr marL="285750" indent="-285750" algn="just">
              <a:buFont typeface="Arial" pitchFamily="34" charset="0"/>
              <a:buChar char="•"/>
            </a:pPr>
            <a:endParaRPr lang="en-US" dirty="0" smtClean="0">
              <a:latin typeface="+mn-lt"/>
              <a:cs typeface="Times New Roman" pitchFamily="18" charset="0"/>
            </a:endParaRPr>
          </a:p>
          <a:p>
            <a:pPr marL="285750" indent="-285750" algn="just">
              <a:buFont typeface="Arial" pitchFamily="34" charset="0"/>
              <a:buChar char="•"/>
            </a:pPr>
            <a:r>
              <a:rPr lang="vi-VN" dirty="0"/>
              <a:t>Các nhà nghiên cứu đã sử dụng tính di động 6LoWPAN với các góc nhìn và lĩnh vực ứng dụng khác nhau </a:t>
            </a:r>
            <a:r>
              <a:rPr lang="vi-VN" dirty="0" smtClean="0"/>
              <a:t>như </a:t>
            </a:r>
            <a:r>
              <a:rPr lang="vi-VN" dirty="0"/>
              <a:t>giám sát quân sự, giám sát môi trường, giám sát chăm sóc sức khỏe, xe </a:t>
            </a:r>
            <a:r>
              <a:rPr lang="vi-VN" dirty="0" smtClean="0"/>
              <a:t>cộ</a:t>
            </a:r>
            <a:r>
              <a:rPr lang="en-US" dirty="0" smtClean="0"/>
              <a:t> </a:t>
            </a:r>
            <a:r>
              <a:rPr lang="vi-VN" dirty="0" smtClean="0"/>
              <a:t>mạng</a:t>
            </a:r>
            <a:r>
              <a:rPr lang="vi-VN" dirty="0"/>
              <a:t>, v.v ... nơi mà tính quan trọng về thời gian của dữ liệu là quan trọng nhất</a:t>
            </a:r>
            <a:endParaRPr lang="vi-VN" dirty="0">
              <a:latin typeface="+mn-lt"/>
              <a:cs typeface="Times New Roman" pitchFamily="18" charset="0"/>
            </a:endParaRPr>
          </a:p>
          <a:p>
            <a:endParaRPr lang="en-US" dirty="0"/>
          </a:p>
        </p:txBody>
      </p:sp>
    </p:spTree>
    <p:extLst>
      <p:ext uri="{BB962C8B-B14F-4D97-AF65-F5344CB8AC3E}">
        <p14:creationId xmlns:p14="http://schemas.microsoft.com/office/powerpoint/2010/main" val="256324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2" name="Google Shape;232;p19"/>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extBox 2"/>
          <p:cNvSpPr txBox="1"/>
          <p:nvPr/>
        </p:nvSpPr>
        <p:spPr>
          <a:xfrm>
            <a:off x="1447800" y="449818"/>
            <a:ext cx="6477000" cy="369332"/>
          </a:xfrm>
          <a:prstGeom prst="rect">
            <a:avLst/>
          </a:prstGeom>
          <a:noFill/>
        </p:spPr>
        <p:txBody>
          <a:bodyPr wrap="square" rtlCol="0">
            <a:spAutoFit/>
          </a:bodyPr>
          <a:lstStyle/>
          <a:p>
            <a:pPr algn="ctr"/>
            <a:r>
              <a:rPr lang="en-US" sz="1800" b="1" dirty="0" smtClean="0"/>
              <a:t>LƯỢC ĐỒ QUẢN LÝ TÍNH DI ĐỘNG DỰA TRÊN MÁY CHỦ</a:t>
            </a:r>
            <a:endParaRPr lang="en-US" sz="1800" dirty="0"/>
          </a:p>
        </p:txBody>
      </p:sp>
      <p:pic>
        <p:nvPicPr>
          <p:cNvPr id="1026"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21732"/>
            <a:ext cx="7391400" cy="27445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57400" y="4019550"/>
            <a:ext cx="4343400" cy="307777"/>
          </a:xfrm>
          <a:prstGeom prst="rect">
            <a:avLst/>
          </a:prstGeom>
          <a:noFill/>
        </p:spPr>
        <p:txBody>
          <a:bodyPr wrap="square" rtlCol="0">
            <a:spAutoFit/>
          </a:bodyPr>
          <a:lstStyle/>
          <a:p>
            <a:pPr algn="ctr"/>
            <a:r>
              <a:rPr lang="en-US" b="1" dirty="0" err="1" smtClean="0"/>
              <a:t>Hình</a:t>
            </a:r>
            <a:r>
              <a:rPr lang="en-US" b="1" dirty="0" smtClean="0"/>
              <a:t> 1: </a:t>
            </a:r>
            <a:r>
              <a:rPr lang="vi-VN" b="1" dirty="0" smtClean="0"/>
              <a:t>Khả </a:t>
            </a:r>
            <a:r>
              <a:rPr lang="vi-VN" b="1" dirty="0"/>
              <a:t>năng di chuyển IP dựa trên mạng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2" name="Google Shape;232;p19"/>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TextBox 2"/>
          <p:cNvSpPr txBox="1"/>
          <p:nvPr/>
        </p:nvSpPr>
        <p:spPr>
          <a:xfrm>
            <a:off x="1447800" y="449818"/>
            <a:ext cx="6477000" cy="369332"/>
          </a:xfrm>
          <a:prstGeom prst="rect">
            <a:avLst/>
          </a:prstGeom>
          <a:noFill/>
        </p:spPr>
        <p:txBody>
          <a:bodyPr wrap="square" rtlCol="0">
            <a:spAutoFit/>
          </a:bodyPr>
          <a:lstStyle/>
          <a:p>
            <a:pPr algn="ctr"/>
            <a:r>
              <a:rPr lang="en-US" sz="1800" b="1" dirty="0" smtClean="0"/>
              <a:t>LƯỢC ĐỒ QUẢN LÝ TÍNH DI ĐỘNG DỰA TRÊN MÁY CHỦ</a:t>
            </a:r>
            <a:endParaRPr lang="en-US" sz="1800" dirty="0"/>
          </a:p>
        </p:txBody>
      </p:sp>
      <p:sp>
        <p:nvSpPr>
          <p:cNvPr id="2" name="TextBox 1"/>
          <p:cNvSpPr txBox="1"/>
          <p:nvPr/>
        </p:nvSpPr>
        <p:spPr>
          <a:xfrm>
            <a:off x="2057400" y="4019550"/>
            <a:ext cx="4343400" cy="307777"/>
          </a:xfrm>
          <a:prstGeom prst="rect">
            <a:avLst/>
          </a:prstGeom>
          <a:noFill/>
        </p:spPr>
        <p:txBody>
          <a:bodyPr wrap="square" rtlCol="0">
            <a:spAutoFit/>
          </a:bodyPr>
          <a:lstStyle/>
          <a:p>
            <a:pPr algn="ctr"/>
            <a:r>
              <a:rPr lang="en-US" b="1" dirty="0" err="1" smtClean="0"/>
              <a:t>Hình</a:t>
            </a:r>
            <a:r>
              <a:rPr lang="en-US" b="1" dirty="0" smtClean="0"/>
              <a:t> 2: </a:t>
            </a:r>
            <a:r>
              <a:rPr lang="vi-VN" b="1" dirty="0"/>
              <a:t>Tính di động của IP trong WSN</a:t>
            </a:r>
            <a:endParaRPr lang="en-US" dirty="0"/>
          </a:p>
        </p:txBody>
      </p:sp>
      <p:pic>
        <p:nvPicPr>
          <p:cNvPr id="2050"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000209"/>
            <a:ext cx="7058963" cy="2987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118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2" name="Google Shape;232;p19"/>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TextBox 2"/>
          <p:cNvSpPr txBox="1"/>
          <p:nvPr/>
        </p:nvSpPr>
        <p:spPr>
          <a:xfrm>
            <a:off x="1447800" y="449818"/>
            <a:ext cx="6477000" cy="369332"/>
          </a:xfrm>
          <a:prstGeom prst="rect">
            <a:avLst/>
          </a:prstGeom>
          <a:noFill/>
        </p:spPr>
        <p:txBody>
          <a:bodyPr wrap="square" rtlCol="0">
            <a:spAutoFit/>
          </a:bodyPr>
          <a:lstStyle/>
          <a:p>
            <a:pPr algn="ctr"/>
            <a:r>
              <a:rPr lang="en-US" sz="1800" b="1" dirty="0" smtClean="0"/>
              <a:t>LƯỢC ĐỒ QUẢN LÝ TÍNH DI ĐỘNG DỰA TRÊN MÁY CHỦ</a:t>
            </a:r>
            <a:endParaRPr lang="en-US" sz="1800" dirty="0"/>
          </a:p>
        </p:txBody>
      </p:sp>
      <p:sp>
        <p:nvSpPr>
          <p:cNvPr id="2" name="TextBox 1"/>
          <p:cNvSpPr txBox="1"/>
          <p:nvPr/>
        </p:nvSpPr>
        <p:spPr>
          <a:xfrm>
            <a:off x="2057400" y="4019550"/>
            <a:ext cx="4343400" cy="307777"/>
          </a:xfrm>
          <a:prstGeom prst="rect">
            <a:avLst/>
          </a:prstGeom>
          <a:noFill/>
        </p:spPr>
        <p:txBody>
          <a:bodyPr wrap="square" rtlCol="0">
            <a:spAutoFit/>
          </a:bodyPr>
          <a:lstStyle/>
          <a:p>
            <a:pPr algn="ctr"/>
            <a:r>
              <a:rPr lang="en-US" b="1" dirty="0" err="1" smtClean="0"/>
              <a:t>Hình</a:t>
            </a:r>
            <a:r>
              <a:rPr lang="en-US" b="1" dirty="0" smtClean="0"/>
              <a:t> 3: </a:t>
            </a:r>
            <a:r>
              <a:rPr lang="vi-VN" b="1" dirty="0"/>
              <a:t>Tính di động của IP trong 6LoWPAN</a:t>
            </a:r>
            <a:endParaRPr lang="en-US" dirty="0"/>
          </a:p>
        </p:txBody>
      </p:sp>
      <p:pic>
        <p:nvPicPr>
          <p:cNvPr id="3074" name="Picture 2" descr="Không có mô t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47315"/>
            <a:ext cx="7391400" cy="2945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639914"/>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DFE4E9"/>
      </a:lt2>
      <a:accent1>
        <a:srgbClr val="3796BF"/>
      </a:accent1>
      <a:accent2>
        <a:srgbClr val="4BB5D9"/>
      </a:accent2>
      <a:accent3>
        <a:srgbClr val="81D1EC"/>
      </a:accent3>
      <a:accent4>
        <a:srgbClr val="FF9900"/>
      </a:accent4>
      <a:accent5>
        <a:srgbClr val="FFCB50"/>
      </a:accent5>
      <a:accent6>
        <a:srgbClr val="A9C747"/>
      </a:accent6>
      <a:hlink>
        <a:srgbClr val="60789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1228</Words>
  <Application>Microsoft Office PowerPoint</Application>
  <PresentationFormat>On-screen Show (16:9)</PresentationFormat>
  <Paragraphs>93</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Roboto Condensed</vt:lpstr>
      <vt:lpstr>Times New Roman</vt:lpstr>
      <vt:lpstr>Times</vt:lpstr>
      <vt:lpstr>Oswald</vt:lpstr>
      <vt:lpstr>Wolsey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ĐÀ NẴNG TRƯỜNG ĐẠI HỌC SƯ PHẠM KĨ THUẬT ĐÀ NẴNG</dc:title>
  <cp:lastModifiedBy>My computer</cp:lastModifiedBy>
  <cp:revision>11</cp:revision>
  <dcterms:modified xsi:type="dcterms:W3CDTF">2021-03-10T12:08:58Z</dcterms:modified>
</cp:coreProperties>
</file>