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2" r:id="rId2"/>
  </p:sldMasterIdLst>
  <p:notesMasterIdLst>
    <p:notesMasterId r:id="rId48"/>
  </p:notesMasterIdLst>
  <p:handoutMasterIdLst>
    <p:handoutMasterId r:id="rId49"/>
  </p:handoutMasterIdLst>
  <p:sldIdLst>
    <p:sldId id="272" r:id="rId3"/>
    <p:sldId id="257" r:id="rId4"/>
    <p:sldId id="258" r:id="rId5"/>
    <p:sldId id="259" r:id="rId6"/>
    <p:sldId id="274" r:id="rId7"/>
    <p:sldId id="275" r:id="rId8"/>
    <p:sldId id="276" r:id="rId9"/>
    <p:sldId id="277" r:id="rId10"/>
    <p:sldId id="278" r:id="rId11"/>
    <p:sldId id="279" r:id="rId12"/>
    <p:sldId id="260" r:id="rId13"/>
    <p:sldId id="273"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61" r:id="rId32"/>
    <p:sldId id="298" r:id="rId33"/>
    <p:sldId id="299" r:id="rId34"/>
    <p:sldId id="300" r:id="rId35"/>
    <p:sldId id="301" r:id="rId36"/>
    <p:sldId id="302" r:id="rId37"/>
    <p:sldId id="303" r:id="rId38"/>
    <p:sldId id="304" r:id="rId39"/>
    <p:sldId id="305" r:id="rId40"/>
    <p:sldId id="306" r:id="rId41"/>
    <p:sldId id="307" r:id="rId42"/>
    <p:sldId id="308" r:id="rId43"/>
    <p:sldId id="264" r:id="rId44"/>
    <p:sldId id="297" r:id="rId45"/>
    <p:sldId id="263" r:id="rId46"/>
    <p:sldId id="271" r:id="rId47"/>
  </p:sldIdLst>
  <p:sldSz cx="9144000" cy="6858000" type="screen4x3"/>
  <p:notesSz cx="6858000" cy="9144000"/>
  <p:custDataLst>
    <p:tags r:id="rId5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3D9"/>
    <a:srgbClr val="005AB2"/>
    <a:srgbClr val="0000CC"/>
    <a:srgbClr val="FF0000"/>
    <a:srgbClr val="5DD5FF"/>
    <a:srgbClr val="99FFCC"/>
    <a:srgbClr val="FF9900"/>
    <a:srgbClr val="D3BE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24" autoAdjust="0"/>
  </p:normalViewPr>
  <p:slideViewPr>
    <p:cSldViewPr>
      <p:cViewPr varScale="1">
        <p:scale>
          <a:sx n="78" d="100"/>
          <a:sy n="78" d="100"/>
        </p:scale>
        <p:origin x="1522" y="91"/>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4CFDB3-0373-432D-B693-B8F01B4E8E1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5EA70655-9FE4-4904-B673-6923C0DD83A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9B2DDE0-0FF6-4C33-B52E-8DA5AAB6291B}" type="datetimeFigureOut">
              <a:rPr lang="en-US"/>
              <a:pPr>
                <a:defRPr/>
              </a:pPr>
              <a:t>3/3/2021</a:t>
            </a:fld>
            <a:endParaRPr lang="en-US"/>
          </a:p>
        </p:txBody>
      </p:sp>
      <p:sp>
        <p:nvSpPr>
          <p:cNvPr id="4" name="Footer Placeholder 3">
            <a:extLst>
              <a:ext uri="{FF2B5EF4-FFF2-40B4-BE49-F238E27FC236}">
                <a16:creationId xmlns:a16="http://schemas.microsoft.com/office/drawing/2014/main" id="{F5B08B83-6CE9-4930-A16F-748ECD8C7D2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1265FD43-76CA-48F8-9B92-CDF4A632F34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684C35-305F-46D4-A364-A71560EF7DC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2BD221-1FD4-487F-8176-843AAC89ECA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4AA0CAD9-F0C7-453B-A022-1BB43CF0F01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DCDD136-31C1-4556-8ABF-3D86E07B851B}" type="datetimeFigureOut">
              <a:rPr lang="en-US"/>
              <a:pPr>
                <a:defRPr/>
              </a:pPr>
              <a:t>3/3/2021</a:t>
            </a:fld>
            <a:endParaRPr lang="en-US"/>
          </a:p>
        </p:txBody>
      </p:sp>
      <p:sp>
        <p:nvSpPr>
          <p:cNvPr id="4" name="Slide Image Placeholder 3">
            <a:extLst>
              <a:ext uri="{FF2B5EF4-FFF2-40B4-BE49-F238E27FC236}">
                <a16:creationId xmlns:a16="http://schemas.microsoft.com/office/drawing/2014/main" id="{2AB8E1E7-A50E-4C9A-8F32-499C8E47830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EAF8F22-FBEE-49EC-9671-3B0EAF14FBE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107B794-E8E5-47AD-8465-22D0101B07A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7AEEA71-3CD5-4F65-9E8C-117375DCFAD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FB05326-3473-40A0-A355-1CFB8F1BED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3FD9A8D-1426-4C46-AA2B-08D85EFE8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7BE78DE5-642C-40EA-9803-E7732D4C1A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9460" name="Slide Number Placeholder 3">
            <a:extLst>
              <a:ext uri="{FF2B5EF4-FFF2-40B4-BE49-F238E27FC236}">
                <a16:creationId xmlns:a16="http://schemas.microsoft.com/office/drawing/2014/main" id="{B1073904-4932-40CD-A04B-2C5981E2EF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79C484-03D6-4623-B2DF-D9EE19026B63}" type="slidenum">
              <a:rPr lang="en-US" altLang="en-US"/>
              <a:pPr eaLnBrk="1" hangingPunct="1"/>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05326-3473-40A0-A355-1CFB8F1BED91}" type="slidenum">
              <a:rPr lang="en-US" altLang="en-US" smtClean="0"/>
              <a:pPr/>
              <a:t>23</a:t>
            </a:fld>
            <a:endParaRPr lang="en-US" altLang="en-US"/>
          </a:p>
        </p:txBody>
      </p:sp>
    </p:spTree>
    <p:extLst>
      <p:ext uri="{BB962C8B-B14F-4D97-AF65-F5344CB8AC3E}">
        <p14:creationId xmlns:p14="http://schemas.microsoft.com/office/powerpoint/2010/main" val="1073450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black">
          <a:xfrm>
            <a:off x="1081088" y="5443538"/>
            <a:ext cx="7086600" cy="381000"/>
          </a:xfrm>
        </p:spPr>
        <p:txBody>
          <a:bodyPr/>
          <a:lstStyle>
            <a:lvl1pPr marL="0" indent="0" algn="ctr">
              <a:buFont typeface="Wingdings" pitchFamily="2" charset="2"/>
              <a:buNone/>
              <a:defRPr sz="2800">
                <a:solidFill>
                  <a:schemeClr val="bg1"/>
                </a:solidFill>
              </a:defRPr>
            </a:lvl1pPr>
          </a:lstStyle>
          <a:p>
            <a:r>
              <a:rPr lang="en-US"/>
              <a:t>Click to edit Master subtitle style</a:t>
            </a:r>
          </a:p>
        </p:txBody>
      </p:sp>
      <p:sp>
        <p:nvSpPr>
          <p:cNvPr id="3074" name="Rectangle 2"/>
          <p:cNvSpPr>
            <a:spLocks noGrp="1" noChangeArrowheads="1"/>
          </p:cNvSpPr>
          <p:nvPr>
            <p:ph type="ctrTitle"/>
          </p:nvPr>
        </p:nvSpPr>
        <p:spPr bwMode="auto">
          <a:xfrm>
            <a:off x="990600" y="4572000"/>
            <a:ext cx="7239000" cy="631825"/>
          </a:xfrm>
        </p:spPr>
        <p:txBody>
          <a:bodyPr/>
          <a:lstStyle>
            <a:lvl1pPr>
              <a:defRPr sz="4800">
                <a:solidFill>
                  <a:schemeClr val="bg2"/>
                </a:solidFill>
              </a:defRPr>
            </a:lvl1pPr>
          </a:lstStyle>
          <a:p>
            <a:r>
              <a:rPr lang="en-US"/>
              <a:t>Click to edit Master title style</a:t>
            </a:r>
          </a:p>
        </p:txBody>
      </p:sp>
    </p:spTree>
    <p:extLst>
      <p:ext uri="{BB962C8B-B14F-4D97-AF65-F5344CB8AC3E}">
        <p14:creationId xmlns:p14="http://schemas.microsoft.com/office/powerpoint/2010/main" val="333853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15049D8-58BE-4EC4-836D-6F9650648B6C}"/>
              </a:ext>
            </a:extLst>
          </p:cNvPr>
          <p:cNvSpPr>
            <a:spLocks noGrp="1" noChangeArrowheads="1"/>
          </p:cNvSpPr>
          <p:nvPr>
            <p:ph type="sldNum" sz="quarter" idx="10"/>
          </p:nvPr>
        </p:nvSpPr>
        <p:spPr>
          <a:ln/>
        </p:spPr>
        <p:txBody>
          <a:bodyPr/>
          <a:lstStyle>
            <a:lvl1pPr>
              <a:defRPr/>
            </a:lvl1pPr>
          </a:lstStyle>
          <a:p>
            <a:fld id="{717C97E2-91F3-40BB-92F8-7D8661827F92}" type="slidenum">
              <a:rPr lang="en-US" altLang="en-US"/>
              <a:pPr/>
              <a:t>‹#›</a:t>
            </a:fld>
            <a:endParaRPr lang="en-US" altLang="en-US"/>
          </a:p>
        </p:txBody>
      </p:sp>
    </p:spTree>
    <p:extLst>
      <p:ext uri="{BB962C8B-B14F-4D97-AF65-F5344CB8AC3E}">
        <p14:creationId xmlns:p14="http://schemas.microsoft.com/office/powerpoint/2010/main" val="198054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865B2546-5180-4A57-ABF6-7B0F3A91638C}"/>
              </a:ext>
            </a:extLst>
          </p:cNvPr>
          <p:cNvSpPr>
            <a:spLocks noGrp="1" noChangeArrowheads="1"/>
          </p:cNvSpPr>
          <p:nvPr>
            <p:ph type="sldNum" sz="quarter" idx="10"/>
          </p:nvPr>
        </p:nvSpPr>
        <p:spPr>
          <a:ln/>
        </p:spPr>
        <p:txBody>
          <a:bodyPr/>
          <a:lstStyle>
            <a:lvl1pPr>
              <a:defRPr/>
            </a:lvl1pPr>
          </a:lstStyle>
          <a:p>
            <a:fld id="{04AE7D6B-F5A8-47D6-8ABF-06D6CC7F3D9A}" type="slidenum">
              <a:rPr lang="en-US" altLang="en-US"/>
              <a:pPr/>
              <a:t>‹#›</a:t>
            </a:fld>
            <a:endParaRPr lang="en-US" altLang="en-US"/>
          </a:p>
        </p:txBody>
      </p:sp>
    </p:spTree>
    <p:extLst>
      <p:ext uri="{BB962C8B-B14F-4D97-AF65-F5344CB8AC3E}">
        <p14:creationId xmlns:p14="http://schemas.microsoft.com/office/powerpoint/2010/main" val="1402761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19088"/>
            <a:ext cx="7391400" cy="563562"/>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r>
              <a:rPr lang="en-US" noProof="0"/>
              <a:t>Click icon to add table</a:t>
            </a:r>
          </a:p>
        </p:txBody>
      </p:sp>
      <p:sp>
        <p:nvSpPr>
          <p:cNvPr id="4" name="Rectangle 6">
            <a:extLst>
              <a:ext uri="{FF2B5EF4-FFF2-40B4-BE49-F238E27FC236}">
                <a16:creationId xmlns:a16="http://schemas.microsoft.com/office/drawing/2014/main" id="{99883A4C-F467-4A7A-9E96-45B24C11A79D}"/>
              </a:ext>
            </a:extLst>
          </p:cNvPr>
          <p:cNvSpPr>
            <a:spLocks noGrp="1" noChangeArrowheads="1"/>
          </p:cNvSpPr>
          <p:nvPr>
            <p:ph type="sldNum" sz="quarter" idx="10"/>
          </p:nvPr>
        </p:nvSpPr>
        <p:spPr>
          <a:ln/>
        </p:spPr>
        <p:txBody>
          <a:bodyPr/>
          <a:lstStyle>
            <a:lvl1pPr>
              <a:defRPr/>
            </a:lvl1pPr>
          </a:lstStyle>
          <a:p>
            <a:fld id="{AFD23479-51BD-4CFE-B0A7-B1A1940054BB}" type="slidenum">
              <a:rPr lang="en-US" altLang="en-US"/>
              <a:pPr/>
              <a:t>‹#›</a:t>
            </a:fld>
            <a:endParaRPr lang="en-US" altLang="en-US"/>
          </a:p>
        </p:txBody>
      </p:sp>
    </p:spTree>
    <p:extLst>
      <p:ext uri="{BB962C8B-B14F-4D97-AF65-F5344CB8AC3E}">
        <p14:creationId xmlns:p14="http://schemas.microsoft.com/office/powerpoint/2010/main" val="1194171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64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7D8492-B72E-4D8F-AED8-2D251228729A}" type="slidenum">
              <a:rPr lang="en-US" altLang="en-US" smtClean="0"/>
              <a:pPr/>
              <a:t>‹#›</a:t>
            </a:fld>
            <a:endParaRPr lang="en-US" altLang="en-US"/>
          </a:p>
        </p:txBody>
      </p:sp>
    </p:spTree>
    <p:extLst>
      <p:ext uri="{BB962C8B-B14F-4D97-AF65-F5344CB8AC3E}">
        <p14:creationId xmlns:p14="http://schemas.microsoft.com/office/powerpoint/2010/main" val="545224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DA849C-40FA-4ED4-8DA6-D66EDFFCDB5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6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560467-A3C5-4886-98A9-E0C4FBC9D636}" type="slidenum">
              <a:rPr lang="en-US" altLang="en-US" smtClean="0"/>
              <a:pPr/>
              <a:t>‹#›</a:t>
            </a:fld>
            <a:endParaRPr lang="en-US" altLang="en-US"/>
          </a:p>
        </p:txBody>
      </p:sp>
    </p:spTree>
    <p:extLst>
      <p:ext uri="{BB962C8B-B14F-4D97-AF65-F5344CB8AC3E}">
        <p14:creationId xmlns:p14="http://schemas.microsoft.com/office/powerpoint/2010/main" val="1186802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79AA9A-9547-4F47-9ABA-30FBD1C6D347}" type="slidenum">
              <a:rPr lang="en-US" altLang="en-US" smtClean="0"/>
              <a:pPr/>
              <a:t>‹#›</a:t>
            </a:fld>
            <a:endParaRPr lang="en-US" altLang="en-US"/>
          </a:p>
        </p:txBody>
      </p:sp>
    </p:spTree>
    <p:extLst>
      <p:ext uri="{BB962C8B-B14F-4D97-AF65-F5344CB8AC3E}">
        <p14:creationId xmlns:p14="http://schemas.microsoft.com/office/powerpoint/2010/main" val="502814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3D74C-D988-4D6B-BE54-AE43B01090F5}" type="slidenum">
              <a:rPr lang="en-US" altLang="en-US" smtClean="0"/>
              <a:pPr/>
              <a:t>‹#›</a:t>
            </a:fld>
            <a:endParaRPr lang="en-US" altLang="en-US"/>
          </a:p>
        </p:txBody>
      </p:sp>
    </p:spTree>
    <p:extLst>
      <p:ext uri="{BB962C8B-B14F-4D97-AF65-F5344CB8AC3E}">
        <p14:creationId xmlns:p14="http://schemas.microsoft.com/office/powerpoint/2010/main" val="2799572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42D15BB-DBD1-4B03-81B5-336C546EB287}" type="slidenum">
              <a:rPr lang="en-US" altLang="en-US" smtClean="0"/>
              <a:pPr/>
              <a:t>‹#›</a:t>
            </a:fld>
            <a:endParaRPr lang="en-US" altLang="en-US"/>
          </a:p>
        </p:txBody>
      </p:sp>
    </p:spTree>
    <p:extLst>
      <p:ext uri="{BB962C8B-B14F-4D97-AF65-F5344CB8AC3E}">
        <p14:creationId xmlns:p14="http://schemas.microsoft.com/office/powerpoint/2010/main" val="171013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8"/>
            <a:ext cx="7391400" cy="5635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8841A12-BA21-40A7-88D3-F9706FE0DF07}"/>
              </a:ext>
            </a:extLst>
          </p:cNvPr>
          <p:cNvSpPr>
            <a:spLocks noGrp="1" noChangeArrowheads="1"/>
          </p:cNvSpPr>
          <p:nvPr>
            <p:ph type="sldNum" sz="quarter" idx="10"/>
          </p:nvPr>
        </p:nvSpPr>
        <p:spPr>
          <a:ln/>
        </p:spPr>
        <p:txBody>
          <a:bodyPr/>
          <a:lstStyle>
            <a:lvl1pPr>
              <a:defRPr/>
            </a:lvl1pPr>
          </a:lstStyle>
          <a:p>
            <a:fld id="{277D8492-B72E-4D8F-AED8-2D251228729A}" type="slidenum">
              <a:rPr lang="en-US" altLang="en-US"/>
              <a:pPr/>
              <a:t>‹#›</a:t>
            </a:fld>
            <a:endParaRPr lang="en-US" altLang="en-US"/>
          </a:p>
        </p:txBody>
      </p:sp>
    </p:spTree>
    <p:extLst>
      <p:ext uri="{BB962C8B-B14F-4D97-AF65-F5344CB8AC3E}">
        <p14:creationId xmlns:p14="http://schemas.microsoft.com/office/powerpoint/2010/main" val="420256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3/3/2021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3C3F0B-825C-4A7A-8EDC-04D274C0F289}" type="slidenum">
              <a:rPr lang="en-US" altLang="en-US" smtClean="0"/>
              <a:pPr/>
              <a:t>‹#›</a:t>
            </a:fld>
            <a:endParaRPr lang="en-US" altLang="en-US"/>
          </a:p>
        </p:txBody>
      </p:sp>
    </p:spTree>
    <p:extLst>
      <p:ext uri="{BB962C8B-B14F-4D97-AF65-F5344CB8AC3E}">
        <p14:creationId xmlns:p14="http://schemas.microsoft.com/office/powerpoint/2010/main" val="1772356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82831-1A92-4FDB-AFBA-8AD026051C7E}" type="slidenum">
              <a:rPr lang="en-US" altLang="en-US" smtClean="0"/>
              <a:pPr/>
              <a:t>‹#›</a:t>
            </a:fld>
            <a:endParaRPr lang="en-US" altLang="en-US"/>
          </a:p>
        </p:txBody>
      </p:sp>
    </p:spTree>
    <p:extLst>
      <p:ext uri="{BB962C8B-B14F-4D97-AF65-F5344CB8AC3E}">
        <p14:creationId xmlns:p14="http://schemas.microsoft.com/office/powerpoint/2010/main" val="2985657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C97E2-91F3-40BB-92F8-7D8661827F92}" type="slidenum">
              <a:rPr lang="en-US" altLang="en-US" smtClean="0"/>
              <a:pPr/>
              <a:t>‹#›</a:t>
            </a:fld>
            <a:endParaRPr lang="en-US" altLang="en-US"/>
          </a:p>
        </p:txBody>
      </p:sp>
    </p:spTree>
    <p:extLst>
      <p:ext uri="{BB962C8B-B14F-4D97-AF65-F5344CB8AC3E}">
        <p14:creationId xmlns:p14="http://schemas.microsoft.com/office/powerpoint/2010/main" val="1401087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AE7D6B-F5A8-47D6-8ABF-06D6CC7F3D9A}" type="slidenum">
              <a:rPr lang="en-US" altLang="en-US" smtClean="0"/>
              <a:pPr/>
              <a:t>‹#›</a:t>
            </a:fld>
            <a:endParaRPr lang="en-US" altLang="en-US"/>
          </a:p>
        </p:txBody>
      </p:sp>
    </p:spTree>
    <p:extLst>
      <p:ext uri="{BB962C8B-B14F-4D97-AF65-F5344CB8AC3E}">
        <p14:creationId xmlns:p14="http://schemas.microsoft.com/office/powerpoint/2010/main" val="414488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E2DF6E6-481C-404B-955D-37441F7FC912}"/>
              </a:ext>
            </a:extLst>
          </p:cNvPr>
          <p:cNvSpPr>
            <a:spLocks noGrp="1" noChangeArrowheads="1"/>
          </p:cNvSpPr>
          <p:nvPr>
            <p:ph type="sldNum" sz="quarter" idx="10"/>
          </p:nvPr>
        </p:nvSpPr>
        <p:spPr>
          <a:ln/>
        </p:spPr>
        <p:txBody>
          <a:bodyPr/>
          <a:lstStyle>
            <a:lvl1pPr>
              <a:defRPr/>
            </a:lvl1pPr>
          </a:lstStyle>
          <a:p>
            <a:fld id="{20DA849C-40FA-4ED4-8DA6-D66EDFFCDB5B}" type="slidenum">
              <a:rPr lang="en-US" altLang="en-US"/>
              <a:pPr/>
              <a:t>‹#›</a:t>
            </a:fld>
            <a:endParaRPr lang="en-US" altLang="en-US"/>
          </a:p>
        </p:txBody>
      </p:sp>
    </p:spTree>
    <p:extLst>
      <p:ext uri="{BB962C8B-B14F-4D97-AF65-F5344CB8AC3E}">
        <p14:creationId xmlns:p14="http://schemas.microsoft.com/office/powerpoint/2010/main" val="278970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8438"/>
            <a:ext cx="7391400" cy="563562"/>
          </a:xfrm>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933A14EA-8F3E-4567-9E04-FAE637BFDFCC}"/>
              </a:ext>
            </a:extLst>
          </p:cNvPr>
          <p:cNvSpPr>
            <a:spLocks noGrp="1" noChangeArrowheads="1"/>
          </p:cNvSpPr>
          <p:nvPr>
            <p:ph type="sldNum" sz="quarter" idx="10"/>
          </p:nvPr>
        </p:nvSpPr>
        <p:spPr>
          <a:ln/>
        </p:spPr>
        <p:txBody>
          <a:bodyPr/>
          <a:lstStyle>
            <a:lvl1pPr>
              <a:defRPr/>
            </a:lvl1pPr>
          </a:lstStyle>
          <a:p>
            <a:fld id="{22560467-A3C5-4886-98A9-E0C4FBC9D636}" type="slidenum">
              <a:rPr lang="en-US" altLang="en-US"/>
              <a:pPr/>
              <a:t>‹#›</a:t>
            </a:fld>
            <a:endParaRPr lang="en-US" altLang="en-US"/>
          </a:p>
        </p:txBody>
      </p:sp>
    </p:spTree>
    <p:extLst>
      <p:ext uri="{BB962C8B-B14F-4D97-AF65-F5344CB8AC3E}">
        <p14:creationId xmlns:p14="http://schemas.microsoft.com/office/powerpoint/2010/main" val="2284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9AB7CFC-481E-451B-B1DA-2AFCAD224530}"/>
              </a:ext>
            </a:extLst>
          </p:cNvPr>
          <p:cNvSpPr>
            <a:spLocks noGrp="1" noChangeArrowheads="1"/>
          </p:cNvSpPr>
          <p:nvPr>
            <p:ph type="sldNum" sz="quarter" idx="10"/>
          </p:nvPr>
        </p:nvSpPr>
        <p:spPr>
          <a:ln/>
        </p:spPr>
        <p:txBody>
          <a:bodyPr/>
          <a:lstStyle>
            <a:lvl1pPr>
              <a:defRPr/>
            </a:lvl1pPr>
          </a:lstStyle>
          <a:p>
            <a:fld id="{F379AA9A-9547-4F47-9ABA-30FBD1C6D347}" type="slidenum">
              <a:rPr lang="en-US" altLang="en-US"/>
              <a:pPr/>
              <a:t>‹#›</a:t>
            </a:fld>
            <a:endParaRPr lang="en-US" altLang="en-US"/>
          </a:p>
        </p:txBody>
      </p:sp>
    </p:spTree>
    <p:extLst>
      <p:ext uri="{BB962C8B-B14F-4D97-AF65-F5344CB8AC3E}">
        <p14:creationId xmlns:p14="http://schemas.microsoft.com/office/powerpoint/2010/main" val="381625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3715437-9677-4AFF-938F-E98E7BA3D1E3}"/>
              </a:ext>
            </a:extLst>
          </p:cNvPr>
          <p:cNvSpPr>
            <a:spLocks noGrp="1" noChangeArrowheads="1"/>
          </p:cNvSpPr>
          <p:nvPr>
            <p:ph type="sldNum" sz="quarter" idx="10"/>
          </p:nvPr>
        </p:nvSpPr>
        <p:spPr>
          <a:ln/>
        </p:spPr>
        <p:txBody>
          <a:bodyPr/>
          <a:lstStyle>
            <a:lvl1pPr>
              <a:defRPr/>
            </a:lvl1pPr>
          </a:lstStyle>
          <a:p>
            <a:fld id="{CEA3D74C-D988-4D6B-BE54-AE43B01090F5}" type="slidenum">
              <a:rPr lang="en-US" altLang="en-US"/>
              <a:pPr/>
              <a:t>‹#›</a:t>
            </a:fld>
            <a:endParaRPr lang="en-US" altLang="en-US"/>
          </a:p>
        </p:txBody>
      </p:sp>
    </p:spTree>
    <p:extLst>
      <p:ext uri="{BB962C8B-B14F-4D97-AF65-F5344CB8AC3E}">
        <p14:creationId xmlns:p14="http://schemas.microsoft.com/office/powerpoint/2010/main" val="79346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27F81D-5FF5-4FEA-BC6A-41352006CD07}"/>
              </a:ext>
            </a:extLst>
          </p:cNvPr>
          <p:cNvSpPr>
            <a:spLocks noGrp="1" noChangeArrowheads="1"/>
          </p:cNvSpPr>
          <p:nvPr>
            <p:ph type="sldNum" sz="quarter" idx="10"/>
          </p:nvPr>
        </p:nvSpPr>
        <p:spPr>
          <a:ln/>
        </p:spPr>
        <p:txBody>
          <a:bodyPr/>
          <a:lstStyle>
            <a:lvl1pPr>
              <a:defRPr/>
            </a:lvl1pPr>
          </a:lstStyle>
          <a:p>
            <a:fld id="{942D15BB-DBD1-4B03-81B5-336C546EB287}" type="slidenum">
              <a:rPr lang="en-US" altLang="en-US"/>
              <a:pPr/>
              <a:t>‹#›</a:t>
            </a:fld>
            <a:endParaRPr lang="en-US" altLang="en-US"/>
          </a:p>
        </p:txBody>
      </p:sp>
    </p:spTree>
    <p:extLst>
      <p:ext uri="{BB962C8B-B14F-4D97-AF65-F5344CB8AC3E}">
        <p14:creationId xmlns:p14="http://schemas.microsoft.com/office/powerpoint/2010/main" val="28812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DB80F93-6AC0-4D56-BBCD-676EFED46D83}"/>
              </a:ext>
            </a:extLst>
          </p:cNvPr>
          <p:cNvSpPr>
            <a:spLocks noGrp="1" noChangeArrowheads="1"/>
          </p:cNvSpPr>
          <p:nvPr>
            <p:ph type="sldNum" sz="quarter" idx="10"/>
          </p:nvPr>
        </p:nvSpPr>
        <p:spPr>
          <a:ln/>
        </p:spPr>
        <p:txBody>
          <a:bodyPr/>
          <a:lstStyle>
            <a:lvl1pPr>
              <a:defRPr/>
            </a:lvl1pPr>
          </a:lstStyle>
          <a:p>
            <a:fld id="{903C3F0B-825C-4A7A-8EDC-04D274C0F289}" type="slidenum">
              <a:rPr lang="en-US" altLang="en-US"/>
              <a:pPr/>
              <a:t>‹#›</a:t>
            </a:fld>
            <a:endParaRPr lang="en-US" altLang="en-US"/>
          </a:p>
        </p:txBody>
      </p:sp>
    </p:spTree>
    <p:extLst>
      <p:ext uri="{BB962C8B-B14F-4D97-AF65-F5344CB8AC3E}">
        <p14:creationId xmlns:p14="http://schemas.microsoft.com/office/powerpoint/2010/main" val="29961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2112CF8-8269-42C1-85B9-6D206E391527}"/>
              </a:ext>
            </a:extLst>
          </p:cNvPr>
          <p:cNvSpPr>
            <a:spLocks noGrp="1" noChangeArrowheads="1"/>
          </p:cNvSpPr>
          <p:nvPr>
            <p:ph type="sldNum" sz="quarter" idx="10"/>
          </p:nvPr>
        </p:nvSpPr>
        <p:spPr>
          <a:ln/>
        </p:spPr>
        <p:txBody>
          <a:bodyPr/>
          <a:lstStyle>
            <a:lvl1pPr>
              <a:defRPr/>
            </a:lvl1pPr>
          </a:lstStyle>
          <a:p>
            <a:fld id="{68782831-1A92-4FDB-AFBA-8AD026051C7E}" type="slidenum">
              <a:rPr lang="en-US" altLang="en-US"/>
              <a:pPr/>
              <a:t>‹#›</a:t>
            </a:fld>
            <a:endParaRPr lang="en-US" altLang="en-US"/>
          </a:p>
        </p:txBody>
      </p:sp>
    </p:spTree>
    <p:extLst>
      <p:ext uri="{BB962C8B-B14F-4D97-AF65-F5344CB8AC3E}">
        <p14:creationId xmlns:p14="http://schemas.microsoft.com/office/powerpoint/2010/main" val="15908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Picture2.jpg">
            <a:extLst>
              <a:ext uri="{FF2B5EF4-FFF2-40B4-BE49-F238E27FC236}">
                <a16:creationId xmlns:a16="http://schemas.microsoft.com/office/drawing/2014/main" id="{A891684B-7989-4C4F-9D4F-B1A384B08ADC}"/>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BA7B315E-4ABA-4FE7-BA5A-5DBB918E812D}"/>
              </a:ext>
            </a:extLst>
          </p:cNvPr>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6">
            <a:extLst>
              <a:ext uri="{FF2B5EF4-FFF2-40B4-BE49-F238E27FC236}">
                <a16:creationId xmlns:a16="http://schemas.microsoft.com/office/drawing/2014/main" id="{C9DFC895-6E75-42B5-A63C-E32C6CA1E585}"/>
              </a:ext>
            </a:extLst>
          </p:cNvPr>
          <p:cNvSpPr>
            <a:spLocks noGrp="1" noChangeArrowheads="1"/>
          </p:cNvSpPr>
          <p:nvPr>
            <p:ph type="sldNum" sz="quarter" idx="4"/>
          </p:nvPr>
        </p:nvSpPr>
        <p:spPr bwMode="auto">
          <a:xfrm>
            <a:off x="476250" y="6565900"/>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anose="020B0604030504040204" pitchFamily="34" charset="0"/>
              </a:defRPr>
            </a:lvl1pPr>
          </a:lstStyle>
          <a:p>
            <a:fld id="{5926B06C-7F47-4B98-9255-6CDA74A44247}" type="slidenum">
              <a:rPr lang="en-US" altLang="en-US"/>
              <a:pPr/>
              <a:t>‹#›</a:t>
            </a:fld>
            <a:endParaRPr lang="en-US" altLang="en-US"/>
          </a:p>
        </p:txBody>
      </p:sp>
      <p:sp>
        <p:nvSpPr>
          <p:cNvPr id="1029" name="Rectangle 2">
            <a:extLst>
              <a:ext uri="{FF2B5EF4-FFF2-40B4-BE49-F238E27FC236}">
                <a16:creationId xmlns:a16="http://schemas.microsoft.com/office/drawing/2014/main" id="{065DC470-8DE6-42D2-805D-2BC0C5BD55B1}"/>
              </a:ext>
            </a:extLst>
          </p:cNvPr>
          <p:cNvSpPr>
            <a:spLocks noGrp="1" noChangeArrowheads="1"/>
          </p:cNvSpPr>
          <p:nvPr>
            <p:ph type="title"/>
          </p:nvPr>
        </p:nvSpPr>
        <p:spPr bwMode="black">
          <a:xfrm>
            <a:off x="838200" y="12223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5" name="Rectangle 34">
            <a:extLst>
              <a:ext uri="{FF2B5EF4-FFF2-40B4-BE49-F238E27FC236}">
                <a16:creationId xmlns:a16="http://schemas.microsoft.com/office/drawing/2014/main" id="{C1C458DD-6C0F-49CD-B815-8FFD6E796E06}"/>
              </a:ext>
            </a:extLst>
          </p:cNvPr>
          <p:cNvSpPr>
            <a:spLocks noChangeArrowheads="1"/>
          </p:cNvSpPr>
          <p:nvPr/>
        </p:nvSpPr>
        <p:spPr bwMode="gray">
          <a:xfrm>
            <a:off x="0" y="6553200"/>
            <a:ext cx="9144000" cy="304800"/>
          </a:xfrm>
          <a:prstGeom prst="rect">
            <a:avLst/>
          </a:prstGeom>
          <a:gradFill>
            <a:gsLst>
              <a:gs pos="0">
                <a:srgbClr val="005AB2"/>
              </a:gs>
              <a:gs pos="64999">
                <a:srgbClr val="0583D9"/>
              </a:gs>
              <a:gs pos="100000">
                <a:schemeClr val="bg1"/>
              </a:gs>
            </a:gsLst>
            <a:lin ang="0" scaled="0"/>
          </a:grad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en-US">
              <a:cs typeface="+mn-cs"/>
            </a:endParaRPr>
          </a:p>
        </p:txBody>
      </p:sp>
      <p:sp>
        <p:nvSpPr>
          <p:cNvPr id="36" name="TextBox 9">
            <a:extLst>
              <a:ext uri="{FF2B5EF4-FFF2-40B4-BE49-F238E27FC236}">
                <a16:creationId xmlns:a16="http://schemas.microsoft.com/office/drawing/2014/main" id="{02AABD80-A835-4611-8472-0EFD2F7A8956}"/>
              </a:ext>
            </a:extLst>
          </p:cNvPr>
          <p:cNvSpPr txBox="1"/>
          <p:nvPr/>
        </p:nvSpPr>
        <p:spPr>
          <a:xfrm>
            <a:off x="7696200" y="6565900"/>
            <a:ext cx="1447800" cy="292100"/>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300" b="1"/>
              <a:t>slide.tailieu.vn</a:t>
            </a:r>
          </a:p>
        </p:txBody>
      </p:sp>
      <p:sp>
        <p:nvSpPr>
          <p:cNvPr id="11" name="Rectangle 10">
            <a:extLst>
              <a:ext uri="{FF2B5EF4-FFF2-40B4-BE49-F238E27FC236}">
                <a16:creationId xmlns:a16="http://schemas.microsoft.com/office/drawing/2014/main" id="{6408B545-3D98-4F10-98D7-AEB9B6F0BB94}"/>
              </a:ext>
            </a:extLst>
          </p:cNvPr>
          <p:cNvSpPr/>
          <p:nvPr/>
        </p:nvSpPr>
        <p:spPr bwMode="auto">
          <a:xfrm>
            <a:off x="127000" y="88900"/>
            <a:ext cx="990600" cy="609600"/>
          </a:xfrm>
          <a:prstGeom prst="rect">
            <a:avLst/>
          </a:prstGeom>
          <a:solidFill>
            <a:srgbClr val="0583D9"/>
          </a:solidFill>
          <a:ln w="12700">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1600" b="1">
                <a:solidFill>
                  <a:schemeClr val="bg1"/>
                </a:solidFill>
              </a:rPr>
              <a:t>Logo</a:t>
            </a:r>
          </a:p>
        </p:txBody>
      </p:sp>
    </p:spTree>
  </p:cSld>
  <p:clrMap bg1="lt1" tx1="dk1" bg2="lt2" tx2="dk2" accent1="accent1" accent2="accent2" accent3="accent3" accent4="accent4" accent5="accent5" accent6="accent6" hlink="hlink" folHlink="folHlink"/>
  <p:sldLayoutIdLst>
    <p:sldLayoutId id="2147483751"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sldNum="0" hdr="0" dt="0"/>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3/3/2021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926B06C-7F47-4B98-9255-6CDA74A44247}"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96038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4495800"/>
            <a:ext cx="6477000" cy="1477328"/>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  	:	Nguyễn Trần Linh Vương</a:t>
            </a:r>
          </a:p>
          <a:p>
            <a:r>
              <a:rPr lang="en-US" b="1" dirty="0">
                <a:latin typeface="Times New Roman" panose="02020603050405020304" pitchFamily="18" charset="0"/>
                <a:cs typeface="Times New Roman" panose="02020603050405020304" pitchFamily="18" charset="0"/>
              </a:rPr>
              <a:t>			  	Nguyễn </a:t>
            </a:r>
            <a:r>
              <a:rPr lang="en-US" b="1" dirty="0" err="1">
                <a:latin typeface="Times New Roman" panose="02020603050405020304" pitchFamily="18" charset="0"/>
                <a:cs typeface="Times New Roman" panose="02020603050405020304" pitchFamily="18" charset="0"/>
              </a:rPr>
              <a:t>Văn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Quốc</a:t>
            </a:r>
            <a:r>
              <a:rPr lang="en-US" b="1" dirty="0">
                <a:latin typeface="Times New Roman" panose="02020603050405020304" pitchFamily="18" charset="0"/>
                <a:cs typeface="Times New Roman" panose="02020603050405020304" pitchFamily="18" charset="0"/>
              </a:rPr>
              <a:t> Vương</a:t>
            </a:r>
          </a:p>
          <a:p>
            <a:r>
              <a:rPr lang="en-US" b="1" dirty="0">
                <a:latin typeface="Times New Roman" panose="02020603050405020304" pitchFamily="18" charset="0"/>
                <a:cs typeface="Times New Roman" panose="02020603050405020304" pitchFamily="18" charset="0"/>
              </a:rPr>
              <a:t>			  	Lê </a:t>
            </a:r>
            <a:r>
              <a:rPr lang="en-US" b="1" dirty="0" err="1">
                <a:latin typeface="Times New Roman" panose="02020603050405020304" pitchFamily="18" charset="0"/>
                <a:cs typeface="Times New Roman" panose="02020603050405020304" pitchFamily="18" charset="0"/>
              </a:rPr>
              <a:t>Việt</a:t>
            </a:r>
            <a:r>
              <a:rPr lang="en-US" b="1" dirty="0">
                <a:latin typeface="Times New Roman" panose="02020603050405020304" pitchFamily="18" charset="0"/>
                <a:cs typeface="Times New Roman" panose="02020603050405020304" pitchFamily="18" charset="0"/>
              </a:rPr>
              <a:t> Long</a:t>
            </a:r>
          </a:p>
          <a:p>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HP			:	220WIFI01</a:t>
            </a:r>
          </a:p>
          <a:p>
            <a:r>
              <a:rPr lang="en-US" b="1" dirty="0">
                <a:latin typeface="Times New Roman" panose="02020603050405020304" pitchFamily="18" charset="0"/>
                <a:cs typeface="Times New Roman" panose="02020603050405020304" pitchFamily="18" charset="0"/>
              </a:rPr>
              <a:t>GVHD			:	</a:t>
            </a:r>
            <a:r>
              <a:rPr lang="en-US" b="1" dirty="0" err="1">
                <a:latin typeface="Times New Roman" panose="02020603050405020304" pitchFamily="18" charset="0"/>
                <a:cs typeface="Times New Roman" panose="02020603050405020304" pitchFamily="18" charset="0"/>
              </a:rPr>
              <a:t>Ths</a:t>
            </a:r>
            <a:r>
              <a:rPr lang="en-US" b="1" dirty="0">
                <a:latin typeface="Times New Roman" panose="02020603050405020304" pitchFamily="18" charset="0"/>
                <a:cs typeface="Times New Roman" panose="02020603050405020304" pitchFamily="18" charset="0"/>
              </a:rPr>
              <a:t>. Lê </a:t>
            </a:r>
            <a:r>
              <a:rPr lang="en-US" b="1" dirty="0" err="1">
                <a:latin typeface="Times New Roman" panose="02020603050405020304" pitchFamily="18" charset="0"/>
                <a:cs typeface="Times New Roman" panose="02020603050405020304" pitchFamily="18" charset="0"/>
              </a:rPr>
              <a:t>Vũ</a:t>
            </a:r>
            <a:endParaRPr lang="en-US" b="1" dirty="0"/>
          </a:p>
        </p:txBody>
      </p:sp>
      <p:sp>
        <p:nvSpPr>
          <p:cNvPr id="6" name="TextBox 5"/>
          <p:cNvSpPr txBox="1"/>
          <p:nvPr/>
        </p:nvSpPr>
        <p:spPr>
          <a:xfrm>
            <a:off x="972851" y="1954330"/>
            <a:ext cx="7198297" cy="892552"/>
          </a:xfrm>
          <a:prstGeom prst="rect">
            <a:avLst/>
          </a:prstGeom>
          <a:noFill/>
        </p:spPr>
        <p:txBody>
          <a:bodyPr wrap="square" rtlCol="0">
            <a:spAutoFit/>
          </a:bodyPr>
          <a:lstStyle/>
          <a:p>
            <a:pPr algn="ctr"/>
            <a:r>
              <a:rPr lang="en-US" sz="2600" b="1" dirty="0"/>
              <a:t>MÔN HỌC </a:t>
            </a:r>
            <a:br>
              <a:rPr lang="en-US" sz="2600" b="1" dirty="0"/>
            </a:br>
            <a:r>
              <a:rPr lang="en-US" sz="2600" b="1" dirty="0"/>
              <a:t>CÔNG NGHỆ MẠNG KHÔNG DÂY</a:t>
            </a:r>
          </a:p>
        </p:txBody>
      </p:sp>
      <p:pic>
        <p:nvPicPr>
          <p:cNvPr id="1026" name="Picture 2">
            <a:extLst>
              <a:ext uri="{FF2B5EF4-FFF2-40B4-BE49-F238E27FC236}">
                <a16:creationId xmlns:a16="http://schemas.microsoft.com/office/drawing/2014/main" id="{FE987611-2413-4625-BA52-A6789305D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792265" cy="1675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C0DFA4-689D-4732-B4FC-E55B3CEBB9C3}"/>
              </a:ext>
            </a:extLst>
          </p:cNvPr>
          <p:cNvSpPr txBox="1"/>
          <p:nvPr/>
        </p:nvSpPr>
        <p:spPr>
          <a:xfrm>
            <a:off x="972851" y="3429000"/>
            <a:ext cx="7198297" cy="646331"/>
          </a:xfrm>
          <a:prstGeom prst="rect">
            <a:avLst/>
          </a:prstGeom>
          <a:noFill/>
        </p:spPr>
        <p:txBody>
          <a:bodyPr wrap="square" rtlCol="0">
            <a:spAutoFit/>
          </a:bodyPr>
          <a:lstStyle/>
          <a:p>
            <a:pPr algn="ctr"/>
            <a:r>
              <a:rPr lang="en-US" b="1" dirty="0" err="1">
                <a:latin typeface="Times" panose="02020603050405020304" pitchFamily="18" charset="0"/>
                <a:cs typeface="Times" panose="02020603050405020304" pitchFamily="18" charset="0"/>
              </a:rPr>
              <a:t>Đề</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tài</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Các</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giao</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thức</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quản</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lý</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tính</a:t>
            </a:r>
            <a:r>
              <a:rPr lang="en-US" b="1" dirty="0">
                <a:latin typeface="Times" panose="02020603050405020304" pitchFamily="18" charset="0"/>
                <a:cs typeface="Times" panose="02020603050405020304" pitchFamily="18" charset="0"/>
              </a:rPr>
              <a:t> di </a:t>
            </a:r>
            <a:r>
              <a:rPr lang="en-US" b="1" dirty="0" err="1">
                <a:latin typeface="Times" panose="02020603050405020304" pitchFamily="18" charset="0"/>
                <a:cs typeface="Times" panose="02020603050405020304" pitchFamily="18" charset="0"/>
              </a:rPr>
              <a:t>động</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trong</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mạng</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không</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dây</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cảm</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biến</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dựa</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trên</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công</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nghệ</a:t>
            </a:r>
            <a:r>
              <a:rPr lang="en-US" b="1" dirty="0">
                <a:latin typeface="Times" panose="02020603050405020304" pitchFamily="18" charset="0"/>
                <a:cs typeface="Times" panose="02020603050405020304" pitchFamily="18" charset="0"/>
              </a:rPr>
              <a:t> 6LoWPAN</a:t>
            </a:r>
          </a:p>
        </p:txBody>
      </p:sp>
    </p:spTree>
    <p:extLst>
      <p:ext uri="{BB962C8B-B14F-4D97-AF65-F5344CB8AC3E}">
        <p14:creationId xmlns:p14="http://schemas.microsoft.com/office/powerpoint/2010/main" val="299830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1207-E6DB-4BB4-8ECA-9842F17B4F55}"/>
              </a:ext>
            </a:extLst>
          </p:cNvPr>
          <p:cNvSpPr>
            <a:spLocks noGrp="1"/>
          </p:cNvSpPr>
          <p:nvPr>
            <p:ph type="title"/>
          </p:nvPr>
        </p:nvSpPr>
        <p:spPr/>
        <p:txBody>
          <a:bodyPr/>
          <a:lstStyle/>
          <a:p>
            <a:r>
              <a:rPr lang="en-US" sz="3200" dirty="0"/>
              <a:t>Giao </a:t>
            </a:r>
            <a:r>
              <a:rPr lang="en-US" sz="3200" dirty="0" err="1"/>
              <a:t>thức</a:t>
            </a:r>
            <a:r>
              <a:rPr lang="en-US" sz="3200" dirty="0"/>
              <a:t> </a:t>
            </a:r>
            <a:r>
              <a:rPr lang="en-US" sz="3200" dirty="0" err="1"/>
              <a:t>hỗ</a:t>
            </a:r>
            <a:r>
              <a:rPr lang="en-US" sz="3200" dirty="0"/>
              <a:t> </a:t>
            </a:r>
            <a:r>
              <a:rPr lang="en-US" sz="3200" dirty="0" err="1"/>
              <a:t>trợ</a:t>
            </a:r>
            <a:r>
              <a:rPr lang="en-US" sz="3200" dirty="0"/>
              <a:t> di </a:t>
            </a:r>
            <a:r>
              <a:rPr lang="en-US" sz="3200" dirty="0" err="1"/>
              <a:t>động</a:t>
            </a:r>
            <a:endParaRPr lang="en-US" sz="3200" dirty="0"/>
          </a:p>
        </p:txBody>
      </p:sp>
      <p:pic>
        <p:nvPicPr>
          <p:cNvPr id="4" name="Picture 3">
            <a:extLst>
              <a:ext uri="{FF2B5EF4-FFF2-40B4-BE49-F238E27FC236}">
                <a16:creationId xmlns:a16="http://schemas.microsoft.com/office/drawing/2014/main" id="{A1A355F7-F522-4524-9ACF-132B7326F7A3}"/>
              </a:ext>
            </a:extLst>
          </p:cNvPr>
          <p:cNvPicPr/>
          <p:nvPr/>
        </p:nvPicPr>
        <p:blipFill>
          <a:blip r:embed="rId2"/>
          <a:stretch>
            <a:fillRect/>
          </a:stretch>
        </p:blipFill>
        <p:spPr>
          <a:xfrm>
            <a:off x="0" y="850490"/>
            <a:ext cx="3581400" cy="5715000"/>
          </a:xfrm>
          <a:prstGeom prst="rect">
            <a:avLst/>
          </a:prstGeom>
        </p:spPr>
      </p:pic>
      <p:sp>
        <p:nvSpPr>
          <p:cNvPr id="6" name="TextBox 5">
            <a:extLst>
              <a:ext uri="{FF2B5EF4-FFF2-40B4-BE49-F238E27FC236}">
                <a16:creationId xmlns:a16="http://schemas.microsoft.com/office/drawing/2014/main" id="{CE8D64F6-F4C9-4B39-8EDE-426B143EF8E9}"/>
              </a:ext>
            </a:extLst>
          </p:cNvPr>
          <p:cNvSpPr txBox="1"/>
          <p:nvPr/>
        </p:nvSpPr>
        <p:spPr>
          <a:xfrm>
            <a:off x="3519948" y="929197"/>
            <a:ext cx="5486400" cy="5078313"/>
          </a:xfrm>
          <a:prstGeom prst="rect">
            <a:avLst/>
          </a:prstGeom>
          <a:noFill/>
        </p:spPr>
        <p:txBody>
          <a:bodyPr wrap="square">
            <a:spAutoFit/>
          </a:bodyPr>
          <a:lstStyle/>
          <a:p>
            <a:pPr marL="285750" indent="-285750">
              <a:buFont typeface="Wingdings" panose="05000000000000000000" pitchFamily="2" charset="2"/>
              <a:buChar char="q"/>
            </a:pPr>
            <a:r>
              <a:rPr lang="en-US" dirty="0" err="1"/>
              <a:t>Bước</a:t>
            </a:r>
            <a:r>
              <a:rPr lang="en-US" dirty="0"/>
              <a:t> </a:t>
            </a:r>
            <a:r>
              <a:rPr lang="en-US" dirty="0" err="1"/>
              <a:t>đầu</a:t>
            </a:r>
            <a:r>
              <a:rPr lang="en-US" dirty="0"/>
              <a:t> </a:t>
            </a:r>
            <a:r>
              <a:rPr lang="en-US" dirty="0" err="1"/>
              <a:t>tiên</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cách</a:t>
            </a:r>
            <a:r>
              <a:rPr lang="en-US" dirty="0"/>
              <a:t> </a:t>
            </a:r>
            <a:r>
              <a:rPr lang="en-US" dirty="0" err="1"/>
              <a:t>phát</a:t>
            </a:r>
            <a:r>
              <a:rPr lang="en-US" dirty="0"/>
              <a:t> </a:t>
            </a:r>
            <a:r>
              <a:rPr lang="en-US" dirty="0" err="1"/>
              <a:t>hiện</a:t>
            </a:r>
            <a:r>
              <a:rPr lang="en-US" dirty="0"/>
              <a:t> </a:t>
            </a:r>
            <a:r>
              <a:rPr lang="en-US" dirty="0" err="1"/>
              <a:t>chuyển</a:t>
            </a:r>
            <a:r>
              <a:rPr lang="en-US" dirty="0"/>
              <a:t> </a:t>
            </a:r>
            <a:r>
              <a:rPr lang="en-US" dirty="0" err="1"/>
              <a:t>động</a:t>
            </a:r>
            <a:r>
              <a:rPr lang="en-US" dirty="0"/>
              <a:t> </a:t>
            </a:r>
            <a:r>
              <a:rPr lang="en-US" dirty="0" err="1"/>
              <a:t>của</a:t>
            </a:r>
            <a:r>
              <a:rPr lang="en-US" dirty="0"/>
              <a:t> </a:t>
            </a:r>
            <a:r>
              <a:rPr lang="en-US" dirty="0" err="1"/>
              <a:t>nút</a:t>
            </a:r>
            <a:r>
              <a:rPr lang="en-US" dirty="0"/>
              <a:t> (</a:t>
            </a:r>
            <a:r>
              <a:rPr lang="en-US" dirty="0" err="1"/>
              <a:t>hoặc</a:t>
            </a:r>
            <a:r>
              <a:rPr lang="en-US" dirty="0"/>
              <a:t> </a:t>
            </a:r>
            <a:r>
              <a:rPr lang="en-US" dirty="0" err="1"/>
              <a:t>mạng</a:t>
            </a:r>
            <a:r>
              <a:rPr lang="en-US" dirty="0"/>
              <a:t>)</a:t>
            </a:r>
          </a:p>
          <a:p>
            <a:endParaRPr lang="en-US" dirty="0"/>
          </a:p>
          <a:p>
            <a:pPr marL="285750" indent="-285750">
              <a:buFont typeface="Wingdings" panose="05000000000000000000" pitchFamily="2" charset="2"/>
              <a:buChar char="q"/>
            </a:pPr>
            <a:r>
              <a:rPr lang="vi-VN" dirty="0"/>
              <a:t>Bước thứ hai, Nút di động (MN)</a:t>
            </a:r>
            <a:r>
              <a:rPr lang="en-US" dirty="0"/>
              <a:t> </a:t>
            </a:r>
            <a:r>
              <a:rPr lang="vi-VN" dirty="0"/>
              <a:t>thực hiện một cấu hình địa chỉ mới được gọi là Care of Address(CoA), và sau đó thực hiện phát hiện địa chỉ trùng lặp(CHA)</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vi-VN" dirty="0"/>
              <a:t>Bước thứ ba</a:t>
            </a:r>
            <a:r>
              <a:rPr lang="en-US" dirty="0"/>
              <a:t>,</a:t>
            </a:r>
            <a:r>
              <a:rPr lang="vi-VN" dirty="0"/>
              <a:t> là đăng ký Home Agent,</a:t>
            </a:r>
            <a:r>
              <a:rPr lang="en-US" dirty="0"/>
              <a:t> </a:t>
            </a:r>
            <a:r>
              <a:rPr lang="vi-VN" dirty="0"/>
              <a:t>được thực hiện bằng cách gửi Bản cập nhật ràng buộc (BU) có</a:t>
            </a:r>
            <a:r>
              <a:rPr lang="en-US" dirty="0"/>
              <a:t> </a:t>
            </a:r>
            <a:r>
              <a:rPr lang="vi-VN" dirty="0"/>
              <a:t>địa chỉ mới cho Home Agent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vi-VN" dirty="0"/>
              <a:t>Bước cuối cùng được thực hiện bởi</a:t>
            </a:r>
            <a:r>
              <a:rPr lang="en-US" dirty="0"/>
              <a:t> </a:t>
            </a:r>
            <a:r>
              <a:rPr lang="vi-VN" dirty="0"/>
              <a:t>Home Agent (HA), duy trì Ràng buộc giữa hai</a:t>
            </a:r>
            <a:r>
              <a:rPr lang="en-US" dirty="0"/>
              <a:t> </a:t>
            </a:r>
            <a:r>
              <a:rPr lang="vi-VN" dirty="0"/>
              <a:t>địa chỉ (HoA và CoA) sau khi nhận được bản cập nhật ràng buộc</a:t>
            </a:r>
            <a:endParaRPr lang="en-US" dirty="0"/>
          </a:p>
          <a:p>
            <a:endParaRPr lang="en-US" dirty="0"/>
          </a:p>
          <a:p>
            <a:pPr marL="285750" indent="-285750">
              <a:buFont typeface="Wingdings" panose="05000000000000000000" pitchFamily="2" charset="2"/>
              <a:buChar char="q"/>
            </a:pPr>
            <a:r>
              <a:rPr lang="vi-VN" dirty="0"/>
              <a:t>Sau đó, nó đệm và chuyển tiếp lưu lượng truy cập giữa nút di động và đối tác của nó</a:t>
            </a:r>
            <a:endParaRPr lang="en-US" dirty="0"/>
          </a:p>
        </p:txBody>
      </p:sp>
      <p:sp>
        <p:nvSpPr>
          <p:cNvPr id="5" name="TextBox 4">
            <a:extLst>
              <a:ext uri="{FF2B5EF4-FFF2-40B4-BE49-F238E27FC236}">
                <a16:creationId xmlns:a16="http://schemas.microsoft.com/office/drawing/2014/main" id="{BE4717CD-8950-4B5E-BE80-31C7DC2690F3}"/>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9</a:t>
            </a:r>
          </a:p>
        </p:txBody>
      </p:sp>
    </p:spTree>
    <p:extLst>
      <p:ext uri="{BB962C8B-B14F-4D97-AF65-F5344CB8AC3E}">
        <p14:creationId xmlns:p14="http://schemas.microsoft.com/office/powerpoint/2010/main" val="298038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AE65-0052-4971-BA95-B32FF49B7218}"/>
              </a:ext>
            </a:extLst>
          </p:cNvPr>
          <p:cNvSpPr>
            <a:spLocks noGrp="1"/>
          </p:cNvSpPr>
          <p:nvPr>
            <p:ph type="title"/>
          </p:nvPr>
        </p:nvSpPr>
        <p:spPr>
          <a:xfrm>
            <a:off x="609600" y="48823"/>
            <a:ext cx="8229600" cy="685800"/>
          </a:xfrm>
        </p:spPr>
        <p:txBody>
          <a:bodyPr/>
          <a:lstStyle/>
          <a:p>
            <a:r>
              <a:rPr lang="en-US" altLang="en-US" sz="2200" dirty="0">
                <a:cs typeface="Times New Roman" panose="02020603050405020304" pitchFamily="18" charset="0"/>
              </a:rPr>
              <a:t>3. </a:t>
            </a:r>
            <a:r>
              <a:rPr lang="en-US" sz="2200" dirty="0" err="1"/>
              <a:t>Tiêu</a:t>
            </a:r>
            <a:r>
              <a:rPr lang="en-US" sz="2200" dirty="0"/>
              <a:t> </a:t>
            </a:r>
            <a:r>
              <a:rPr lang="en-US" sz="2200" dirty="0" err="1"/>
              <a:t>chí</a:t>
            </a:r>
            <a:r>
              <a:rPr lang="en-US" sz="2200" dirty="0"/>
              <a:t> </a:t>
            </a:r>
            <a:r>
              <a:rPr lang="en-US" sz="2200" dirty="0" err="1"/>
              <a:t>phân</a:t>
            </a:r>
            <a:r>
              <a:rPr lang="en-US" sz="2200" dirty="0"/>
              <a:t> </a:t>
            </a:r>
            <a:r>
              <a:rPr lang="en-US" sz="2200" dirty="0" err="1"/>
              <a:t>loại</a:t>
            </a:r>
            <a:r>
              <a:rPr lang="en-US" sz="2200" dirty="0"/>
              <a:t> </a:t>
            </a:r>
            <a:r>
              <a:rPr lang="en-US" sz="2200" dirty="0" err="1"/>
              <a:t>của</a:t>
            </a:r>
            <a:r>
              <a:rPr lang="en-US" sz="2200" dirty="0"/>
              <a:t> </a:t>
            </a:r>
            <a:r>
              <a:rPr lang="en-US" sz="2200" dirty="0" err="1"/>
              <a:t>các</a:t>
            </a:r>
            <a:r>
              <a:rPr lang="en-US" sz="2200" dirty="0"/>
              <a:t> </a:t>
            </a:r>
            <a:r>
              <a:rPr lang="en-US" sz="2200" dirty="0" err="1"/>
              <a:t>giao</a:t>
            </a:r>
            <a:r>
              <a:rPr lang="en-US" sz="2200" dirty="0"/>
              <a:t> </a:t>
            </a:r>
            <a:r>
              <a:rPr lang="en-US" sz="2200" dirty="0" err="1"/>
              <a:t>thức</a:t>
            </a:r>
            <a:r>
              <a:rPr lang="en-US" sz="2200" dirty="0"/>
              <a:t> </a:t>
            </a:r>
            <a:r>
              <a:rPr lang="en-US" sz="2200" dirty="0" err="1"/>
              <a:t>hỗ</a:t>
            </a:r>
            <a:r>
              <a:rPr lang="en-US" sz="2200" dirty="0"/>
              <a:t> </a:t>
            </a:r>
            <a:r>
              <a:rPr lang="en-US" sz="2200" dirty="0" err="1"/>
              <a:t>trợ</a:t>
            </a:r>
            <a:r>
              <a:rPr lang="en-US" sz="2200" dirty="0"/>
              <a:t> di </a:t>
            </a:r>
            <a:r>
              <a:rPr lang="en-US" sz="2200" dirty="0" err="1"/>
              <a:t>động</a:t>
            </a:r>
            <a:endParaRPr lang="en-US" altLang="en-US" sz="22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BC8C844D-D3A6-4CE0-88A3-A9E361D466EB}"/>
              </a:ext>
            </a:extLst>
          </p:cNvPr>
          <p:cNvSpPr>
            <a:spLocks noGrp="1"/>
          </p:cNvSpPr>
          <p:nvPr>
            <p:ph idx="1"/>
          </p:nvPr>
        </p:nvSpPr>
        <p:spPr>
          <a:xfrm>
            <a:off x="285135" y="894714"/>
            <a:ext cx="4419600" cy="5429885"/>
          </a:xfrm>
        </p:spPr>
        <p:txBody>
          <a:bodyPr/>
          <a:lstStyle/>
          <a:p>
            <a:pPr marL="342900" lvl="1" indent="-342900">
              <a:buFont typeface="Wingdings" panose="05000000000000000000" pitchFamily="2" charset="2"/>
              <a:buChar char="v"/>
            </a:pPr>
            <a:r>
              <a:rPr lang="en-US" sz="2000" b="1" dirty="0" err="1"/>
              <a:t>Nút</a:t>
            </a:r>
            <a:r>
              <a:rPr lang="en-US" sz="2000" b="1" dirty="0"/>
              <a:t> </a:t>
            </a:r>
            <a:r>
              <a:rPr lang="en-US" sz="2000" b="1" dirty="0" err="1"/>
              <a:t>và</a:t>
            </a:r>
            <a:r>
              <a:rPr lang="en-US" sz="2000" b="1" dirty="0"/>
              <a:t> </a:t>
            </a:r>
            <a:r>
              <a:rPr lang="en-US" sz="2000" b="1" dirty="0" err="1"/>
              <a:t>tính</a:t>
            </a:r>
            <a:r>
              <a:rPr lang="en-US" sz="2000" b="1" dirty="0"/>
              <a:t> di </a:t>
            </a:r>
            <a:r>
              <a:rPr lang="en-US" sz="2000" b="1" dirty="0" err="1"/>
              <a:t>động</a:t>
            </a:r>
            <a:r>
              <a:rPr lang="en-US" sz="2000" b="1" dirty="0"/>
              <a:t> </a:t>
            </a:r>
            <a:r>
              <a:rPr lang="en-US" sz="2000" b="1" dirty="0" err="1"/>
              <a:t>của</a:t>
            </a:r>
            <a:r>
              <a:rPr lang="en-US" sz="2000" b="1" dirty="0"/>
              <a:t> </a:t>
            </a:r>
            <a:r>
              <a:rPr lang="en-US" sz="2000" b="1" dirty="0" err="1"/>
              <a:t>mạng</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err="1"/>
              <a:t>Tính</a:t>
            </a:r>
            <a:r>
              <a:rPr lang="en-US" sz="2000" b="1" dirty="0"/>
              <a:t> di </a:t>
            </a:r>
            <a:r>
              <a:rPr lang="en-US" sz="2000" b="1" dirty="0" err="1"/>
              <a:t>động</a:t>
            </a:r>
            <a:r>
              <a:rPr lang="en-US" sz="2000" b="1" dirty="0"/>
              <a:t> </a:t>
            </a:r>
            <a:r>
              <a:rPr lang="en-US" sz="2000" b="1" dirty="0" err="1"/>
              <a:t>vĩ</a:t>
            </a:r>
            <a:r>
              <a:rPr lang="en-US" sz="2000" b="1" dirty="0"/>
              <a:t> </a:t>
            </a:r>
            <a:r>
              <a:rPr lang="en-US" sz="2000" b="1" dirty="0" err="1"/>
              <a:t>mô</a:t>
            </a:r>
            <a:r>
              <a:rPr lang="en-US" sz="2000" b="1" dirty="0"/>
              <a:t> </a:t>
            </a:r>
            <a:r>
              <a:rPr lang="en-US" sz="2000" b="1" dirty="0" err="1"/>
              <a:t>và</a:t>
            </a:r>
            <a:r>
              <a:rPr lang="en-US" sz="2000" b="1" dirty="0"/>
              <a:t> vi </a:t>
            </a:r>
            <a:r>
              <a:rPr lang="en-US" sz="2000" b="1" dirty="0" err="1"/>
              <a:t>mô</a:t>
            </a:r>
            <a:endParaRPr lang="en-US" sz="2000" b="1" dirty="0"/>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vi-VN" sz="2000" b="1" dirty="0"/>
              <a:t>Giao thức dựa trên mạng và máy chủ lưu trữ</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a:t>Giao </a:t>
            </a:r>
            <a:r>
              <a:rPr lang="en-US" sz="2000" b="1" dirty="0" err="1"/>
              <a:t>thức</a:t>
            </a:r>
            <a:r>
              <a:rPr lang="en-US" sz="2000" b="1" dirty="0"/>
              <a:t> </a:t>
            </a:r>
            <a:r>
              <a:rPr lang="en-US" sz="2000" b="1" dirty="0" err="1"/>
              <a:t>phát</a:t>
            </a:r>
            <a:r>
              <a:rPr lang="en-US" sz="2000" b="1" dirty="0"/>
              <a:t> </a:t>
            </a:r>
            <a:r>
              <a:rPr lang="en-US" sz="2000" b="1" dirty="0" err="1"/>
              <a:t>hiện</a:t>
            </a:r>
            <a:r>
              <a:rPr lang="en-US" sz="2000" b="1" dirty="0"/>
              <a:t> </a:t>
            </a:r>
            <a:r>
              <a:rPr lang="en-US" sz="2000" b="1" dirty="0" err="1"/>
              <a:t>phản</a:t>
            </a:r>
            <a:r>
              <a:rPr lang="en-US" sz="2000" b="1" dirty="0"/>
              <a:t> </a:t>
            </a:r>
            <a:r>
              <a:rPr lang="en-US" sz="2000" b="1" dirty="0" err="1"/>
              <a:t>ứng</a:t>
            </a:r>
            <a:r>
              <a:rPr lang="en-US" sz="2000" b="1" dirty="0"/>
              <a:t> </a:t>
            </a:r>
            <a:r>
              <a:rPr lang="en-US" sz="2000" b="1" dirty="0" err="1"/>
              <a:t>và</a:t>
            </a:r>
            <a:r>
              <a:rPr lang="en-US" sz="2000" b="1" dirty="0"/>
              <a:t> </a:t>
            </a:r>
            <a:r>
              <a:rPr lang="en-US" sz="2000" b="1" dirty="0" err="1"/>
              <a:t>chủ</a:t>
            </a:r>
            <a:r>
              <a:rPr lang="en-US" sz="2000" b="1" dirty="0"/>
              <a:t> </a:t>
            </a:r>
            <a:r>
              <a:rPr lang="en-US" sz="2000" b="1" dirty="0" err="1"/>
              <a:t>động</a:t>
            </a:r>
            <a:endParaRPr lang="en-US" sz="2000" b="1" dirty="0"/>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en-US" sz="2000" b="1" dirty="0" err="1"/>
              <a:t>Cân</a:t>
            </a:r>
            <a:r>
              <a:rPr lang="en-US" sz="2000" b="1" dirty="0"/>
              <a:t> </a:t>
            </a:r>
            <a:r>
              <a:rPr lang="en-US" sz="2000" b="1" dirty="0" err="1"/>
              <a:t>nhắc</a:t>
            </a:r>
            <a:r>
              <a:rPr lang="en-US" sz="2000" b="1" dirty="0"/>
              <a:t> QoS</a:t>
            </a:r>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en-US" sz="2000" b="1" dirty="0" err="1"/>
              <a:t>Loại</a:t>
            </a:r>
            <a:r>
              <a:rPr lang="en-US" sz="2000" b="1" dirty="0"/>
              <a:t> </a:t>
            </a:r>
            <a:r>
              <a:rPr lang="en-US" sz="2000" b="1" dirty="0" err="1"/>
              <a:t>địa</a:t>
            </a:r>
            <a:r>
              <a:rPr lang="en-US" sz="2000" b="1" dirty="0"/>
              <a:t> </a:t>
            </a:r>
            <a:r>
              <a:rPr lang="en-US" sz="2000" b="1" dirty="0" err="1"/>
              <a:t>chỉ</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err="1"/>
              <a:t>Kiến</a:t>
            </a:r>
            <a:r>
              <a:rPr lang="en-US" sz="2000" b="1" dirty="0"/>
              <a:t> </a:t>
            </a:r>
            <a:r>
              <a:rPr lang="en-US" sz="2000" b="1" dirty="0" err="1"/>
              <a:t>trúc</a:t>
            </a:r>
            <a:r>
              <a:rPr lang="en-US" sz="2000" b="1" dirty="0"/>
              <a:t> topo</a:t>
            </a:r>
            <a:endParaRPr lang="en-US" sz="2000" dirty="0"/>
          </a:p>
          <a:p>
            <a:pPr marL="342900" lvl="1" indent="-342900">
              <a:buFont typeface="Wingdings" panose="05000000000000000000" pitchFamily="2" charset="2"/>
              <a:buChar char="v"/>
            </a:pPr>
            <a:endParaRPr lang="en-US" sz="2000" dirty="0"/>
          </a:p>
          <a:p>
            <a:pPr marL="342900" lvl="1" indent="-342900">
              <a:buFont typeface="Wingdings" panose="05000000000000000000" pitchFamily="2" charset="2"/>
              <a:buChar char="v"/>
            </a:pPr>
            <a:endParaRPr lang="en-US" sz="2000" dirty="0"/>
          </a:p>
          <a:p>
            <a:pPr marL="342900" lvl="1" indent="-342900">
              <a:buFont typeface="Wingdings" panose="05000000000000000000" pitchFamily="2" charset="2"/>
              <a:buChar char="v"/>
            </a:pPr>
            <a:endParaRPr lang="en-US" sz="2000" dirty="0"/>
          </a:p>
          <a:p>
            <a:pPr marL="0" lvl="1" indent="0">
              <a:buNone/>
            </a:pPr>
            <a:endParaRPr lang="en-US" sz="2000" dirty="0"/>
          </a:p>
          <a:p>
            <a:pPr marL="0" lvl="1" indent="0">
              <a:buNone/>
            </a:pPr>
            <a:endParaRPr lang="en-US" sz="2000" dirty="0"/>
          </a:p>
          <a:p>
            <a:pPr marL="0" lvl="1" indent="0">
              <a:buNone/>
            </a:pPr>
            <a:endParaRPr lang="en-US" sz="2000" dirty="0"/>
          </a:p>
          <a:p>
            <a:pPr marL="457200" lvl="1" indent="0">
              <a:buNone/>
            </a:pPr>
            <a:endParaRPr lang="en-US" altLang="en-US" sz="16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4E3CE4-150C-43AD-AE96-BDC7FA74C44B}"/>
              </a:ext>
            </a:extLst>
          </p:cNvPr>
          <p:cNvPicPr/>
          <p:nvPr/>
        </p:nvPicPr>
        <p:blipFill>
          <a:blip r:embed="rId2"/>
          <a:stretch>
            <a:fillRect/>
          </a:stretch>
        </p:blipFill>
        <p:spPr>
          <a:xfrm>
            <a:off x="4495800" y="1075372"/>
            <a:ext cx="4572000" cy="4896485"/>
          </a:xfrm>
          <a:prstGeom prst="rect">
            <a:avLst/>
          </a:prstGeom>
        </p:spPr>
      </p:pic>
      <p:sp>
        <p:nvSpPr>
          <p:cNvPr id="6" name="TextBox 5">
            <a:extLst>
              <a:ext uri="{FF2B5EF4-FFF2-40B4-BE49-F238E27FC236}">
                <a16:creationId xmlns:a16="http://schemas.microsoft.com/office/drawing/2014/main" id="{6452B125-208E-4D17-8E94-36116DCB7B82}"/>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10</a:t>
            </a:r>
          </a:p>
        </p:txBody>
      </p:sp>
    </p:spTree>
  </p:cSld>
  <p:clrMapOvr>
    <a:masterClrMapping/>
  </p:clrMapOvr>
  <p:transition advClick="0" advTm="7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A206-0D80-42FB-B3D1-05169B426D1C}"/>
              </a:ext>
            </a:extLst>
          </p:cNvPr>
          <p:cNvSpPr>
            <a:spLocks noGrp="1"/>
          </p:cNvSpPr>
          <p:nvPr>
            <p:ph type="title"/>
          </p:nvPr>
        </p:nvSpPr>
        <p:spPr>
          <a:xfrm>
            <a:off x="990600" y="381000"/>
            <a:ext cx="7391400" cy="563562"/>
          </a:xfrm>
        </p:spPr>
        <p:txBody>
          <a:bodyPr/>
          <a:lstStyle/>
          <a:p>
            <a:r>
              <a:rPr lang="en-US" sz="3200" b="1" dirty="0" err="1"/>
              <a:t>Nút</a:t>
            </a:r>
            <a:r>
              <a:rPr lang="en-US" sz="3200" b="1" dirty="0"/>
              <a:t> </a:t>
            </a:r>
            <a:r>
              <a:rPr lang="en-US" sz="3200" b="1" dirty="0" err="1"/>
              <a:t>và</a:t>
            </a:r>
            <a:r>
              <a:rPr lang="en-US" sz="3200" b="1" dirty="0"/>
              <a:t> </a:t>
            </a:r>
            <a:r>
              <a:rPr lang="en-US" sz="3200" b="1" dirty="0" err="1"/>
              <a:t>tính</a:t>
            </a:r>
            <a:r>
              <a:rPr lang="en-US" sz="3200" b="1" dirty="0"/>
              <a:t> di </a:t>
            </a:r>
            <a:r>
              <a:rPr lang="en-US" sz="3200" b="1" dirty="0" err="1"/>
              <a:t>động</a:t>
            </a:r>
            <a:r>
              <a:rPr lang="en-US" sz="3200" b="1" dirty="0"/>
              <a:t> </a:t>
            </a:r>
            <a:r>
              <a:rPr lang="en-US" sz="3200" b="1" dirty="0" err="1"/>
              <a:t>của</a:t>
            </a:r>
            <a:r>
              <a:rPr lang="en-US" sz="3200" b="1" dirty="0"/>
              <a:t> </a:t>
            </a:r>
            <a:r>
              <a:rPr lang="en-US" sz="3200" b="1" dirty="0" err="1"/>
              <a:t>mạng</a:t>
            </a:r>
            <a:br>
              <a:rPr lang="en-US" sz="3200" b="1" dirty="0"/>
            </a:br>
            <a:endParaRPr lang="en-US" sz="3200" dirty="0"/>
          </a:p>
        </p:txBody>
      </p:sp>
      <p:sp>
        <p:nvSpPr>
          <p:cNvPr id="3" name="Content Placeholder 2">
            <a:extLst>
              <a:ext uri="{FF2B5EF4-FFF2-40B4-BE49-F238E27FC236}">
                <a16:creationId xmlns:a16="http://schemas.microsoft.com/office/drawing/2014/main" id="{C1F7E15B-821C-4A75-83A6-BA9C9AC35C44}"/>
              </a:ext>
            </a:extLst>
          </p:cNvPr>
          <p:cNvSpPr>
            <a:spLocks noGrp="1"/>
          </p:cNvSpPr>
          <p:nvPr>
            <p:ph idx="1"/>
          </p:nvPr>
        </p:nvSpPr>
        <p:spPr>
          <a:xfrm>
            <a:off x="457200" y="1371600"/>
            <a:ext cx="8077200" cy="5248275"/>
          </a:xfrm>
        </p:spPr>
        <p:txBody>
          <a:bodyPr/>
          <a:lstStyle/>
          <a:p>
            <a:pPr marL="342900" lvl="1" indent="-342900">
              <a:buFont typeface="Wingdings" panose="05000000000000000000" pitchFamily="2" charset="2"/>
              <a:buChar char="v"/>
            </a:pPr>
            <a:r>
              <a:rPr lang="en-US" sz="2000" b="1" dirty="0"/>
              <a:t>"</a:t>
            </a:r>
            <a:r>
              <a:rPr lang="en-US" sz="2000" b="1" dirty="0" err="1"/>
              <a:t>Tính</a:t>
            </a:r>
            <a:r>
              <a:rPr lang="en-US" sz="2000" b="1" dirty="0"/>
              <a:t> di </a:t>
            </a:r>
            <a:r>
              <a:rPr lang="en-US" sz="2000" b="1" dirty="0" err="1"/>
              <a:t>động</a:t>
            </a:r>
            <a:r>
              <a:rPr lang="en-US" sz="2000" b="1" dirty="0"/>
              <a:t> </a:t>
            </a:r>
            <a:r>
              <a:rPr lang="en-US" sz="2000" b="1" dirty="0" err="1"/>
              <a:t>của</a:t>
            </a:r>
            <a:r>
              <a:rPr lang="en-US" sz="2000" b="1" dirty="0"/>
              <a:t> </a:t>
            </a:r>
            <a:r>
              <a:rPr lang="en-US" sz="2000" b="1" dirty="0" err="1"/>
              <a:t>nút</a:t>
            </a:r>
            <a:r>
              <a:rPr lang="en-US" sz="2000" b="1" dirty="0"/>
              <a:t>" </a:t>
            </a:r>
            <a:r>
              <a:rPr lang="en-US" sz="2000" b="1" dirty="0" err="1"/>
              <a:t>đề</a:t>
            </a:r>
            <a:r>
              <a:rPr lang="en-US" sz="2000" b="1" dirty="0"/>
              <a:t> </a:t>
            </a:r>
            <a:r>
              <a:rPr lang="en-US" sz="2000" b="1" dirty="0" err="1"/>
              <a:t>cập</a:t>
            </a:r>
            <a:r>
              <a:rPr lang="en-US" sz="2000" b="1" dirty="0"/>
              <a:t> </a:t>
            </a:r>
            <a:r>
              <a:rPr lang="en-US" sz="2000" b="1" dirty="0" err="1"/>
              <a:t>đến</a:t>
            </a:r>
            <a:r>
              <a:rPr lang="en-US" sz="2000" b="1" dirty="0"/>
              <a:t> </a:t>
            </a:r>
            <a:r>
              <a:rPr lang="en-US" sz="2000" b="1" dirty="0" err="1"/>
              <a:t>tính</a:t>
            </a:r>
            <a:r>
              <a:rPr lang="en-US" sz="2000" b="1" dirty="0"/>
              <a:t> di </a:t>
            </a:r>
            <a:r>
              <a:rPr lang="en-US" sz="2000" b="1" dirty="0" err="1"/>
              <a:t>động</a:t>
            </a:r>
            <a:r>
              <a:rPr lang="en-US" sz="2000" b="1" dirty="0"/>
              <a:t> </a:t>
            </a:r>
            <a:r>
              <a:rPr lang="en-US" sz="2000" b="1" dirty="0" err="1"/>
              <a:t>của</a:t>
            </a:r>
            <a:r>
              <a:rPr lang="en-US" sz="2000" b="1" dirty="0"/>
              <a:t> </a:t>
            </a:r>
            <a:r>
              <a:rPr lang="en-US" sz="2000" b="1" dirty="0" err="1"/>
              <a:t>chỉ</a:t>
            </a:r>
            <a:r>
              <a:rPr lang="en-US" sz="2000" b="1" dirty="0"/>
              <a:t> </a:t>
            </a:r>
            <a:r>
              <a:rPr lang="en-US" sz="2000" b="1" dirty="0" err="1"/>
              <a:t>một</a:t>
            </a:r>
            <a:r>
              <a:rPr lang="en-US" sz="2000" b="1" dirty="0"/>
              <a:t> </a:t>
            </a:r>
            <a:r>
              <a:rPr lang="en-US" sz="2000" b="1" dirty="0" err="1"/>
              <a:t>nút</a:t>
            </a:r>
            <a:r>
              <a:rPr lang="en-US" sz="2000" b="1" dirty="0"/>
              <a:t> </a:t>
            </a:r>
            <a:r>
              <a:rPr lang="en-US" sz="2000" b="1" dirty="0" err="1"/>
              <a:t>trong</a:t>
            </a:r>
            <a:r>
              <a:rPr lang="en-US" sz="2000" b="1" dirty="0"/>
              <a:t> </a:t>
            </a:r>
            <a:r>
              <a:rPr lang="en-US" sz="2000" b="1" dirty="0" err="1"/>
              <a:t>cùng</a:t>
            </a:r>
            <a:r>
              <a:rPr lang="en-US" sz="2000" b="1" dirty="0"/>
              <a:t> </a:t>
            </a:r>
            <a:r>
              <a:rPr lang="en-US" sz="2000" b="1" dirty="0" err="1"/>
              <a:t>một</a:t>
            </a:r>
            <a:r>
              <a:rPr lang="en-US" sz="2000" b="1" dirty="0"/>
              <a:t> PAN </a:t>
            </a:r>
            <a:r>
              <a:rPr lang="en-US" sz="2000" b="1" dirty="0" err="1"/>
              <a:t>hoặc</a:t>
            </a:r>
            <a:r>
              <a:rPr lang="en-US" sz="2000" b="1" dirty="0"/>
              <a:t> </a:t>
            </a:r>
            <a:r>
              <a:rPr lang="en-US" sz="2000" b="1" dirty="0" err="1"/>
              <a:t>giữa</a:t>
            </a:r>
            <a:r>
              <a:rPr lang="en-US" sz="2000" b="1" dirty="0"/>
              <a:t> </a:t>
            </a:r>
            <a:r>
              <a:rPr lang="en-US" sz="2000" b="1" dirty="0" err="1"/>
              <a:t>các</a:t>
            </a:r>
            <a:r>
              <a:rPr lang="en-US" sz="2000" b="1" dirty="0"/>
              <a:t> PAN </a:t>
            </a:r>
            <a:r>
              <a:rPr lang="en-US" sz="2000" b="1" dirty="0" err="1"/>
              <a:t>khác</a:t>
            </a:r>
            <a:r>
              <a:rPr lang="en-US" sz="2000" b="1" dirty="0"/>
              <a:t> </a:t>
            </a:r>
            <a:r>
              <a:rPr lang="en-US" sz="2000" b="1" dirty="0" err="1"/>
              <a:t>nhau</a:t>
            </a:r>
            <a:r>
              <a:rPr lang="en-US" sz="2000" b="1" dirty="0"/>
              <a:t>, </a:t>
            </a:r>
            <a:r>
              <a:rPr lang="en-US" sz="2000" b="1" dirty="0" err="1"/>
              <a:t>bất</a:t>
            </a:r>
            <a:r>
              <a:rPr lang="en-US" sz="2000" b="1" dirty="0"/>
              <a:t> </a:t>
            </a:r>
            <a:r>
              <a:rPr lang="en-US" sz="2000" b="1" dirty="0" err="1"/>
              <a:t>kể</a:t>
            </a:r>
            <a:r>
              <a:rPr lang="en-US" sz="2000" b="1" dirty="0"/>
              <a:t> </a:t>
            </a:r>
            <a:r>
              <a:rPr lang="en-US" sz="2000" b="1" dirty="0" err="1"/>
              <a:t>các</a:t>
            </a:r>
            <a:r>
              <a:rPr lang="en-US" sz="2000" b="1" dirty="0"/>
              <a:t> </a:t>
            </a:r>
            <a:r>
              <a:rPr lang="en-US" sz="2000" b="1" dirty="0" err="1"/>
              <a:t>nút</a:t>
            </a:r>
            <a:r>
              <a:rPr lang="en-US" sz="2000" b="1" dirty="0"/>
              <a:t> </a:t>
            </a:r>
            <a:r>
              <a:rPr lang="en-US" sz="2000" b="1" dirty="0" err="1"/>
              <a:t>khác</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err="1"/>
              <a:t>Nó</a:t>
            </a:r>
            <a:r>
              <a:rPr lang="en-US" sz="2000" b="1" dirty="0"/>
              <a:t> </a:t>
            </a:r>
            <a:r>
              <a:rPr lang="en-US" sz="2000" b="1" dirty="0" err="1"/>
              <a:t>xảy</a:t>
            </a:r>
            <a:r>
              <a:rPr lang="en-US" sz="2000" b="1" dirty="0"/>
              <a:t> ra do </a:t>
            </a:r>
            <a:r>
              <a:rPr lang="en-US" sz="2000" b="1" dirty="0" err="1"/>
              <a:t>sự</a:t>
            </a:r>
            <a:r>
              <a:rPr lang="en-US" sz="2000" b="1" dirty="0"/>
              <a:t> </a:t>
            </a:r>
            <a:r>
              <a:rPr lang="en-US" sz="2000" b="1" dirty="0" err="1"/>
              <a:t>thay</a:t>
            </a:r>
            <a:r>
              <a:rPr lang="en-US" sz="2000" b="1" dirty="0"/>
              <a:t> </a:t>
            </a:r>
            <a:r>
              <a:rPr lang="en-US" sz="2000" b="1" dirty="0" err="1"/>
              <a:t>đổi</a:t>
            </a:r>
            <a:r>
              <a:rPr lang="en-US" sz="2000" b="1" dirty="0"/>
              <a:t> </a:t>
            </a:r>
            <a:r>
              <a:rPr lang="en-US" sz="2000" b="1" dirty="0" err="1"/>
              <a:t>phần</a:t>
            </a:r>
            <a:r>
              <a:rPr lang="en-US" sz="2000" b="1" dirty="0"/>
              <a:t> </a:t>
            </a:r>
            <a:r>
              <a:rPr lang="en-US" sz="2000" b="1" dirty="0" err="1"/>
              <a:t>đính</a:t>
            </a:r>
            <a:r>
              <a:rPr lang="en-US" sz="2000" b="1" dirty="0"/>
              <a:t> </a:t>
            </a:r>
            <a:r>
              <a:rPr lang="en-US" sz="2000" b="1" dirty="0" err="1"/>
              <a:t>kèm</a:t>
            </a:r>
            <a:r>
              <a:rPr lang="en-US" sz="2000" b="1" dirty="0"/>
              <a:t> </a:t>
            </a:r>
            <a:r>
              <a:rPr lang="en-US" sz="2000" b="1" dirty="0" err="1"/>
              <a:t>của</a:t>
            </a:r>
            <a:r>
              <a:rPr lang="en-US" sz="2000" b="1" dirty="0"/>
              <a:t> </a:t>
            </a:r>
            <a:r>
              <a:rPr lang="en-US" sz="2000" b="1" dirty="0" err="1"/>
              <a:t>nút</a:t>
            </a:r>
            <a:r>
              <a:rPr lang="en-US" sz="2000" b="1" dirty="0"/>
              <a:t> </a:t>
            </a:r>
            <a:r>
              <a:rPr lang="en-US" sz="2000" b="1" dirty="0" err="1"/>
              <a:t>theo</a:t>
            </a:r>
            <a:r>
              <a:rPr lang="en-US" sz="2000" b="1" dirty="0"/>
              <a:t> </a:t>
            </a:r>
            <a:r>
              <a:rPr lang="en-US" sz="2000" b="1" dirty="0" err="1"/>
              <a:t>một</a:t>
            </a:r>
            <a:r>
              <a:rPr lang="en-US" sz="2000" b="1" dirty="0"/>
              <a:t> </a:t>
            </a:r>
            <a:r>
              <a:rPr lang="en-US" sz="2000" b="1" dirty="0" err="1"/>
              <a:t>cách</a:t>
            </a:r>
            <a:r>
              <a:rPr lang="en-US" sz="2000" b="1" dirty="0"/>
              <a:t> </a:t>
            </a:r>
            <a:r>
              <a:rPr lang="en-US" sz="2000" b="1" dirty="0" err="1"/>
              <a:t>độc</a:t>
            </a:r>
            <a:r>
              <a:rPr lang="en-US" sz="2000" b="1" dirty="0"/>
              <a:t> </a:t>
            </a:r>
            <a:r>
              <a:rPr lang="en-US" sz="2000" b="1" dirty="0" err="1"/>
              <a:t>lập</a:t>
            </a:r>
            <a:endParaRPr lang="en-US" sz="2000" b="1" dirty="0"/>
          </a:p>
          <a:p>
            <a:pPr marL="0" lvl="1" indent="0">
              <a:buNone/>
            </a:pPr>
            <a:endParaRPr lang="en-US" sz="2000" b="1" dirty="0"/>
          </a:p>
          <a:p>
            <a:pPr marL="342900" lvl="1" indent="-342900">
              <a:buFont typeface="Wingdings" panose="05000000000000000000" pitchFamily="2" charset="2"/>
              <a:buChar char="v"/>
            </a:pPr>
            <a:r>
              <a:rPr lang="vi-VN" sz="2000" b="1" dirty="0"/>
              <a:t>Trong 6LoWPAN, một mạng như vậy bao gồm một bộ định</a:t>
            </a:r>
            <a:r>
              <a:rPr lang="en-US" sz="2000" b="1" dirty="0"/>
              <a:t> </a:t>
            </a:r>
            <a:r>
              <a:rPr lang="vi-VN" sz="2000" b="1" dirty="0"/>
              <a:t>tuyến biên và các nút thành viên, trong khi chỉ bộ định tuyến biên thay đổi điểm đính kèm của nó trên Internet và các nút vẫn được gắn vào nó</a:t>
            </a:r>
            <a:endParaRPr lang="en-US" sz="2000" b="1" dirty="0"/>
          </a:p>
          <a:p>
            <a:pPr marL="342900" lvl="1" indent="-342900">
              <a:buFont typeface="Wingdings" panose="05000000000000000000" pitchFamily="2" charset="2"/>
              <a:buChar char="v"/>
            </a:pPr>
            <a:endParaRPr lang="en-US" sz="2000" b="1" dirty="0"/>
          </a:p>
        </p:txBody>
      </p:sp>
      <p:sp>
        <p:nvSpPr>
          <p:cNvPr id="4" name="TextBox 3">
            <a:extLst>
              <a:ext uri="{FF2B5EF4-FFF2-40B4-BE49-F238E27FC236}">
                <a16:creationId xmlns:a16="http://schemas.microsoft.com/office/drawing/2014/main" id="{C0B1BC67-3778-44FD-8AA1-E4186D4FC2A5}"/>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11</a:t>
            </a:r>
          </a:p>
        </p:txBody>
      </p:sp>
    </p:spTree>
    <p:extLst>
      <p:ext uri="{BB962C8B-B14F-4D97-AF65-F5344CB8AC3E}">
        <p14:creationId xmlns:p14="http://schemas.microsoft.com/office/powerpoint/2010/main" val="77870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A206-0D80-42FB-B3D1-05169B426D1C}"/>
              </a:ext>
            </a:extLst>
          </p:cNvPr>
          <p:cNvSpPr>
            <a:spLocks noGrp="1"/>
          </p:cNvSpPr>
          <p:nvPr>
            <p:ph type="title"/>
          </p:nvPr>
        </p:nvSpPr>
        <p:spPr>
          <a:xfrm>
            <a:off x="990600" y="55563"/>
            <a:ext cx="7391400" cy="563562"/>
          </a:xfrm>
        </p:spPr>
        <p:txBody>
          <a:bodyPr/>
          <a:lstStyle/>
          <a:p>
            <a:r>
              <a:rPr lang="en-US" sz="3200" b="1" dirty="0" err="1"/>
              <a:t>Tính</a:t>
            </a:r>
            <a:r>
              <a:rPr lang="en-US" sz="3200" b="1" dirty="0"/>
              <a:t> di </a:t>
            </a:r>
            <a:r>
              <a:rPr lang="en-US" sz="3200" b="1" dirty="0" err="1"/>
              <a:t>động</a:t>
            </a:r>
            <a:r>
              <a:rPr lang="en-US" sz="3200" b="1" dirty="0"/>
              <a:t> vi </a:t>
            </a:r>
            <a:r>
              <a:rPr lang="en-US" sz="3200" b="1" dirty="0" err="1"/>
              <a:t>mô</a:t>
            </a:r>
            <a:r>
              <a:rPr lang="en-US" sz="3200" b="1" dirty="0"/>
              <a:t> </a:t>
            </a:r>
            <a:r>
              <a:rPr lang="en-US" sz="3200" b="1" dirty="0" err="1"/>
              <a:t>và</a:t>
            </a:r>
            <a:r>
              <a:rPr lang="en-US" sz="3200" b="1" dirty="0"/>
              <a:t> </a:t>
            </a:r>
            <a:r>
              <a:rPr lang="en-US" sz="3200" b="1" dirty="0" err="1"/>
              <a:t>vĩ</a:t>
            </a:r>
            <a:r>
              <a:rPr lang="en-US" sz="3200" b="1" dirty="0"/>
              <a:t> </a:t>
            </a:r>
            <a:r>
              <a:rPr lang="en-US" sz="3200" b="1" dirty="0" err="1"/>
              <a:t>mô</a:t>
            </a:r>
            <a:endParaRPr lang="en-US" sz="3200" dirty="0"/>
          </a:p>
        </p:txBody>
      </p:sp>
      <p:sp>
        <p:nvSpPr>
          <p:cNvPr id="3" name="Content Placeholder 2">
            <a:extLst>
              <a:ext uri="{FF2B5EF4-FFF2-40B4-BE49-F238E27FC236}">
                <a16:creationId xmlns:a16="http://schemas.microsoft.com/office/drawing/2014/main" id="{C1F7E15B-821C-4A75-83A6-BA9C9AC35C44}"/>
              </a:ext>
            </a:extLst>
          </p:cNvPr>
          <p:cNvSpPr>
            <a:spLocks noGrp="1"/>
          </p:cNvSpPr>
          <p:nvPr>
            <p:ph idx="1"/>
          </p:nvPr>
        </p:nvSpPr>
        <p:spPr>
          <a:xfrm>
            <a:off x="457200" y="1295400"/>
            <a:ext cx="8077200" cy="5248275"/>
          </a:xfrm>
        </p:spPr>
        <p:txBody>
          <a:bodyPr/>
          <a:lstStyle/>
          <a:p>
            <a:pPr marL="342900" lvl="1" indent="-342900">
              <a:buFont typeface="Wingdings" panose="05000000000000000000" pitchFamily="2" charset="2"/>
              <a:buChar char="v"/>
            </a:pPr>
            <a:r>
              <a:rPr lang="en-US" sz="2000" b="1" dirty="0"/>
              <a:t>“</a:t>
            </a:r>
            <a:r>
              <a:rPr lang="en-US" sz="2000" b="1" dirty="0" err="1"/>
              <a:t>Tính</a:t>
            </a:r>
            <a:r>
              <a:rPr lang="en-US" sz="2000" b="1" dirty="0"/>
              <a:t> di </a:t>
            </a:r>
            <a:r>
              <a:rPr lang="en-US" sz="2000" b="1" dirty="0" err="1"/>
              <a:t>động</a:t>
            </a:r>
            <a:r>
              <a:rPr lang="en-US" sz="2000" b="1" dirty="0"/>
              <a:t> vi </a:t>
            </a:r>
            <a:r>
              <a:rPr lang="en-US" sz="2000" b="1" dirty="0" err="1"/>
              <a:t>mô</a:t>
            </a:r>
            <a:r>
              <a:rPr lang="en-US" sz="2000" b="1" dirty="0"/>
              <a:t>“</a:t>
            </a:r>
          </a:p>
          <a:p>
            <a:pPr marL="0" lvl="1" indent="0">
              <a:buNone/>
            </a:pPr>
            <a:endParaRPr lang="en-US" sz="2000" b="1" dirty="0"/>
          </a:p>
          <a:p>
            <a:pPr lvl="1"/>
            <a:r>
              <a:rPr lang="en-US" sz="2000" dirty="0" err="1"/>
              <a:t>Đề</a:t>
            </a:r>
            <a:r>
              <a:rPr lang="en-US" sz="2000" dirty="0"/>
              <a:t> </a:t>
            </a:r>
            <a:r>
              <a:rPr lang="en-US" sz="2000" dirty="0" err="1"/>
              <a:t>cập</a:t>
            </a:r>
            <a:r>
              <a:rPr lang="en-US" sz="2000" dirty="0"/>
              <a:t> </a:t>
            </a:r>
            <a:r>
              <a:rPr lang="en-US" sz="2000" dirty="0" err="1"/>
              <a:t>đến</a:t>
            </a:r>
            <a:r>
              <a:rPr lang="en-US" sz="2000" dirty="0"/>
              <a:t> </a:t>
            </a:r>
            <a:r>
              <a:rPr lang="en-US" sz="2000" dirty="0" err="1"/>
              <a:t>tính</a:t>
            </a:r>
            <a:r>
              <a:rPr lang="en-US" sz="2000" dirty="0"/>
              <a:t> di </a:t>
            </a:r>
            <a:r>
              <a:rPr lang="en-US" sz="2000" dirty="0" err="1"/>
              <a:t>động</a:t>
            </a:r>
            <a:r>
              <a:rPr lang="en-US" sz="2000" dirty="0"/>
              <a:t> </a:t>
            </a:r>
            <a:r>
              <a:rPr lang="en-US" sz="2000" dirty="0" err="1"/>
              <a:t>của</a:t>
            </a:r>
            <a:r>
              <a:rPr lang="en-US" sz="2000" dirty="0"/>
              <a:t> </a:t>
            </a:r>
            <a:r>
              <a:rPr lang="en-US" sz="2000" dirty="0" err="1"/>
              <a:t>nút</a:t>
            </a:r>
            <a:r>
              <a:rPr lang="en-US" sz="2000" dirty="0"/>
              <a:t> </a:t>
            </a:r>
            <a:r>
              <a:rPr lang="en-US" sz="2000" dirty="0" err="1"/>
              <a:t>trong</a:t>
            </a:r>
            <a:r>
              <a:rPr lang="en-US" sz="2000" dirty="0"/>
              <a:t> </a:t>
            </a:r>
            <a:r>
              <a:rPr lang="en-US" sz="2000" dirty="0" err="1"/>
              <a:t>cùng</a:t>
            </a:r>
            <a:r>
              <a:rPr lang="en-US" sz="2000" dirty="0"/>
              <a:t> </a:t>
            </a:r>
            <a:r>
              <a:rPr lang="en-US" sz="2000" dirty="0" err="1"/>
              <a:t>một</a:t>
            </a:r>
            <a:r>
              <a:rPr lang="en-US" sz="2000" dirty="0"/>
              <a:t> </a:t>
            </a:r>
            <a:r>
              <a:rPr lang="en-US" sz="2000" dirty="0" err="1"/>
              <a:t>miền</a:t>
            </a:r>
            <a:r>
              <a:rPr lang="en-US" sz="2000" dirty="0"/>
              <a:t> </a:t>
            </a:r>
            <a:r>
              <a:rPr lang="en-US" sz="2000" dirty="0" err="1"/>
              <a:t>mạng</a:t>
            </a:r>
            <a:r>
              <a:rPr lang="en-US" sz="2000" dirty="0"/>
              <a:t> </a:t>
            </a:r>
            <a:r>
              <a:rPr lang="en-US" sz="2000" dirty="0" err="1"/>
              <a:t>cảm</a:t>
            </a:r>
            <a:r>
              <a:rPr lang="en-US" sz="2000" dirty="0"/>
              <a:t> </a:t>
            </a:r>
            <a:r>
              <a:rPr lang="en-US" sz="2000" dirty="0" err="1"/>
              <a:t>biến</a:t>
            </a:r>
            <a:endParaRPr lang="en-US" sz="2000" dirty="0"/>
          </a:p>
          <a:p>
            <a:pPr lvl="1"/>
            <a:r>
              <a:rPr lang="en-US" sz="2000" dirty="0"/>
              <a:t>Đ</a:t>
            </a:r>
            <a:r>
              <a:rPr lang="vi-VN" sz="2000" dirty="0"/>
              <a:t>ược xác định bởi tính di động của một nút vào cùng một miền LoWPAN, nơi tiền tố không thay đổi</a:t>
            </a:r>
            <a:endParaRPr lang="en-US" sz="2000" dirty="0"/>
          </a:p>
          <a:p>
            <a:pPr lvl="1"/>
            <a:r>
              <a:rPr lang="vi-VN" sz="2000" dirty="0"/>
              <a:t>Do đó, thay đổi điểm gắn của nó từ một bộ định tuyến biên sang một bộ định tuyến khác trong cùng một 6LoWPAN mở rộng, được coi là tính di động vi mô</a:t>
            </a:r>
            <a:endParaRPr lang="en-US" sz="2000" b="1" dirty="0"/>
          </a:p>
        </p:txBody>
      </p:sp>
      <p:sp>
        <p:nvSpPr>
          <p:cNvPr id="4" name="TextBox 3">
            <a:extLst>
              <a:ext uri="{FF2B5EF4-FFF2-40B4-BE49-F238E27FC236}">
                <a16:creationId xmlns:a16="http://schemas.microsoft.com/office/drawing/2014/main" id="{22816AD5-91CD-488A-A923-8BDECB359B3D}"/>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12</a:t>
            </a:r>
          </a:p>
        </p:txBody>
      </p:sp>
    </p:spTree>
    <p:extLst>
      <p:ext uri="{BB962C8B-B14F-4D97-AF65-F5344CB8AC3E}">
        <p14:creationId xmlns:p14="http://schemas.microsoft.com/office/powerpoint/2010/main" val="38077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457200" y="1295400"/>
            <a:ext cx="8229600" cy="5248275"/>
          </a:xfrm>
        </p:spPr>
        <p:txBody>
          <a:bodyPr/>
          <a:lstStyle/>
          <a:p>
            <a:pPr marL="342900" lvl="1" indent="-342900">
              <a:buFont typeface="Wingdings" panose="05000000000000000000" pitchFamily="2" charset="2"/>
              <a:buChar char="v"/>
            </a:pPr>
            <a:r>
              <a:rPr lang="vi-VN" sz="2000" b="1" dirty="0"/>
              <a:t>“</a:t>
            </a:r>
            <a:r>
              <a:rPr lang="en-US" sz="2000" b="1" dirty="0"/>
              <a:t>T</a:t>
            </a:r>
            <a:r>
              <a:rPr lang="vi-VN" sz="2000" b="1" dirty="0"/>
              <a:t>ính di động vĩ mô“</a:t>
            </a:r>
            <a:endParaRPr lang="en-US" sz="2000" b="1" dirty="0"/>
          </a:p>
          <a:p>
            <a:pPr marL="0" lvl="1" indent="0">
              <a:buNone/>
            </a:pPr>
            <a:endParaRPr lang="en-US" sz="2000" b="1" dirty="0"/>
          </a:p>
          <a:p>
            <a:pPr lvl="1"/>
            <a:r>
              <a:rPr lang="en-US" sz="2000" dirty="0" err="1"/>
              <a:t>Đề</a:t>
            </a:r>
            <a:r>
              <a:rPr lang="en-US" sz="2000" dirty="0"/>
              <a:t> </a:t>
            </a:r>
            <a:r>
              <a:rPr lang="en-US" sz="2000" dirty="0" err="1"/>
              <a:t>cập</a:t>
            </a:r>
            <a:r>
              <a:rPr lang="en-US" sz="2000" dirty="0"/>
              <a:t> </a:t>
            </a:r>
            <a:r>
              <a:rPr lang="en-US" sz="2000" dirty="0" err="1"/>
              <a:t>đến</a:t>
            </a:r>
            <a:r>
              <a:rPr lang="en-US" sz="2000" dirty="0"/>
              <a:t> </a:t>
            </a:r>
            <a:r>
              <a:rPr lang="en-US" sz="2000" dirty="0" err="1"/>
              <a:t>tính</a:t>
            </a:r>
            <a:r>
              <a:rPr lang="en-US" sz="2000" dirty="0"/>
              <a:t> di </a:t>
            </a:r>
            <a:r>
              <a:rPr lang="en-US" sz="2000" dirty="0" err="1"/>
              <a:t>động</a:t>
            </a:r>
            <a:r>
              <a:rPr lang="en-US" sz="2000" dirty="0"/>
              <a:t> </a:t>
            </a:r>
            <a:r>
              <a:rPr lang="en-US" sz="2000" dirty="0" err="1"/>
              <a:t>của</a:t>
            </a:r>
            <a:r>
              <a:rPr lang="en-US" sz="2000" dirty="0"/>
              <a:t> </a:t>
            </a:r>
            <a:r>
              <a:rPr lang="en-US" sz="2000" dirty="0" err="1"/>
              <a:t>nút</a:t>
            </a:r>
            <a:r>
              <a:rPr lang="en-US" sz="2000" dirty="0"/>
              <a:t> </a:t>
            </a:r>
            <a:r>
              <a:rPr lang="en-US" sz="2000" dirty="0" err="1"/>
              <a:t>giữa</a:t>
            </a:r>
            <a:r>
              <a:rPr lang="en-US" sz="2000" dirty="0"/>
              <a:t> </a:t>
            </a:r>
            <a:r>
              <a:rPr lang="en-US" sz="2000" dirty="0" err="1"/>
              <a:t>các</a:t>
            </a:r>
            <a:r>
              <a:rPr lang="en-US" sz="2000" dirty="0"/>
              <a:t> </a:t>
            </a:r>
            <a:r>
              <a:rPr lang="en-US" sz="2000" dirty="0" err="1"/>
              <a:t>Mạng</a:t>
            </a:r>
            <a:r>
              <a:rPr lang="en-US" sz="2000" dirty="0"/>
              <a:t> </a:t>
            </a:r>
            <a:r>
              <a:rPr lang="en-US" sz="2000" dirty="0" err="1"/>
              <a:t>cảm</a:t>
            </a:r>
            <a:r>
              <a:rPr lang="en-US" sz="2000" dirty="0"/>
              <a:t> </a:t>
            </a:r>
            <a:r>
              <a:rPr lang="en-US" sz="2000" dirty="0" err="1"/>
              <a:t>biến</a:t>
            </a:r>
            <a:r>
              <a:rPr lang="en-US" sz="2000" dirty="0"/>
              <a:t> </a:t>
            </a:r>
            <a:r>
              <a:rPr lang="en-US" sz="2000" dirty="0" err="1"/>
              <a:t>khác</a:t>
            </a:r>
            <a:r>
              <a:rPr lang="en-US" sz="2000" dirty="0"/>
              <a:t> </a:t>
            </a:r>
            <a:r>
              <a:rPr lang="en-US" sz="2000" dirty="0" err="1"/>
              <a:t>nhau</a:t>
            </a:r>
            <a:r>
              <a:rPr lang="en-US" sz="2000" dirty="0"/>
              <a:t>.</a:t>
            </a:r>
          </a:p>
          <a:p>
            <a:pPr lvl="1"/>
            <a:r>
              <a:rPr lang="en-US" sz="2000" dirty="0" err="1"/>
              <a:t>Được</a:t>
            </a:r>
            <a:r>
              <a:rPr lang="en-US" sz="2000" dirty="0"/>
              <a:t> </a:t>
            </a:r>
            <a:r>
              <a:rPr lang="vi-VN" sz="2000" dirty="0"/>
              <a:t>xác định bằng tính di động của một nút giữa các LoWPAN khác nhau, nơi tiền tố được thay đổi</a:t>
            </a:r>
            <a:endParaRPr lang="en-US" sz="2000" dirty="0"/>
          </a:p>
          <a:p>
            <a:pPr lvl="1"/>
            <a:r>
              <a:rPr lang="en-US" sz="2000" dirty="0"/>
              <a:t>Do </a:t>
            </a:r>
            <a:r>
              <a:rPr lang="en-US" sz="2000" dirty="0" err="1"/>
              <a:t>đó</a:t>
            </a:r>
            <a:r>
              <a:rPr lang="en-US" sz="2000" dirty="0"/>
              <a:t>, </a:t>
            </a:r>
            <a:r>
              <a:rPr lang="en-US" sz="2000" dirty="0" err="1"/>
              <a:t>giao</a:t>
            </a:r>
            <a:r>
              <a:rPr lang="en-US" sz="2000" dirty="0"/>
              <a:t> </a:t>
            </a:r>
            <a:r>
              <a:rPr lang="en-US" sz="2000" dirty="0" err="1"/>
              <a:t>thức</a:t>
            </a:r>
            <a:r>
              <a:rPr lang="en-US" sz="2000" dirty="0"/>
              <a:t> </a:t>
            </a:r>
            <a:r>
              <a:rPr lang="en-US" sz="2000" dirty="0" err="1"/>
              <a:t>xử</a:t>
            </a:r>
            <a:r>
              <a:rPr lang="en-US" sz="2000" dirty="0"/>
              <a:t> </a:t>
            </a:r>
            <a:r>
              <a:rPr lang="en-US" sz="2000" dirty="0" err="1"/>
              <a:t>lý</a:t>
            </a:r>
            <a:r>
              <a:rPr lang="en-US" sz="2000" dirty="0"/>
              <a:t> </a:t>
            </a:r>
            <a:r>
              <a:rPr lang="en-US" sz="2000" dirty="0" err="1"/>
              <a:t>tính</a:t>
            </a:r>
            <a:r>
              <a:rPr lang="en-US" sz="2000" dirty="0"/>
              <a:t> di </a:t>
            </a:r>
            <a:r>
              <a:rPr lang="en-US" sz="2000" dirty="0" err="1"/>
              <a:t>động</a:t>
            </a:r>
            <a:r>
              <a:rPr lang="en-US" sz="2000" dirty="0"/>
              <a:t> </a:t>
            </a:r>
            <a:r>
              <a:rPr lang="en-US" sz="2000" dirty="0" err="1"/>
              <a:t>cho</a:t>
            </a:r>
            <a:r>
              <a:rPr lang="en-US" sz="2000" dirty="0"/>
              <a:t> </a:t>
            </a:r>
            <a:r>
              <a:rPr lang="en-US" sz="2000" dirty="0" err="1"/>
              <a:t>Mạng</a:t>
            </a:r>
            <a:r>
              <a:rPr lang="en-US" sz="2000" dirty="0"/>
              <a:t> 6LoWPAN </a:t>
            </a:r>
            <a:r>
              <a:rPr lang="en-US" sz="2000" dirty="0" err="1"/>
              <a:t>phải</a:t>
            </a:r>
            <a:r>
              <a:rPr lang="en-US" sz="2000" dirty="0"/>
              <a:t> </a:t>
            </a:r>
            <a:r>
              <a:rPr lang="en-US" sz="2000" dirty="0" err="1"/>
              <a:t>tính</a:t>
            </a:r>
            <a:r>
              <a:rPr lang="en-US" sz="2000" dirty="0"/>
              <a:t> </a:t>
            </a:r>
            <a:r>
              <a:rPr lang="en-US" sz="2000" dirty="0" err="1"/>
              <a:t>đến</a:t>
            </a:r>
            <a:r>
              <a:rPr lang="en-US" sz="2000" dirty="0"/>
              <a:t> </a:t>
            </a:r>
            <a:r>
              <a:rPr lang="en-US" sz="2000" dirty="0" err="1"/>
              <a:t>các</a:t>
            </a:r>
            <a:r>
              <a:rPr lang="en-US" sz="2000" dirty="0"/>
              <a:t> </a:t>
            </a:r>
            <a:r>
              <a:rPr lang="en-US" sz="2000" dirty="0" err="1"/>
              <a:t>kiểu</a:t>
            </a:r>
            <a:r>
              <a:rPr lang="en-US" sz="2000" dirty="0"/>
              <a:t> di </a:t>
            </a:r>
            <a:r>
              <a:rPr lang="en-US" sz="2000" dirty="0" err="1"/>
              <a:t>động</a:t>
            </a:r>
            <a:r>
              <a:rPr lang="en-US" sz="2000" dirty="0"/>
              <a:t> </a:t>
            </a:r>
            <a:r>
              <a:rPr lang="en-US" sz="2000" dirty="0" err="1"/>
              <a:t>khác</a:t>
            </a:r>
            <a:r>
              <a:rPr lang="en-US" sz="2000" dirty="0"/>
              <a:t> </a:t>
            </a:r>
            <a:r>
              <a:rPr lang="en-US" sz="2000" dirty="0" err="1"/>
              <a:t>nhau</a:t>
            </a:r>
            <a:r>
              <a:rPr lang="en-US" sz="2000" dirty="0"/>
              <a:t> </a:t>
            </a:r>
            <a:r>
              <a:rPr lang="en-US" sz="2000" dirty="0" err="1"/>
              <a:t>này</a:t>
            </a:r>
            <a:r>
              <a:rPr lang="en-US" sz="2000" dirty="0"/>
              <a:t>, </a:t>
            </a:r>
            <a:r>
              <a:rPr lang="en-US" sz="2000" dirty="0" err="1"/>
              <a:t>vì</a:t>
            </a:r>
            <a:r>
              <a:rPr lang="en-US" sz="2000" dirty="0"/>
              <a:t> </a:t>
            </a:r>
            <a:r>
              <a:rPr lang="en-US" sz="2000" dirty="0" err="1"/>
              <a:t>tác</a:t>
            </a:r>
            <a:r>
              <a:rPr lang="en-US" sz="2000" dirty="0"/>
              <a:t> </a:t>
            </a:r>
            <a:r>
              <a:rPr lang="en-US" sz="2000" dirty="0" err="1"/>
              <a:t>động</a:t>
            </a:r>
            <a:r>
              <a:rPr lang="en-US" sz="2000" dirty="0"/>
              <a:t> </a:t>
            </a:r>
            <a:r>
              <a:rPr lang="en-US" sz="2000" dirty="0" err="1"/>
              <a:t>của</a:t>
            </a:r>
            <a:r>
              <a:rPr lang="en-US" sz="2000" dirty="0"/>
              <a:t> </a:t>
            </a:r>
            <a:r>
              <a:rPr lang="en-US" sz="2000" dirty="0" err="1"/>
              <a:t>nó</a:t>
            </a:r>
            <a:r>
              <a:rPr lang="en-US" sz="2000" dirty="0"/>
              <a:t> </a:t>
            </a:r>
            <a:r>
              <a:rPr lang="en-US" sz="2000" dirty="0" err="1"/>
              <a:t>đối</a:t>
            </a:r>
            <a:r>
              <a:rPr lang="en-US" sz="2000" dirty="0"/>
              <a:t> </a:t>
            </a:r>
            <a:r>
              <a:rPr lang="en-US" sz="2000" dirty="0" err="1"/>
              <a:t>với</a:t>
            </a:r>
            <a:r>
              <a:rPr lang="en-US" sz="2000" dirty="0"/>
              <a:t> </a:t>
            </a:r>
            <a:r>
              <a:rPr lang="en-US" sz="2000" dirty="0" err="1"/>
              <a:t>tiền</a:t>
            </a:r>
            <a:r>
              <a:rPr lang="en-US" sz="2000" dirty="0"/>
              <a:t> </a:t>
            </a:r>
            <a:r>
              <a:rPr lang="en-US" sz="2000" dirty="0" err="1"/>
              <a:t>tố</a:t>
            </a:r>
            <a:r>
              <a:rPr lang="en-US" sz="2000" dirty="0"/>
              <a:t> </a:t>
            </a:r>
            <a:r>
              <a:rPr lang="en-US" sz="2000" dirty="0" err="1"/>
              <a:t>và</a:t>
            </a:r>
            <a:r>
              <a:rPr lang="en-US" sz="2000" dirty="0"/>
              <a:t> </a:t>
            </a:r>
            <a:r>
              <a:rPr lang="en-US" sz="2000" dirty="0" err="1"/>
              <a:t>sau</a:t>
            </a:r>
            <a:r>
              <a:rPr lang="en-US" sz="2000" dirty="0"/>
              <a:t> </a:t>
            </a:r>
            <a:r>
              <a:rPr lang="en-US" sz="2000" dirty="0" err="1"/>
              <a:t>đó</a:t>
            </a:r>
            <a:r>
              <a:rPr lang="en-US" sz="2000" dirty="0"/>
              <a:t> </a:t>
            </a:r>
            <a:r>
              <a:rPr lang="en-US" sz="2000" dirty="0" err="1"/>
              <a:t>là</a:t>
            </a:r>
            <a:r>
              <a:rPr lang="en-US" sz="2000" dirty="0"/>
              <a:t> </a:t>
            </a:r>
            <a:r>
              <a:rPr lang="en-US" sz="2000" dirty="0" err="1"/>
              <a:t>địa</a:t>
            </a:r>
            <a:r>
              <a:rPr lang="en-US" sz="2000" dirty="0"/>
              <a:t> </a:t>
            </a:r>
            <a:r>
              <a:rPr lang="en-US" sz="2000" dirty="0" err="1"/>
              <a:t>chỉ</a:t>
            </a:r>
            <a:r>
              <a:rPr lang="en-US" sz="2000" dirty="0"/>
              <a:t> IPv6 </a:t>
            </a:r>
            <a:r>
              <a:rPr lang="en-US" sz="2000" dirty="0" err="1"/>
              <a:t>của</a:t>
            </a:r>
            <a:r>
              <a:rPr lang="en-US" sz="2000" dirty="0"/>
              <a:t> </a:t>
            </a:r>
            <a:r>
              <a:rPr lang="en-US" sz="2000" dirty="0" err="1"/>
              <a:t>các</a:t>
            </a:r>
            <a:r>
              <a:rPr lang="en-US" sz="2000" dirty="0"/>
              <a:t> </a:t>
            </a:r>
            <a:r>
              <a:rPr lang="en-US" sz="2000" dirty="0" err="1"/>
              <a:t>nút</a:t>
            </a:r>
            <a:r>
              <a:rPr lang="en-US" sz="2000" dirty="0"/>
              <a:t> di </a:t>
            </a:r>
            <a:r>
              <a:rPr lang="en-US" sz="2000" dirty="0" err="1"/>
              <a:t>động</a:t>
            </a:r>
            <a:endParaRPr lang="en-US" sz="2000" dirty="0"/>
          </a:p>
          <a:p>
            <a:pPr lvl="1"/>
            <a:endParaRPr lang="en-US" sz="2000" dirty="0"/>
          </a:p>
          <a:p>
            <a:pPr marL="0" indent="0">
              <a:buNone/>
            </a:pPr>
            <a:endParaRPr lang="en-US"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838200" y="122238"/>
            <a:ext cx="7391400" cy="563562"/>
          </a:xfrm>
        </p:spPr>
        <p:txBody>
          <a:bodyPr/>
          <a:lstStyle/>
          <a:p>
            <a:r>
              <a:rPr lang="en-US" sz="3200" b="1" dirty="0" err="1"/>
              <a:t>Tính</a:t>
            </a:r>
            <a:r>
              <a:rPr lang="en-US" sz="3200" b="1" dirty="0"/>
              <a:t> di </a:t>
            </a:r>
            <a:r>
              <a:rPr lang="en-US" sz="3200" b="1" dirty="0" err="1"/>
              <a:t>động</a:t>
            </a:r>
            <a:r>
              <a:rPr lang="en-US" sz="3200" b="1" dirty="0"/>
              <a:t> </a:t>
            </a:r>
            <a:r>
              <a:rPr lang="en-US" sz="3200" b="1" dirty="0" err="1"/>
              <a:t>vĩ</a:t>
            </a:r>
            <a:r>
              <a:rPr lang="en-US" sz="3200" b="1" dirty="0"/>
              <a:t> </a:t>
            </a:r>
            <a:r>
              <a:rPr lang="en-US" sz="3200" b="1" dirty="0" err="1"/>
              <a:t>mô</a:t>
            </a:r>
            <a:r>
              <a:rPr lang="en-US" sz="3200" b="1" dirty="0"/>
              <a:t> </a:t>
            </a:r>
            <a:r>
              <a:rPr lang="en-US" sz="3200" b="1" dirty="0" err="1"/>
              <a:t>và</a:t>
            </a:r>
            <a:r>
              <a:rPr lang="en-US" sz="3200" b="1" dirty="0"/>
              <a:t> vi </a:t>
            </a:r>
            <a:r>
              <a:rPr lang="en-US" sz="3200" b="1" dirty="0" err="1"/>
              <a:t>mô</a:t>
            </a:r>
            <a:endParaRPr lang="en-US" sz="3200" dirty="0"/>
          </a:p>
        </p:txBody>
      </p:sp>
      <p:sp>
        <p:nvSpPr>
          <p:cNvPr id="5" name="TextBox 4">
            <a:extLst>
              <a:ext uri="{FF2B5EF4-FFF2-40B4-BE49-F238E27FC236}">
                <a16:creationId xmlns:a16="http://schemas.microsoft.com/office/drawing/2014/main" id="{F6837DEC-55FB-4807-BE46-4C4B4AACF359}"/>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13</a:t>
            </a:r>
          </a:p>
        </p:txBody>
      </p:sp>
    </p:spTree>
    <p:extLst>
      <p:ext uri="{BB962C8B-B14F-4D97-AF65-F5344CB8AC3E}">
        <p14:creationId xmlns:p14="http://schemas.microsoft.com/office/powerpoint/2010/main" val="19987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81000" y="1066800"/>
            <a:ext cx="8229600" cy="5248275"/>
          </a:xfrm>
        </p:spPr>
        <p:txBody>
          <a:bodyPr/>
          <a:lstStyle/>
          <a:p>
            <a:pPr marL="342900" lvl="1" indent="-342900">
              <a:buFont typeface="Wingdings" panose="05000000000000000000" pitchFamily="2" charset="2"/>
              <a:buChar char="v"/>
            </a:pPr>
            <a:r>
              <a:rPr lang="vi-VN" sz="2000" b="1" dirty="0"/>
              <a:t>Trong “giao thức dựa trên mạng”, các thông báo tín hiệu, liên quan đến phát hiện chuyển động và Cập nhật ràng buộc, được gửi bởi một thiết bị tĩnh trong mạng chứ không phải bởi nút cảm biến di động</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err="1"/>
              <a:t>Trong</a:t>
            </a:r>
            <a:r>
              <a:rPr lang="en-US" sz="2000" b="1" dirty="0"/>
              <a:t> “</a:t>
            </a:r>
            <a:r>
              <a:rPr lang="en-US" sz="2000" b="1" dirty="0" err="1"/>
              <a:t>giao</a:t>
            </a:r>
            <a:r>
              <a:rPr lang="en-US" sz="2000" b="1" dirty="0"/>
              <a:t> </a:t>
            </a:r>
            <a:r>
              <a:rPr lang="en-US" sz="2000" b="1" dirty="0" err="1"/>
              <a:t>thức</a:t>
            </a:r>
            <a:r>
              <a:rPr lang="en-US" sz="2000" b="1" dirty="0"/>
              <a:t> </a:t>
            </a:r>
            <a:r>
              <a:rPr lang="en-US" sz="2000" b="1" dirty="0" err="1"/>
              <a:t>dựa</a:t>
            </a:r>
            <a:r>
              <a:rPr lang="en-US" sz="2000" b="1" dirty="0"/>
              <a:t> </a:t>
            </a:r>
            <a:r>
              <a:rPr lang="en-US" sz="2000" b="1" dirty="0" err="1"/>
              <a:t>trên</a:t>
            </a:r>
            <a:r>
              <a:rPr lang="en-US" sz="2000" b="1" dirty="0"/>
              <a:t> </a:t>
            </a:r>
            <a:r>
              <a:rPr lang="en-US" sz="2000" b="1" dirty="0" err="1"/>
              <a:t>máy</a:t>
            </a:r>
            <a:r>
              <a:rPr lang="en-US" sz="2000" b="1" dirty="0"/>
              <a:t> </a:t>
            </a:r>
            <a:r>
              <a:rPr lang="en-US" sz="2000" b="1" dirty="0" err="1"/>
              <a:t>chủ</a:t>
            </a:r>
            <a:r>
              <a:rPr lang="en-US" sz="2000" b="1" dirty="0"/>
              <a:t>”, </a:t>
            </a:r>
            <a:r>
              <a:rPr lang="en-US" sz="2000" b="1" dirty="0" err="1"/>
              <a:t>nút</a:t>
            </a:r>
            <a:r>
              <a:rPr lang="en-US" sz="2000" b="1" dirty="0"/>
              <a:t> </a:t>
            </a:r>
            <a:r>
              <a:rPr lang="en-US" sz="2000" b="1" dirty="0" err="1"/>
              <a:t>cảm</a:t>
            </a:r>
            <a:r>
              <a:rPr lang="en-US" sz="2000" b="1" dirty="0"/>
              <a:t> </a:t>
            </a:r>
            <a:r>
              <a:rPr lang="en-US" sz="2000" b="1" dirty="0" err="1"/>
              <a:t>biến</a:t>
            </a:r>
            <a:r>
              <a:rPr lang="en-US" sz="2000" b="1" dirty="0"/>
              <a:t> di </a:t>
            </a:r>
            <a:r>
              <a:rPr lang="en-US" sz="2000" b="1" dirty="0" err="1"/>
              <a:t>động</a:t>
            </a:r>
            <a:r>
              <a:rPr lang="en-US" sz="2000" b="1" dirty="0"/>
              <a:t> </a:t>
            </a:r>
            <a:r>
              <a:rPr lang="en-US" sz="2000" b="1" dirty="0" err="1"/>
              <a:t>tham</a:t>
            </a:r>
            <a:r>
              <a:rPr lang="en-US" sz="2000" b="1" dirty="0"/>
              <a:t> </a:t>
            </a:r>
            <a:r>
              <a:rPr lang="en-US" sz="2000" b="1" dirty="0" err="1"/>
              <a:t>gia</a:t>
            </a:r>
            <a:r>
              <a:rPr lang="en-US" sz="2000" b="1" dirty="0"/>
              <a:t> </a:t>
            </a:r>
            <a:r>
              <a:rPr lang="en-US" sz="2000" b="1" dirty="0" err="1"/>
              <a:t>vào</a:t>
            </a:r>
            <a:r>
              <a:rPr lang="en-US" sz="2000" b="1" dirty="0"/>
              <a:t> </a:t>
            </a:r>
            <a:r>
              <a:rPr lang="en-US" sz="2000" b="1" dirty="0" err="1"/>
              <a:t>quá</a:t>
            </a:r>
            <a:r>
              <a:rPr lang="en-US" sz="2000" b="1" dirty="0"/>
              <a:t> </a:t>
            </a:r>
            <a:r>
              <a:rPr lang="en-US" sz="2000" b="1" dirty="0" err="1"/>
              <a:t>trình</a:t>
            </a:r>
            <a:r>
              <a:rPr lang="en-US" sz="2000" b="1" dirty="0"/>
              <a:t> </a:t>
            </a:r>
            <a:r>
              <a:rPr lang="en-US" sz="2000" b="1" dirty="0" err="1"/>
              <a:t>thông</a:t>
            </a:r>
            <a:r>
              <a:rPr lang="en-US" sz="2000" b="1" dirty="0"/>
              <a:t> </a:t>
            </a:r>
            <a:r>
              <a:rPr lang="en-US" sz="2000" b="1" dirty="0" err="1"/>
              <a:t>báo</a:t>
            </a:r>
            <a:r>
              <a:rPr lang="en-US" sz="2000" b="1" dirty="0"/>
              <a:t> </a:t>
            </a:r>
            <a:r>
              <a:rPr lang="en-US" sz="2000" b="1" dirty="0" err="1"/>
              <a:t>tín</a:t>
            </a:r>
            <a:r>
              <a:rPr lang="en-US" sz="2000" b="1" dirty="0"/>
              <a:t> </a:t>
            </a:r>
            <a:r>
              <a:rPr lang="en-US" sz="2000" b="1" dirty="0" err="1"/>
              <a:t>hiệu</a:t>
            </a:r>
            <a:endParaRPr lang="en-US" sz="2000" b="1" dirty="0"/>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en-US" sz="2000" b="1" dirty="0"/>
              <a:t>N</a:t>
            </a:r>
            <a:r>
              <a:rPr lang="vi-VN" sz="2000" b="1" dirty="0"/>
              <a:t>ên thực hiện loại đầu tiên (giao thức dựa trên mạng) vì lý do để giảm chi phí truyền tín hiệu và tiết kiệm năng lượng của các nút di động</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2286000" y="152400"/>
            <a:ext cx="4724400" cy="563562"/>
          </a:xfrm>
        </p:spPr>
        <p:txBody>
          <a:bodyPr/>
          <a:lstStyle/>
          <a:p>
            <a:r>
              <a:rPr lang="vi-VN" sz="2800" b="1" dirty="0"/>
              <a:t>Giao thức dựa trên mạng và máy chủ lưu trữ</a:t>
            </a:r>
            <a:endParaRPr lang="en-US" sz="2800" dirty="0"/>
          </a:p>
        </p:txBody>
      </p:sp>
      <p:sp>
        <p:nvSpPr>
          <p:cNvPr id="5" name="TextBox 4">
            <a:extLst>
              <a:ext uri="{FF2B5EF4-FFF2-40B4-BE49-F238E27FC236}">
                <a16:creationId xmlns:a16="http://schemas.microsoft.com/office/drawing/2014/main" id="{5D94E8B4-B06B-4906-BF1C-A81277C5507B}"/>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14</a:t>
            </a:r>
          </a:p>
        </p:txBody>
      </p:sp>
    </p:spTree>
    <p:extLst>
      <p:ext uri="{BB962C8B-B14F-4D97-AF65-F5344CB8AC3E}">
        <p14:creationId xmlns:p14="http://schemas.microsoft.com/office/powerpoint/2010/main" val="292513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81000" y="1295400"/>
            <a:ext cx="8229600" cy="5248275"/>
          </a:xfrm>
        </p:spPr>
        <p:txBody>
          <a:bodyPr/>
          <a:lstStyle/>
          <a:p>
            <a:pPr marL="342900" lvl="1" indent="-342900">
              <a:buFont typeface="Wingdings" panose="05000000000000000000" pitchFamily="2" charset="2"/>
              <a:buChar char="v"/>
            </a:pPr>
            <a:r>
              <a:rPr lang="vi-VN" sz="2000" b="1" dirty="0"/>
              <a:t>Giao thức phản ứng: Trong loại giao thức này, việc xử lý tính di động chỉ được thực hiện sau khi nút di động di chuyển và đang ở trong mạng đã truy cập, vì nó được sử dụng bởi MIPv6 và "Proxy Mobile IPv6" (PMIPv6)</a:t>
            </a:r>
            <a:endParaRPr lang="en-US" sz="2000" b="1" dirty="0"/>
          </a:p>
          <a:p>
            <a:pPr marL="0" lvl="1" indent="0">
              <a:buNone/>
            </a:pPr>
            <a:endParaRPr lang="en-US" sz="2000" b="1" dirty="0"/>
          </a:p>
          <a:p>
            <a:pPr marL="0" lvl="1" indent="0">
              <a:buNone/>
            </a:pPr>
            <a:endParaRPr lang="en-US" sz="2000" b="1" dirty="0"/>
          </a:p>
          <a:p>
            <a:pPr marL="0" lvl="1" indent="0">
              <a:buNone/>
            </a:pPr>
            <a:endParaRPr lang="en-US" sz="2000" b="1" dirty="0"/>
          </a:p>
          <a:p>
            <a:pPr marL="342900" lvl="1" indent="-342900">
              <a:buFont typeface="Wingdings" panose="05000000000000000000" pitchFamily="2" charset="2"/>
              <a:buChar char="v"/>
            </a:pPr>
            <a:r>
              <a:rPr lang="vi-VN" sz="2000" b="1" dirty="0"/>
              <a:t>Giao thức chủ động: Loại giao thức này liên quan đến việc thực hiện hỗ trợ di động ngay khi nút di động di chuyển và trước khi bị ngắt kết nối khỏi điểm đính kèm của nó, vì nó được sử dụng bởi Inter-PAN, LoWMob, DLoWMob, Inter-Mario, Cluster-Based Scheme, FMIPv6 và Inter-Mobility.</a:t>
            </a:r>
            <a:endParaRPr lang="en-US" sz="2000" b="1" dirty="0"/>
          </a:p>
          <a:p>
            <a:pPr marL="0" lvl="1" indent="0">
              <a:buNone/>
            </a:pP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r>
              <a:rPr lang="vi-VN" sz="2800" b="1" dirty="0"/>
              <a:t>Giao thức phát hiện phản ứng và chủ động</a:t>
            </a:r>
            <a:endParaRPr lang="en-US" sz="2800" dirty="0"/>
          </a:p>
        </p:txBody>
      </p:sp>
      <p:sp>
        <p:nvSpPr>
          <p:cNvPr id="5" name="TextBox 4">
            <a:extLst>
              <a:ext uri="{FF2B5EF4-FFF2-40B4-BE49-F238E27FC236}">
                <a16:creationId xmlns:a16="http://schemas.microsoft.com/office/drawing/2014/main" id="{3647A3FF-39E5-4B3C-8629-B19A5302EE37}"/>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15</a:t>
            </a:r>
          </a:p>
        </p:txBody>
      </p:sp>
    </p:spTree>
    <p:extLst>
      <p:ext uri="{BB962C8B-B14F-4D97-AF65-F5344CB8AC3E}">
        <p14:creationId xmlns:p14="http://schemas.microsoft.com/office/powerpoint/2010/main" val="104574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066800"/>
            <a:ext cx="8229600" cy="5248275"/>
          </a:xfrm>
        </p:spPr>
        <p:txBody>
          <a:bodyPr/>
          <a:lstStyle/>
          <a:p>
            <a:pPr marL="342900" lvl="1" indent="-342900">
              <a:buFont typeface="Wingdings" panose="05000000000000000000" pitchFamily="2" charset="2"/>
              <a:buChar char="v"/>
            </a:pPr>
            <a:r>
              <a:rPr lang="vi-VN" sz="2000" b="1" dirty="0"/>
              <a:t>Giao thức chủ động phù hợp nhất cho WSN với</a:t>
            </a:r>
            <a:r>
              <a:rPr lang="en-US" sz="2000" b="1" dirty="0"/>
              <a:t> </a:t>
            </a:r>
            <a:r>
              <a:rPr lang="vi-VN" sz="2000" b="1" dirty="0"/>
              <a:t>6LoWPAN, do đó, nó giúp giảm độ trễ chuyển giao bằng cách giảm thời gian cấu hình. Nó cũng giúp tránh việc các nút bị ngắt kết nối, làm giảm tỷ lệ mất dữ liệu</a:t>
            </a:r>
            <a:endParaRPr lang="en-US" sz="2000" b="1" dirty="0"/>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vi-VN" sz="2000" b="1" dirty="0"/>
              <a:t>Tuy nhiên, nóyêu cầu một bộ nhớ và xử lý quan trọng để tìm và dự đoán điểm đính kèm mới của nút di động</a:t>
            </a:r>
            <a:endParaRPr lang="en-US" sz="2000" b="1" dirty="0"/>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en-US" sz="2000" b="1" dirty="0" err="1"/>
              <a:t>Để</a:t>
            </a:r>
            <a:r>
              <a:rPr lang="en-US" sz="2000" b="1" dirty="0"/>
              <a:t> </a:t>
            </a:r>
            <a:r>
              <a:rPr lang="en-US" sz="2000" b="1" dirty="0" err="1"/>
              <a:t>đảm</a:t>
            </a:r>
            <a:r>
              <a:rPr lang="en-US" sz="2000" b="1" dirty="0"/>
              <a:t> </a:t>
            </a:r>
            <a:r>
              <a:rPr lang="en-US" sz="2000" b="1" dirty="0" err="1"/>
              <a:t>bảo</a:t>
            </a:r>
            <a:r>
              <a:rPr lang="en-US" sz="2000" b="1" dirty="0"/>
              <a:t> </a:t>
            </a:r>
            <a:r>
              <a:rPr lang="en-US" sz="2000" b="1" dirty="0" err="1"/>
              <a:t>một</a:t>
            </a:r>
            <a:r>
              <a:rPr lang="en-US" sz="2000" b="1" dirty="0"/>
              <a:t> </a:t>
            </a:r>
            <a:r>
              <a:rPr lang="en-US" sz="2000" b="1" dirty="0" err="1"/>
              <a:t>quy</a:t>
            </a:r>
            <a:r>
              <a:rPr lang="en-US" sz="2000" b="1" dirty="0"/>
              <a:t> </a:t>
            </a:r>
            <a:r>
              <a:rPr lang="en-US" sz="2000" b="1" dirty="0" err="1"/>
              <a:t>trình</a:t>
            </a:r>
            <a:r>
              <a:rPr lang="en-US" sz="2000" b="1" dirty="0"/>
              <a:t> </a:t>
            </a:r>
            <a:r>
              <a:rPr lang="en-US" sz="2000" b="1" dirty="0" err="1"/>
              <a:t>chủ</a:t>
            </a:r>
            <a:r>
              <a:rPr lang="en-US" sz="2000" b="1" dirty="0"/>
              <a:t> </a:t>
            </a:r>
            <a:r>
              <a:rPr lang="en-US" sz="2000" b="1" dirty="0" err="1"/>
              <a:t>động</a:t>
            </a:r>
            <a:r>
              <a:rPr lang="en-US" sz="2000" b="1" dirty="0"/>
              <a:t>, </a:t>
            </a:r>
            <a:r>
              <a:rPr lang="en-US" sz="2000" b="1" dirty="0" err="1"/>
              <a:t>giao</a:t>
            </a:r>
            <a:r>
              <a:rPr lang="en-US" sz="2000" b="1" dirty="0"/>
              <a:t> </a:t>
            </a:r>
            <a:r>
              <a:rPr lang="en-US" sz="2000" b="1" dirty="0" err="1"/>
              <a:t>thức</a:t>
            </a:r>
            <a:r>
              <a:rPr lang="en-US" sz="2000" b="1" dirty="0"/>
              <a:t> </a:t>
            </a:r>
            <a:r>
              <a:rPr lang="en-US" sz="2000" b="1" dirty="0" err="1"/>
              <a:t>phải</a:t>
            </a:r>
            <a:r>
              <a:rPr lang="en-US" sz="2000" b="1" dirty="0"/>
              <a:t> </a:t>
            </a:r>
            <a:r>
              <a:rPr lang="en-US" sz="2000" b="1" dirty="0" err="1"/>
              <a:t>cung</a:t>
            </a:r>
            <a:r>
              <a:rPr lang="en-US" sz="2000" b="1" dirty="0"/>
              <a:t> </a:t>
            </a:r>
            <a:r>
              <a:rPr lang="en-US" sz="2000" b="1" dirty="0" err="1"/>
              <a:t>cấp</a:t>
            </a:r>
            <a:r>
              <a:rPr lang="en-US" sz="2000" b="1" dirty="0"/>
              <a:t> </a:t>
            </a:r>
            <a:r>
              <a:rPr lang="en-US" sz="2000" b="1" dirty="0" err="1"/>
              <a:t>phát</a:t>
            </a:r>
            <a:r>
              <a:rPr lang="en-US" sz="2000" b="1" dirty="0"/>
              <a:t> </a:t>
            </a:r>
            <a:r>
              <a:rPr lang="en-US" sz="2000" b="1" dirty="0" err="1"/>
              <a:t>hiện</a:t>
            </a:r>
            <a:r>
              <a:rPr lang="en-US" sz="2000" b="1" dirty="0"/>
              <a:t> </a:t>
            </a:r>
            <a:r>
              <a:rPr lang="en-US" sz="2000" b="1" dirty="0" err="1"/>
              <a:t>nhanh</a:t>
            </a:r>
            <a:r>
              <a:rPr lang="en-US" sz="2000" b="1" dirty="0"/>
              <a:t> </a:t>
            </a:r>
            <a:r>
              <a:rPr lang="en-US" sz="2000" b="1" dirty="0" err="1"/>
              <a:t>chóng</a:t>
            </a:r>
            <a:r>
              <a:rPr lang="en-US" sz="2000" b="1" dirty="0"/>
              <a:t> </a:t>
            </a:r>
            <a:r>
              <a:rPr lang="en-US" sz="2000" b="1" dirty="0" err="1"/>
              <a:t>chuyển</a:t>
            </a:r>
            <a:r>
              <a:rPr lang="en-US" sz="2000" b="1" dirty="0"/>
              <a:t> </a:t>
            </a:r>
            <a:r>
              <a:rPr lang="en-US" sz="2000" b="1" dirty="0" err="1"/>
              <a:t>động</a:t>
            </a:r>
            <a:r>
              <a:rPr lang="en-US" sz="2000" b="1" dirty="0"/>
              <a:t> </a:t>
            </a:r>
            <a:r>
              <a:rPr lang="en-US" sz="2000" b="1" dirty="0" err="1"/>
              <a:t>coi</a:t>
            </a:r>
            <a:r>
              <a:rPr lang="en-US" sz="2000" b="1" dirty="0"/>
              <a:t> </a:t>
            </a:r>
            <a:r>
              <a:rPr lang="en-US" sz="2000" b="1" dirty="0" err="1"/>
              <a:t>rằng</a:t>
            </a:r>
            <a:r>
              <a:rPr lang="en-US" sz="2000" b="1" dirty="0"/>
              <a:t> </a:t>
            </a:r>
            <a:r>
              <a:rPr lang="en-US" sz="2000" b="1" dirty="0" err="1"/>
              <a:t>thiết</a:t>
            </a:r>
            <a:r>
              <a:rPr lang="en-US" sz="2000" b="1" dirty="0"/>
              <a:t> </a:t>
            </a:r>
            <a:r>
              <a:rPr lang="en-US" sz="2000" b="1" dirty="0" err="1"/>
              <a:t>bị</a:t>
            </a:r>
            <a:r>
              <a:rPr lang="en-US" sz="2000" b="1" dirty="0"/>
              <a:t> di </a:t>
            </a:r>
            <a:r>
              <a:rPr lang="en-US" sz="2000" b="1" dirty="0" err="1"/>
              <a:t>động</a:t>
            </a:r>
            <a:r>
              <a:rPr lang="en-US" sz="2000" b="1" dirty="0"/>
              <a:t> </a:t>
            </a:r>
            <a:r>
              <a:rPr lang="en-US" sz="2000" b="1" dirty="0" err="1"/>
              <a:t>nút</a:t>
            </a:r>
            <a:r>
              <a:rPr lang="en-US" sz="2000" b="1" dirty="0"/>
              <a:t> </a:t>
            </a:r>
            <a:r>
              <a:rPr lang="en-US" sz="2000" b="1" dirty="0" err="1"/>
              <a:t>có</a:t>
            </a:r>
            <a:r>
              <a:rPr lang="en-US" sz="2000" b="1" dirty="0"/>
              <a:t> </a:t>
            </a:r>
            <a:r>
              <a:rPr lang="en-US" sz="2000" b="1" dirty="0" err="1"/>
              <a:t>thể</a:t>
            </a:r>
            <a:r>
              <a:rPr lang="en-US" sz="2000" b="1" dirty="0"/>
              <a:t> di </a:t>
            </a:r>
            <a:r>
              <a:rPr lang="en-US" sz="2000" b="1" dirty="0" err="1"/>
              <a:t>chuyển</a:t>
            </a:r>
            <a:r>
              <a:rPr lang="en-US" sz="2000" b="1" dirty="0"/>
              <a:t> </a:t>
            </a:r>
            <a:r>
              <a:rPr lang="en-US" sz="2000" b="1" dirty="0" err="1"/>
              <a:t>trong</a:t>
            </a:r>
            <a:r>
              <a:rPr lang="en-US" sz="2000" b="1" dirty="0"/>
              <a:t> </a:t>
            </a:r>
            <a:r>
              <a:rPr lang="en-US" sz="2000" b="1" dirty="0" err="1"/>
              <a:t>trạng</a:t>
            </a:r>
            <a:r>
              <a:rPr lang="en-US" sz="2000" b="1" dirty="0"/>
              <a:t> </a:t>
            </a:r>
            <a:r>
              <a:rPr lang="en-US" sz="2000" b="1" dirty="0" err="1"/>
              <a:t>thái</a:t>
            </a:r>
            <a:r>
              <a:rPr lang="en-US" sz="2000" b="1" dirty="0"/>
              <a:t> </a:t>
            </a:r>
            <a:r>
              <a:rPr lang="en-US" sz="2000" b="1" dirty="0" err="1"/>
              <a:t>ngủ</a:t>
            </a:r>
            <a:r>
              <a:rPr lang="en-US" sz="2000" b="1" dirty="0"/>
              <a:t> </a:t>
            </a:r>
            <a:r>
              <a:rPr lang="en-US" sz="2000" b="1" dirty="0" err="1"/>
              <a:t>đông</a:t>
            </a:r>
            <a:r>
              <a:rPr lang="en-US" sz="2000" b="1" dirty="0"/>
              <a:t> </a:t>
            </a:r>
            <a:r>
              <a:rPr lang="en-US" sz="2000" b="1" dirty="0" err="1"/>
              <a:t>và</a:t>
            </a:r>
            <a:r>
              <a:rPr lang="en-US" sz="2000" b="1" dirty="0"/>
              <a:t> </a:t>
            </a:r>
            <a:r>
              <a:rPr lang="en-US" sz="2000" b="1" dirty="0" err="1"/>
              <a:t>sau</a:t>
            </a:r>
            <a:r>
              <a:rPr lang="en-US" sz="2000" b="1" dirty="0"/>
              <a:t> </a:t>
            </a:r>
            <a:r>
              <a:rPr lang="en-US" sz="2000" b="1" dirty="0" err="1"/>
              <a:t>đó</a:t>
            </a:r>
            <a:r>
              <a:rPr lang="en-US" sz="2000" b="1" dirty="0"/>
              <a:t> </a:t>
            </a:r>
            <a:r>
              <a:rPr lang="en-US" sz="2000" b="1" dirty="0" err="1"/>
              <a:t>dự</a:t>
            </a:r>
            <a:r>
              <a:rPr lang="en-US" sz="2000" b="1" dirty="0"/>
              <a:t> </a:t>
            </a:r>
            <a:r>
              <a:rPr lang="en-US" sz="2000" b="1" dirty="0" err="1"/>
              <a:t>đoán</a:t>
            </a:r>
            <a:r>
              <a:rPr lang="en-US" sz="2000" b="1" dirty="0"/>
              <a:t> </a:t>
            </a:r>
            <a:r>
              <a:rPr lang="en-US" sz="2000" b="1" dirty="0" err="1"/>
              <a:t>điểm</a:t>
            </a:r>
            <a:r>
              <a:rPr lang="en-US" sz="2000" b="1" dirty="0"/>
              <a:t> </a:t>
            </a:r>
            <a:r>
              <a:rPr lang="en-US" sz="2000" b="1" dirty="0" err="1"/>
              <a:t>đính</a:t>
            </a:r>
            <a:r>
              <a:rPr lang="en-US" sz="2000" b="1" dirty="0"/>
              <a:t> </a:t>
            </a:r>
            <a:r>
              <a:rPr lang="en-US" sz="2000" b="1" dirty="0" err="1"/>
              <a:t>kèm</a:t>
            </a:r>
            <a:r>
              <a:rPr lang="en-US" sz="2000" b="1" dirty="0"/>
              <a:t> </a:t>
            </a:r>
            <a:r>
              <a:rPr lang="en-US" sz="2000" b="1" dirty="0" err="1"/>
              <a:t>mới</a:t>
            </a:r>
            <a:r>
              <a:rPr lang="en-US" sz="2000" b="1" dirty="0"/>
              <a:t> </a:t>
            </a:r>
            <a:r>
              <a:rPr lang="en-US" sz="2000" b="1" dirty="0" err="1"/>
              <a:t>của</a:t>
            </a:r>
            <a:r>
              <a:rPr lang="en-US" sz="2000" b="1" dirty="0"/>
              <a:t> </a:t>
            </a:r>
            <a:r>
              <a:rPr lang="en-US" sz="2000" b="1" dirty="0" err="1"/>
              <a:t>nút</a:t>
            </a:r>
            <a:r>
              <a:rPr lang="en-US" sz="2000" b="1" dirty="0"/>
              <a:t> di </a:t>
            </a:r>
            <a:r>
              <a:rPr lang="en-US" sz="2000" b="1" dirty="0" err="1"/>
              <a:t>động</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r>
              <a:rPr lang="vi-VN" sz="2800" b="1" dirty="0"/>
              <a:t>Giao thức phát hiện phản ứng và chủ động</a:t>
            </a:r>
            <a:endParaRPr lang="en-US" sz="2800" dirty="0"/>
          </a:p>
        </p:txBody>
      </p:sp>
      <p:sp>
        <p:nvSpPr>
          <p:cNvPr id="5" name="TextBox 4">
            <a:extLst>
              <a:ext uri="{FF2B5EF4-FFF2-40B4-BE49-F238E27FC236}">
                <a16:creationId xmlns:a16="http://schemas.microsoft.com/office/drawing/2014/main" id="{92F29E50-75C2-4796-A837-ED25648A8DAB}"/>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16</a:t>
            </a:r>
          </a:p>
        </p:txBody>
      </p:sp>
    </p:spTree>
    <p:extLst>
      <p:ext uri="{BB962C8B-B14F-4D97-AF65-F5344CB8AC3E}">
        <p14:creationId xmlns:p14="http://schemas.microsoft.com/office/powerpoint/2010/main" val="4112460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066800"/>
            <a:ext cx="8229600" cy="5248275"/>
          </a:xfrm>
        </p:spPr>
        <p:txBody>
          <a:bodyPr/>
          <a:lstStyle/>
          <a:p>
            <a:pPr marL="342900" lvl="1" indent="-342900">
              <a:buFont typeface="Wingdings" panose="05000000000000000000" pitchFamily="2" charset="2"/>
              <a:buChar char="Ø"/>
            </a:pPr>
            <a:r>
              <a:rPr lang="en-US" sz="2000" b="1" dirty="0" err="1"/>
              <a:t>Phát</a:t>
            </a:r>
            <a:r>
              <a:rPr lang="en-US" sz="2000" b="1" dirty="0"/>
              <a:t> </a:t>
            </a:r>
            <a:r>
              <a:rPr lang="en-US" sz="2000" b="1" dirty="0" err="1"/>
              <a:t>hiện</a:t>
            </a:r>
            <a:r>
              <a:rPr lang="en-US" sz="2000" b="1" dirty="0"/>
              <a:t> </a:t>
            </a:r>
            <a:r>
              <a:rPr lang="en-US" sz="2000" b="1" dirty="0" err="1"/>
              <a:t>chuyển</a:t>
            </a:r>
            <a:r>
              <a:rPr lang="en-US" sz="2000" b="1" dirty="0"/>
              <a:t> </a:t>
            </a:r>
            <a:r>
              <a:rPr lang="en-US" sz="2000" b="1" dirty="0" err="1"/>
              <a:t>động</a:t>
            </a:r>
            <a:endParaRPr lang="en-US" sz="2000" b="1" dirty="0"/>
          </a:p>
          <a:p>
            <a:pPr marL="342900" lvl="1" indent="-342900">
              <a:buFont typeface="Wingdings" panose="05000000000000000000" pitchFamily="2" charset="2"/>
              <a:buChar char="Ø"/>
            </a:pPr>
            <a:endParaRPr lang="en-US" sz="2000" b="1" dirty="0"/>
          </a:p>
          <a:p>
            <a:pPr marL="685800" lvl="2" indent="-285750">
              <a:buFont typeface="Wingdings" panose="05000000000000000000" pitchFamily="2" charset="2"/>
              <a:buChar char="§"/>
            </a:pPr>
            <a:r>
              <a:rPr lang="en-US" sz="2000" b="1" dirty="0" err="1"/>
              <a:t>Phát</a:t>
            </a:r>
            <a:r>
              <a:rPr lang="en-US" sz="2000" b="1" dirty="0"/>
              <a:t> </a:t>
            </a:r>
            <a:r>
              <a:rPr lang="en-US" sz="2000" b="1" dirty="0" err="1"/>
              <a:t>hiện</a:t>
            </a:r>
            <a:r>
              <a:rPr lang="en-US" sz="2000" b="1" dirty="0"/>
              <a:t> </a:t>
            </a:r>
            <a:r>
              <a:rPr lang="en-US" sz="2000" b="1" dirty="0" err="1"/>
              <a:t>chuyển</a:t>
            </a:r>
            <a:r>
              <a:rPr lang="en-US" sz="2000" b="1" dirty="0"/>
              <a:t> </a:t>
            </a:r>
            <a:r>
              <a:rPr lang="en-US" sz="2000" b="1" dirty="0" err="1"/>
              <a:t>động</a:t>
            </a:r>
            <a:r>
              <a:rPr lang="en-US" sz="2000" b="1" dirty="0"/>
              <a:t> </a:t>
            </a:r>
            <a:r>
              <a:rPr lang="en-US" sz="2000" b="1" dirty="0" err="1"/>
              <a:t>là</a:t>
            </a:r>
            <a:r>
              <a:rPr lang="en-US" sz="2000" b="1" dirty="0"/>
              <a:t> </a:t>
            </a:r>
            <a:r>
              <a:rPr lang="en-US" sz="2000" b="1" dirty="0" err="1"/>
              <a:t>một</a:t>
            </a:r>
            <a:r>
              <a:rPr lang="en-US" sz="2000" b="1" dirty="0"/>
              <a:t> </a:t>
            </a:r>
            <a:r>
              <a:rPr lang="en-US" sz="2000" b="1" dirty="0" err="1"/>
              <a:t>tiêu</a:t>
            </a:r>
            <a:r>
              <a:rPr lang="en-US" sz="2000" b="1" dirty="0"/>
              <a:t> </a:t>
            </a:r>
            <a:r>
              <a:rPr lang="en-US" sz="2000" b="1" dirty="0" err="1"/>
              <a:t>chí</a:t>
            </a:r>
            <a:r>
              <a:rPr lang="en-US" sz="2000" b="1" dirty="0"/>
              <a:t> </a:t>
            </a:r>
            <a:r>
              <a:rPr lang="en-US" sz="2000" b="1" dirty="0" err="1"/>
              <a:t>quan</a:t>
            </a:r>
            <a:r>
              <a:rPr lang="en-US" sz="2000" b="1" dirty="0"/>
              <a:t> </a:t>
            </a:r>
            <a:r>
              <a:rPr lang="en-US" sz="2000" b="1" dirty="0" err="1"/>
              <a:t>trọng</a:t>
            </a:r>
            <a:r>
              <a:rPr lang="en-US" sz="2000" b="1" dirty="0"/>
              <a:t> </a:t>
            </a:r>
            <a:r>
              <a:rPr lang="en-US" sz="2000" b="1" dirty="0" err="1"/>
              <a:t>để</a:t>
            </a:r>
            <a:r>
              <a:rPr lang="en-US" sz="2000" b="1" dirty="0"/>
              <a:t> </a:t>
            </a:r>
            <a:r>
              <a:rPr lang="en-US" sz="2000" b="1" dirty="0" err="1"/>
              <a:t>đối</a:t>
            </a:r>
            <a:r>
              <a:rPr lang="en-US" sz="2000" b="1" dirty="0"/>
              <a:t> </a:t>
            </a:r>
            <a:r>
              <a:rPr lang="en-US" sz="2000" b="1" dirty="0" err="1"/>
              <a:t>phó</a:t>
            </a:r>
            <a:r>
              <a:rPr lang="en-US" sz="2000" b="1" dirty="0"/>
              <a:t> </a:t>
            </a:r>
            <a:r>
              <a:rPr lang="en-US" sz="2000" b="1" dirty="0" err="1"/>
              <a:t>với</a:t>
            </a:r>
            <a:r>
              <a:rPr lang="en-US" sz="2000" b="1" dirty="0"/>
              <a:t> </a:t>
            </a:r>
            <a:r>
              <a:rPr lang="en-US" sz="2000" b="1" dirty="0" err="1"/>
              <a:t>thay</a:t>
            </a:r>
            <a:r>
              <a:rPr lang="en-US" sz="2000" b="1" dirty="0"/>
              <a:t> </a:t>
            </a:r>
            <a:r>
              <a:rPr lang="en-US" sz="2000" b="1" dirty="0" err="1"/>
              <a:t>đổi</a:t>
            </a:r>
            <a:r>
              <a:rPr lang="en-US" sz="2000" b="1" dirty="0"/>
              <a:t> </a:t>
            </a:r>
            <a:r>
              <a:rPr lang="en-US" sz="2000" b="1" dirty="0" err="1"/>
              <a:t>điểm</a:t>
            </a:r>
            <a:r>
              <a:rPr lang="en-US" sz="2000" b="1" dirty="0"/>
              <a:t> </a:t>
            </a:r>
            <a:r>
              <a:rPr lang="en-US" sz="2000" b="1" dirty="0" err="1"/>
              <a:t>đính</a:t>
            </a:r>
            <a:r>
              <a:rPr lang="en-US" sz="2000" b="1" dirty="0"/>
              <a:t> </a:t>
            </a:r>
            <a:r>
              <a:rPr lang="en-US" sz="2000" b="1" dirty="0" err="1"/>
              <a:t>kèm</a:t>
            </a:r>
            <a:r>
              <a:rPr lang="en-US" sz="2000" b="1" dirty="0"/>
              <a:t> </a:t>
            </a:r>
            <a:r>
              <a:rPr lang="en-US" sz="2000" b="1" dirty="0" err="1"/>
              <a:t>của</a:t>
            </a:r>
            <a:r>
              <a:rPr lang="en-US" sz="2000" b="1" dirty="0"/>
              <a:t> </a:t>
            </a:r>
            <a:r>
              <a:rPr lang="en-US" sz="2000" b="1" dirty="0" err="1"/>
              <a:t>nút</a:t>
            </a:r>
            <a:r>
              <a:rPr lang="en-US" sz="2000" b="1" dirty="0"/>
              <a:t> di </a:t>
            </a:r>
            <a:r>
              <a:rPr lang="en-US" sz="2000" b="1" dirty="0" err="1"/>
              <a:t>động</a:t>
            </a:r>
            <a:endParaRPr lang="en-US" sz="2000" b="1" dirty="0"/>
          </a:p>
          <a:p>
            <a:pPr marL="400050" lvl="2" indent="0">
              <a:buNone/>
            </a:pPr>
            <a:endParaRPr lang="en-US" sz="2000" b="1" dirty="0"/>
          </a:p>
          <a:p>
            <a:pPr marL="685800" lvl="2" indent="-285750">
              <a:buFont typeface="Wingdings" panose="05000000000000000000" pitchFamily="2" charset="2"/>
              <a:buChar char="§"/>
            </a:pPr>
            <a:r>
              <a:rPr lang="en-US" sz="2000" b="1" dirty="0" err="1"/>
              <a:t>Để</a:t>
            </a:r>
            <a:r>
              <a:rPr lang="en-US" sz="2000" b="1" dirty="0"/>
              <a:t> </a:t>
            </a:r>
            <a:r>
              <a:rPr lang="en-US" sz="2000" b="1" dirty="0" err="1"/>
              <a:t>đảm</a:t>
            </a:r>
            <a:r>
              <a:rPr lang="en-US" sz="2000" b="1" dirty="0"/>
              <a:t> </a:t>
            </a:r>
            <a:r>
              <a:rPr lang="en-US" sz="2000" b="1" dirty="0" err="1"/>
              <a:t>bảo</a:t>
            </a:r>
            <a:r>
              <a:rPr lang="en-US" sz="2000" b="1" dirty="0"/>
              <a:t> </a:t>
            </a:r>
            <a:r>
              <a:rPr lang="en-US" sz="2000" b="1" dirty="0" err="1"/>
              <a:t>hoạt</a:t>
            </a:r>
            <a:r>
              <a:rPr lang="en-US" sz="2000" b="1" dirty="0"/>
              <a:t> </a:t>
            </a:r>
            <a:r>
              <a:rPr lang="en-US" sz="2000" b="1" dirty="0" err="1"/>
              <a:t>động</a:t>
            </a:r>
            <a:r>
              <a:rPr lang="en-US" sz="2000" b="1" dirty="0"/>
              <a:t> </a:t>
            </a:r>
            <a:r>
              <a:rPr lang="en-US" sz="2000" b="1" dirty="0" err="1"/>
              <a:t>tốt</a:t>
            </a:r>
            <a:r>
              <a:rPr lang="en-US" sz="2000" b="1" dirty="0"/>
              <a:t> </a:t>
            </a:r>
            <a:r>
              <a:rPr lang="en-US" sz="2000" b="1" dirty="0" err="1"/>
              <a:t>về</a:t>
            </a:r>
            <a:r>
              <a:rPr lang="en-US" sz="2000" b="1" dirty="0"/>
              <a:t> chi </a:t>
            </a:r>
            <a:r>
              <a:rPr lang="en-US" sz="2000" b="1" dirty="0" err="1"/>
              <a:t>phí</a:t>
            </a:r>
            <a:r>
              <a:rPr lang="en-US" sz="2000" b="1" dirty="0"/>
              <a:t> </a:t>
            </a:r>
            <a:r>
              <a:rPr lang="en-US" sz="2000" b="1" dirty="0" err="1"/>
              <a:t>truyền</a:t>
            </a:r>
            <a:r>
              <a:rPr lang="en-US" sz="2000" b="1" dirty="0"/>
              <a:t> </a:t>
            </a:r>
            <a:r>
              <a:rPr lang="en-US" sz="2000" b="1" dirty="0" err="1"/>
              <a:t>tín</a:t>
            </a:r>
            <a:r>
              <a:rPr lang="en-US" sz="2000" b="1" dirty="0"/>
              <a:t> </a:t>
            </a:r>
            <a:r>
              <a:rPr lang="en-US" sz="2000" b="1" dirty="0" err="1"/>
              <a:t>hiệu</a:t>
            </a:r>
            <a:r>
              <a:rPr lang="en-US" sz="2000" b="1" dirty="0"/>
              <a:t> </a:t>
            </a:r>
            <a:r>
              <a:rPr lang="en-US" sz="2000" b="1" dirty="0" err="1"/>
              <a:t>và</a:t>
            </a:r>
            <a:r>
              <a:rPr lang="en-US" sz="2000" b="1" dirty="0"/>
              <a:t> </a:t>
            </a:r>
            <a:r>
              <a:rPr lang="en-US" sz="2000" b="1" dirty="0" err="1"/>
              <a:t>mức</a:t>
            </a:r>
            <a:r>
              <a:rPr lang="en-US" sz="2000" b="1" dirty="0"/>
              <a:t> </a:t>
            </a:r>
            <a:r>
              <a:rPr lang="en-US" sz="2000" b="1" dirty="0" err="1"/>
              <a:t>tiêu</a:t>
            </a:r>
            <a:r>
              <a:rPr lang="en-US" sz="2000" b="1" dirty="0"/>
              <a:t> </a:t>
            </a:r>
            <a:r>
              <a:rPr lang="en-US" sz="2000" b="1" dirty="0" err="1"/>
              <a:t>thụ</a:t>
            </a:r>
            <a:r>
              <a:rPr lang="en-US" sz="2000" b="1" dirty="0"/>
              <a:t> </a:t>
            </a:r>
            <a:r>
              <a:rPr lang="en-US" sz="2000" b="1" dirty="0" err="1"/>
              <a:t>điện</a:t>
            </a:r>
            <a:r>
              <a:rPr lang="en-US" sz="2000" b="1" dirty="0"/>
              <a:t> </a:t>
            </a:r>
            <a:r>
              <a:rPr lang="en-US" sz="2000" b="1" dirty="0" err="1"/>
              <a:t>năng</a:t>
            </a:r>
            <a:r>
              <a:rPr lang="en-US" sz="2000" b="1" dirty="0"/>
              <a:t> </a:t>
            </a:r>
            <a:r>
              <a:rPr lang="en-US" sz="2000" b="1" dirty="0" err="1"/>
              <a:t>cho</a:t>
            </a:r>
            <a:r>
              <a:rPr lang="en-US" sz="2000" b="1" dirty="0"/>
              <a:t> </a:t>
            </a:r>
            <a:r>
              <a:rPr lang="en-US" sz="2000" b="1" dirty="0" err="1"/>
              <a:t>nút</a:t>
            </a:r>
            <a:r>
              <a:rPr lang="en-US" sz="2000" b="1" dirty="0"/>
              <a:t> di </a:t>
            </a:r>
            <a:r>
              <a:rPr lang="en-US" sz="2000" b="1" dirty="0" err="1"/>
              <a:t>động</a:t>
            </a:r>
            <a:r>
              <a:rPr lang="en-US" sz="2000" b="1" dirty="0"/>
              <a:t>, </a:t>
            </a:r>
            <a:r>
              <a:rPr lang="en-US" sz="2000" b="1" dirty="0" err="1"/>
              <a:t>không</a:t>
            </a:r>
            <a:r>
              <a:rPr lang="en-US" sz="2000" b="1" dirty="0"/>
              <a:t> </a:t>
            </a:r>
            <a:r>
              <a:rPr lang="en-US" sz="2000" b="1" dirty="0" err="1"/>
              <a:t>nên</a:t>
            </a:r>
            <a:r>
              <a:rPr lang="en-US" sz="2000" b="1" dirty="0"/>
              <a:t> </a:t>
            </a:r>
            <a:r>
              <a:rPr lang="en-US" sz="2000" b="1" dirty="0" err="1"/>
              <a:t>thực</a:t>
            </a:r>
            <a:r>
              <a:rPr lang="en-US" sz="2000" b="1" dirty="0"/>
              <a:t> </a:t>
            </a:r>
            <a:r>
              <a:rPr lang="en-US" sz="2000" b="1" dirty="0" err="1"/>
              <a:t>hiện</a:t>
            </a:r>
            <a:r>
              <a:rPr lang="en-US" sz="2000" b="1" dirty="0"/>
              <a:t> </a:t>
            </a:r>
            <a:r>
              <a:rPr lang="en-US" sz="2000" b="1" dirty="0" err="1"/>
              <a:t>phát</a:t>
            </a:r>
            <a:r>
              <a:rPr lang="en-US" sz="2000" b="1" dirty="0"/>
              <a:t> </a:t>
            </a:r>
            <a:r>
              <a:rPr lang="en-US" sz="2000" b="1" dirty="0" err="1"/>
              <a:t>hiện</a:t>
            </a:r>
            <a:r>
              <a:rPr lang="en-US" sz="2000" b="1" dirty="0"/>
              <a:t> </a:t>
            </a:r>
            <a:r>
              <a:rPr lang="en-US" sz="2000" b="1" dirty="0" err="1"/>
              <a:t>chuyển</a:t>
            </a:r>
            <a:r>
              <a:rPr lang="en-US" sz="2000" b="1" dirty="0"/>
              <a:t> </a:t>
            </a:r>
            <a:r>
              <a:rPr lang="en-US" sz="2000" b="1" dirty="0" err="1"/>
              <a:t>động</a:t>
            </a:r>
            <a:r>
              <a:rPr lang="en-US" sz="2000" b="1" dirty="0"/>
              <a:t> </a:t>
            </a:r>
            <a:r>
              <a:rPr lang="en-US" sz="2000" b="1" dirty="0" err="1"/>
              <a:t>vì</a:t>
            </a:r>
            <a:r>
              <a:rPr lang="en-US" sz="2000" b="1" dirty="0"/>
              <a:t> </a:t>
            </a:r>
            <a:r>
              <a:rPr lang="en-US" sz="2000" b="1" dirty="0" err="1"/>
              <a:t>tài</a:t>
            </a:r>
            <a:r>
              <a:rPr lang="en-US" sz="2000" b="1" dirty="0"/>
              <a:t> </a:t>
            </a:r>
            <a:r>
              <a:rPr lang="en-US" sz="2000" b="1" dirty="0" err="1"/>
              <a:t>nguyên</a:t>
            </a:r>
            <a:r>
              <a:rPr lang="en-US" sz="2000" b="1" dirty="0"/>
              <a:t> </a:t>
            </a:r>
            <a:r>
              <a:rPr lang="en-US" sz="2000" b="1" dirty="0" err="1"/>
              <a:t>hạn</a:t>
            </a:r>
            <a:r>
              <a:rPr lang="en-US" sz="2000" b="1" dirty="0"/>
              <a:t> </a:t>
            </a:r>
            <a:r>
              <a:rPr lang="en-US" sz="2000" b="1" dirty="0" err="1"/>
              <a:t>chế</a:t>
            </a:r>
            <a:r>
              <a:rPr lang="en-US" sz="2000" b="1" dirty="0"/>
              <a:t> </a:t>
            </a:r>
            <a:r>
              <a:rPr lang="en-US" sz="2000" b="1" dirty="0" err="1"/>
              <a:t>của</a:t>
            </a:r>
            <a:r>
              <a:rPr lang="en-US" sz="2000" b="1" dirty="0"/>
              <a:t> </a:t>
            </a:r>
            <a:r>
              <a:rPr lang="en-US" sz="2000" b="1" dirty="0" err="1"/>
              <a:t>nó</a:t>
            </a:r>
            <a:endParaRPr lang="en-US" sz="2000" b="1" dirty="0"/>
          </a:p>
          <a:p>
            <a:pPr marL="685800" lvl="2" indent="-285750">
              <a:buFont typeface="Wingdings" panose="05000000000000000000" pitchFamily="2" charset="2"/>
              <a:buChar char="§"/>
            </a:pPr>
            <a:endParaRPr lang="en-US" sz="2000" b="1" dirty="0"/>
          </a:p>
          <a:p>
            <a:pPr marL="685800" lvl="2" indent="-285750">
              <a:buFont typeface="Wingdings" panose="05000000000000000000" pitchFamily="2" charset="2"/>
              <a:buChar char="§"/>
            </a:pPr>
            <a:r>
              <a:rPr lang="vi-VN" sz="2000" b="1" dirty="0"/>
              <a:t>Do đó, chuyển động có thể được phát hiện bởi bộ định tuyến biên hoặc các nút khác trong mạng</a:t>
            </a:r>
            <a:endParaRPr lang="en-US" sz="2000" b="1" dirty="0"/>
          </a:p>
          <a:p>
            <a:pPr marL="400050" lvl="2" indent="0">
              <a:buNone/>
            </a:pPr>
            <a:endParaRPr lang="en-US" sz="2000" b="1" dirty="0"/>
          </a:p>
          <a:p>
            <a:pPr marL="685800" lvl="2" indent="-285750">
              <a:buFont typeface="Wingdings" panose="05000000000000000000" pitchFamily="2" charset="2"/>
              <a:buChar char="§"/>
            </a:pPr>
            <a:r>
              <a:rPr lang="en-US" sz="2000" b="1" dirty="0" err="1"/>
              <a:t>Để</a:t>
            </a:r>
            <a:r>
              <a:rPr lang="en-US" sz="2000" b="1" dirty="0"/>
              <a:t> </a:t>
            </a:r>
            <a:r>
              <a:rPr lang="en-US" sz="2000" b="1" dirty="0" err="1"/>
              <a:t>giảm</a:t>
            </a:r>
            <a:r>
              <a:rPr lang="en-US" sz="2000" b="1" dirty="0"/>
              <a:t> </a:t>
            </a:r>
            <a:r>
              <a:rPr lang="en-US" sz="2000" b="1" dirty="0" err="1"/>
              <a:t>chậm</a:t>
            </a:r>
            <a:r>
              <a:rPr lang="en-US" sz="2000" b="1" dirty="0"/>
              <a:t> </a:t>
            </a:r>
            <a:r>
              <a:rPr lang="en-US" sz="2000" b="1" dirty="0" err="1"/>
              <a:t>trễ</a:t>
            </a:r>
            <a:r>
              <a:rPr lang="en-US" sz="2000" b="1" dirty="0"/>
              <a:t> </a:t>
            </a:r>
            <a:r>
              <a:rPr lang="en-US" sz="2000" b="1" dirty="0" err="1"/>
              <a:t>bàn</a:t>
            </a:r>
            <a:r>
              <a:rPr lang="en-US" sz="2000" b="1" dirty="0"/>
              <a:t> </a:t>
            </a:r>
            <a:r>
              <a:rPr lang="en-US" sz="2000" b="1" dirty="0" err="1"/>
              <a:t>giao</a:t>
            </a:r>
            <a:r>
              <a:rPr lang="en-US" sz="2000" b="1" dirty="0"/>
              <a:t>, </a:t>
            </a:r>
            <a:r>
              <a:rPr lang="en-US" sz="2000" b="1" dirty="0" err="1"/>
              <a:t>tiêu</a:t>
            </a:r>
            <a:r>
              <a:rPr lang="en-US" sz="2000" b="1" dirty="0"/>
              <a:t> </a:t>
            </a:r>
            <a:r>
              <a:rPr lang="en-US" sz="2000" b="1" dirty="0" err="1"/>
              <a:t>chí</a:t>
            </a:r>
            <a:r>
              <a:rPr lang="en-US" sz="2000" b="1" dirty="0"/>
              <a:t> </a:t>
            </a:r>
            <a:r>
              <a:rPr lang="en-US" sz="2000" b="1" dirty="0" err="1"/>
              <a:t>phát</a:t>
            </a:r>
            <a:r>
              <a:rPr lang="en-US" sz="2000" b="1" dirty="0"/>
              <a:t> </a:t>
            </a:r>
            <a:r>
              <a:rPr lang="en-US" sz="2000" b="1" dirty="0" err="1"/>
              <a:t>hiện</a:t>
            </a:r>
            <a:r>
              <a:rPr lang="en-US" sz="2000" b="1" dirty="0"/>
              <a:t> </a:t>
            </a:r>
            <a:r>
              <a:rPr lang="en-US" sz="2000" b="1" dirty="0" err="1"/>
              <a:t>này</a:t>
            </a:r>
            <a:r>
              <a:rPr lang="en-US" sz="2000" b="1" dirty="0"/>
              <a:t> </a:t>
            </a:r>
            <a:r>
              <a:rPr lang="en-US" sz="2000" b="1" dirty="0" err="1"/>
              <a:t>cần</a:t>
            </a:r>
            <a:r>
              <a:rPr lang="en-US" sz="2000" b="1" dirty="0"/>
              <a:t> </a:t>
            </a:r>
            <a:r>
              <a:rPr lang="en-US" sz="2000" b="1" dirty="0" err="1"/>
              <a:t>phải</a:t>
            </a:r>
            <a:r>
              <a:rPr lang="en-US" sz="2000" b="1" dirty="0"/>
              <a:t> </a:t>
            </a:r>
            <a:r>
              <a:rPr lang="en-US" sz="2000" b="1" dirty="0" err="1"/>
              <a:t>nhanh</a:t>
            </a:r>
            <a:r>
              <a:rPr lang="en-US" sz="2000" b="1" dirty="0"/>
              <a:t> </a:t>
            </a:r>
            <a:r>
              <a:rPr lang="en-US" sz="2000" b="1" dirty="0" err="1"/>
              <a:t>chóng</a:t>
            </a:r>
            <a:r>
              <a:rPr lang="en-US" sz="2000" b="1" dirty="0"/>
              <a:t>, </a:t>
            </a:r>
            <a:r>
              <a:rPr lang="en-US" sz="2000" b="1" dirty="0" err="1"/>
              <a:t>đúng</a:t>
            </a:r>
            <a:r>
              <a:rPr lang="en-US" sz="2000" b="1" dirty="0"/>
              <a:t> </a:t>
            </a:r>
            <a:r>
              <a:rPr lang="en-US" sz="2000" b="1" dirty="0" err="1"/>
              <a:t>lúc</a:t>
            </a:r>
            <a:endParaRPr lang="en-US" sz="2000" b="1" dirty="0"/>
          </a:p>
          <a:p>
            <a:pPr marL="0" lvl="1" indent="0">
              <a:buNone/>
            </a:pPr>
            <a:endParaRPr lang="en-US" sz="2000" b="1" dirty="0"/>
          </a:p>
          <a:p>
            <a:pPr marL="685800" lvl="2" indent="-285750">
              <a:buFont typeface="Wingdings" panose="05000000000000000000" pitchFamily="2" charset="2"/>
              <a:buChar char="§"/>
            </a:pPr>
            <a:endParaRPr lang="en-US" sz="1600" b="1" dirty="0"/>
          </a:p>
          <a:p>
            <a:pPr marL="685800" lvl="2" indent="-285750">
              <a:buFont typeface="Wingdings" panose="05000000000000000000" pitchFamily="2" charset="2"/>
              <a:buChar char="§"/>
            </a:pPr>
            <a:endParaRPr lang="en-US" sz="16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r>
              <a:rPr lang="vi-VN" sz="2800" b="1" dirty="0"/>
              <a:t>Giao thức phát hiện phản ứng và chủ động</a:t>
            </a:r>
            <a:endParaRPr lang="en-US" sz="2800" dirty="0"/>
          </a:p>
        </p:txBody>
      </p:sp>
      <p:sp>
        <p:nvSpPr>
          <p:cNvPr id="5" name="TextBox 4">
            <a:extLst>
              <a:ext uri="{FF2B5EF4-FFF2-40B4-BE49-F238E27FC236}">
                <a16:creationId xmlns:a16="http://schemas.microsoft.com/office/drawing/2014/main" id="{196663F1-7EB9-4F15-938C-EDD27DCBA78B}"/>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17</a:t>
            </a:r>
          </a:p>
        </p:txBody>
      </p:sp>
    </p:spTree>
    <p:extLst>
      <p:ext uri="{BB962C8B-B14F-4D97-AF65-F5344CB8AC3E}">
        <p14:creationId xmlns:p14="http://schemas.microsoft.com/office/powerpoint/2010/main" val="137903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066800"/>
            <a:ext cx="8229600" cy="5248275"/>
          </a:xfrm>
        </p:spPr>
        <p:txBody>
          <a:bodyPr/>
          <a:lstStyle/>
          <a:p>
            <a:pPr marL="342900" lvl="1" indent="-342900">
              <a:buFont typeface="Wingdings" panose="05000000000000000000" pitchFamily="2" charset="2"/>
              <a:buChar char="Ø"/>
            </a:pPr>
            <a:r>
              <a:rPr lang="en-US" sz="2000" b="1" dirty="0" err="1"/>
              <a:t>Dự</a:t>
            </a:r>
            <a:r>
              <a:rPr lang="en-US" sz="2000" b="1" dirty="0"/>
              <a:t> </a:t>
            </a:r>
            <a:r>
              <a:rPr lang="en-US" sz="2000" b="1" dirty="0" err="1"/>
              <a:t>đoán</a:t>
            </a:r>
            <a:r>
              <a:rPr lang="en-US" sz="2000" b="1" dirty="0"/>
              <a:t> di </a:t>
            </a:r>
            <a:r>
              <a:rPr lang="en-US" sz="2000" b="1" dirty="0" err="1"/>
              <a:t>động</a:t>
            </a:r>
            <a:endParaRPr lang="en-US" sz="2000" b="1" dirty="0"/>
          </a:p>
          <a:p>
            <a:pPr marL="0" lvl="1" indent="0">
              <a:buNone/>
            </a:pPr>
            <a:endParaRPr lang="en-US" sz="2000" b="1" dirty="0"/>
          </a:p>
          <a:p>
            <a:pPr marL="685800" lvl="2" indent="-285750">
              <a:buFont typeface="Wingdings" panose="05000000000000000000" pitchFamily="2" charset="2"/>
              <a:buChar char="§"/>
            </a:pPr>
            <a:r>
              <a:rPr lang="en-US" sz="2000" b="1" dirty="0" err="1"/>
              <a:t>Dự</a:t>
            </a:r>
            <a:r>
              <a:rPr lang="en-US" sz="2000" b="1" dirty="0"/>
              <a:t> </a:t>
            </a:r>
            <a:r>
              <a:rPr lang="en-US" sz="2000" b="1" dirty="0" err="1"/>
              <a:t>đoán</a:t>
            </a:r>
            <a:r>
              <a:rPr lang="en-US" sz="2000" b="1" dirty="0"/>
              <a:t> di </a:t>
            </a:r>
            <a:r>
              <a:rPr lang="en-US" sz="2000" b="1" dirty="0" err="1"/>
              <a:t>động</a:t>
            </a:r>
            <a:r>
              <a:rPr lang="en-US" sz="2000" b="1" dirty="0"/>
              <a:t> bao </a:t>
            </a:r>
            <a:r>
              <a:rPr lang="en-US" sz="2000" b="1" dirty="0" err="1"/>
              <a:t>gồm</a:t>
            </a:r>
            <a:r>
              <a:rPr lang="en-US" sz="2000" b="1" dirty="0"/>
              <a:t> </a:t>
            </a:r>
            <a:r>
              <a:rPr lang="en-US" sz="2000" b="1" dirty="0" err="1"/>
              <a:t>dự</a:t>
            </a:r>
            <a:r>
              <a:rPr lang="en-US" sz="2000" b="1" dirty="0"/>
              <a:t> </a:t>
            </a:r>
            <a:r>
              <a:rPr lang="en-US" sz="2000" b="1" dirty="0" err="1"/>
              <a:t>đoán</a:t>
            </a:r>
            <a:r>
              <a:rPr lang="en-US" sz="2000" b="1" dirty="0"/>
              <a:t> </a:t>
            </a:r>
            <a:r>
              <a:rPr lang="en-US" sz="2000" b="1" dirty="0" err="1"/>
              <a:t>điểm</a:t>
            </a:r>
            <a:r>
              <a:rPr lang="en-US" sz="2000" b="1" dirty="0"/>
              <a:t> </a:t>
            </a:r>
            <a:r>
              <a:rPr lang="en-US" sz="2000" b="1" dirty="0" err="1"/>
              <a:t>đính</a:t>
            </a:r>
            <a:r>
              <a:rPr lang="en-US" sz="2000" b="1" dirty="0"/>
              <a:t> </a:t>
            </a:r>
            <a:r>
              <a:rPr lang="en-US" sz="2000" b="1" dirty="0" err="1"/>
              <a:t>kèm</a:t>
            </a:r>
            <a:r>
              <a:rPr lang="en-US" sz="2000" b="1" dirty="0"/>
              <a:t> </a:t>
            </a:r>
            <a:r>
              <a:rPr lang="en-US" sz="2000" b="1" dirty="0" err="1"/>
              <a:t>mới</a:t>
            </a:r>
            <a:r>
              <a:rPr lang="en-US" sz="2000" b="1" dirty="0"/>
              <a:t> </a:t>
            </a:r>
            <a:r>
              <a:rPr lang="en-US" sz="2000" b="1" dirty="0" err="1"/>
              <a:t>của</a:t>
            </a:r>
            <a:r>
              <a:rPr lang="en-US" sz="2000" b="1" dirty="0"/>
              <a:t> </a:t>
            </a:r>
            <a:r>
              <a:rPr lang="en-US" sz="2000" b="1" dirty="0" err="1"/>
              <a:t>nút</a:t>
            </a:r>
            <a:r>
              <a:rPr lang="en-US" sz="2000" b="1" dirty="0"/>
              <a:t> di </a:t>
            </a:r>
            <a:r>
              <a:rPr lang="en-US" sz="2000" b="1" dirty="0" err="1"/>
              <a:t>động</a:t>
            </a:r>
            <a:r>
              <a:rPr lang="en-US" sz="2000" b="1" dirty="0"/>
              <a:t> </a:t>
            </a:r>
            <a:r>
              <a:rPr lang="en-US" sz="2000" b="1" dirty="0" err="1"/>
              <a:t>sau</a:t>
            </a:r>
            <a:r>
              <a:rPr lang="en-US" sz="2000" b="1" dirty="0"/>
              <a:t> </a:t>
            </a:r>
            <a:r>
              <a:rPr lang="en-US" sz="2000" b="1" dirty="0" err="1"/>
              <a:t>khi</a:t>
            </a:r>
            <a:r>
              <a:rPr lang="en-US" sz="2000" b="1" dirty="0"/>
              <a:t> </a:t>
            </a:r>
            <a:r>
              <a:rPr lang="en-US" sz="2000" b="1" dirty="0" err="1"/>
              <a:t>nó</a:t>
            </a:r>
            <a:r>
              <a:rPr lang="en-US" sz="2000" b="1" dirty="0"/>
              <a:t> </a:t>
            </a:r>
            <a:r>
              <a:rPr lang="en-US" sz="2000" b="1" dirty="0" err="1"/>
              <a:t>bị</a:t>
            </a:r>
            <a:r>
              <a:rPr lang="en-US" sz="2000" b="1" dirty="0"/>
              <a:t> </a:t>
            </a:r>
            <a:r>
              <a:rPr lang="en-US" sz="2000" b="1" dirty="0" err="1"/>
              <a:t>ngắt</a:t>
            </a:r>
            <a:r>
              <a:rPr lang="en-US" sz="2000" b="1" dirty="0"/>
              <a:t> </a:t>
            </a:r>
            <a:r>
              <a:rPr lang="en-US" sz="2000" b="1" dirty="0" err="1"/>
              <a:t>kết</a:t>
            </a:r>
            <a:r>
              <a:rPr lang="en-US" sz="2000" b="1" dirty="0"/>
              <a:t> </a:t>
            </a:r>
            <a:r>
              <a:rPr lang="en-US" sz="2000" b="1" dirty="0" err="1"/>
              <a:t>nối</a:t>
            </a:r>
            <a:endParaRPr lang="en-US" sz="2000" b="1" dirty="0"/>
          </a:p>
          <a:p>
            <a:pPr marL="685800" lvl="2" indent="-285750">
              <a:buFont typeface="Wingdings" panose="05000000000000000000" pitchFamily="2" charset="2"/>
              <a:buChar char="§"/>
            </a:pPr>
            <a:endParaRPr lang="en-US" sz="2000" b="1" dirty="0"/>
          </a:p>
          <a:p>
            <a:pPr marL="685800" lvl="2" indent="-285750">
              <a:buFont typeface="Wingdings" panose="05000000000000000000" pitchFamily="2" charset="2"/>
              <a:buChar char="§"/>
            </a:pPr>
            <a:r>
              <a:rPr lang="en-US" sz="2000" b="1" dirty="0" err="1"/>
              <a:t>Giúp</a:t>
            </a:r>
            <a:r>
              <a:rPr lang="en-US" sz="2000" b="1" dirty="0"/>
              <a:t> </a:t>
            </a:r>
            <a:r>
              <a:rPr lang="en-US" sz="2000" b="1" dirty="0" err="1"/>
              <a:t>giảm</a:t>
            </a:r>
            <a:r>
              <a:rPr lang="en-US" sz="2000" b="1" dirty="0"/>
              <a:t> </a:t>
            </a:r>
            <a:r>
              <a:rPr lang="en-US" sz="2000" b="1" dirty="0" err="1"/>
              <a:t>thời</a:t>
            </a:r>
            <a:r>
              <a:rPr lang="en-US" sz="2000" b="1" dirty="0"/>
              <a:t> </a:t>
            </a:r>
            <a:r>
              <a:rPr lang="en-US" sz="2000" b="1" dirty="0" err="1"/>
              <a:t>gian</a:t>
            </a:r>
            <a:r>
              <a:rPr lang="en-US" sz="2000" b="1" dirty="0"/>
              <a:t> </a:t>
            </a:r>
            <a:r>
              <a:rPr lang="en-US" sz="2000" b="1" dirty="0" err="1"/>
              <a:t>của</a:t>
            </a:r>
            <a:r>
              <a:rPr lang="en-US" sz="2000" b="1" dirty="0"/>
              <a:t> </a:t>
            </a:r>
            <a:r>
              <a:rPr lang="en-US" sz="2000" b="1" dirty="0" err="1"/>
              <a:t>quá</a:t>
            </a:r>
            <a:r>
              <a:rPr lang="en-US" sz="2000" b="1" dirty="0"/>
              <a:t> </a:t>
            </a:r>
            <a:r>
              <a:rPr lang="en-US" sz="2000" b="1" dirty="0" err="1"/>
              <a:t>trình</a:t>
            </a:r>
            <a:r>
              <a:rPr lang="en-US" sz="2000" b="1" dirty="0"/>
              <a:t> </a:t>
            </a:r>
            <a:r>
              <a:rPr lang="en-US" sz="2000" b="1" dirty="0" err="1"/>
              <a:t>chuyển</a:t>
            </a:r>
            <a:r>
              <a:rPr lang="en-US" sz="2000" b="1" dirty="0"/>
              <a:t> </a:t>
            </a:r>
            <a:r>
              <a:rPr lang="en-US" sz="2000" b="1" dirty="0" err="1"/>
              <a:t>giao</a:t>
            </a:r>
            <a:r>
              <a:rPr lang="en-US" sz="2000" b="1" dirty="0"/>
              <a:t>, </a:t>
            </a:r>
            <a:r>
              <a:rPr lang="en-US" sz="2000" b="1" dirty="0" err="1"/>
              <a:t>và</a:t>
            </a:r>
            <a:r>
              <a:rPr lang="en-US" sz="2000" b="1" dirty="0"/>
              <a:t> </a:t>
            </a:r>
            <a:r>
              <a:rPr lang="en-US" sz="2000" b="1" dirty="0" err="1"/>
              <a:t>sau</a:t>
            </a:r>
            <a:r>
              <a:rPr lang="en-US" sz="2000" b="1" dirty="0"/>
              <a:t> </a:t>
            </a:r>
            <a:r>
              <a:rPr lang="en-US" sz="2000" b="1" dirty="0" err="1"/>
              <a:t>đó</a:t>
            </a:r>
            <a:r>
              <a:rPr lang="en-US" sz="2000" b="1" dirty="0"/>
              <a:t> </a:t>
            </a:r>
            <a:r>
              <a:rPr lang="en-US" sz="2000" b="1" dirty="0" err="1"/>
              <a:t>là</a:t>
            </a:r>
            <a:r>
              <a:rPr lang="en-US" sz="2000" b="1" dirty="0"/>
              <a:t> </a:t>
            </a:r>
            <a:r>
              <a:rPr lang="en-US" sz="2000" b="1" dirty="0" err="1"/>
              <a:t>cải</a:t>
            </a:r>
            <a:r>
              <a:rPr lang="en-US" sz="2000" b="1" dirty="0"/>
              <a:t> </a:t>
            </a:r>
            <a:r>
              <a:rPr lang="en-US" sz="2000" b="1" dirty="0" err="1"/>
              <a:t>thiện</a:t>
            </a:r>
            <a:r>
              <a:rPr lang="en-US" sz="2000" b="1" dirty="0"/>
              <a:t> </a:t>
            </a:r>
            <a:r>
              <a:rPr lang="en-US" sz="2000" b="1" dirty="0" err="1"/>
              <a:t>hiệu</a:t>
            </a:r>
            <a:r>
              <a:rPr lang="en-US" sz="2000" b="1" dirty="0"/>
              <a:t> </a:t>
            </a:r>
            <a:r>
              <a:rPr lang="en-US" sz="2000" b="1" dirty="0" err="1"/>
              <a:t>suất</a:t>
            </a:r>
            <a:r>
              <a:rPr lang="en-US" sz="2000" b="1" dirty="0"/>
              <a:t> </a:t>
            </a:r>
            <a:r>
              <a:rPr lang="en-US" sz="2000" b="1" dirty="0" err="1"/>
              <a:t>của</a:t>
            </a:r>
            <a:r>
              <a:rPr lang="en-US" sz="2000" b="1" dirty="0"/>
              <a:t> </a:t>
            </a:r>
            <a:r>
              <a:rPr lang="en-US" sz="2000" b="1" dirty="0" err="1"/>
              <a:t>giao</a:t>
            </a:r>
            <a:r>
              <a:rPr lang="en-US" sz="2000" b="1" dirty="0"/>
              <a:t> </a:t>
            </a:r>
            <a:r>
              <a:rPr lang="en-US" sz="2000" b="1" dirty="0" err="1"/>
              <a:t>thức</a:t>
            </a:r>
            <a:endParaRPr lang="en-US" sz="2000" b="1" dirty="0"/>
          </a:p>
          <a:p>
            <a:pPr marL="685800" lvl="2" indent="-285750">
              <a:buFont typeface="Wingdings" panose="05000000000000000000" pitchFamily="2" charset="2"/>
              <a:buChar char="§"/>
            </a:pPr>
            <a:endParaRPr lang="en-US" sz="2000" b="1" dirty="0"/>
          </a:p>
          <a:p>
            <a:pPr marL="685800" lvl="2" indent="-285750">
              <a:buFont typeface="Wingdings" panose="05000000000000000000" pitchFamily="2" charset="2"/>
              <a:buChar char="§"/>
            </a:pPr>
            <a:r>
              <a:rPr lang="vi-VN" sz="2000" b="1" dirty="0"/>
              <a:t>Để đưa ra dự đoán này, vị trí của nút di động, hướng của nó và vị trí của các nút lân cận của nó được chọn làm tham số và đánh giá chúng dựa trên một số kỹ thuật như Chỉ báo cường độ tín hiệu nhận (RSSI) và Góc đến (AOA)</a:t>
            </a:r>
            <a:endParaRPr lang="en-US" sz="2000" b="1" dirty="0"/>
          </a:p>
          <a:p>
            <a:pPr marL="685800" lvl="2" indent="-285750">
              <a:buFont typeface="Wingdings" panose="05000000000000000000" pitchFamily="2" charset="2"/>
              <a:buChar char="§"/>
            </a:pPr>
            <a:endParaRPr lang="en-US" sz="1600" b="1" dirty="0"/>
          </a:p>
          <a:p>
            <a:pPr marL="685800" lvl="2" indent="-285750">
              <a:buFont typeface="Wingdings" panose="05000000000000000000" pitchFamily="2" charset="2"/>
              <a:buChar char="§"/>
            </a:pPr>
            <a:endParaRPr lang="en-US" sz="1600" b="1" dirty="0"/>
          </a:p>
          <a:p>
            <a:pPr marL="685800" lvl="2" indent="-285750">
              <a:buFont typeface="Wingdings" panose="05000000000000000000" pitchFamily="2" charset="2"/>
              <a:buChar char="§"/>
            </a:pPr>
            <a:endParaRPr lang="en-US" sz="16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r>
              <a:rPr lang="vi-VN" sz="2800" b="1" dirty="0"/>
              <a:t>Giao thức phát hiện phản ứng và chủ động</a:t>
            </a:r>
            <a:endParaRPr lang="en-US" sz="2800" dirty="0"/>
          </a:p>
        </p:txBody>
      </p:sp>
      <p:sp>
        <p:nvSpPr>
          <p:cNvPr id="5" name="TextBox 4">
            <a:extLst>
              <a:ext uri="{FF2B5EF4-FFF2-40B4-BE49-F238E27FC236}">
                <a16:creationId xmlns:a16="http://schemas.microsoft.com/office/drawing/2014/main" id="{E3C4A1B1-1AF2-4869-AC32-A2477916259B}"/>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18</a:t>
            </a:r>
          </a:p>
        </p:txBody>
      </p:sp>
    </p:spTree>
    <p:extLst>
      <p:ext uri="{BB962C8B-B14F-4D97-AF65-F5344CB8AC3E}">
        <p14:creationId xmlns:p14="http://schemas.microsoft.com/office/powerpoint/2010/main" val="139905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a:extLst>
              <a:ext uri="{FF2B5EF4-FFF2-40B4-BE49-F238E27FC236}">
                <a16:creationId xmlns:a16="http://schemas.microsoft.com/office/drawing/2014/main" id="{11BA5D98-8C98-4642-A81C-DC7AAABE06BC}"/>
              </a:ext>
            </a:extLst>
          </p:cNvPr>
          <p:cNvSpPr>
            <a:spLocks noGrp="1"/>
          </p:cNvSpPr>
          <p:nvPr>
            <p:ph type="title"/>
          </p:nvPr>
        </p:nvSpPr>
        <p:spPr>
          <a:xfrm>
            <a:off x="457200" y="-76200"/>
            <a:ext cx="8229600" cy="914400"/>
          </a:xfrm>
        </p:spPr>
        <p:txBody>
          <a:bodyPr/>
          <a:lstStyle/>
          <a:p>
            <a:r>
              <a:rPr lang="en-US" altLang="en-US" sz="3400" dirty="0" err="1">
                <a:latin typeface="Times New Roman" panose="02020603050405020304" pitchFamily="18" charset="0"/>
                <a:cs typeface="Times New Roman" panose="02020603050405020304" pitchFamily="18" charset="0"/>
              </a:rPr>
              <a:t>Nội</a:t>
            </a:r>
            <a:r>
              <a:rPr lang="en-US" altLang="en-US" sz="3400" dirty="0">
                <a:latin typeface="Times New Roman" panose="02020603050405020304" pitchFamily="18" charset="0"/>
                <a:cs typeface="Times New Roman" panose="02020603050405020304" pitchFamily="18" charset="0"/>
              </a:rPr>
              <a:t> dung</a:t>
            </a:r>
          </a:p>
        </p:txBody>
      </p:sp>
      <p:sp>
        <p:nvSpPr>
          <p:cNvPr id="64" name="TextBox 63">
            <a:extLst>
              <a:ext uri="{FF2B5EF4-FFF2-40B4-BE49-F238E27FC236}">
                <a16:creationId xmlns:a16="http://schemas.microsoft.com/office/drawing/2014/main" id="{9B79E26B-60BE-4DDF-9D3B-9455849E34BC}"/>
              </a:ext>
            </a:extLst>
          </p:cNvPr>
          <p:cNvSpPr txBox="1"/>
          <p:nvPr/>
        </p:nvSpPr>
        <p:spPr>
          <a:xfrm>
            <a:off x="609600" y="1143000"/>
            <a:ext cx="4572000" cy="407035"/>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sz="20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Giới</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thiệu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TextBox 65">
            <a:extLst>
              <a:ext uri="{FF2B5EF4-FFF2-40B4-BE49-F238E27FC236}">
                <a16:creationId xmlns:a16="http://schemas.microsoft.com/office/drawing/2014/main" id="{750FA8FB-86EC-4102-95B6-18139DBBF946}"/>
              </a:ext>
            </a:extLst>
          </p:cNvPr>
          <p:cNvSpPr txBox="1"/>
          <p:nvPr/>
        </p:nvSpPr>
        <p:spPr>
          <a:xfrm>
            <a:off x="609600" y="1802765"/>
            <a:ext cx="6007360" cy="40536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2.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Quản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lý</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tính</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di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động</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panose="02020603050405020304" pitchFamily="18" charset="0"/>
                <a:ea typeface="Times New Roman" panose="02020603050405020304" pitchFamily="18" charset="0"/>
                <a:cs typeface="Times New Roman" panose="02020603050405020304" pitchFamily="18" charset="0"/>
              </a:rPr>
              <a:t>t</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hách</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thức</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và</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panose="02020603050405020304" pitchFamily="18" charset="0"/>
                <a:ea typeface="Times New Roman" panose="02020603050405020304" pitchFamily="18" charset="0"/>
                <a:cs typeface="Times New Roman" panose="02020603050405020304" pitchFamily="18" charset="0"/>
              </a:rPr>
              <a:t>v</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ấn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đề</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panose="02020603050405020304" pitchFamily="18" charset="0"/>
                <a:ea typeface="Times New Roman" panose="02020603050405020304" pitchFamily="18" charset="0"/>
                <a:cs typeface="Times New Roman" panose="02020603050405020304" pitchFamily="18" charset="0"/>
              </a:rPr>
              <a:t>t</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hiết</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kế</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TextBox 67">
            <a:extLst>
              <a:ext uri="{FF2B5EF4-FFF2-40B4-BE49-F238E27FC236}">
                <a16:creationId xmlns:a16="http://schemas.microsoft.com/office/drawing/2014/main" id="{9FF4C685-ED5D-479D-80F6-108DB9592629}"/>
              </a:ext>
            </a:extLst>
          </p:cNvPr>
          <p:cNvSpPr txBox="1"/>
          <p:nvPr/>
        </p:nvSpPr>
        <p:spPr>
          <a:xfrm>
            <a:off x="615820" y="2514600"/>
            <a:ext cx="5994919" cy="40536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3.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Tiêu</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chí</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phân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loại</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của</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các</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giao</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thức</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hỗ</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trợ</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di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động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Box 69">
            <a:extLst>
              <a:ext uri="{FF2B5EF4-FFF2-40B4-BE49-F238E27FC236}">
                <a16:creationId xmlns:a16="http://schemas.microsoft.com/office/drawing/2014/main" id="{CA86FC53-1C13-4F91-B61D-7116CC17FE8E}"/>
              </a:ext>
            </a:extLst>
          </p:cNvPr>
          <p:cNvSpPr txBox="1"/>
          <p:nvPr/>
        </p:nvSpPr>
        <p:spPr>
          <a:xfrm>
            <a:off x="609600" y="3352800"/>
            <a:ext cx="8047653" cy="40536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4.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Nghiên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cứu</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so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sánh</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các</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giao</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thức</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hỗ</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trợ</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di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động</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hiện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có</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TextBox 71">
            <a:extLst>
              <a:ext uri="{FF2B5EF4-FFF2-40B4-BE49-F238E27FC236}">
                <a16:creationId xmlns:a16="http://schemas.microsoft.com/office/drawing/2014/main" id="{34A922AB-3D2F-4DCE-BC88-619B43239712}"/>
              </a:ext>
            </a:extLst>
          </p:cNvPr>
          <p:cNvSpPr txBox="1"/>
          <p:nvPr/>
        </p:nvSpPr>
        <p:spPr>
          <a:xfrm>
            <a:off x="609600" y="4086758"/>
            <a:ext cx="7543800" cy="734688"/>
          </a:xfrm>
          <a:prstGeom prst="rect">
            <a:avLst/>
          </a:prstGeom>
          <a:noFill/>
        </p:spPr>
        <p:txBody>
          <a:bodyPr wrap="square">
            <a:spAutoFit/>
          </a:bodyPr>
          <a:lstStyle/>
          <a:p>
            <a:pPr marL="0" marR="0">
              <a:lnSpc>
                <a:spcPct val="107000"/>
              </a:lnSpc>
              <a:spcBef>
                <a:spcPts val="0"/>
              </a:spcBef>
              <a:spcAft>
                <a:spcPts val="0"/>
              </a:spcAft>
            </a:pPr>
            <a:r>
              <a:rPr lang="vi-VN"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5. Khả năng di chuyển trong WSN dựa trên 6lowPAN: Định hướng tương lai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Box 73">
            <a:extLst>
              <a:ext uri="{FF2B5EF4-FFF2-40B4-BE49-F238E27FC236}">
                <a16:creationId xmlns:a16="http://schemas.microsoft.com/office/drawing/2014/main" id="{7F20D3C6-E131-4308-8072-2EE026E20B06}"/>
              </a:ext>
            </a:extLst>
          </p:cNvPr>
          <p:cNvSpPr txBox="1"/>
          <p:nvPr/>
        </p:nvSpPr>
        <p:spPr>
          <a:xfrm>
            <a:off x="609600" y="5107246"/>
            <a:ext cx="4572000" cy="40536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6.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Kết</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luận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và</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quan</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điểm</a:t>
            </a:r>
            <a:r>
              <a:rPr lang="en-US" sz="20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ECEC11D-53B1-4752-A6D9-1D08822A87F2}"/>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1</a:t>
            </a:r>
          </a:p>
        </p:txBody>
      </p:sp>
    </p:spTree>
  </p:cSld>
  <p:clrMapOvr>
    <a:masterClrMapping/>
  </p:clrMapOvr>
  <mc:AlternateContent xmlns:mc="http://schemas.openxmlformats.org/markup-compatibility/2006">
    <mc:Choice xmlns:p14="http://schemas.microsoft.com/office/powerpoint/2010/main" Requires="p14">
      <p:transition p14:dur="0" advClick="0" advTm="7000"/>
    </mc:Choice>
    <mc:Fallback>
      <p:transition advClick="0" advTm="7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066800"/>
            <a:ext cx="8382000" cy="5248275"/>
          </a:xfrm>
        </p:spPr>
        <p:txBody>
          <a:bodyPr/>
          <a:lstStyle/>
          <a:p>
            <a:pPr marL="58738" lvl="2" indent="285750">
              <a:buFont typeface="Wingdings" panose="05000000000000000000" pitchFamily="2" charset="2"/>
              <a:buChar char="Ø"/>
            </a:pPr>
            <a:r>
              <a:rPr lang="vi-VN" sz="2000" b="1" dirty="0"/>
              <a:t>Đảm bảo Chất lượng Dịch vụ là quan trọng đối với hầu hết các ứng dụng</a:t>
            </a:r>
            <a:r>
              <a:rPr lang="en-US" sz="2000" b="1" dirty="0"/>
              <a:t> </a:t>
            </a:r>
            <a:r>
              <a:rPr lang="vi-VN" sz="2000" b="1" dirty="0"/>
              <a:t>- chẳng hạn như: cung cấp tốc độ truyền dữ liệu cao, ít năng lượng tiêu dùng, nhiều dịch vụ bảo mật hơn và độ trễ từ đầu đến cuối thấp.</a:t>
            </a:r>
            <a:endParaRPr lang="en-US" sz="2000" b="1" dirty="0"/>
          </a:p>
          <a:p>
            <a:pPr marL="58738" lvl="2" indent="0">
              <a:buNone/>
            </a:pPr>
            <a:endParaRPr lang="en-US" sz="2000" b="1" dirty="0"/>
          </a:p>
          <a:p>
            <a:pPr marL="685800" lvl="2" indent="-285750">
              <a:buFont typeface="Wingdings" panose="05000000000000000000" pitchFamily="2" charset="2"/>
              <a:buChar char="§"/>
            </a:pPr>
            <a:r>
              <a:rPr lang="vi-VN" sz="2000" b="1" dirty="0"/>
              <a:t>Dữ liệu được lưu vào bộ đệm</a:t>
            </a:r>
            <a:endParaRPr lang="en-US" sz="2000" b="1" dirty="0"/>
          </a:p>
          <a:p>
            <a:pPr marL="400050" lvl="2" indent="0">
              <a:buNone/>
            </a:pPr>
            <a:endParaRPr lang="en-US" sz="2000" b="1" dirty="0"/>
          </a:p>
          <a:p>
            <a:pPr marL="685800" lvl="2" indent="-285750">
              <a:buFont typeface="Wingdings" panose="05000000000000000000" pitchFamily="2" charset="2"/>
              <a:buChar char="§"/>
            </a:pPr>
            <a:r>
              <a:rPr lang="en-US" sz="2000" b="1" dirty="0" err="1"/>
              <a:t>Xem</a:t>
            </a:r>
            <a:r>
              <a:rPr lang="en-US" sz="2000" b="1" dirty="0"/>
              <a:t> </a:t>
            </a:r>
            <a:r>
              <a:rPr lang="en-US" sz="2000" b="1" dirty="0" err="1"/>
              <a:t>xét</a:t>
            </a:r>
            <a:r>
              <a:rPr lang="en-US" sz="2000" b="1" dirty="0"/>
              <a:t> chu </a:t>
            </a:r>
            <a:r>
              <a:rPr lang="en-US" sz="2000" b="1" dirty="0" err="1"/>
              <a:t>kỳ</a:t>
            </a:r>
            <a:r>
              <a:rPr lang="en-US" sz="2000" b="1" dirty="0"/>
              <a:t> </a:t>
            </a:r>
            <a:r>
              <a:rPr lang="en-US" sz="2000" b="1" dirty="0" err="1"/>
              <a:t>nhiệm</a:t>
            </a:r>
            <a:r>
              <a:rPr lang="en-US" sz="2000" b="1" dirty="0"/>
              <a:t> </a:t>
            </a:r>
            <a:r>
              <a:rPr lang="en-US" sz="2000" b="1" dirty="0" err="1"/>
              <a:t>vụ</a:t>
            </a:r>
            <a:endParaRPr lang="en-US" sz="2000" b="1" dirty="0"/>
          </a:p>
          <a:p>
            <a:pPr marL="400050" lvl="2" indent="0">
              <a:buNone/>
            </a:pPr>
            <a:endParaRPr lang="en-US" sz="2000" b="1" dirty="0"/>
          </a:p>
          <a:p>
            <a:pPr marL="685800" lvl="2" indent="-285750">
              <a:buFont typeface="Wingdings" panose="05000000000000000000" pitchFamily="2" charset="2"/>
              <a:buChar char="§"/>
            </a:pPr>
            <a:r>
              <a:rPr lang="en-US" sz="2000" b="1" dirty="0" err="1"/>
              <a:t>Cân</a:t>
            </a:r>
            <a:r>
              <a:rPr lang="en-US" sz="2000" b="1" dirty="0"/>
              <a:t> </a:t>
            </a:r>
            <a:r>
              <a:rPr lang="en-US" sz="2000" b="1" dirty="0" err="1"/>
              <a:t>nhắc</a:t>
            </a:r>
            <a:r>
              <a:rPr lang="en-US" sz="2000" b="1" dirty="0"/>
              <a:t> </a:t>
            </a:r>
            <a:r>
              <a:rPr lang="en-US" sz="2000" b="1" dirty="0" err="1"/>
              <a:t>bảo</a:t>
            </a:r>
            <a:r>
              <a:rPr lang="en-US" sz="2000" b="1" dirty="0"/>
              <a:t> </a:t>
            </a:r>
            <a:r>
              <a:rPr lang="en-US" sz="2000" b="1" dirty="0" err="1"/>
              <a:t>mật</a:t>
            </a:r>
            <a:r>
              <a:rPr lang="en-US" sz="2000" b="1" dirty="0"/>
              <a:t> </a:t>
            </a:r>
          </a:p>
          <a:p>
            <a:pPr marL="400050" lvl="2" indent="0">
              <a:buNone/>
            </a:pPr>
            <a:endParaRPr lang="en-US" sz="2000" b="1" dirty="0"/>
          </a:p>
          <a:p>
            <a:pPr marL="685800" lvl="2" indent="-285750">
              <a:buFont typeface="Wingdings" panose="05000000000000000000" pitchFamily="2" charset="2"/>
              <a:buChar char="§"/>
            </a:pPr>
            <a:r>
              <a:rPr lang="vi-VN" sz="2000" b="1" dirty="0"/>
              <a:t>Tối ưu hóa định tuyến sau quá trình chuyển giao</a:t>
            </a:r>
            <a:endParaRPr lang="en-US" sz="2000" b="1" dirty="0"/>
          </a:p>
          <a:p>
            <a:pPr marL="685800" lvl="2" indent="-285750">
              <a:buFont typeface="Wingdings" panose="05000000000000000000" pitchFamily="2" charset="2"/>
              <a:buChar char="§"/>
            </a:pPr>
            <a:endParaRPr lang="en-US" sz="1600" b="1" dirty="0"/>
          </a:p>
          <a:p>
            <a:pPr marL="685800" lvl="2" indent="-285750">
              <a:buFont typeface="Wingdings" panose="05000000000000000000" pitchFamily="2" charset="2"/>
              <a:buChar char="§"/>
            </a:pPr>
            <a:endParaRPr lang="en-US" sz="16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r>
              <a:rPr lang="vi-VN" sz="2800" dirty="0"/>
              <a:t>Cân nhắc QoS</a:t>
            </a:r>
            <a:endParaRPr lang="en-US" sz="2800" dirty="0"/>
          </a:p>
        </p:txBody>
      </p:sp>
      <p:sp>
        <p:nvSpPr>
          <p:cNvPr id="5" name="TextBox 4">
            <a:extLst>
              <a:ext uri="{FF2B5EF4-FFF2-40B4-BE49-F238E27FC236}">
                <a16:creationId xmlns:a16="http://schemas.microsoft.com/office/drawing/2014/main" id="{8039DE7C-6A10-46B1-80E7-7E2A81A0C2DF}"/>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19</a:t>
            </a:r>
          </a:p>
        </p:txBody>
      </p:sp>
    </p:spTree>
    <p:extLst>
      <p:ext uri="{BB962C8B-B14F-4D97-AF65-F5344CB8AC3E}">
        <p14:creationId xmlns:p14="http://schemas.microsoft.com/office/powerpoint/2010/main" val="115117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371600"/>
            <a:ext cx="8077200" cy="5248275"/>
          </a:xfrm>
        </p:spPr>
        <p:txBody>
          <a:bodyPr/>
          <a:lstStyle/>
          <a:p>
            <a:pPr marL="342900" lvl="1" indent="-342900">
              <a:buFont typeface="Wingdings" panose="05000000000000000000" pitchFamily="2" charset="2"/>
              <a:buChar char="v"/>
            </a:pPr>
            <a:r>
              <a:rPr lang="vi-VN" sz="2000" b="1" dirty="0"/>
              <a:t>Trong quá trình chuyển giao, dữ liệu được chuyển đến nút di động phải được đệm trong tác nhân chủ hoặc tác nhân nước ngoài, và được gửi đến nút di động sau khi xác nhận điểm gắn mới của nó</a:t>
            </a:r>
            <a:endParaRPr lang="en-US" sz="2000" b="1" dirty="0"/>
          </a:p>
          <a:p>
            <a:pPr marL="342900" lvl="1" indent="-342900">
              <a:buFont typeface="Wingdings" panose="05000000000000000000" pitchFamily="2" charset="2"/>
              <a:buChar char="v"/>
            </a:pPr>
            <a:endParaRPr lang="en-US" sz="2000" b="1" dirty="0"/>
          </a:p>
          <a:p>
            <a:pPr marL="0" lvl="1" indent="0">
              <a:buNone/>
            </a:pPr>
            <a:endParaRPr lang="en-US" sz="2000" b="1" dirty="0"/>
          </a:p>
          <a:p>
            <a:pPr marL="685800" lvl="2" indent="-285750">
              <a:buFont typeface="Wingdings" panose="05000000000000000000" pitchFamily="2" charset="2"/>
              <a:buChar char="v"/>
            </a:pPr>
            <a:endParaRPr lang="en-US" sz="1600" b="1" dirty="0"/>
          </a:p>
          <a:p>
            <a:pPr marL="342900" lvl="1" indent="-342900">
              <a:buFont typeface="Wingdings" panose="05000000000000000000" pitchFamily="2" charset="2"/>
              <a:buChar char="v"/>
            </a:pPr>
            <a:r>
              <a:rPr lang="vi-VN" sz="2000" b="1" dirty="0"/>
              <a:t>Quá trình này cho phép tránh mất dữ liệu trong giai đoạn</a:t>
            </a:r>
            <a:r>
              <a:rPr lang="en-US" sz="2000" b="1" dirty="0"/>
              <a:t> </a:t>
            </a:r>
            <a:r>
              <a:rPr lang="vi-VN" sz="2000" b="1" dirty="0"/>
              <a:t>chuyển giao dễ bị tổn thương được yêu cầu để định cấu hình phần đính kèm mới</a:t>
            </a:r>
            <a:endParaRPr lang="en-US" sz="2000" b="1" dirty="0"/>
          </a:p>
          <a:p>
            <a:pPr marL="685800" lvl="2" indent="-285750">
              <a:buFont typeface="Wingdings" panose="05000000000000000000" pitchFamily="2" charset="2"/>
              <a:buChar char="§"/>
            </a:pPr>
            <a:endParaRPr lang="en-US" sz="1600" b="1" dirty="0"/>
          </a:p>
          <a:p>
            <a:pPr marL="685800" lvl="2" indent="-285750">
              <a:buFont typeface="Wingdings" panose="05000000000000000000" pitchFamily="2" charset="2"/>
              <a:buChar char="§"/>
            </a:pPr>
            <a:endParaRPr lang="en-US" sz="16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r>
              <a:rPr lang="vi-VN" sz="2800" b="1" dirty="0"/>
              <a:t>Dữ liệu được lưu vào bộ đệm</a:t>
            </a:r>
            <a:endParaRPr lang="en-US" sz="2800" dirty="0"/>
          </a:p>
        </p:txBody>
      </p:sp>
      <p:sp>
        <p:nvSpPr>
          <p:cNvPr id="5" name="TextBox 4">
            <a:extLst>
              <a:ext uri="{FF2B5EF4-FFF2-40B4-BE49-F238E27FC236}">
                <a16:creationId xmlns:a16="http://schemas.microsoft.com/office/drawing/2014/main" id="{6D6EC7C5-CC96-4BD0-97B8-8D4E9BD0EA28}"/>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20</a:t>
            </a:r>
          </a:p>
        </p:txBody>
      </p:sp>
    </p:spTree>
    <p:extLst>
      <p:ext uri="{BB962C8B-B14F-4D97-AF65-F5344CB8AC3E}">
        <p14:creationId xmlns:p14="http://schemas.microsoft.com/office/powerpoint/2010/main" val="219140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371600"/>
            <a:ext cx="8077200" cy="5248275"/>
          </a:xfrm>
        </p:spPr>
        <p:txBody>
          <a:bodyPr/>
          <a:lstStyle/>
          <a:p>
            <a:pPr marL="342900" lvl="1" indent="-342900">
              <a:buFont typeface="Wingdings" panose="05000000000000000000" pitchFamily="2" charset="2"/>
              <a:buChar char="v"/>
            </a:pPr>
            <a:r>
              <a:rPr lang="vi-VN" sz="2000" b="1" dirty="0"/>
              <a:t>Do năng lượng hạn chế của các cảm biến, các nút nên luân phiên giữa hoạt động và không hoạt động, được gọi là thực thi "Chu kỳ nhiệm vụ"</a:t>
            </a:r>
            <a:endParaRPr lang="en-US" sz="2000" b="1" dirty="0"/>
          </a:p>
          <a:p>
            <a:pPr marL="0" lvl="1" indent="0">
              <a:buNone/>
            </a:pPr>
            <a:endParaRPr lang="en-US" sz="2000" b="1" dirty="0"/>
          </a:p>
          <a:p>
            <a:pPr marL="685800" lvl="2" indent="-285750">
              <a:buFont typeface="Wingdings" panose="05000000000000000000" pitchFamily="2" charset="2"/>
              <a:buChar char="v"/>
            </a:pPr>
            <a:endParaRPr lang="en-US" sz="1600" b="1" dirty="0"/>
          </a:p>
          <a:p>
            <a:pPr marL="342900" lvl="1" indent="-342900">
              <a:buFont typeface="Wingdings" panose="05000000000000000000" pitchFamily="2" charset="2"/>
              <a:buChar char="v"/>
            </a:pPr>
            <a:r>
              <a:rPr lang="vi-VN" sz="2000" b="1" dirty="0"/>
              <a:t>Quá trình này được thực hiện chủ yếu khi nút ở trạng thái ngủ đông để bảo toàn sức mạnh và kéo dài tuổi thọ của nó, vì nó được sử dụng bởi Inter-PAN</a:t>
            </a:r>
            <a:endParaRPr lang="en-US" sz="1600" b="1" dirty="0"/>
          </a:p>
          <a:p>
            <a:pPr marL="685800" lvl="2" indent="-285750">
              <a:buFont typeface="Wingdings" panose="05000000000000000000" pitchFamily="2" charset="2"/>
              <a:buChar char="§"/>
            </a:pPr>
            <a:endParaRPr lang="en-US" sz="16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pPr marL="400050" lvl="2"/>
            <a:r>
              <a:rPr lang="en-US" sz="2800" b="1" dirty="0" err="1"/>
              <a:t>Xem</a:t>
            </a:r>
            <a:r>
              <a:rPr lang="en-US" sz="2800" b="1" dirty="0"/>
              <a:t> </a:t>
            </a:r>
            <a:r>
              <a:rPr lang="en-US" sz="2800" b="1" dirty="0" err="1"/>
              <a:t>xét</a:t>
            </a:r>
            <a:r>
              <a:rPr lang="en-US" sz="2800" b="1" dirty="0"/>
              <a:t> chu </a:t>
            </a:r>
            <a:r>
              <a:rPr lang="en-US" sz="2800" b="1" dirty="0" err="1"/>
              <a:t>kỳ</a:t>
            </a:r>
            <a:r>
              <a:rPr lang="en-US" sz="2800" b="1" dirty="0"/>
              <a:t> </a:t>
            </a:r>
            <a:r>
              <a:rPr lang="en-US" sz="2800" b="1" dirty="0" err="1"/>
              <a:t>nhiệm</a:t>
            </a:r>
            <a:r>
              <a:rPr lang="en-US" sz="2800" b="1" dirty="0"/>
              <a:t> </a:t>
            </a:r>
            <a:r>
              <a:rPr lang="en-US" sz="2800" b="1" dirty="0" err="1"/>
              <a:t>vụ</a:t>
            </a:r>
            <a:endParaRPr lang="en-US" sz="2800" b="1" dirty="0"/>
          </a:p>
        </p:txBody>
      </p:sp>
      <p:sp>
        <p:nvSpPr>
          <p:cNvPr id="5" name="TextBox 4">
            <a:extLst>
              <a:ext uri="{FF2B5EF4-FFF2-40B4-BE49-F238E27FC236}">
                <a16:creationId xmlns:a16="http://schemas.microsoft.com/office/drawing/2014/main" id="{73D090B3-82B8-4D2A-8492-F0C40880A657}"/>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21</a:t>
            </a:r>
          </a:p>
        </p:txBody>
      </p:sp>
    </p:spTree>
    <p:extLst>
      <p:ext uri="{BB962C8B-B14F-4D97-AF65-F5344CB8AC3E}">
        <p14:creationId xmlns:p14="http://schemas.microsoft.com/office/powerpoint/2010/main" val="1018466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04800" y="1371600"/>
            <a:ext cx="8077200" cy="5248275"/>
          </a:xfrm>
        </p:spPr>
        <p:txBody>
          <a:bodyPr/>
          <a:lstStyle/>
          <a:p>
            <a:pPr marL="342900" lvl="1" indent="-342900">
              <a:buFont typeface="Wingdings" panose="05000000000000000000" pitchFamily="2" charset="2"/>
              <a:buChar char="v"/>
            </a:pPr>
            <a:r>
              <a:rPr lang="vi-VN" sz="2000" b="1" dirty="0"/>
              <a:t>Nhiều kẻ nghe trộm và kẻ tấn công có thể tìm thấy vị trí của nút, gửi thông tin sai về nút và xâm phạm quyền riêng tư và bảo mật dữ liệu của nó</a:t>
            </a:r>
            <a:endParaRPr lang="en-US" sz="2000" b="1" dirty="0"/>
          </a:p>
          <a:p>
            <a:pPr marL="685800" lvl="2" indent="-285750">
              <a:buFont typeface="Wingdings" panose="05000000000000000000" pitchFamily="2" charset="2"/>
              <a:buChar char="v"/>
            </a:pPr>
            <a:endParaRPr lang="en-US" sz="1600" b="1" dirty="0"/>
          </a:p>
          <a:p>
            <a:pPr marL="342900" lvl="1" indent="-342900">
              <a:buFont typeface="Wingdings" panose="05000000000000000000" pitchFamily="2" charset="2"/>
              <a:buChar char="v"/>
            </a:pPr>
            <a:r>
              <a:rPr lang="en-US" sz="2000" b="1" dirty="0"/>
              <a:t>C</a:t>
            </a:r>
            <a:r>
              <a:rPr lang="vi-VN" sz="2000" b="1" dirty="0"/>
              <a:t>ần phải cung cấp bảo mật bằng cách đảm bảo bảo vệ, tính toàn vẹn và bí mật của các tài nguyên</a:t>
            </a:r>
            <a:r>
              <a:rPr lang="en-US" sz="2000" b="1" dirty="0"/>
              <a:t> </a:t>
            </a:r>
          </a:p>
          <a:p>
            <a:pPr marL="0" lvl="1" indent="0">
              <a:buNone/>
            </a:pPr>
            <a:endParaRPr lang="en-US" sz="2000" b="1" dirty="0"/>
          </a:p>
          <a:p>
            <a:pPr marL="342900" lvl="1" indent="-342900">
              <a:buFont typeface="Wingdings" panose="05000000000000000000" pitchFamily="2" charset="2"/>
              <a:buChar char="v"/>
            </a:pPr>
            <a:r>
              <a:rPr lang="en-US" sz="2000" b="1" dirty="0" err="1"/>
              <a:t>Nên</a:t>
            </a:r>
            <a:r>
              <a:rPr lang="en-US" sz="2000" b="1" dirty="0"/>
              <a:t> s</a:t>
            </a:r>
            <a:r>
              <a:rPr lang="vi-VN" sz="2000" b="1" dirty="0"/>
              <a:t>ử dụng xác thực và bảo mật, vì nó được sử dụng bởi HWSN6</a:t>
            </a:r>
            <a:r>
              <a:rPr lang="en-US" sz="2000" b="1" dirty="0"/>
              <a:t>, "Sensor Proxy Mobile IPv6" (SPMIPv6)</a:t>
            </a:r>
          </a:p>
          <a:p>
            <a:pPr marL="342900" lvl="1" indent="-342900">
              <a:buFont typeface="Wingdings" panose="05000000000000000000" pitchFamily="2" charset="2"/>
              <a:buChar char="v"/>
            </a:pPr>
            <a:endParaRPr lang="en-US" sz="2000" b="1" dirty="0"/>
          </a:p>
          <a:p>
            <a:pPr marL="342900" lvl="1" indent="-342900">
              <a:buFont typeface="Wingdings" panose="05000000000000000000" pitchFamily="2" charset="2"/>
              <a:buChar char="v"/>
            </a:pPr>
            <a:r>
              <a:rPr lang="en-US" sz="2000" b="1" dirty="0"/>
              <a:t>P</a:t>
            </a:r>
            <a:r>
              <a:rPr lang="vi-VN" sz="2000" b="1" dirty="0"/>
              <a:t>hải tối ưu hóa chi phí bảo mật bằng cách tính đến các hạn chế về tài nguyên</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866900" y="76200"/>
            <a:ext cx="5410200" cy="563562"/>
          </a:xfrm>
        </p:spPr>
        <p:txBody>
          <a:bodyPr/>
          <a:lstStyle/>
          <a:p>
            <a:pPr marL="400050" lvl="2"/>
            <a:r>
              <a:rPr lang="en-US" sz="2800" b="1" dirty="0" err="1"/>
              <a:t>Cân</a:t>
            </a:r>
            <a:r>
              <a:rPr lang="en-US" sz="2800" b="1" dirty="0"/>
              <a:t> </a:t>
            </a:r>
            <a:r>
              <a:rPr lang="en-US" sz="2800" b="1" dirty="0" err="1"/>
              <a:t>nhắc</a:t>
            </a:r>
            <a:r>
              <a:rPr lang="en-US" sz="2800" b="1" dirty="0"/>
              <a:t> </a:t>
            </a:r>
            <a:r>
              <a:rPr lang="en-US" sz="2800" b="1" dirty="0" err="1"/>
              <a:t>bảo</a:t>
            </a:r>
            <a:r>
              <a:rPr lang="en-US" sz="2800" b="1" dirty="0"/>
              <a:t> </a:t>
            </a:r>
            <a:r>
              <a:rPr lang="en-US" sz="2800" b="1" dirty="0" err="1"/>
              <a:t>mật</a:t>
            </a:r>
            <a:r>
              <a:rPr lang="en-US" sz="2800" b="1" dirty="0"/>
              <a:t> </a:t>
            </a:r>
          </a:p>
        </p:txBody>
      </p:sp>
      <p:sp>
        <p:nvSpPr>
          <p:cNvPr id="5" name="TextBox 4">
            <a:extLst>
              <a:ext uri="{FF2B5EF4-FFF2-40B4-BE49-F238E27FC236}">
                <a16:creationId xmlns:a16="http://schemas.microsoft.com/office/drawing/2014/main" id="{F5DE6009-9D8B-4DB4-8EC3-FE2BA4F5FB59}"/>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22</a:t>
            </a:r>
          </a:p>
        </p:txBody>
      </p:sp>
    </p:spTree>
    <p:extLst>
      <p:ext uri="{BB962C8B-B14F-4D97-AF65-F5344CB8AC3E}">
        <p14:creationId xmlns:p14="http://schemas.microsoft.com/office/powerpoint/2010/main" val="287242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381000" y="1143000"/>
            <a:ext cx="8077200" cy="5248275"/>
          </a:xfrm>
        </p:spPr>
        <p:txBody>
          <a:bodyPr/>
          <a:lstStyle/>
          <a:p>
            <a:pPr marL="342900" lvl="1" indent="-342900">
              <a:buFont typeface="Wingdings" panose="05000000000000000000" pitchFamily="2" charset="2"/>
              <a:buChar char="v"/>
            </a:pPr>
            <a:r>
              <a:rPr lang="vi-VN" sz="2000" b="1" dirty="0"/>
              <a:t>Sau khi tham gia vào mạng đã truy cập, khi một nút tương ứng từ mạng IP muốn giao tiếp với Nút di động (MN), dữ liệu sẽ được gửi đến Home Agent (HA)</a:t>
            </a:r>
            <a:endParaRPr lang="en-US" sz="2000" b="1" dirty="0"/>
          </a:p>
          <a:p>
            <a:pPr marL="0" lvl="1" indent="0">
              <a:buNone/>
            </a:pPr>
            <a:endParaRPr lang="en-US" sz="1600" b="1" dirty="0"/>
          </a:p>
          <a:p>
            <a:pPr marL="342900" lvl="1" indent="-342900">
              <a:buFont typeface="Wingdings" panose="05000000000000000000" pitchFamily="2" charset="2"/>
              <a:buChar char="v"/>
            </a:pPr>
            <a:r>
              <a:rPr lang="vi-VN" sz="2000" b="1" dirty="0"/>
              <a:t>Sau đó, nó sẽ gửi dữ liệu đến Đại lý nước ngoài (FA), cơ quan này sẽ chuyển dữ liệu đó tới MN</a:t>
            </a:r>
            <a:r>
              <a:rPr lang="en-US" sz="2000" b="1" dirty="0"/>
              <a:t> </a:t>
            </a:r>
            <a:r>
              <a:rPr lang="en-US" sz="2000" b="1" dirty="0" err="1"/>
              <a:t>và</a:t>
            </a:r>
            <a:r>
              <a:rPr lang="vi-VN" sz="2000" b="1" dirty="0"/>
              <a:t> là trường hợp của định tuyến tam giác</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err="1"/>
              <a:t>Quá</a:t>
            </a:r>
            <a:r>
              <a:rPr lang="en-US" sz="2000" b="1" dirty="0"/>
              <a:t> </a:t>
            </a:r>
            <a:r>
              <a:rPr lang="en-US" sz="2000" b="1" dirty="0" err="1"/>
              <a:t>trình</a:t>
            </a:r>
            <a:r>
              <a:rPr lang="en-US" sz="2000" b="1" dirty="0"/>
              <a:t> </a:t>
            </a:r>
            <a:r>
              <a:rPr lang="en-US" sz="2000" b="1" dirty="0" err="1"/>
              <a:t>này</a:t>
            </a:r>
            <a:r>
              <a:rPr lang="en-US" sz="2000" b="1" dirty="0"/>
              <a:t> </a:t>
            </a:r>
            <a:r>
              <a:rPr lang="en-US" sz="2000" b="1" dirty="0" err="1"/>
              <a:t>làm</a:t>
            </a:r>
            <a:r>
              <a:rPr lang="en-US" sz="2000" b="1" dirty="0"/>
              <a:t> </a:t>
            </a:r>
            <a:r>
              <a:rPr lang="en-US" sz="2000" b="1" dirty="0" err="1"/>
              <a:t>tăng</a:t>
            </a:r>
            <a:r>
              <a:rPr lang="en-US" sz="2000" b="1" dirty="0"/>
              <a:t> </a:t>
            </a:r>
            <a:r>
              <a:rPr lang="en-US" sz="2000" b="1" dirty="0" err="1"/>
              <a:t>độ</a:t>
            </a:r>
            <a:r>
              <a:rPr lang="en-US" sz="2000" b="1" dirty="0"/>
              <a:t> </a:t>
            </a:r>
            <a:r>
              <a:rPr lang="en-US" sz="2000" b="1" dirty="0" err="1"/>
              <a:t>trễ</a:t>
            </a:r>
            <a:r>
              <a:rPr lang="en-US" sz="2000" b="1" dirty="0"/>
              <a:t> </a:t>
            </a:r>
            <a:r>
              <a:rPr lang="en-US" sz="2000" b="1" dirty="0" err="1"/>
              <a:t>đầu</a:t>
            </a:r>
            <a:r>
              <a:rPr lang="en-US" sz="2000" b="1" dirty="0"/>
              <a:t> </a:t>
            </a:r>
            <a:r>
              <a:rPr lang="en-US" sz="2000" b="1" dirty="0" err="1"/>
              <a:t>cuối</a:t>
            </a:r>
            <a:r>
              <a:rPr lang="en-US" sz="2000" b="1" dirty="0"/>
              <a:t> </a:t>
            </a:r>
            <a:r>
              <a:rPr lang="en-US" sz="2000" b="1" dirty="0" err="1"/>
              <a:t>của</a:t>
            </a:r>
            <a:r>
              <a:rPr lang="en-US" sz="2000" b="1" dirty="0"/>
              <a:t> </a:t>
            </a:r>
            <a:r>
              <a:rPr lang="en-US" sz="2000" b="1" dirty="0" err="1"/>
              <a:t>giao</a:t>
            </a:r>
            <a:r>
              <a:rPr lang="en-US" sz="2000" b="1" dirty="0"/>
              <a:t> </a:t>
            </a:r>
            <a:r>
              <a:rPr lang="en-US" sz="2000" b="1" dirty="0" err="1"/>
              <a:t>tiếp</a:t>
            </a:r>
            <a:r>
              <a:rPr lang="en-US" sz="2000" b="1" dirty="0"/>
              <a:t> </a:t>
            </a:r>
            <a:r>
              <a:rPr lang="en-US" sz="2000" b="1" dirty="0" err="1"/>
              <a:t>giữa</a:t>
            </a:r>
            <a:r>
              <a:rPr lang="en-US" sz="2000" b="1" dirty="0"/>
              <a:t> </a:t>
            </a:r>
            <a:r>
              <a:rPr lang="en-US" sz="2000" b="1" dirty="0" err="1"/>
              <a:t>nguồn</a:t>
            </a:r>
            <a:r>
              <a:rPr lang="en-US" sz="2000" b="1" dirty="0"/>
              <a:t> </a:t>
            </a:r>
            <a:r>
              <a:rPr lang="en-US" sz="2000" b="1" dirty="0" err="1"/>
              <a:t>và</a:t>
            </a:r>
            <a:r>
              <a:rPr lang="en-US" sz="2000" b="1" dirty="0"/>
              <a:t> </a:t>
            </a:r>
            <a:r>
              <a:rPr lang="en-US" sz="2000" b="1" dirty="0" err="1"/>
              <a:t>đích</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a:t>D</a:t>
            </a:r>
            <a:r>
              <a:rPr lang="vi-VN" sz="2000" b="1" dirty="0"/>
              <a:t>ữ liệu phải được FA chặn mà không cần chuyển qua đại lý gia đình, vì nó được thực hiện bởi MIPv6</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752600" y="152400"/>
            <a:ext cx="5638800" cy="563562"/>
          </a:xfrm>
        </p:spPr>
        <p:txBody>
          <a:bodyPr/>
          <a:lstStyle/>
          <a:p>
            <a:pPr marL="400050" lvl="2"/>
            <a:r>
              <a:rPr lang="vi-VN" sz="2800" b="1" dirty="0"/>
              <a:t>Tối ưu hóa định tuyến sau quá trình chuyển giao</a:t>
            </a:r>
            <a:endParaRPr lang="en-US" sz="2800" b="1" dirty="0"/>
          </a:p>
        </p:txBody>
      </p:sp>
      <p:sp>
        <p:nvSpPr>
          <p:cNvPr id="5" name="TextBox 4">
            <a:extLst>
              <a:ext uri="{FF2B5EF4-FFF2-40B4-BE49-F238E27FC236}">
                <a16:creationId xmlns:a16="http://schemas.microsoft.com/office/drawing/2014/main" id="{00A45217-7F44-44EB-AFF9-118F921E9C7F}"/>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23</a:t>
            </a:r>
          </a:p>
        </p:txBody>
      </p:sp>
    </p:spTree>
    <p:extLst>
      <p:ext uri="{BB962C8B-B14F-4D97-AF65-F5344CB8AC3E}">
        <p14:creationId xmlns:p14="http://schemas.microsoft.com/office/powerpoint/2010/main" val="105135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457200" y="990600"/>
            <a:ext cx="8077200" cy="5248275"/>
          </a:xfrm>
        </p:spPr>
        <p:txBody>
          <a:bodyPr/>
          <a:lstStyle/>
          <a:p>
            <a:pPr marL="342900" lvl="1" indent="-342900">
              <a:buFont typeface="Wingdings" panose="05000000000000000000" pitchFamily="2" charset="2"/>
              <a:buChar char="v"/>
            </a:pPr>
            <a:r>
              <a:rPr lang="en-US" sz="2000" b="1" dirty="0"/>
              <a:t>V</a:t>
            </a:r>
            <a:r>
              <a:rPr lang="vi-VN" sz="2000" b="1" dirty="0"/>
              <a:t>iệc cung cấp địa chỉ IPv6 mới phải tuân theo </a:t>
            </a:r>
            <a:r>
              <a:rPr lang="en-US" sz="2000" b="1" dirty="0"/>
              <a:t>4 </a:t>
            </a:r>
            <a:r>
              <a:rPr lang="en-US" sz="2000" b="1" dirty="0" err="1"/>
              <a:t>bước</a:t>
            </a:r>
            <a:r>
              <a:rPr lang="en-US" sz="2000" b="1" dirty="0"/>
              <a:t>. </a:t>
            </a:r>
            <a:r>
              <a:rPr lang="vi-VN" sz="2000" b="1" dirty="0"/>
              <a:t>Vì </a:t>
            </a:r>
            <a:r>
              <a:rPr lang="en-US" sz="2000" b="1" dirty="0"/>
              <a:t>c</a:t>
            </a:r>
            <a:r>
              <a:rPr lang="vi-VN" sz="2000" b="1" dirty="0"/>
              <a:t>ác bước này ảnh hưởng đến sự chậm trễ bàn giao</a:t>
            </a:r>
            <a:r>
              <a:rPr lang="en-US" sz="2000" b="1" dirty="0"/>
              <a:t>,</a:t>
            </a:r>
            <a:r>
              <a:rPr lang="vi-VN" sz="2000" b="1" dirty="0"/>
              <a:t> việc xử lý tính di động cần xem xét đến loại địa chỉ đã sử dụng.</a:t>
            </a:r>
            <a:endParaRPr lang="en-US" sz="2000" b="1" dirty="0"/>
          </a:p>
          <a:p>
            <a:pPr marL="0" lvl="1" indent="0">
              <a:buNone/>
            </a:pPr>
            <a:endParaRPr lang="en-US" sz="2000" b="1" dirty="0"/>
          </a:p>
          <a:p>
            <a:pPr marL="342900" lvl="1" indent="-342900">
              <a:buFont typeface="Wingdings" panose="05000000000000000000" pitchFamily="2" charset="2"/>
              <a:buChar char="v"/>
            </a:pPr>
            <a:r>
              <a:rPr lang="vi-VN" sz="2000" b="1" dirty="0"/>
              <a:t>Để giảm độ trễ chuyển giao, nhiều giao thức được đề xuất thảo luận về địa chỉ nút được sử dụng</a:t>
            </a:r>
            <a:endParaRPr lang="en-US" sz="2000" b="1" dirty="0"/>
          </a:p>
          <a:p>
            <a:pPr marL="0" lvl="1" indent="0">
              <a:buNone/>
            </a:pPr>
            <a:endParaRPr lang="vi-VN" sz="2000" b="1" dirty="0"/>
          </a:p>
          <a:p>
            <a:pPr marL="342900" lvl="1" indent="-342900">
              <a:buFont typeface="Wingdings" panose="05000000000000000000" pitchFamily="2" charset="2"/>
              <a:buChar char="v"/>
            </a:pPr>
            <a:r>
              <a:rPr lang="en-US" sz="2000" b="1" dirty="0"/>
              <a:t>T</a:t>
            </a:r>
            <a:r>
              <a:rPr lang="vi-VN" sz="2000" b="1" dirty="0"/>
              <a:t>rong WSN với tiêu chuẩn 6LoWPAN, nút sử dụng địa chỉ IPv6 ở bên ngoài mạng, kết hợp tiền tố (64 bit) nhận được từ bộ định tuyến biên và Mã định danh giao diện IID (64 bit) được cấu hình bởi nút</a:t>
            </a:r>
            <a:endParaRPr lang="en-US" sz="2000" b="1" dirty="0"/>
          </a:p>
          <a:p>
            <a:pPr marL="0" lvl="1" indent="0">
              <a:buNone/>
            </a:pPr>
            <a:endParaRPr lang="en-US" sz="2000" b="1" dirty="0"/>
          </a:p>
          <a:p>
            <a:pPr marL="342900" lvl="1" indent="-342900">
              <a:buFont typeface="Wingdings" panose="05000000000000000000" pitchFamily="2" charset="2"/>
              <a:buChar char="v"/>
            </a:pPr>
            <a:r>
              <a:rPr lang="en-US" sz="2000" b="1" dirty="0" err="1"/>
              <a:t>Trong</a:t>
            </a:r>
            <a:r>
              <a:rPr lang="en-US" sz="2000" b="1" dirty="0"/>
              <a:t> 6LoWPAN, </a:t>
            </a:r>
            <a:r>
              <a:rPr lang="en-US" sz="2000" b="1" dirty="0" err="1"/>
              <a:t>nút</a:t>
            </a:r>
            <a:r>
              <a:rPr lang="en-US" sz="2000" b="1" dirty="0"/>
              <a:t> </a:t>
            </a:r>
            <a:r>
              <a:rPr lang="en-US" sz="2000" b="1" dirty="0" err="1"/>
              <a:t>sử</a:t>
            </a:r>
            <a:r>
              <a:rPr lang="en-US" sz="2000" b="1" dirty="0"/>
              <a:t> </a:t>
            </a:r>
            <a:r>
              <a:rPr lang="en-US" sz="2000" b="1" dirty="0" err="1"/>
              <a:t>dụng</a:t>
            </a:r>
            <a:r>
              <a:rPr lang="en-US" sz="2000" b="1" dirty="0"/>
              <a:t> </a:t>
            </a:r>
            <a:r>
              <a:rPr lang="en-US" sz="2000" b="1" dirty="0" err="1"/>
              <a:t>địa</a:t>
            </a:r>
            <a:r>
              <a:rPr lang="en-US" sz="2000" b="1" dirty="0"/>
              <a:t> </a:t>
            </a:r>
            <a:r>
              <a:rPr lang="en-US" sz="2000" b="1" dirty="0" err="1"/>
              <a:t>chỉ</a:t>
            </a:r>
            <a:r>
              <a:rPr lang="en-US" sz="2000" b="1" dirty="0"/>
              <a:t> </a:t>
            </a:r>
            <a:r>
              <a:rPr lang="en-US" sz="2000" b="1" dirty="0" err="1"/>
              <a:t>ngắn</a:t>
            </a:r>
            <a:r>
              <a:rPr lang="en-US" sz="2000" b="1" dirty="0"/>
              <a:t> 16 bit do </a:t>
            </a:r>
            <a:r>
              <a:rPr lang="en-US" sz="2000" b="1" dirty="0" err="1"/>
              <a:t>bộ</a:t>
            </a:r>
            <a:r>
              <a:rPr lang="en-US" sz="2000" b="1" dirty="0"/>
              <a:t> </a:t>
            </a:r>
            <a:r>
              <a:rPr lang="en-US" sz="2000" b="1" dirty="0" err="1"/>
              <a:t>định</a:t>
            </a:r>
            <a:r>
              <a:rPr lang="en-US" sz="2000" b="1" dirty="0"/>
              <a:t> </a:t>
            </a:r>
            <a:r>
              <a:rPr lang="en-US" sz="2000" b="1" dirty="0" err="1"/>
              <a:t>tuyến</a:t>
            </a:r>
            <a:r>
              <a:rPr lang="en-US" sz="2000" b="1" dirty="0"/>
              <a:t> </a:t>
            </a:r>
            <a:r>
              <a:rPr lang="en-US" sz="2000" b="1" dirty="0" err="1"/>
              <a:t>biên</a:t>
            </a:r>
            <a:r>
              <a:rPr lang="en-US" sz="2000" b="1" dirty="0"/>
              <a:t> </a:t>
            </a:r>
            <a:r>
              <a:rPr lang="en-US" sz="2000" b="1" dirty="0" err="1"/>
              <a:t>tạo</a:t>
            </a:r>
            <a:r>
              <a:rPr lang="en-US" sz="2000" b="1" dirty="0"/>
              <a:t> ra </a:t>
            </a:r>
            <a:r>
              <a:rPr lang="en-US" sz="2000" b="1" dirty="0" err="1"/>
              <a:t>khi</a:t>
            </a:r>
            <a:r>
              <a:rPr lang="en-US" sz="2000" b="1" dirty="0"/>
              <a:t> </a:t>
            </a:r>
            <a:r>
              <a:rPr lang="en-US" sz="2000" b="1" dirty="0" err="1"/>
              <a:t>nút</a:t>
            </a:r>
            <a:r>
              <a:rPr lang="en-US" sz="2000" b="1" dirty="0"/>
              <a:t> </a:t>
            </a:r>
            <a:r>
              <a:rPr lang="en-US" sz="2000" b="1" dirty="0" err="1"/>
              <a:t>tham</a:t>
            </a:r>
            <a:r>
              <a:rPr lang="en-US" sz="2000" b="1" dirty="0"/>
              <a:t> </a:t>
            </a:r>
            <a:r>
              <a:rPr lang="en-US" sz="2000" b="1" dirty="0" err="1"/>
              <a:t>gia</a:t>
            </a:r>
            <a:r>
              <a:rPr lang="en-US" sz="2000" b="1" dirty="0"/>
              <a:t> </a:t>
            </a:r>
            <a:r>
              <a:rPr lang="en-US" sz="2000" b="1" dirty="0" err="1"/>
              <a:t>mạng</a:t>
            </a:r>
            <a:r>
              <a:rPr lang="en-US" sz="2000" b="1" dirty="0"/>
              <a:t> 6LoWPAN </a:t>
            </a:r>
            <a:r>
              <a:rPr lang="en-US" sz="2000" b="1" dirty="0" err="1"/>
              <a:t>để</a:t>
            </a:r>
            <a:r>
              <a:rPr lang="en-US" sz="2000" b="1" dirty="0"/>
              <a:t> </a:t>
            </a:r>
            <a:r>
              <a:rPr lang="en-US" sz="2000" b="1" dirty="0" err="1"/>
              <a:t>sử</a:t>
            </a:r>
            <a:r>
              <a:rPr lang="en-US" sz="2000" b="1" dirty="0"/>
              <a:t> </a:t>
            </a:r>
            <a:r>
              <a:rPr lang="en-US" sz="2000" b="1" dirty="0" err="1"/>
              <a:t>dụng</a:t>
            </a:r>
            <a:r>
              <a:rPr lang="en-US" sz="2000" b="1" dirty="0"/>
              <a:t> </a:t>
            </a:r>
            <a:r>
              <a:rPr lang="en-US" sz="2000" b="1" dirty="0" err="1"/>
              <a:t>ít</a:t>
            </a:r>
            <a:r>
              <a:rPr lang="en-US" sz="2000" b="1" dirty="0"/>
              <a:t> bit </a:t>
            </a:r>
            <a:r>
              <a:rPr lang="en-US" sz="2000" b="1" dirty="0" err="1"/>
              <a:t>dành</a:t>
            </a:r>
            <a:r>
              <a:rPr lang="en-US" sz="2000" b="1" dirty="0"/>
              <a:t> </a:t>
            </a:r>
            <a:r>
              <a:rPr lang="en-US" sz="2000" b="1" dirty="0" err="1"/>
              <a:t>riêng</a:t>
            </a:r>
            <a:r>
              <a:rPr lang="en-US" sz="2000" b="1" dirty="0"/>
              <a:t> </a:t>
            </a:r>
            <a:r>
              <a:rPr lang="en-US" sz="2000" b="1" dirty="0" err="1"/>
              <a:t>cho</a:t>
            </a:r>
            <a:r>
              <a:rPr lang="en-US" sz="2000" b="1" dirty="0"/>
              <a:t> </a:t>
            </a:r>
            <a:r>
              <a:rPr lang="en-US" sz="2000" b="1" dirty="0" err="1"/>
              <a:t>địa</a:t>
            </a:r>
            <a:r>
              <a:rPr lang="en-US" sz="2000" b="1" dirty="0"/>
              <a:t> </a:t>
            </a:r>
            <a:r>
              <a:rPr lang="en-US" sz="2000" b="1" dirty="0" err="1"/>
              <a:t>chỉ</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638300" y="188964"/>
            <a:ext cx="5410200" cy="563562"/>
          </a:xfrm>
        </p:spPr>
        <p:txBody>
          <a:bodyPr/>
          <a:lstStyle/>
          <a:p>
            <a:pPr marL="400050" lvl="2"/>
            <a:r>
              <a:rPr lang="en-US" sz="2800" dirty="0" err="1"/>
              <a:t>Loại</a:t>
            </a:r>
            <a:r>
              <a:rPr lang="en-US" sz="2800" dirty="0"/>
              <a:t> </a:t>
            </a:r>
            <a:r>
              <a:rPr lang="en-US" sz="2800" dirty="0" err="1"/>
              <a:t>địa</a:t>
            </a:r>
            <a:r>
              <a:rPr lang="en-US" sz="2800" dirty="0"/>
              <a:t> </a:t>
            </a:r>
            <a:r>
              <a:rPr lang="en-US" sz="2800" dirty="0" err="1"/>
              <a:t>chỉ</a:t>
            </a:r>
            <a:r>
              <a:rPr lang="en-US" sz="2800" dirty="0"/>
              <a:t> </a:t>
            </a:r>
            <a:endParaRPr lang="en-US" sz="4800" b="1" dirty="0"/>
          </a:p>
        </p:txBody>
      </p:sp>
      <p:sp>
        <p:nvSpPr>
          <p:cNvPr id="5" name="TextBox 4">
            <a:extLst>
              <a:ext uri="{FF2B5EF4-FFF2-40B4-BE49-F238E27FC236}">
                <a16:creationId xmlns:a16="http://schemas.microsoft.com/office/drawing/2014/main" id="{B427EF75-2C7C-46EF-BE75-B57AEEE14733}"/>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24</a:t>
            </a:r>
          </a:p>
        </p:txBody>
      </p:sp>
    </p:spTree>
    <p:extLst>
      <p:ext uri="{BB962C8B-B14F-4D97-AF65-F5344CB8AC3E}">
        <p14:creationId xmlns:p14="http://schemas.microsoft.com/office/powerpoint/2010/main" val="3845629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457200" y="1066800"/>
            <a:ext cx="8077200" cy="5248275"/>
          </a:xfrm>
        </p:spPr>
        <p:txBody>
          <a:bodyPr/>
          <a:lstStyle/>
          <a:p>
            <a:pPr marL="342900" lvl="1" indent="-342900">
              <a:buFont typeface="Wingdings" panose="05000000000000000000" pitchFamily="2" charset="2"/>
              <a:buChar char="v"/>
            </a:pPr>
            <a:r>
              <a:rPr lang="vi-VN" sz="2000" b="1" dirty="0"/>
              <a:t>Hoạt động của giao thức hỗ trợ di động phụ thuộc vào kiến trúc cấu trúc liên kết của mạng, được thực hiện theo nhu cầu của một số ứng dụng</a:t>
            </a:r>
            <a:endParaRPr lang="en-US" sz="2000" b="1" dirty="0"/>
          </a:p>
          <a:p>
            <a:pPr marL="0" lvl="1" indent="0">
              <a:buNone/>
            </a:pPr>
            <a:endParaRPr lang="en-US" sz="2000" b="1" dirty="0"/>
          </a:p>
          <a:p>
            <a:pPr marL="342900" lvl="1" indent="-342900">
              <a:buFont typeface="Wingdings" panose="05000000000000000000" pitchFamily="2" charset="2"/>
              <a:buChar char="v"/>
            </a:pPr>
            <a:r>
              <a:rPr lang="vi-VN" sz="2000" b="1" dirty="0"/>
              <a:t>WSN dựa trên 6LoWPAN có thể được tạo theo các kiến trúc cấu trúc liên kết khác nhau như cấu trúc liên kết hình sao</a:t>
            </a:r>
            <a:r>
              <a:rPr lang="en-US" sz="2000" b="1" dirty="0"/>
              <a:t>…</a:t>
            </a:r>
          </a:p>
          <a:p>
            <a:pPr marL="0" lvl="1" indent="0">
              <a:buNone/>
            </a:pPr>
            <a:endParaRPr lang="en-US" sz="2000" b="1" dirty="0"/>
          </a:p>
          <a:p>
            <a:pPr marL="0" lvl="1" indent="0">
              <a:buNone/>
            </a:pPr>
            <a:endParaRPr lang="en-US" sz="2000" b="1" dirty="0"/>
          </a:p>
          <a:p>
            <a:pPr marL="342900" lvl="1" indent="-342900">
              <a:spcBef>
                <a:spcPts val="600"/>
              </a:spcBef>
              <a:buFont typeface="Wingdings" panose="05000000000000000000" pitchFamily="2" charset="2"/>
              <a:buChar char="v"/>
            </a:pPr>
            <a:r>
              <a:rPr lang="en-US" sz="2000" b="1" dirty="0"/>
              <a:t>X</a:t>
            </a:r>
            <a:r>
              <a:rPr lang="vi-VN" sz="2000" b="1" dirty="0"/>
              <a:t>em xét các tài nguyên hạn chế và để đảm bảo hỗ trợ giao thức di động phù hợp, </a:t>
            </a:r>
            <a:r>
              <a:rPr lang="en-US" sz="2000" b="1" dirty="0" err="1"/>
              <a:t>các</a:t>
            </a:r>
            <a:r>
              <a:rPr lang="en-US" sz="2000" b="1" dirty="0"/>
              <a:t> </a:t>
            </a:r>
            <a:r>
              <a:rPr lang="vi-VN" sz="2000" b="1" dirty="0"/>
              <a:t>yêu cầu như sau:</a:t>
            </a:r>
            <a:endParaRPr lang="en-US" sz="2000" b="1" dirty="0"/>
          </a:p>
          <a:p>
            <a:pPr marL="685800" lvl="2" indent="-285750">
              <a:spcBef>
                <a:spcPts val="1200"/>
              </a:spcBef>
              <a:buFont typeface="Wingdings" panose="05000000000000000000" pitchFamily="2" charset="2"/>
              <a:buChar char="§"/>
            </a:pPr>
            <a:r>
              <a:rPr lang="vi-VN" sz="2000" b="1" dirty="0"/>
              <a:t>Cân nhắc đa bước giữa nút di động và bộ định tuyến cạnh</a:t>
            </a:r>
            <a:endParaRPr lang="en-US" sz="2000" b="1" dirty="0"/>
          </a:p>
          <a:p>
            <a:pPr marL="685800" lvl="2" indent="-285750">
              <a:spcBef>
                <a:spcPts val="1200"/>
              </a:spcBef>
              <a:buFont typeface="Wingdings" panose="05000000000000000000" pitchFamily="2" charset="2"/>
              <a:buChar char="§"/>
            </a:pPr>
            <a:r>
              <a:rPr lang="vi-VN" sz="2000" b="1" dirty="0"/>
              <a:t>Thực thể địa phương để đối phó với di động nhỏ</a:t>
            </a:r>
            <a:endParaRPr lang="en-US" sz="2000" b="1" dirty="0"/>
          </a:p>
          <a:p>
            <a:pPr marL="685800" lvl="2" indent="-285750">
              <a:spcBef>
                <a:spcPts val="1200"/>
              </a:spcBef>
              <a:buFont typeface="Wingdings" panose="05000000000000000000" pitchFamily="2" charset="2"/>
              <a:buChar char="§"/>
            </a:pPr>
            <a:r>
              <a:rPr lang="vi-VN" sz="2000" b="1" dirty="0"/>
              <a:t>Chiến lược triển khai nút </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638300" y="188964"/>
            <a:ext cx="5410200" cy="563562"/>
          </a:xfrm>
        </p:spPr>
        <p:txBody>
          <a:bodyPr/>
          <a:lstStyle/>
          <a:p>
            <a:pPr marL="400050" lvl="2"/>
            <a:r>
              <a:rPr lang="en-US" sz="2800" dirty="0" err="1"/>
              <a:t>Kiến</a:t>
            </a:r>
            <a:r>
              <a:rPr lang="en-US" sz="2800" dirty="0"/>
              <a:t> </a:t>
            </a:r>
            <a:r>
              <a:rPr lang="en-US" sz="2800" dirty="0" err="1"/>
              <a:t>trúc</a:t>
            </a:r>
            <a:r>
              <a:rPr lang="en-US" sz="2800" dirty="0"/>
              <a:t> </a:t>
            </a:r>
            <a:r>
              <a:rPr lang="en-US" sz="2800" dirty="0" err="1"/>
              <a:t>cấu</a:t>
            </a:r>
            <a:r>
              <a:rPr lang="en-US" sz="2800" dirty="0"/>
              <a:t> </a:t>
            </a:r>
            <a:r>
              <a:rPr lang="en-US" sz="2800" dirty="0" err="1"/>
              <a:t>trúc</a:t>
            </a:r>
            <a:r>
              <a:rPr lang="en-US" sz="2800" dirty="0"/>
              <a:t> </a:t>
            </a:r>
            <a:r>
              <a:rPr lang="en-US" sz="2800" dirty="0" err="1"/>
              <a:t>liên</a:t>
            </a:r>
            <a:r>
              <a:rPr lang="en-US" sz="2800" dirty="0"/>
              <a:t> </a:t>
            </a:r>
            <a:r>
              <a:rPr lang="en-US" sz="2800" dirty="0" err="1"/>
              <a:t>kết</a:t>
            </a:r>
            <a:endParaRPr lang="en-US" sz="4800" b="1" dirty="0"/>
          </a:p>
        </p:txBody>
      </p:sp>
      <p:sp>
        <p:nvSpPr>
          <p:cNvPr id="5" name="TextBox 4">
            <a:extLst>
              <a:ext uri="{FF2B5EF4-FFF2-40B4-BE49-F238E27FC236}">
                <a16:creationId xmlns:a16="http://schemas.microsoft.com/office/drawing/2014/main" id="{8BFE5B41-2CD0-48D9-8996-D4F331C41EB1}"/>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25</a:t>
            </a:r>
          </a:p>
        </p:txBody>
      </p:sp>
    </p:spTree>
    <p:extLst>
      <p:ext uri="{BB962C8B-B14F-4D97-AF65-F5344CB8AC3E}">
        <p14:creationId xmlns:p14="http://schemas.microsoft.com/office/powerpoint/2010/main" val="3344571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52A-AE9E-4A00-8537-E95D9597B695}"/>
              </a:ext>
            </a:extLst>
          </p:cNvPr>
          <p:cNvSpPr>
            <a:spLocks noGrp="1"/>
          </p:cNvSpPr>
          <p:nvPr>
            <p:ph idx="1"/>
          </p:nvPr>
        </p:nvSpPr>
        <p:spPr>
          <a:xfrm>
            <a:off x="457200" y="1524000"/>
            <a:ext cx="8077200" cy="5248275"/>
          </a:xfrm>
        </p:spPr>
        <p:txBody>
          <a:bodyPr/>
          <a:lstStyle/>
          <a:p>
            <a:pPr marL="342900" lvl="1" indent="-342900">
              <a:buFont typeface="Wingdings" panose="05000000000000000000" pitchFamily="2" charset="2"/>
              <a:buChar char="v"/>
            </a:pPr>
            <a:r>
              <a:rPr lang="vi-VN" sz="2400" b="1" dirty="0"/>
              <a:t>Cân nhắc đa bước giữa nút di động và bộ định tuyến cạnh</a:t>
            </a:r>
            <a:endParaRPr lang="en-US" sz="2400" b="1" dirty="0"/>
          </a:p>
          <a:p>
            <a:pPr marL="685800" lvl="2" indent="-285750">
              <a:spcBef>
                <a:spcPts val="1200"/>
              </a:spcBef>
              <a:buFont typeface="Wingdings" panose="05000000000000000000" pitchFamily="2" charset="2"/>
              <a:buChar char="§"/>
            </a:pPr>
            <a:r>
              <a:rPr lang="vi-VN" sz="2000" b="1" dirty="0"/>
              <a:t>Để giảm mức tiêu thụ điện năng, giao thức hỗ trợ tính di động phải tính đến giao tiếp đa bước từ nút di động đến bộ định tuyến biên</a:t>
            </a:r>
            <a:endParaRPr lang="en-US" sz="2000" b="1" dirty="0"/>
          </a:p>
          <a:p>
            <a:pPr marL="685800" lvl="2" indent="-285750">
              <a:spcBef>
                <a:spcPts val="1200"/>
              </a:spcBef>
              <a:buFont typeface="Wingdings" panose="05000000000000000000" pitchFamily="2" charset="2"/>
              <a:buChar char="§"/>
            </a:pPr>
            <a:r>
              <a:rPr lang="en-US" sz="2000" b="1" dirty="0"/>
              <a:t>V</a:t>
            </a:r>
            <a:r>
              <a:rPr lang="vi-VN" sz="2000" b="1" dirty="0"/>
              <a:t>ì nút di động yêu cầu mức tiêu thụ điện năng quan trọng khi nó ở quá xa nút giao tiếp của nó</a:t>
            </a:r>
            <a:endParaRPr lang="en-US" sz="2000" b="1" dirty="0"/>
          </a:p>
        </p:txBody>
      </p:sp>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638300" y="188964"/>
            <a:ext cx="5410200" cy="563562"/>
          </a:xfrm>
        </p:spPr>
        <p:txBody>
          <a:bodyPr/>
          <a:lstStyle/>
          <a:p>
            <a:pPr marL="400050" lvl="2"/>
            <a:r>
              <a:rPr lang="en-US" sz="2800" dirty="0" err="1"/>
              <a:t>Kiến</a:t>
            </a:r>
            <a:r>
              <a:rPr lang="en-US" sz="2800" dirty="0"/>
              <a:t> </a:t>
            </a:r>
            <a:r>
              <a:rPr lang="en-US" sz="2800" dirty="0" err="1"/>
              <a:t>trúc</a:t>
            </a:r>
            <a:r>
              <a:rPr lang="en-US" sz="2800" dirty="0"/>
              <a:t> </a:t>
            </a:r>
            <a:r>
              <a:rPr lang="en-US" sz="2800" dirty="0" err="1"/>
              <a:t>cấu</a:t>
            </a:r>
            <a:r>
              <a:rPr lang="en-US" sz="2800" dirty="0"/>
              <a:t> </a:t>
            </a:r>
            <a:r>
              <a:rPr lang="en-US" sz="2800" dirty="0" err="1"/>
              <a:t>trúc</a:t>
            </a:r>
            <a:r>
              <a:rPr lang="en-US" sz="2800" dirty="0"/>
              <a:t> </a:t>
            </a:r>
            <a:r>
              <a:rPr lang="en-US" sz="2800" dirty="0" err="1"/>
              <a:t>liên</a:t>
            </a:r>
            <a:r>
              <a:rPr lang="en-US" sz="2800" dirty="0"/>
              <a:t> </a:t>
            </a:r>
            <a:r>
              <a:rPr lang="en-US" sz="2800" dirty="0" err="1"/>
              <a:t>kết</a:t>
            </a:r>
            <a:endParaRPr lang="en-US" sz="4800" b="1" dirty="0"/>
          </a:p>
        </p:txBody>
      </p:sp>
      <p:sp>
        <p:nvSpPr>
          <p:cNvPr id="5" name="TextBox 4">
            <a:extLst>
              <a:ext uri="{FF2B5EF4-FFF2-40B4-BE49-F238E27FC236}">
                <a16:creationId xmlns:a16="http://schemas.microsoft.com/office/drawing/2014/main" id="{0FFA0262-C33B-43BD-A3FB-8588187F80BB}"/>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26</a:t>
            </a:r>
          </a:p>
        </p:txBody>
      </p:sp>
    </p:spTree>
    <p:extLst>
      <p:ext uri="{BB962C8B-B14F-4D97-AF65-F5344CB8AC3E}">
        <p14:creationId xmlns:p14="http://schemas.microsoft.com/office/powerpoint/2010/main" val="2857365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638300" y="188964"/>
            <a:ext cx="5410200" cy="563562"/>
          </a:xfrm>
        </p:spPr>
        <p:txBody>
          <a:bodyPr/>
          <a:lstStyle/>
          <a:p>
            <a:pPr marL="400050" lvl="2"/>
            <a:r>
              <a:rPr lang="en-US" sz="2800" dirty="0" err="1"/>
              <a:t>Kiến</a:t>
            </a:r>
            <a:r>
              <a:rPr lang="en-US" sz="2800" dirty="0"/>
              <a:t> </a:t>
            </a:r>
            <a:r>
              <a:rPr lang="en-US" sz="2800" dirty="0" err="1"/>
              <a:t>trúc</a:t>
            </a:r>
            <a:r>
              <a:rPr lang="en-US" sz="2800" dirty="0"/>
              <a:t> </a:t>
            </a:r>
            <a:r>
              <a:rPr lang="en-US" sz="2800" dirty="0" err="1"/>
              <a:t>cấu</a:t>
            </a:r>
            <a:r>
              <a:rPr lang="en-US" sz="2800" dirty="0"/>
              <a:t> </a:t>
            </a:r>
            <a:r>
              <a:rPr lang="en-US" sz="2800" dirty="0" err="1"/>
              <a:t>trúc</a:t>
            </a:r>
            <a:r>
              <a:rPr lang="en-US" sz="2800" dirty="0"/>
              <a:t> </a:t>
            </a:r>
            <a:r>
              <a:rPr lang="en-US" sz="2800" dirty="0" err="1"/>
              <a:t>liên</a:t>
            </a:r>
            <a:r>
              <a:rPr lang="en-US" sz="2800" dirty="0"/>
              <a:t> </a:t>
            </a:r>
            <a:r>
              <a:rPr lang="en-US" sz="2800" dirty="0" err="1"/>
              <a:t>kết</a:t>
            </a:r>
            <a:endParaRPr lang="en-US" sz="4800" b="1" dirty="0"/>
          </a:p>
        </p:txBody>
      </p:sp>
      <p:sp>
        <p:nvSpPr>
          <p:cNvPr id="2" name="Content Placeholder 1">
            <a:extLst>
              <a:ext uri="{FF2B5EF4-FFF2-40B4-BE49-F238E27FC236}">
                <a16:creationId xmlns:a16="http://schemas.microsoft.com/office/drawing/2014/main" id="{62480C4B-1C6C-49FF-AF19-677AAB0530DF}"/>
              </a:ext>
            </a:extLst>
          </p:cNvPr>
          <p:cNvSpPr>
            <a:spLocks noGrp="1"/>
          </p:cNvSpPr>
          <p:nvPr>
            <p:ph idx="1"/>
          </p:nvPr>
        </p:nvSpPr>
        <p:spPr>
          <a:xfrm>
            <a:off x="381000" y="1420761"/>
            <a:ext cx="8229600" cy="5248275"/>
          </a:xfrm>
        </p:spPr>
        <p:txBody>
          <a:bodyPr/>
          <a:lstStyle/>
          <a:p>
            <a:pPr marL="342900" lvl="1" indent="-342900">
              <a:spcBef>
                <a:spcPts val="1800"/>
              </a:spcBef>
              <a:spcAft>
                <a:spcPts val="1200"/>
              </a:spcAft>
              <a:buFont typeface="Wingdings" panose="05000000000000000000" pitchFamily="2" charset="2"/>
              <a:buChar char="v"/>
            </a:pPr>
            <a:r>
              <a:rPr lang="vi-VN" sz="2400" b="1" dirty="0"/>
              <a:t>Thực thể địa phương để đối phó với di động nhỏ</a:t>
            </a:r>
            <a:endParaRPr lang="en-US" sz="2400" b="1" dirty="0"/>
          </a:p>
          <a:p>
            <a:pPr marL="685800" lvl="2" indent="-285750">
              <a:spcBef>
                <a:spcPts val="1800"/>
              </a:spcBef>
              <a:spcAft>
                <a:spcPts val="1200"/>
              </a:spcAft>
              <a:buFont typeface="Wingdings" panose="05000000000000000000" pitchFamily="2" charset="2"/>
              <a:buChar char="§"/>
            </a:pPr>
            <a:r>
              <a:rPr lang="vi-VN" sz="2000" b="1" dirty="0"/>
              <a:t>Yêu cầu này được sử dụng để giảm độ trễ bàn giao</a:t>
            </a:r>
            <a:endParaRPr lang="en-US" sz="2000" b="1" dirty="0"/>
          </a:p>
          <a:p>
            <a:pPr marL="685800" lvl="2" indent="-285750">
              <a:spcBef>
                <a:spcPts val="1800"/>
              </a:spcBef>
              <a:spcAft>
                <a:spcPts val="1200"/>
              </a:spcAft>
              <a:buFont typeface="Wingdings" panose="05000000000000000000" pitchFamily="2" charset="2"/>
              <a:buChar char="§"/>
            </a:pPr>
            <a:r>
              <a:rPr lang="en-US" sz="2000" b="1" dirty="0"/>
              <a:t>Đ</a:t>
            </a:r>
            <a:r>
              <a:rPr lang="vi-VN" sz="2000" b="1" dirty="0"/>
              <a:t>ể giảm các thông báo điều khiển lưu lượng tới cổng toàn cầu và giảm độ trễ chuyển giao cho tính di động vi mô</a:t>
            </a:r>
            <a:endParaRPr lang="en-US" sz="2000" b="1" dirty="0"/>
          </a:p>
        </p:txBody>
      </p:sp>
      <p:sp>
        <p:nvSpPr>
          <p:cNvPr id="5" name="TextBox 4">
            <a:extLst>
              <a:ext uri="{FF2B5EF4-FFF2-40B4-BE49-F238E27FC236}">
                <a16:creationId xmlns:a16="http://schemas.microsoft.com/office/drawing/2014/main" id="{FFBD2B5E-F1B1-425C-8CFA-CC912C0EEB83}"/>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27</a:t>
            </a:r>
          </a:p>
        </p:txBody>
      </p:sp>
    </p:spTree>
    <p:extLst>
      <p:ext uri="{BB962C8B-B14F-4D97-AF65-F5344CB8AC3E}">
        <p14:creationId xmlns:p14="http://schemas.microsoft.com/office/powerpoint/2010/main" val="1381853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E4D861-3C57-4A88-A187-2D7E3D8B518F}"/>
              </a:ext>
            </a:extLst>
          </p:cNvPr>
          <p:cNvSpPr>
            <a:spLocks noGrp="1"/>
          </p:cNvSpPr>
          <p:nvPr>
            <p:ph type="title"/>
          </p:nvPr>
        </p:nvSpPr>
        <p:spPr>
          <a:xfrm>
            <a:off x="1638300" y="188964"/>
            <a:ext cx="5410200" cy="563562"/>
          </a:xfrm>
        </p:spPr>
        <p:txBody>
          <a:bodyPr/>
          <a:lstStyle/>
          <a:p>
            <a:pPr marL="400050" lvl="2"/>
            <a:r>
              <a:rPr lang="en-US" sz="2800" dirty="0" err="1"/>
              <a:t>Kiến</a:t>
            </a:r>
            <a:r>
              <a:rPr lang="en-US" sz="2800" dirty="0"/>
              <a:t> </a:t>
            </a:r>
            <a:r>
              <a:rPr lang="en-US" sz="2800" dirty="0" err="1"/>
              <a:t>trúc</a:t>
            </a:r>
            <a:r>
              <a:rPr lang="en-US" sz="2800" dirty="0"/>
              <a:t> </a:t>
            </a:r>
            <a:r>
              <a:rPr lang="en-US" sz="2800" dirty="0" err="1"/>
              <a:t>cấu</a:t>
            </a:r>
            <a:r>
              <a:rPr lang="en-US" sz="2800" dirty="0"/>
              <a:t> </a:t>
            </a:r>
            <a:r>
              <a:rPr lang="en-US" sz="2800" dirty="0" err="1"/>
              <a:t>trúc</a:t>
            </a:r>
            <a:r>
              <a:rPr lang="en-US" sz="2800" dirty="0"/>
              <a:t> </a:t>
            </a:r>
            <a:r>
              <a:rPr lang="en-US" sz="2800" dirty="0" err="1"/>
              <a:t>liên</a:t>
            </a:r>
            <a:r>
              <a:rPr lang="en-US" sz="2800" dirty="0"/>
              <a:t> </a:t>
            </a:r>
            <a:r>
              <a:rPr lang="en-US" sz="2800" dirty="0" err="1"/>
              <a:t>kết</a:t>
            </a:r>
            <a:endParaRPr lang="en-US" sz="4800" b="1" dirty="0"/>
          </a:p>
        </p:txBody>
      </p:sp>
      <p:sp>
        <p:nvSpPr>
          <p:cNvPr id="2" name="Content Placeholder 1">
            <a:extLst>
              <a:ext uri="{FF2B5EF4-FFF2-40B4-BE49-F238E27FC236}">
                <a16:creationId xmlns:a16="http://schemas.microsoft.com/office/drawing/2014/main" id="{62480C4B-1C6C-49FF-AF19-677AAB0530DF}"/>
              </a:ext>
            </a:extLst>
          </p:cNvPr>
          <p:cNvSpPr>
            <a:spLocks noGrp="1"/>
          </p:cNvSpPr>
          <p:nvPr>
            <p:ph idx="1"/>
          </p:nvPr>
        </p:nvSpPr>
        <p:spPr>
          <a:xfrm>
            <a:off x="304800" y="1295400"/>
            <a:ext cx="8229600" cy="5248275"/>
          </a:xfrm>
        </p:spPr>
        <p:txBody>
          <a:bodyPr/>
          <a:lstStyle/>
          <a:p>
            <a:pPr marL="342900" lvl="1" indent="-342900">
              <a:spcBef>
                <a:spcPts val="1800"/>
              </a:spcBef>
              <a:spcAft>
                <a:spcPts val="1200"/>
              </a:spcAft>
              <a:buFont typeface="Wingdings" panose="05000000000000000000" pitchFamily="2" charset="2"/>
              <a:buChar char="v"/>
            </a:pPr>
            <a:r>
              <a:rPr lang="vi-VN" sz="2400" b="1" dirty="0"/>
              <a:t>Chiến lược triển khai nút </a:t>
            </a:r>
            <a:endParaRPr lang="en-US" sz="2400" b="1" dirty="0"/>
          </a:p>
          <a:p>
            <a:pPr marL="685800" lvl="2" indent="-285750">
              <a:spcBef>
                <a:spcPts val="1800"/>
              </a:spcBef>
              <a:spcAft>
                <a:spcPts val="1200"/>
              </a:spcAft>
              <a:buFont typeface="Wingdings" panose="05000000000000000000" pitchFamily="2" charset="2"/>
              <a:buChar char="§"/>
            </a:pPr>
            <a:r>
              <a:rPr lang="vi-VN" sz="2000" b="1" dirty="0"/>
              <a:t>Để đáp ứng chức năng và vai trò của các ứng dụng, một số nút được triển khai trong Mạng 6LoWPAN để giám sát và theo dõi nút di động</a:t>
            </a:r>
            <a:endParaRPr lang="en-US" sz="2000" b="1" dirty="0"/>
          </a:p>
          <a:p>
            <a:pPr marL="685800" lvl="2" indent="-285750">
              <a:spcBef>
                <a:spcPts val="1800"/>
              </a:spcBef>
              <a:spcAft>
                <a:spcPts val="1200"/>
              </a:spcAft>
              <a:buFont typeface="Wingdings" panose="05000000000000000000" pitchFamily="2" charset="2"/>
              <a:buChar char="§"/>
            </a:pPr>
            <a:r>
              <a:rPr lang="en-US" sz="2000" b="1" dirty="0"/>
              <a:t>C</a:t>
            </a:r>
            <a:r>
              <a:rPr lang="vi-VN" sz="2000" b="1" dirty="0"/>
              <a:t>húng phải được triển khai theo cách để cung cấp vùng phủ sóng và kết nối trong toàn bộ khu vực quan tâm để tránh mất dữ liệu.</a:t>
            </a:r>
            <a:endParaRPr lang="en-US" sz="2000" b="1" dirty="0"/>
          </a:p>
          <a:p>
            <a:pPr marL="685800" lvl="2" indent="-285750">
              <a:spcBef>
                <a:spcPts val="1800"/>
              </a:spcBef>
              <a:spcAft>
                <a:spcPts val="1200"/>
              </a:spcAft>
              <a:buFont typeface="Wingdings" panose="05000000000000000000" pitchFamily="2" charset="2"/>
              <a:buChar char="§"/>
            </a:pPr>
            <a:r>
              <a:rPr lang="en-US" sz="2000" b="1" dirty="0"/>
              <a:t>C</a:t>
            </a:r>
            <a:r>
              <a:rPr lang="vi-VN" sz="2000" b="1" dirty="0"/>
              <a:t>ác nút nên được triển khai xem xét số lượng tối thiểu các nút đang hoạt động, để giảm mức tiêu thụ điện năng của các nút</a:t>
            </a:r>
            <a:endParaRPr lang="en-US" sz="2000" b="1" dirty="0"/>
          </a:p>
        </p:txBody>
      </p:sp>
      <p:sp>
        <p:nvSpPr>
          <p:cNvPr id="5" name="TextBox 4">
            <a:extLst>
              <a:ext uri="{FF2B5EF4-FFF2-40B4-BE49-F238E27FC236}">
                <a16:creationId xmlns:a16="http://schemas.microsoft.com/office/drawing/2014/main" id="{2EC30075-D6F6-4568-B61E-1F84F619E9EE}"/>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28</a:t>
            </a:r>
          </a:p>
        </p:txBody>
      </p:sp>
    </p:spTree>
    <p:extLst>
      <p:ext uri="{BB962C8B-B14F-4D97-AF65-F5344CB8AC3E}">
        <p14:creationId xmlns:p14="http://schemas.microsoft.com/office/powerpoint/2010/main" val="380779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FFD6-77D6-4A35-8C20-D1805BB98C00}"/>
              </a:ext>
            </a:extLst>
          </p:cNvPr>
          <p:cNvSpPr>
            <a:spLocks noGrp="1"/>
          </p:cNvSpPr>
          <p:nvPr>
            <p:ph type="title"/>
          </p:nvPr>
        </p:nvSpPr>
        <p:spPr>
          <a:xfrm>
            <a:off x="457200" y="-76200"/>
            <a:ext cx="8229600" cy="914400"/>
          </a:xfrm>
        </p:spPr>
        <p:txBody>
          <a:bodyPr/>
          <a:lstStyle/>
          <a:p>
            <a:r>
              <a:rPr lang="en-US" altLang="en-US" sz="3400" dirty="0">
                <a:latin typeface="Times New Roman" panose="02020603050405020304" pitchFamily="18" charset="0"/>
                <a:cs typeface="Times New Roman" panose="02020603050405020304" pitchFamily="18" charset="0"/>
              </a:rPr>
              <a:t>1. </a:t>
            </a:r>
            <a:r>
              <a:rPr lang="en-US" altLang="en-US" sz="3400" dirty="0" err="1">
                <a:latin typeface="Times New Roman" panose="02020603050405020304" pitchFamily="18" charset="0"/>
                <a:cs typeface="Times New Roman" panose="02020603050405020304" pitchFamily="18" charset="0"/>
              </a:rPr>
              <a:t>Giới</a:t>
            </a:r>
            <a:r>
              <a:rPr lang="en-US" altLang="en-US" sz="3400" dirty="0">
                <a:latin typeface="Times New Roman" panose="02020603050405020304" pitchFamily="18" charset="0"/>
                <a:cs typeface="Times New Roman" panose="02020603050405020304" pitchFamily="18" charset="0"/>
              </a:rPr>
              <a:t> </a:t>
            </a:r>
            <a:r>
              <a:rPr lang="en-US" altLang="en-US" sz="3400" dirty="0" err="1">
                <a:latin typeface="Times New Roman" panose="02020603050405020304" pitchFamily="18" charset="0"/>
                <a:cs typeface="Times New Roman" panose="02020603050405020304" pitchFamily="18" charset="0"/>
              </a:rPr>
              <a:t>thiệu</a:t>
            </a:r>
            <a:endParaRPr lang="en-US" altLang="en-US" sz="3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35E082B-52A3-45BF-9F89-2B87431207FF}"/>
              </a:ext>
            </a:extLst>
          </p:cNvPr>
          <p:cNvSpPr>
            <a:spLocks noGrp="1"/>
          </p:cNvSpPr>
          <p:nvPr>
            <p:ph idx="1"/>
          </p:nvPr>
        </p:nvSpPr>
        <p:spPr>
          <a:xfrm>
            <a:off x="381000" y="990600"/>
            <a:ext cx="8229600" cy="5248275"/>
          </a:xfrm>
        </p:spPr>
        <p:txBody>
          <a:bodyPr/>
          <a:lstStyle/>
          <a:p>
            <a:pPr marL="0">
              <a:lnSpc>
                <a:spcPct val="107000"/>
              </a:lnSpc>
              <a:spcBef>
                <a:spcPts val="0"/>
              </a:spcBef>
              <a:spcAft>
                <a:spcPts val="0"/>
              </a:spcAft>
            </a:pPr>
            <a:r>
              <a:rPr lang="en-US" sz="1800" dirty="0">
                <a:solidFill>
                  <a:srgbClr val="000000"/>
                </a:solidFill>
                <a:latin typeface="+mj-lt"/>
                <a:cs typeface="Times New Roman" panose="02020603050405020304" pitchFamily="18" charset="0"/>
              </a:rPr>
              <a:t>M</a:t>
            </a:r>
            <a:r>
              <a:rPr lang="vi-VN" sz="1800" dirty="0">
                <a:solidFill>
                  <a:srgbClr val="000000"/>
                </a:solidFill>
                <a:latin typeface="+mj-lt"/>
                <a:cs typeface="Times New Roman" panose="02020603050405020304" pitchFamily="18" charset="0"/>
              </a:rPr>
              <a:t>ục đích</a:t>
            </a:r>
            <a:r>
              <a:rPr lang="en-US" sz="1800" dirty="0">
                <a:solidFill>
                  <a:srgbClr val="000000"/>
                </a:solidFill>
                <a:latin typeface="+mj-lt"/>
                <a:cs typeface="Times New Roman" panose="02020603050405020304" pitchFamily="18" charset="0"/>
              </a:rPr>
              <a:t> </a:t>
            </a:r>
            <a:r>
              <a:rPr lang="en-US" sz="1800" dirty="0" err="1">
                <a:solidFill>
                  <a:srgbClr val="000000"/>
                </a:solidFill>
                <a:latin typeface="+mj-lt"/>
                <a:cs typeface="Times New Roman" panose="02020603050405020304" pitchFamily="18" charset="0"/>
              </a:rPr>
              <a:t>của</a:t>
            </a:r>
            <a:r>
              <a:rPr lang="en-US" sz="1800" dirty="0">
                <a:solidFill>
                  <a:srgbClr val="000000"/>
                </a:solidFill>
                <a:latin typeface="+mj-lt"/>
                <a:cs typeface="Times New Roman" panose="02020603050405020304" pitchFamily="18" charset="0"/>
              </a:rPr>
              <a:t> </a:t>
            </a:r>
            <a:r>
              <a:rPr lang="en-US" sz="1800" dirty="0" err="1">
                <a:solidFill>
                  <a:srgbClr val="000000"/>
                </a:solidFill>
                <a:latin typeface="+mj-lt"/>
                <a:cs typeface="Times New Roman" panose="02020603050405020304" pitchFamily="18" charset="0"/>
              </a:rPr>
              <a:t>công</a:t>
            </a:r>
            <a:r>
              <a:rPr lang="en-US" sz="1800" dirty="0">
                <a:solidFill>
                  <a:srgbClr val="000000"/>
                </a:solidFill>
                <a:latin typeface="+mj-lt"/>
                <a:cs typeface="Times New Roman" panose="02020603050405020304" pitchFamily="18" charset="0"/>
              </a:rPr>
              <a:t> </a:t>
            </a:r>
            <a:r>
              <a:rPr lang="en-US" sz="1800" dirty="0" err="1">
                <a:solidFill>
                  <a:srgbClr val="000000"/>
                </a:solidFill>
                <a:latin typeface="+mj-lt"/>
                <a:cs typeface="Times New Roman" panose="02020603050405020304" pitchFamily="18" charset="0"/>
              </a:rPr>
              <a:t>nghệ</a:t>
            </a:r>
            <a:r>
              <a:rPr lang="vi-VN" sz="1800" dirty="0">
                <a:solidFill>
                  <a:srgbClr val="000000"/>
                </a:solidFill>
                <a:latin typeface="+mj-lt"/>
                <a:cs typeface="Times New Roman" panose="02020603050405020304" pitchFamily="18" charset="0"/>
              </a:rPr>
              <a:t> như điều khiển giám sát và an ninh; tạo ra không gian sống thông minh; khảo sát trong nông nghiệp; trong lĩnh vực y tế</a:t>
            </a:r>
            <a:r>
              <a:rPr lang="en-US" sz="1800" dirty="0">
                <a:solidFill>
                  <a:srgbClr val="000000"/>
                </a:solidFill>
                <a:latin typeface="+mj-lt"/>
                <a:cs typeface="Times New Roman" panose="02020603050405020304" pitchFamily="18" charset="0"/>
              </a:rPr>
              <a:t>; </a:t>
            </a:r>
            <a:r>
              <a:rPr lang="vi-VN" sz="1800" dirty="0">
                <a:solidFill>
                  <a:srgbClr val="000000"/>
                </a:solidFill>
                <a:latin typeface="+mj-lt"/>
                <a:cs typeface="Times New Roman" panose="02020603050405020304" pitchFamily="18" charset="0"/>
              </a:rPr>
              <a:t>trong lĩnh vực quân sự, an ninh quốc phòng</a:t>
            </a:r>
            <a:r>
              <a:rPr lang="en-US" sz="1800" dirty="0">
                <a:solidFill>
                  <a:srgbClr val="000000"/>
                </a:solidFill>
                <a:latin typeface="+mj-lt"/>
                <a:cs typeface="Times New Roman" panose="02020603050405020304" pitchFamily="18" charset="0"/>
              </a:rPr>
              <a:t>…</a:t>
            </a:r>
          </a:p>
          <a:p>
            <a:pPr marL="0" marR="0" indent="0">
              <a:lnSpc>
                <a:spcPct val="107000"/>
              </a:lnSpc>
              <a:spcBef>
                <a:spcPts val="0"/>
              </a:spcBef>
              <a:spcAft>
                <a:spcPts val="0"/>
              </a:spcAft>
              <a:buNone/>
            </a:pPr>
            <a:endParaRPr lang="en-US" sz="1800" dirty="0">
              <a:solidFill>
                <a:srgbClr val="000000"/>
              </a:solidFill>
              <a:latin typeface="+mj-lt"/>
              <a:ea typeface="Times New Roman" panose="02020603050405020304" pitchFamily="18" charset="0"/>
              <a:cs typeface="Times New Roman" panose="02020603050405020304" pitchFamily="18" charset="0"/>
            </a:endParaRPr>
          </a:p>
          <a:p>
            <a:pPr marR="0">
              <a:lnSpc>
                <a:spcPct val="107000"/>
              </a:lnSpc>
              <a:spcBef>
                <a:spcPts val="0"/>
              </a:spcBef>
              <a:spcAft>
                <a:spcPts val="0"/>
              </a:spcAft>
              <a:buFont typeface="Wingdings" panose="05000000000000000000" pitchFamily="2" charset="2"/>
              <a:buChar char="Ø"/>
            </a:pPr>
            <a:r>
              <a:rPr lang="en-US" sz="2000" dirty="0" err="1">
                <a:solidFill>
                  <a:srgbClr val="000000"/>
                </a:solidFill>
                <a:latin typeface="+mj-lt"/>
                <a:ea typeface="Times New Roman" panose="02020603050405020304" pitchFamily="18" charset="0"/>
                <a:cs typeface="Times New Roman" panose="02020603050405020304" pitchFamily="18" charset="0"/>
              </a:rPr>
              <a:t>Tổng</a:t>
            </a:r>
            <a:r>
              <a:rPr lang="en-US" sz="2000" dirty="0">
                <a:solidFill>
                  <a:srgbClr val="000000"/>
                </a:solidFill>
                <a:latin typeface="+mj-lt"/>
                <a:ea typeface="Times New Roman" panose="02020603050405020304" pitchFamily="18" charset="0"/>
                <a:cs typeface="Times New Roman" panose="02020603050405020304" pitchFamily="18" charset="0"/>
              </a:rPr>
              <a:t> </a:t>
            </a:r>
            <a:r>
              <a:rPr lang="en-US" sz="2000" dirty="0" err="1">
                <a:solidFill>
                  <a:srgbClr val="000000"/>
                </a:solidFill>
                <a:latin typeface="+mj-lt"/>
                <a:ea typeface="Times New Roman" panose="02020603050405020304" pitchFamily="18" charset="0"/>
                <a:cs typeface="Times New Roman" panose="02020603050405020304" pitchFamily="18" charset="0"/>
              </a:rPr>
              <a:t>quan</a:t>
            </a:r>
            <a:r>
              <a:rPr lang="en-US" sz="2000" dirty="0">
                <a:solidFill>
                  <a:srgbClr val="000000"/>
                </a:solidFill>
                <a:latin typeface="+mj-lt"/>
                <a:ea typeface="Times New Roman" panose="02020603050405020304" pitchFamily="18" charset="0"/>
                <a:cs typeface="Times New Roman" panose="02020603050405020304" pitchFamily="18" charset="0"/>
              </a:rPr>
              <a:t> </a:t>
            </a:r>
            <a:r>
              <a:rPr lang="en-US" sz="2000" dirty="0" err="1">
                <a:solidFill>
                  <a:srgbClr val="000000"/>
                </a:solidFill>
                <a:latin typeface="+mj-lt"/>
                <a:ea typeface="Times New Roman" panose="02020603050405020304" pitchFamily="18" charset="0"/>
                <a:cs typeface="Times New Roman" panose="02020603050405020304" pitchFamily="18" charset="0"/>
              </a:rPr>
              <a:t>nội</a:t>
            </a:r>
            <a:r>
              <a:rPr lang="en-US" sz="2000" dirty="0">
                <a:solidFill>
                  <a:srgbClr val="000000"/>
                </a:solidFill>
                <a:latin typeface="+mj-lt"/>
                <a:ea typeface="Times New Roman" panose="02020603050405020304" pitchFamily="18" charset="0"/>
                <a:cs typeface="Times New Roman" panose="02020603050405020304" pitchFamily="18" charset="0"/>
              </a:rPr>
              <a:t> dung:</a:t>
            </a:r>
          </a:p>
          <a:p>
            <a:pPr marL="0" marR="0" indent="0">
              <a:lnSpc>
                <a:spcPct val="107000"/>
              </a:lnSpc>
              <a:spcBef>
                <a:spcPts val="0"/>
              </a:spcBef>
              <a:spcAft>
                <a:spcPts val="0"/>
              </a:spcAft>
              <a:buNone/>
            </a:pPr>
            <a:endParaRPr lang="en-US" sz="2000" dirty="0">
              <a:solidFill>
                <a:srgbClr val="000000"/>
              </a:solidFill>
              <a:latin typeface="+mj-lt"/>
              <a:ea typeface="Times New Roman" panose="02020603050405020304" pitchFamily="18" charset="0"/>
              <a:cs typeface="Times New Roman" panose="02020603050405020304" pitchFamily="18" charset="0"/>
            </a:endParaRPr>
          </a:p>
          <a:p>
            <a:pPr marL="569913" marR="0" indent="-107950">
              <a:lnSpc>
                <a:spcPct val="107000"/>
              </a:lnSpc>
              <a:spcBef>
                <a:spcPts val="0"/>
              </a:spcBef>
              <a:spcAft>
                <a:spcPts val="0"/>
              </a:spcAft>
            </a:pPr>
            <a:r>
              <a:rPr lang="en-US" sz="1800" dirty="0">
                <a:solidFill>
                  <a:srgbClr val="000000"/>
                </a:solidFill>
                <a:latin typeface="+mj-lt"/>
                <a:cs typeface="Times New Roman" panose="02020603050405020304" pitchFamily="18" charset="0"/>
              </a:rPr>
              <a:t> </a:t>
            </a:r>
            <a:r>
              <a:rPr lang="vi-VN" sz="1800" dirty="0">
                <a:solidFill>
                  <a:srgbClr val="000000"/>
                </a:solidFill>
                <a:latin typeface="+mj-lt"/>
                <a:cs typeface="Times New Roman" panose="02020603050405020304" pitchFamily="18" charset="0"/>
              </a:rPr>
              <a:t>Xem xét các giao thức quản lý di động hiện đại nhất trong Mạng cảm biến không dây (WSN) dựa trên công nghệ 6LoWPAN. Những ưu điểm và nhược điểm đối với các vấn đề về hiệu suất của từng giải pháp được nghiên cứu được nêu bật.</a:t>
            </a:r>
            <a:endParaRPr lang="en-US" sz="1800" dirty="0">
              <a:solidFill>
                <a:srgbClr val="000000"/>
              </a:solidFill>
              <a:latin typeface="+mj-lt"/>
              <a:cs typeface="Times New Roman" panose="02020603050405020304" pitchFamily="18" charset="0"/>
            </a:endParaRPr>
          </a:p>
          <a:p>
            <a:pPr marL="0" marR="0">
              <a:lnSpc>
                <a:spcPct val="107000"/>
              </a:lnSpc>
              <a:spcBef>
                <a:spcPts val="0"/>
              </a:spcBef>
              <a:spcAft>
                <a:spcPts val="0"/>
              </a:spcAft>
            </a:pPr>
            <a:endParaRPr lang="en-US" sz="1800" dirty="0">
              <a:solidFill>
                <a:srgbClr val="000000"/>
              </a:solidFill>
              <a:latin typeface="+mj-lt"/>
              <a:cs typeface="Times New Roman" panose="02020603050405020304" pitchFamily="18" charset="0"/>
            </a:endParaRPr>
          </a:p>
          <a:p>
            <a:pPr marL="569913" indent="-107950">
              <a:lnSpc>
                <a:spcPct val="107000"/>
              </a:lnSpc>
              <a:spcBef>
                <a:spcPts val="0"/>
              </a:spcBef>
              <a:spcAft>
                <a:spcPts val="0"/>
              </a:spcAft>
            </a:pPr>
            <a:r>
              <a:rPr lang="vi-VN" sz="1800" dirty="0">
                <a:solidFill>
                  <a:srgbClr val="000000"/>
                </a:solidFill>
                <a:latin typeface="+mj-lt"/>
                <a:cs typeface="Times New Roman" panose="02020603050405020304" pitchFamily="18" charset="0"/>
              </a:rPr>
              <a:t>Một nỗ lực phân loại các giao thức quản lý di động trong WSN được đề xuất, sau khi nghiên cứu các tiêu chí và cách tiếp cận khác nhau.</a:t>
            </a:r>
            <a:endParaRPr lang="en-US" sz="1800" dirty="0">
              <a:solidFill>
                <a:srgbClr val="000000"/>
              </a:solidFill>
              <a:latin typeface="+mj-lt"/>
              <a:cs typeface="Times New Roman" panose="02020603050405020304" pitchFamily="18" charset="0"/>
            </a:endParaRPr>
          </a:p>
          <a:p>
            <a:pPr marL="569913" indent="-107950">
              <a:lnSpc>
                <a:spcPct val="107000"/>
              </a:lnSpc>
              <a:spcBef>
                <a:spcPts val="0"/>
              </a:spcBef>
              <a:spcAft>
                <a:spcPts val="0"/>
              </a:spcAft>
            </a:pPr>
            <a:endParaRPr lang="en-US" sz="1800" dirty="0">
              <a:solidFill>
                <a:srgbClr val="000000"/>
              </a:solidFill>
              <a:latin typeface="+mj-lt"/>
              <a:cs typeface="Times New Roman" panose="02020603050405020304" pitchFamily="18" charset="0"/>
            </a:endParaRPr>
          </a:p>
          <a:p>
            <a:pPr marL="569913" indent="-107950">
              <a:lnSpc>
                <a:spcPct val="107000"/>
              </a:lnSpc>
              <a:spcBef>
                <a:spcPts val="0"/>
              </a:spcBef>
              <a:spcAft>
                <a:spcPts val="0"/>
              </a:spcAft>
            </a:pPr>
            <a:r>
              <a:rPr lang="vi-VN" sz="1800" dirty="0">
                <a:solidFill>
                  <a:srgbClr val="000000"/>
                </a:solidFill>
                <a:latin typeface="+mj-lt"/>
                <a:cs typeface="Times New Roman" panose="02020603050405020304" pitchFamily="18" charset="0"/>
              </a:rPr>
              <a:t>Một nghiên cứu so sánh về các giao thức hỗ trợ di động hiện có trong WSN được đề xuất và phân tích.</a:t>
            </a:r>
            <a:endParaRPr lang="en-US" sz="1800" dirty="0">
              <a:solidFill>
                <a:srgbClr val="000000"/>
              </a:solidFill>
              <a:latin typeface="+mj-lt"/>
              <a:cs typeface="Times New Roman" panose="02020603050405020304" pitchFamily="18" charset="0"/>
            </a:endParaRPr>
          </a:p>
          <a:p>
            <a:pPr marL="0" marR="0">
              <a:lnSpc>
                <a:spcPct val="107000"/>
              </a:lnSpc>
              <a:spcBef>
                <a:spcPts val="0"/>
              </a:spcBef>
              <a:spcAft>
                <a:spcPts val="0"/>
              </a:spcAft>
            </a:pPr>
            <a:endParaRPr lang="en-US" sz="1800" dirty="0">
              <a:solidFill>
                <a:srgbClr val="000000"/>
              </a:solidFill>
              <a:latin typeface="Times" panose="02020603050405020304" pitchFamily="18" charset="0"/>
              <a:ea typeface="Times New Roman" panose="02020603050405020304" pitchFamily="18" charset="0"/>
            </a:endParaRPr>
          </a:p>
          <a:p>
            <a:pPr marL="0" marR="0">
              <a:lnSpc>
                <a:spcPct val="107000"/>
              </a:lnSpc>
              <a:spcBef>
                <a:spcPts val="0"/>
              </a:spcBef>
              <a:spcAft>
                <a:spcPts val="0"/>
              </a:spcAft>
            </a:pPr>
            <a:endParaRPr lang="en-US" dirty="0"/>
          </a:p>
        </p:txBody>
      </p:sp>
      <p:sp>
        <p:nvSpPr>
          <p:cNvPr id="5" name="TextBox 4">
            <a:extLst>
              <a:ext uri="{FF2B5EF4-FFF2-40B4-BE49-F238E27FC236}">
                <a16:creationId xmlns:a16="http://schemas.microsoft.com/office/drawing/2014/main" id="{5600D412-D847-4F86-9EF9-C6C7BC723BDF}"/>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2</a:t>
            </a:r>
          </a:p>
        </p:txBody>
      </p:sp>
    </p:spTree>
  </p:cSld>
  <p:clrMapOvr>
    <a:masterClrMapping/>
  </p:clrMapOvr>
  <mc:AlternateContent xmlns:mc="http://schemas.openxmlformats.org/markup-compatibility/2006">
    <mc:Choice xmlns:p14="http://schemas.microsoft.com/office/powerpoint/2010/main" Requires="p14">
      <p:transition p14:dur="0" advClick="0" advTm="7000"/>
    </mc:Choice>
    <mc:Fallback>
      <p:transition advClick="0" advTm="7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DD1B-9DB2-4316-93F2-66A5A8CE0C4A}"/>
              </a:ext>
            </a:extLst>
          </p:cNvPr>
          <p:cNvSpPr>
            <a:spLocks noGrp="1"/>
          </p:cNvSpPr>
          <p:nvPr>
            <p:ph type="title"/>
          </p:nvPr>
        </p:nvSpPr>
        <p:spPr>
          <a:xfrm>
            <a:off x="685800" y="290513"/>
            <a:ext cx="8229600" cy="212725"/>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853B269D-4EDA-4EFB-865A-D870C6C1DDAB}"/>
              </a:ext>
            </a:extLst>
          </p:cNvPr>
          <p:cNvSpPr>
            <a:spLocks noGrp="1"/>
          </p:cNvSpPr>
          <p:nvPr>
            <p:ph idx="1"/>
          </p:nvPr>
        </p:nvSpPr>
        <p:spPr>
          <a:xfrm>
            <a:off x="533400" y="1219200"/>
            <a:ext cx="8077200" cy="4267200"/>
          </a:xfrm>
        </p:spPr>
        <p:txBody>
          <a:bodyPr/>
          <a:lstStyle/>
          <a:p>
            <a:pPr marL="342900" lvl="1" indent="-342900">
              <a:spcBef>
                <a:spcPts val="1800"/>
              </a:spcBef>
              <a:spcAft>
                <a:spcPts val="1200"/>
              </a:spcAft>
              <a:buFont typeface="Wingdings" panose="05000000000000000000" pitchFamily="2" charset="2"/>
              <a:buChar char="v"/>
            </a:pPr>
            <a:r>
              <a:rPr lang="en-US" sz="2400" b="1" dirty="0" err="1"/>
              <a:t>Các</a:t>
            </a:r>
            <a:r>
              <a:rPr lang="en-US" sz="2400" b="1" dirty="0"/>
              <a:t> </a:t>
            </a:r>
            <a:r>
              <a:rPr lang="en-US" sz="2400" b="1" dirty="0" err="1"/>
              <a:t>giao</a:t>
            </a:r>
            <a:r>
              <a:rPr lang="en-US" sz="2400" b="1" dirty="0"/>
              <a:t> </a:t>
            </a:r>
            <a:r>
              <a:rPr lang="en-US" sz="2400" b="1" dirty="0" err="1"/>
              <a:t>thức</a:t>
            </a:r>
            <a:r>
              <a:rPr lang="en-US" sz="2400" b="1" dirty="0"/>
              <a:t> </a:t>
            </a:r>
            <a:r>
              <a:rPr lang="en-US" sz="2400" b="1" dirty="0" err="1"/>
              <a:t>hỗ</a:t>
            </a:r>
            <a:r>
              <a:rPr lang="en-US" sz="2400" b="1" dirty="0"/>
              <a:t> </a:t>
            </a:r>
            <a:r>
              <a:rPr lang="en-US" sz="2400" b="1" dirty="0" err="1"/>
              <a:t>trợ</a:t>
            </a:r>
            <a:r>
              <a:rPr lang="en-US" sz="2400" b="1" dirty="0"/>
              <a:t> </a:t>
            </a:r>
            <a:r>
              <a:rPr lang="en-US" sz="2400" b="1" dirty="0" err="1"/>
              <a:t>tính</a:t>
            </a:r>
            <a:r>
              <a:rPr lang="en-US" sz="2400" b="1" dirty="0"/>
              <a:t> di </a:t>
            </a:r>
            <a:r>
              <a:rPr lang="en-US" sz="2400" b="1" dirty="0" err="1"/>
              <a:t>động</a:t>
            </a:r>
            <a:r>
              <a:rPr lang="en-US" sz="2400" b="1" dirty="0"/>
              <a:t> </a:t>
            </a:r>
            <a:r>
              <a:rPr lang="en-US" sz="2400" b="1" dirty="0" err="1"/>
              <a:t>cho</a:t>
            </a:r>
            <a:r>
              <a:rPr lang="en-US" sz="2400" b="1" dirty="0"/>
              <a:t> </a:t>
            </a:r>
            <a:r>
              <a:rPr lang="en-US" sz="2400" b="1" dirty="0" err="1"/>
              <a:t>Mạng</a:t>
            </a:r>
            <a:r>
              <a:rPr lang="en-US" sz="2400" b="1" dirty="0"/>
              <a:t> IPv6 di </a:t>
            </a:r>
            <a:r>
              <a:rPr lang="en-US" sz="2400" b="1" dirty="0" err="1"/>
              <a:t>động</a:t>
            </a:r>
            <a:endParaRPr lang="en-US" sz="2400" b="1" dirty="0"/>
          </a:p>
          <a:p>
            <a:pPr marL="342900" lvl="1" indent="-342900">
              <a:spcBef>
                <a:spcPts val="1800"/>
              </a:spcBef>
              <a:spcAft>
                <a:spcPts val="1200"/>
              </a:spcAft>
              <a:buFont typeface="Wingdings" panose="05000000000000000000" pitchFamily="2" charset="2"/>
              <a:buChar char="v"/>
            </a:pPr>
            <a:r>
              <a:rPr lang="en-US" sz="2400" b="1" dirty="0" err="1"/>
              <a:t>Các</a:t>
            </a:r>
            <a:r>
              <a:rPr lang="en-US" sz="2400" b="1" dirty="0"/>
              <a:t> </a:t>
            </a:r>
            <a:r>
              <a:rPr lang="en-US" sz="2400" b="1" dirty="0" err="1"/>
              <a:t>giao</a:t>
            </a:r>
            <a:r>
              <a:rPr lang="en-US" sz="2400" b="1" dirty="0"/>
              <a:t> </a:t>
            </a:r>
            <a:r>
              <a:rPr lang="en-US" sz="2400" b="1" dirty="0" err="1"/>
              <a:t>thức</a:t>
            </a:r>
            <a:r>
              <a:rPr lang="en-US" sz="2400" b="1" dirty="0"/>
              <a:t> </a:t>
            </a:r>
            <a:r>
              <a:rPr lang="en-US" sz="2400" b="1" dirty="0" err="1"/>
              <a:t>hỗ</a:t>
            </a:r>
            <a:r>
              <a:rPr lang="en-US" sz="2400" b="1" dirty="0"/>
              <a:t> </a:t>
            </a:r>
            <a:r>
              <a:rPr lang="en-US" sz="2400" b="1" dirty="0" err="1"/>
              <a:t>trợ</a:t>
            </a:r>
            <a:r>
              <a:rPr lang="en-US" sz="2400" b="1" dirty="0"/>
              <a:t> </a:t>
            </a:r>
            <a:r>
              <a:rPr lang="en-US" sz="2400" b="1" dirty="0" err="1"/>
              <a:t>tính</a:t>
            </a:r>
            <a:r>
              <a:rPr lang="en-US" sz="2400" b="1" dirty="0"/>
              <a:t> di </a:t>
            </a:r>
            <a:r>
              <a:rPr lang="en-US" sz="2400" b="1" dirty="0" err="1"/>
              <a:t>động</a:t>
            </a:r>
            <a:r>
              <a:rPr lang="en-US" sz="2400" b="1" dirty="0"/>
              <a:t> </a:t>
            </a:r>
            <a:r>
              <a:rPr lang="en-US" sz="2400" b="1" dirty="0" err="1"/>
              <a:t>cho</a:t>
            </a:r>
            <a:r>
              <a:rPr lang="en-US" sz="2400" b="1" dirty="0"/>
              <a:t> </a:t>
            </a:r>
            <a:r>
              <a:rPr lang="en-US" sz="2400" b="1" dirty="0" err="1"/>
              <a:t>Mạng</a:t>
            </a:r>
            <a:r>
              <a:rPr lang="en-US" sz="2400" b="1" dirty="0"/>
              <a:t> </a:t>
            </a:r>
            <a:r>
              <a:rPr lang="en-US" sz="2400" b="1" dirty="0" err="1"/>
              <a:t>cảm</a:t>
            </a:r>
            <a:r>
              <a:rPr lang="en-US" sz="2400" b="1" dirty="0"/>
              <a:t> </a:t>
            </a:r>
            <a:r>
              <a:rPr lang="en-US" sz="2400" b="1" dirty="0" err="1"/>
              <a:t>biến</a:t>
            </a:r>
            <a:endParaRPr lang="en-US" sz="2400" b="1" dirty="0"/>
          </a:p>
          <a:p>
            <a:pPr marL="342900" lvl="1" indent="-342900">
              <a:spcBef>
                <a:spcPts val="1800"/>
              </a:spcBef>
              <a:spcAft>
                <a:spcPts val="1200"/>
              </a:spcAft>
              <a:buFont typeface="Wingdings" panose="05000000000000000000" pitchFamily="2" charset="2"/>
              <a:buChar char="v"/>
            </a:pPr>
            <a:r>
              <a:rPr lang="vi-VN" sz="2400" b="1" dirty="0"/>
              <a:t>Các giao thức hỗ trợ tính di động cho mạng 6LoWPAN mà không cần xem xét đa bước</a:t>
            </a:r>
            <a:endParaRPr lang="en-US" sz="2400" b="1" dirty="0"/>
          </a:p>
          <a:p>
            <a:pPr marL="342900" lvl="1" indent="-342900">
              <a:spcBef>
                <a:spcPts val="1800"/>
              </a:spcBef>
              <a:spcAft>
                <a:spcPts val="1200"/>
              </a:spcAft>
              <a:buFont typeface="Wingdings" panose="05000000000000000000" pitchFamily="2" charset="2"/>
              <a:buChar char="v"/>
            </a:pPr>
            <a:r>
              <a:rPr lang="vi-VN" sz="2400" b="1" dirty="0"/>
              <a:t>Các giao thức hỗ trợ tính di động cho mạng 6LoWPAN với</a:t>
            </a:r>
            <a:r>
              <a:rPr lang="en-US" sz="2400" b="1" dirty="0"/>
              <a:t> </a:t>
            </a:r>
            <a:r>
              <a:rPr lang="vi-VN" sz="2400" b="1" dirty="0"/>
              <a:t>cân nhắc nhiều bước</a:t>
            </a:r>
            <a:endParaRPr lang="en-US" sz="2400" b="1" dirty="0"/>
          </a:p>
          <a:p>
            <a:pPr marL="342900" lvl="1" indent="-342900">
              <a:buFont typeface="Wingdings" panose="05000000000000000000" pitchFamily="2" charset="2"/>
              <a:buChar char="v"/>
            </a:pPr>
            <a:endParaRPr lang="en-US" sz="2000" dirty="0"/>
          </a:p>
          <a:p>
            <a:pPr marL="342900" lvl="1" indent="-342900">
              <a:buFont typeface="Wingdings" panose="05000000000000000000" pitchFamily="2" charset="2"/>
              <a:buChar char="v"/>
            </a:pPr>
            <a:endParaRPr lang="en-US" sz="2000" dirty="0"/>
          </a:p>
          <a:p>
            <a:pPr marL="0" lvl="1" indent="0">
              <a:buNone/>
            </a:pPr>
            <a:endParaRPr lang="en-US" sz="2000" dirty="0"/>
          </a:p>
          <a:p>
            <a:pPr marL="0" lvl="1" indent="0">
              <a:buNone/>
            </a:pPr>
            <a:endParaRPr lang="en-US" sz="2000" dirty="0"/>
          </a:p>
          <a:p>
            <a:pPr marL="0" lvl="1" indent="0">
              <a:buNone/>
            </a:pPr>
            <a:endParaRPr lang="en-US" sz="2000" dirty="0"/>
          </a:p>
          <a:p>
            <a:pPr marL="457200" lvl="1" indent="0">
              <a:buNone/>
            </a:pPr>
            <a:endParaRPr lang="en-US" altLang="en-US" sz="16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A4E78A-FB44-4367-8B0E-87BFE464D089}"/>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29</a:t>
            </a:r>
          </a:p>
        </p:txBody>
      </p:sp>
    </p:spTree>
  </p:cSld>
  <p:clrMapOvr>
    <a:masterClrMapping/>
  </p:clrMapOvr>
  <p:transition advClick="0" advTm="7000">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559775-825C-47BC-9A28-EB9665A76764}"/>
              </a:ext>
            </a:extLst>
          </p:cNvPr>
          <p:cNvSpPr>
            <a:spLocks noGrp="1"/>
          </p:cNvSpPr>
          <p:nvPr>
            <p:ph type="title"/>
          </p:nvPr>
        </p:nvSpPr>
        <p:spPr>
          <a:xfrm>
            <a:off x="1066800" y="76200"/>
            <a:ext cx="7391400" cy="563562"/>
          </a:xfrm>
        </p:spPr>
        <p:txBody>
          <a:bodyPr>
            <a:noAutofit/>
          </a:bodyPr>
          <a:lstStyle/>
          <a:p>
            <a:pPr lvl="1">
              <a:spcBef>
                <a:spcPts val="1800"/>
              </a:spcBef>
              <a:spcAft>
                <a:spcPts val="1200"/>
              </a:spcAft>
            </a:pPr>
            <a:r>
              <a:rPr lang="en-US" sz="1800" dirty="0" err="1"/>
              <a:t>Phân</a:t>
            </a:r>
            <a:r>
              <a:rPr lang="en-US" sz="1800" dirty="0"/>
              <a:t> </a:t>
            </a:r>
            <a:r>
              <a:rPr lang="en-US" sz="1800" dirty="0" err="1"/>
              <a:t>loại</a:t>
            </a:r>
            <a:r>
              <a:rPr lang="en-US" sz="1800" dirty="0"/>
              <a:t> </a:t>
            </a:r>
            <a:r>
              <a:rPr lang="en-US" sz="1800" dirty="0" err="1"/>
              <a:t>các</a:t>
            </a:r>
            <a:r>
              <a:rPr lang="en-US" sz="1800" dirty="0"/>
              <a:t> </a:t>
            </a:r>
            <a:r>
              <a:rPr lang="en-US" sz="1800" dirty="0" err="1"/>
              <a:t>giao</a:t>
            </a:r>
            <a:r>
              <a:rPr lang="en-US" sz="1800" dirty="0"/>
              <a:t> </a:t>
            </a:r>
            <a:r>
              <a:rPr lang="en-US" sz="1800" dirty="0" err="1"/>
              <a:t>thức</a:t>
            </a:r>
            <a:r>
              <a:rPr lang="en-US" sz="1800" dirty="0"/>
              <a:t> </a:t>
            </a:r>
            <a:r>
              <a:rPr lang="en-US" sz="1800" dirty="0" err="1"/>
              <a:t>hỗ</a:t>
            </a:r>
            <a:r>
              <a:rPr lang="en-US" sz="1800" dirty="0"/>
              <a:t> </a:t>
            </a:r>
            <a:r>
              <a:rPr lang="en-US" sz="1800" dirty="0" err="1"/>
              <a:t>trợ</a:t>
            </a:r>
            <a:r>
              <a:rPr lang="en-US" sz="1800" dirty="0"/>
              <a:t> di </a:t>
            </a:r>
            <a:r>
              <a:rPr lang="en-US" sz="1800" dirty="0" err="1"/>
              <a:t>động</a:t>
            </a:r>
            <a:r>
              <a:rPr lang="en-US" sz="1800" dirty="0"/>
              <a:t> </a:t>
            </a:r>
            <a:r>
              <a:rPr lang="en-US" sz="1800" dirty="0" err="1"/>
              <a:t>cho</a:t>
            </a:r>
            <a:r>
              <a:rPr lang="en-US" sz="1800" dirty="0"/>
              <a:t> </a:t>
            </a:r>
            <a:r>
              <a:rPr lang="en-US" sz="1800" dirty="0" err="1"/>
              <a:t>Mạng</a:t>
            </a:r>
            <a:r>
              <a:rPr lang="en-US" sz="1800" dirty="0"/>
              <a:t> IPv6 di </a:t>
            </a:r>
            <a:r>
              <a:rPr lang="en-US" sz="1800" dirty="0" err="1"/>
              <a:t>động</a:t>
            </a:r>
            <a:endParaRPr lang="en-US" sz="1800" dirty="0"/>
          </a:p>
        </p:txBody>
      </p:sp>
      <p:pic>
        <p:nvPicPr>
          <p:cNvPr id="7" name="Picture 6">
            <a:extLst>
              <a:ext uri="{FF2B5EF4-FFF2-40B4-BE49-F238E27FC236}">
                <a16:creationId xmlns:a16="http://schemas.microsoft.com/office/drawing/2014/main" id="{8E2C9976-73F7-4C83-82AB-5398278BF87F}"/>
              </a:ext>
            </a:extLst>
          </p:cNvPr>
          <p:cNvPicPr/>
          <p:nvPr/>
        </p:nvPicPr>
        <p:blipFill>
          <a:blip r:embed="rId2"/>
          <a:stretch>
            <a:fillRect/>
          </a:stretch>
        </p:blipFill>
        <p:spPr>
          <a:xfrm>
            <a:off x="-685800" y="812138"/>
            <a:ext cx="5257800" cy="5723577"/>
          </a:xfrm>
          <a:prstGeom prst="rect">
            <a:avLst/>
          </a:prstGeom>
        </p:spPr>
      </p:pic>
      <p:sp>
        <p:nvSpPr>
          <p:cNvPr id="10" name="TextBox 9">
            <a:extLst>
              <a:ext uri="{FF2B5EF4-FFF2-40B4-BE49-F238E27FC236}">
                <a16:creationId xmlns:a16="http://schemas.microsoft.com/office/drawing/2014/main" id="{F9C7436A-A2F2-4F57-980F-9E63A3D14E61}"/>
              </a:ext>
            </a:extLst>
          </p:cNvPr>
          <p:cNvSpPr txBox="1"/>
          <p:nvPr/>
        </p:nvSpPr>
        <p:spPr>
          <a:xfrm>
            <a:off x="3962400" y="841849"/>
            <a:ext cx="5181600" cy="5816977"/>
          </a:xfrm>
          <a:prstGeom prst="rect">
            <a:avLst/>
          </a:prstGeom>
          <a:noFill/>
        </p:spPr>
        <p:txBody>
          <a:bodyPr wrap="square">
            <a:spAutoFit/>
          </a:bodyPr>
          <a:lstStyle/>
          <a:p>
            <a:pPr marL="285750" indent="-285750">
              <a:spcBef>
                <a:spcPts val="300"/>
              </a:spcBef>
              <a:buFont typeface="Wingdings" panose="05000000000000000000" pitchFamily="2" charset="2"/>
              <a:buChar char="q"/>
            </a:pPr>
            <a:r>
              <a:rPr lang="en-US" dirty="0" err="1"/>
              <a:t>Không</a:t>
            </a:r>
            <a:r>
              <a:rPr lang="en-US" dirty="0"/>
              <a:t> </a:t>
            </a:r>
            <a:r>
              <a:rPr lang="en-US" dirty="0" err="1"/>
              <a:t>có</a:t>
            </a:r>
            <a:r>
              <a:rPr lang="en-US" dirty="0"/>
              <a:t> </a:t>
            </a:r>
            <a:r>
              <a:rPr lang="en-US" dirty="0" err="1"/>
              <a:t>đa</a:t>
            </a:r>
            <a:r>
              <a:rPr lang="en-US" dirty="0"/>
              <a:t> </a:t>
            </a:r>
            <a:r>
              <a:rPr lang="en-US" dirty="0" err="1"/>
              <a:t>chặng</a:t>
            </a:r>
            <a:r>
              <a:rPr lang="en-US" dirty="0"/>
              <a:t> (Without multi-hop)</a:t>
            </a:r>
          </a:p>
          <a:p>
            <a:pPr marL="285750" indent="-285750">
              <a:spcBef>
                <a:spcPts val="300"/>
              </a:spcBef>
              <a:buFont typeface="Wingdings" panose="05000000000000000000" pitchFamily="2" charset="2"/>
              <a:buChar char="q"/>
            </a:pPr>
            <a:r>
              <a:rPr lang="en-US" dirty="0" err="1"/>
              <a:t>Nút</a:t>
            </a:r>
            <a:r>
              <a:rPr lang="en-US" dirty="0"/>
              <a:t> di </a:t>
            </a:r>
            <a:r>
              <a:rPr lang="en-US" dirty="0" err="1"/>
              <a:t>động</a:t>
            </a:r>
            <a:r>
              <a:rPr lang="en-US" dirty="0"/>
              <a:t> (Node mobility)</a:t>
            </a:r>
          </a:p>
          <a:p>
            <a:pPr marL="285750" indent="-285750">
              <a:spcBef>
                <a:spcPts val="300"/>
              </a:spcBef>
              <a:buFont typeface="Wingdings" panose="05000000000000000000" pitchFamily="2" charset="2"/>
              <a:buChar char="q"/>
            </a:pPr>
            <a:r>
              <a:rPr lang="en-US" dirty="0" err="1"/>
              <a:t>Không</a:t>
            </a:r>
            <a:r>
              <a:rPr lang="en-US" dirty="0"/>
              <a:t> </a:t>
            </a:r>
            <a:r>
              <a:rPr lang="en-US" dirty="0" err="1"/>
              <a:t>có</a:t>
            </a:r>
            <a:r>
              <a:rPr lang="en-US" dirty="0"/>
              <a:t> chu </a:t>
            </a:r>
            <a:r>
              <a:rPr lang="en-US" dirty="0" err="1"/>
              <a:t>kỳ</a:t>
            </a:r>
            <a:r>
              <a:rPr lang="en-US" dirty="0"/>
              <a:t> </a:t>
            </a:r>
            <a:r>
              <a:rPr lang="en-US" dirty="0" err="1"/>
              <a:t>nhiệm</a:t>
            </a:r>
            <a:r>
              <a:rPr lang="en-US" dirty="0"/>
              <a:t> </a:t>
            </a:r>
            <a:r>
              <a:rPr lang="en-US" dirty="0" err="1"/>
              <a:t>vụ</a:t>
            </a:r>
            <a:r>
              <a:rPr lang="en-US" dirty="0"/>
              <a:t> (Without duty cycle)</a:t>
            </a:r>
          </a:p>
          <a:p>
            <a:pPr marL="285750" indent="-285750">
              <a:spcBef>
                <a:spcPts val="300"/>
              </a:spcBef>
              <a:buFont typeface="Wingdings" panose="05000000000000000000" pitchFamily="2" charset="2"/>
              <a:buChar char="q"/>
            </a:pPr>
            <a:r>
              <a:rPr lang="en-US" dirty="0" err="1"/>
              <a:t>Tránh</a:t>
            </a:r>
            <a:r>
              <a:rPr lang="en-US" dirty="0"/>
              <a:t> </a:t>
            </a:r>
            <a:r>
              <a:rPr lang="en-US" dirty="0" err="1"/>
              <a:t>định</a:t>
            </a:r>
            <a:r>
              <a:rPr lang="en-US" dirty="0"/>
              <a:t> </a:t>
            </a:r>
            <a:r>
              <a:rPr lang="en-US" dirty="0" err="1"/>
              <a:t>tuyến</a:t>
            </a:r>
            <a:r>
              <a:rPr lang="en-US" dirty="0"/>
              <a:t> tam </a:t>
            </a:r>
            <a:r>
              <a:rPr lang="en-US" dirty="0" err="1"/>
              <a:t>giác</a:t>
            </a:r>
            <a:r>
              <a:rPr lang="en-US" dirty="0"/>
              <a:t> (Avoid triangle routing)</a:t>
            </a:r>
          </a:p>
          <a:p>
            <a:pPr marL="285750" indent="-285750">
              <a:spcBef>
                <a:spcPts val="300"/>
              </a:spcBef>
              <a:buFont typeface="Wingdings" panose="05000000000000000000" pitchFamily="2" charset="2"/>
              <a:buChar char="q"/>
            </a:pPr>
            <a:r>
              <a:rPr lang="en-US" dirty="0" err="1"/>
              <a:t>Cân</a:t>
            </a:r>
            <a:r>
              <a:rPr lang="en-US" dirty="0"/>
              <a:t> </a:t>
            </a:r>
            <a:r>
              <a:rPr lang="en-US" dirty="0" err="1"/>
              <a:t>nhắc</a:t>
            </a:r>
            <a:r>
              <a:rPr lang="en-US" dirty="0"/>
              <a:t> </a:t>
            </a:r>
            <a:r>
              <a:rPr lang="en-US" dirty="0" err="1"/>
              <a:t>về</a:t>
            </a:r>
            <a:r>
              <a:rPr lang="en-US" dirty="0"/>
              <a:t> </a:t>
            </a:r>
            <a:r>
              <a:rPr lang="en-US" dirty="0" err="1"/>
              <a:t>bảo</a:t>
            </a:r>
            <a:r>
              <a:rPr lang="en-US" dirty="0"/>
              <a:t> </a:t>
            </a:r>
            <a:r>
              <a:rPr lang="en-US" dirty="0" err="1"/>
              <a:t>mật</a:t>
            </a:r>
            <a:r>
              <a:rPr lang="en-US" dirty="0"/>
              <a:t> (Security)</a:t>
            </a:r>
          </a:p>
          <a:p>
            <a:pPr marL="285750" indent="-285750">
              <a:spcBef>
                <a:spcPts val="300"/>
              </a:spcBef>
              <a:buFont typeface="Wingdings" panose="05000000000000000000" pitchFamily="2" charset="2"/>
              <a:buChar char="q"/>
            </a:pPr>
            <a:r>
              <a:rPr lang="en-US" dirty="0" err="1"/>
              <a:t>Phản</a:t>
            </a:r>
            <a:r>
              <a:rPr lang="en-US" dirty="0"/>
              <a:t> </a:t>
            </a:r>
            <a:r>
              <a:rPr lang="en-US" dirty="0" err="1"/>
              <a:t>ứng</a:t>
            </a:r>
            <a:r>
              <a:rPr lang="en-US" dirty="0"/>
              <a:t> (Reactive)</a:t>
            </a:r>
          </a:p>
          <a:p>
            <a:pPr marL="285750" indent="-285750">
              <a:spcBef>
                <a:spcPts val="300"/>
              </a:spcBef>
              <a:buFont typeface="Wingdings" panose="05000000000000000000" pitchFamily="2" charset="2"/>
              <a:buChar char="q"/>
            </a:pPr>
            <a:r>
              <a:rPr lang="en-US" dirty="0" err="1"/>
              <a:t>Chủ</a:t>
            </a:r>
            <a:r>
              <a:rPr lang="en-US" dirty="0"/>
              <a:t> </a:t>
            </a:r>
            <a:r>
              <a:rPr lang="en-US" dirty="0" err="1"/>
              <a:t>động</a:t>
            </a:r>
            <a:r>
              <a:rPr lang="en-US" dirty="0"/>
              <a:t> (</a:t>
            </a:r>
            <a:r>
              <a:rPr lang="en-US" dirty="0" err="1"/>
              <a:t>Proactice</a:t>
            </a:r>
            <a:r>
              <a:rPr lang="en-US" dirty="0"/>
              <a:t>)</a:t>
            </a:r>
          </a:p>
          <a:p>
            <a:pPr marL="285750" indent="-285750">
              <a:spcBef>
                <a:spcPts val="300"/>
              </a:spcBef>
              <a:buFont typeface="Wingdings" panose="05000000000000000000" pitchFamily="2" charset="2"/>
              <a:buChar char="q"/>
            </a:pPr>
            <a:r>
              <a:rPr lang="en-US" dirty="0" err="1"/>
              <a:t>Tính</a:t>
            </a:r>
            <a:r>
              <a:rPr lang="en-US" dirty="0"/>
              <a:t> di </a:t>
            </a:r>
            <a:r>
              <a:rPr lang="en-US" dirty="0" err="1"/>
              <a:t>động</a:t>
            </a:r>
            <a:r>
              <a:rPr lang="en-US" dirty="0"/>
              <a:t> </a:t>
            </a:r>
            <a:r>
              <a:rPr lang="en-US" dirty="0" err="1"/>
              <a:t>vĩ</a:t>
            </a:r>
            <a:r>
              <a:rPr lang="en-US" dirty="0"/>
              <a:t> </a:t>
            </a:r>
            <a:r>
              <a:rPr lang="en-US" dirty="0" err="1"/>
              <a:t>mô</a:t>
            </a:r>
            <a:r>
              <a:rPr lang="en-US" dirty="0"/>
              <a:t> (Macro mobility)</a:t>
            </a:r>
          </a:p>
          <a:p>
            <a:pPr marL="285750" indent="-285750">
              <a:spcBef>
                <a:spcPts val="300"/>
              </a:spcBef>
              <a:buFont typeface="Wingdings" panose="05000000000000000000" pitchFamily="2" charset="2"/>
              <a:buChar char="q"/>
            </a:pPr>
            <a:r>
              <a:rPr lang="en-US" dirty="0"/>
              <a:t>K</a:t>
            </a:r>
            <a:r>
              <a:rPr lang="vi-VN" dirty="0"/>
              <a:t>hông có thực thể địa phương</a:t>
            </a:r>
            <a:r>
              <a:rPr lang="en-US" dirty="0"/>
              <a:t> (Without Local entity)</a:t>
            </a:r>
          </a:p>
          <a:p>
            <a:pPr marL="285750" indent="-285750">
              <a:spcBef>
                <a:spcPts val="300"/>
              </a:spcBef>
              <a:buFont typeface="Wingdings" panose="05000000000000000000" pitchFamily="2" charset="2"/>
              <a:buChar char="q"/>
            </a:pPr>
            <a:r>
              <a:rPr lang="en-US" dirty="0" err="1"/>
              <a:t>Tính</a:t>
            </a:r>
            <a:r>
              <a:rPr lang="en-US" dirty="0"/>
              <a:t> di </a:t>
            </a:r>
            <a:r>
              <a:rPr lang="en-US" dirty="0" err="1"/>
              <a:t>động</a:t>
            </a:r>
            <a:r>
              <a:rPr lang="en-US" dirty="0"/>
              <a:t> </a:t>
            </a:r>
            <a:r>
              <a:rPr lang="en-US" dirty="0" err="1"/>
              <a:t>dựa</a:t>
            </a:r>
            <a:r>
              <a:rPr lang="en-US" dirty="0"/>
              <a:t> </a:t>
            </a:r>
            <a:r>
              <a:rPr lang="en-US" dirty="0" err="1"/>
              <a:t>trên</a:t>
            </a:r>
            <a:r>
              <a:rPr lang="en-US" dirty="0"/>
              <a:t> </a:t>
            </a:r>
            <a:r>
              <a:rPr lang="en-US" dirty="0" err="1"/>
              <a:t>máy</a:t>
            </a:r>
            <a:r>
              <a:rPr lang="en-US" dirty="0"/>
              <a:t> </a:t>
            </a:r>
            <a:r>
              <a:rPr lang="en-US" dirty="0" err="1"/>
              <a:t>chủ</a:t>
            </a:r>
            <a:r>
              <a:rPr lang="en-US" dirty="0"/>
              <a:t> (Host based mobility)</a:t>
            </a:r>
          </a:p>
          <a:p>
            <a:pPr marL="285750" indent="-285750">
              <a:spcBef>
                <a:spcPts val="300"/>
              </a:spcBef>
              <a:buFont typeface="Wingdings" panose="05000000000000000000" pitchFamily="2" charset="2"/>
              <a:buChar char="q"/>
            </a:pPr>
            <a:r>
              <a:rPr lang="en-US" dirty="0"/>
              <a:t>Di </a:t>
            </a:r>
            <a:r>
              <a:rPr lang="en-US" dirty="0" err="1"/>
              <a:t>động</a:t>
            </a:r>
            <a:r>
              <a:rPr lang="en-US" dirty="0"/>
              <a:t> vi </a:t>
            </a:r>
            <a:r>
              <a:rPr lang="en-US" dirty="0" err="1"/>
              <a:t>mô</a:t>
            </a:r>
            <a:r>
              <a:rPr lang="en-US" dirty="0"/>
              <a:t> (Micro mobility)</a:t>
            </a:r>
          </a:p>
          <a:p>
            <a:pPr marL="285750" indent="-285750">
              <a:spcBef>
                <a:spcPts val="300"/>
              </a:spcBef>
              <a:buFont typeface="Wingdings" panose="05000000000000000000" pitchFamily="2" charset="2"/>
              <a:buChar char="q"/>
            </a:pPr>
            <a:r>
              <a:rPr lang="en-US" dirty="0"/>
              <a:t>T</a:t>
            </a:r>
            <a:r>
              <a:rPr lang="vi-VN" dirty="0"/>
              <a:t>hực thể địa phương cho tính di động vi mô</a:t>
            </a:r>
            <a:r>
              <a:rPr lang="en-US" dirty="0"/>
              <a:t> (Local entity for micro mobility)</a:t>
            </a:r>
          </a:p>
          <a:p>
            <a:pPr marL="285750" indent="-285750">
              <a:spcBef>
                <a:spcPts val="300"/>
              </a:spcBef>
              <a:buFont typeface="Wingdings" panose="05000000000000000000" pitchFamily="2" charset="2"/>
              <a:buChar char="q"/>
            </a:pPr>
            <a:r>
              <a:rPr lang="en-US" dirty="0" err="1"/>
              <a:t>Tính</a:t>
            </a:r>
            <a:r>
              <a:rPr lang="en-US" dirty="0"/>
              <a:t> di </a:t>
            </a:r>
            <a:r>
              <a:rPr lang="en-US" dirty="0" err="1"/>
              <a:t>động</a:t>
            </a:r>
            <a:r>
              <a:rPr lang="en-US" dirty="0"/>
              <a:t> </a:t>
            </a:r>
            <a:r>
              <a:rPr lang="en-US" dirty="0" err="1"/>
              <a:t>dựa</a:t>
            </a:r>
            <a:r>
              <a:rPr lang="en-US" dirty="0"/>
              <a:t> </a:t>
            </a:r>
            <a:r>
              <a:rPr lang="en-US" dirty="0" err="1"/>
              <a:t>trên</a:t>
            </a:r>
            <a:r>
              <a:rPr lang="en-US" dirty="0"/>
              <a:t> </a:t>
            </a:r>
            <a:r>
              <a:rPr lang="en-US" dirty="0" err="1"/>
              <a:t>mạng</a:t>
            </a:r>
            <a:r>
              <a:rPr lang="en-US" dirty="0"/>
              <a:t> (Network based mobility)</a:t>
            </a:r>
          </a:p>
        </p:txBody>
      </p:sp>
      <p:sp>
        <p:nvSpPr>
          <p:cNvPr id="5" name="TextBox 4">
            <a:extLst>
              <a:ext uri="{FF2B5EF4-FFF2-40B4-BE49-F238E27FC236}">
                <a16:creationId xmlns:a16="http://schemas.microsoft.com/office/drawing/2014/main" id="{E81C78C6-B880-4B9C-A838-1CCECF09BDFA}"/>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30</a:t>
            </a:r>
          </a:p>
        </p:txBody>
      </p:sp>
    </p:spTree>
    <p:extLst>
      <p:ext uri="{BB962C8B-B14F-4D97-AF65-F5344CB8AC3E}">
        <p14:creationId xmlns:p14="http://schemas.microsoft.com/office/powerpoint/2010/main" val="62363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DD1B-9DB2-4316-93F2-66A5A8CE0C4A}"/>
              </a:ext>
            </a:extLst>
          </p:cNvPr>
          <p:cNvSpPr>
            <a:spLocks noGrp="1"/>
          </p:cNvSpPr>
          <p:nvPr>
            <p:ph type="title"/>
          </p:nvPr>
        </p:nvSpPr>
        <p:spPr>
          <a:xfrm>
            <a:off x="685800" y="290513"/>
            <a:ext cx="8229600" cy="212725"/>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853B269D-4EDA-4EFB-865A-D870C6C1DDAB}"/>
              </a:ext>
            </a:extLst>
          </p:cNvPr>
          <p:cNvSpPr>
            <a:spLocks noGrp="1"/>
          </p:cNvSpPr>
          <p:nvPr>
            <p:ph idx="1"/>
          </p:nvPr>
        </p:nvSpPr>
        <p:spPr>
          <a:xfrm>
            <a:off x="381000" y="1143000"/>
            <a:ext cx="8077200" cy="5257800"/>
          </a:xfrm>
        </p:spPr>
        <p:txBody>
          <a:bodyPr/>
          <a:lstStyle/>
          <a:p>
            <a:pPr marL="342900" lvl="1" indent="-342900">
              <a:spcBef>
                <a:spcPts val="1200"/>
              </a:spcBef>
              <a:spcAft>
                <a:spcPts val="600"/>
              </a:spcAft>
              <a:buFont typeface="Wingdings" panose="05000000000000000000" pitchFamily="2" charset="2"/>
              <a:buChar char="v"/>
            </a:pPr>
            <a:r>
              <a:rPr lang="en-US" sz="2400" b="1" dirty="0"/>
              <a:t>Chi </a:t>
            </a:r>
            <a:r>
              <a:rPr lang="en-US" sz="2400" b="1" dirty="0" err="1"/>
              <a:t>phí</a:t>
            </a:r>
            <a:r>
              <a:rPr lang="en-US" sz="2400" b="1" dirty="0"/>
              <a:t> </a:t>
            </a:r>
            <a:r>
              <a:rPr lang="en-US" sz="2400" b="1" dirty="0" err="1"/>
              <a:t>báo</a:t>
            </a:r>
            <a:r>
              <a:rPr lang="en-US" sz="2400" b="1" dirty="0"/>
              <a:t> </a:t>
            </a:r>
            <a:r>
              <a:rPr lang="en-US" sz="2400" b="1" dirty="0" err="1"/>
              <a:t>hiệu</a:t>
            </a:r>
            <a:endParaRPr lang="en-US" sz="2400" b="1" dirty="0"/>
          </a:p>
          <a:p>
            <a:pPr marL="685800" lvl="2" indent="-285750">
              <a:lnSpc>
                <a:spcPct val="120000"/>
              </a:lnSpc>
              <a:spcBef>
                <a:spcPts val="1200"/>
              </a:spcBef>
              <a:spcAft>
                <a:spcPts val="600"/>
              </a:spcAft>
              <a:buFont typeface="Wingdings" panose="05000000000000000000" pitchFamily="2" charset="2"/>
              <a:buChar char="§"/>
            </a:pPr>
            <a:r>
              <a:rPr lang="vi-VN" sz="1800" b="1" dirty="0"/>
              <a:t>PMIPv6 là một giao thức dựa trên mạng mà thực thể được gọi là Cổng neo di động (MAG) chịu trách nhiệm gửi và trao đổi các thông điệp liên quan đến hỗ trợ di động, thay vì thực hiện bởi nút di động như trong MIPv6, FMIPv6 và HMIPv6</a:t>
            </a:r>
            <a:endParaRPr lang="en-US" sz="1800" b="1" dirty="0"/>
          </a:p>
          <a:p>
            <a:pPr marL="685800" lvl="2" indent="-285750">
              <a:lnSpc>
                <a:spcPct val="120000"/>
              </a:lnSpc>
              <a:spcBef>
                <a:spcPts val="1200"/>
              </a:spcBef>
              <a:spcAft>
                <a:spcPts val="600"/>
              </a:spcAft>
              <a:buFont typeface="Wingdings" panose="05000000000000000000" pitchFamily="2" charset="2"/>
              <a:buChar char="§"/>
            </a:pPr>
            <a:r>
              <a:rPr lang="en-US" sz="1800" b="1" dirty="0"/>
              <a:t>PMIPv6 </a:t>
            </a:r>
            <a:r>
              <a:rPr lang="en-US" sz="1800" b="1" dirty="0" err="1"/>
              <a:t>giúp</a:t>
            </a:r>
            <a:r>
              <a:rPr lang="en-US" sz="1800" b="1" dirty="0"/>
              <a:t> </a:t>
            </a:r>
            <a:r>
              <a:rPr lang="en-US" sz="1800" b="1" dirty="0" err="1"/>
              <a:t>nút</a:t>
            </a:r>
            <a:r>
              <a:rPr lang="en-US" sz="1800" b="1" dirty="0"/>
              <a:t> di </a:t>
            </a:r>
            <a:r>
              <a:rPr lang="en-US" sz="1800" b="1" dirty="0" err="1"/>
              <a:t>động</a:t>
            </a:r>
            <a:r>
              <a:rPr lang="en-US" sz="1800" b="1" dirty="0"/>
              <a:t> </a:t>
            </a:r>
            <a:r>
              <a:rPr lang="en-US" sz="1800" b="1" dirty="0" err="1"/>
              <a:t>giảm</a:t>
            </a:r>
            <a:r>
              <a:rPr lang="en-US" sz="1800" b="1" dirty="0"/>
              <a:t> chi </a:t>
            </a:r>
            <a:r>
              <a:rPr lang="en-US" sz="1800" b="1" dirty="0" err="1"/>
              <a:t>phí</a:t>
            </a:r>
            <a:r>
              <a:rPr lang="en-US" sz="1800" b="1" dirty="0"/>
              <a:t> </a:t>
            </a:r>
            <a:r>
              <a:rPr lang="en-US" sz="1800" b="1" dirty="0" err="1"/>
              <a:t>truyền</a:t>
            </a:r>
            <a:r>
              <a:rPr lang="en-US" sz="1800" b="1" dirty="0"/>
              <a:t> </a:t>
            </a:r>
            <a:r>
              <a:rPr lang="en-US" sz="1800" b="1" dirty="0" err="1"/>
              <a:t>tín</a:t>
            </a:r>
            <a:r>
              <a:rPr lang="en-US" sz="1800" b="1" dirty="0"/>
              <a:t> </a:t>
            </a:r>
            <a:r>
              <a:rPr lang="en-US" sz="1800" b="1" dirty="0" err="1"/>
              <a:t>hiệu</a:t>
            </a:r>
            <a:r>
              <a:rPr lang="en-US" sz="1800" b="1" dirty="0"/>
              <a:t>, </a:t>
            </a:r>
            <a:r>
              <a:rPr lang="en-US" sz="1800" b="1" dirty="0" err="1"/>
              <a:t>làm</a:t>
            </a:r>
            <a:r>
              <a:rPr lang="en-US" sz="1800" b="1" dirty="0"/>
              <a:t> </a:t>
            </a:r>
            <a:r>
              <a:rPr lang="en-US" sz="1800" b="1" dirty="0" err="1"/>
              <a:t>giảm</a:t>
            </a:r>
            <a:r>
              <a:rPr lang="en-US" sz="1800" b="1" dirty="0"/>
              <a:t> </a:t>
            </a:r>
            <a:r>
              <a:rPr lang="en-US" sz="1800" b="1" dirty="0" err="1"/>
              <a:t>mức</a:t>
            </a:r>
            <a:r>
              <a:rPr lang="en-US" sz="1800" b="1" dirty="0"/>
              <a:t> </a:t>
            </a:r>
            <a:r>
              <a:rPr lang="en-US" sz="1800" b="1" dirty="0" err="1"/>
              <a:t>tiêu</a:t>
            </a:r>
            <a:r>
              <a:rPr lang="en-US" sz="1800" b="1" dirty="0"/>
              <a:t> </a:t>
            </a:r>
            <a:r>
              <a:rPr lang="en-US" sz="1800" b="1" dirty="0" err="1"/>
              <a:t>thụ</a:t>
            </a:r>
            <a:r>
              <a:rPr lang="en-US" sz="1800" b="1" dirty="0"/>
              <a:t> </a:t>
            </a:r>
            <a:r>
              <a:rPr lang="en-US" sz="1800" b="1" dirty="0" err="1"/>
              <a:t>điện</a:t>
            </a:r>
            <a:r>
              <a:rPr lang="en-US" sz="1800" b="1" dirty="0"/>
              <a:t> </a:t>
            </a:r>
            <a:r>
              <a:rPr lang="en-US" sz="1800" b="1" dirty="0" err="1"/>
              <a:t>năng</a:t>
            </a:r>
            <a:r>
              <a:rPr lang="en-US" sz="1800" b="1" dirty="0"/>
              <a:t> </a:t>
            </a:r>
            <a:r>
              <a:rPr lang="en-US" sz="1800" b="1" dirty="0" err="1"/>
              <a:t>của</a:t>
            </a:r>
            <a:r>
              <a:rPr lang="en-US" sz="1800" b="1" dirty="0"/>
              <a:t> </a:t>
            </a:r>
            <a:r>
              <a:rPr lang="en-US" sz="1800" b="1" dirty="0" err="1"/>
              <a:t>nó</a:t>
            </a:r>
            <a:endParaRPr lang="en-US" sz="1800" b="1" dirty="0"/>
          </a:p>
          <a:p>
            <a:pPr marL="0" lvl="1" indent="0">
              <a:buNone/>
            </a:pPr>
            <a:endParaRPr lang="en-US" sz="2000" dirty="0"/>
          </a:p>
          <a:p>
            <a:pPr marL="0" lvl="1" indent="0">
              <a:buNone/>
            </a:pPr>
            <a:endParaRPr lang="en-US" sz="2000" dirty="0"/>
          </a:p>
          <a:p>
            <a:pPr marL="0" lvl="1" indent="0">
              <a:buNone/>
            </a:pPr>
            <a:endParaRPr lang="en-US" sz="2000" dirty="0"/>
          </a:p>
          <a:p>
            <a:pPr marL="457200" lvl="1" indent="0">
              <a:buNone/>
            </a:pPr>
            <a:endParaRPr lang="en-US" altLang="en-US" sz="16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4E157A-9352-4F68-BCFC-ACCA9D526C5E}"/>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31</a:t>
            </a:r>
          </a:p>
        </p:txBody>
      </p:sp>
    </p:spTree>
    <p:extLst>
      <p:ext uri="{BB962C8B-B14F-4D97-AF65-F5344CB8AC3E}">
        <p14:creationId xmlns:p14="http://schemas.microsoft.com/office/powerpoint/2010/main" val="33613494"/>
      </p:ext>
    </p:extLst>
  </p:cSld>
  <p:clrMapOvr>
    <a:masterClrMapping/>
  </p:clrMapOvr>
  <p:transition advClick="0" advTm="7000">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8519B2-7B5E-477A-A343-4BD310F99EF6}"/>
              </a:ext>
            </a:extLst>
          </p:cNvPr>
          <p:cNvSpPr txBox="1"/>
          <p:nvPr/>
        </p:nvSpPr>
        <p:spPr>
          <a:xfrm>
            <a:off x="304800" y="1905000"/>
            <a:ext cx="8305800" cy="3284232"/>
          </a:xfrm>
          <a:prstGeom prst="rect">
            <a:avLst/>
          </a:prstGeom>
          <a:noFill/>
        </p:spPr>
        <p:txBody>
          <a:bodyPr wrap="square">
            <a:spAutoFit/>
          </a:bodyPr>
          <a:lstStyle/>
          <a:p>
            <a:pPr marL="685800" lvl="2" indent="-285750">
              <a:lnSpc>
                <a:spcPct val="120000"/>
              </a:lnSpc>
              <a:spcBef>
                <a:spcPts val="600"/>
              </a:spcBef>
              <a:spcAft>
                <a:spcPts val="0"/>
              </a:spcAft>
              <a:buFont typeface="Wingdings" panose="05000000000000000000" pitchFamily="2" charset="2"/>
              <a:buChar char="§"/>
            </a:pPr>
            <a:r>
              <a:rPr lang="en-US" b="1" dirty="0" err="1"/>
              <a:t>C</a:t>
            </a:r>
            <a:r>
              <a:rPr lang="en-US" sz="1800" b="1" dirty="0" err="1"/>
              <a:t>ó</a:t>
            </a:r>
            <a:r>
              <a:rPr lang="en-US" sz="1800" b="1" dirty="0"/>
              <a:t> </a:t>
            </a:r>
            <a:r>
              <a:rPr lang="en-US" sz="1800" b="1" dirty="0" err="1"/>
              <a:t>sự</a:t>
            </a:r>
            <a:r>
              <a:rPr lang="en-US" sz="1800" b="1" dirty="0"/>
              <a:t> </a:t>
            </a:r>
            <a:r>
              <a:rPr lang="en-US" sz="1800" b="1" dirty="0" err="1"/>
              <a:t>khuếch</a:t>
            </a:r>
            <a:r>
              <a:rPr lang="en-US" sz="1800" b="1" dirty="0"/>
              <a:t> </a:t>
            </a:r>
            <a:r>
              <a:rPr lang="en-US" sz="1800" b="1" dirty="0" err="1"/>
              <a:t>tán</a:t>
            </a:r>
            <a:r>
              <a:rPr lang="en-US" sz="1800" b="1" dirty="0"/>
              <a:t> </a:t>
            </a:r>
            <a:r>
              <a:rPr lang="en-US" sz="1800" b="1" dirty="0" err="1"/>
              <a:t>phát</a:t>
            </a:r>
            <a:r>
              <a:rPr lang="en-US" sz="1800" b="1" dirty="0"/>
              <a:t> </a:t>
            </a:r>
            <a:r>
              <a:rPr lang="en-US" sz="1800" b="1" dirty="0" err="1"/>
              <a:t>sóng</a:t>
            </a:r>
            <a:r>
              <a:rPr lang="en-US" sz="1800" b="1" dirty="0"/>
              <a:t> </a:t>
            </a:r>
            <a:r>
              <a:rPr lang="en-US" sz="1800" b="1" dirty="0" err="1"/>
              <a:t>định</a:t>
            </a:r>
            <a:r>
              <a:rPr lang="en-US" sz="1800" b="1" dirty="0"/>
              <a:t> </a:t>
            </a:r>
            <a:r>
              <a:rPr lang="en-US" sz="1800" b="1" dirty="0" err="1"/>
              <a:t>kỳ</a:t>
            </a:r>
            <a:r>
              <a:rPr lang="en-US" sz="1800" b="1" dirty="0"/>
              <a:t> </a:t>
            </a:r>
            <a:r>
              <a:rPr lang="en-US" sz="1800" b="1" dirty="0" err="1"/>
              <a:t>trong</a:t>
            </a:r>
            <a:r>
              <a:rPr lang="en-US" sz="1800" b="1" dirty="0"/>
              <a:t> </a:t>
            </a:r>
            <a:r>
              <a:rPr lang="en-US" sz="1800" b="1" dirty="0" err="1"/>
              <a:t>mạng</a:t>
            </a:r>
            <a:r>
              <a:rPr lang="en-US" sz="1800" b="1" dirty="0"/>
              <a:t>, </a:t>
            </a:r>
            <a:r>
              <a:rPr lang="en-US" sz="1800" b="1" dirty="0" err="1"/>
              <a:t>điều</a:t>
            </a:r>
            <a:r>
              <a:rPr lang="en-US" sz="1800" b="1" dirty="0"/>
              <a:t> </a:t>
            </a:r>
            <a:r>
              <a:rPr lang="en-US" sz="1800" b="1" dirty="0" err="1"/>
              <a:t>này</a:t>
            </a:r>
            <a:r>
              <a:rPr lang="en-US" sz="1800" b="1" dirty="0"/>
              <a:t> </a:t>
            </a:r>
            <a:r>
              <a:rPr lang="en-US" sz="1800" b="1" dirty="0" err="1"/>
              <a:t>làm</a:t>
            </a:r>
            <a:r>
              <a:rPr lang="en-US" sz="1800" b="1" dirty="0"/>
              <a:t> </a:t>
            </a:r>
            <a:r>
              <a:rPr lang="en-US" sz="1800" b="1" dirty="0" err="1"/>
              <a:t>tăng</a:t>
            </a:r>
            <a:r>
              <a:rPr lang="en-US" sz="1800" b="1" dirty="0"/>
              <a:t> chi </a:t>
            </a:r>
            <a:r>
              <a:rPr lang="en-US" sz="1800" b="1" dirty="0" err="1"/>
              <a:t>phí</a:t>
            </a:r>
            <a:r>
              <a:rPr lang="en-US" sz="1800" b="1" dirty="0"/>
              <a:t> </a:t>
            </a:r>
            <a:r>
              <a:rPr lang="en-US" sz="1800" b="1" dirty="0" err="1"/>
              <a:t>truyền</a:t>
            </a:r>
            <a:r>
              <a:rPr lang="en-US" sz="1800" b="1" dirty="0"/>
              <a:t> </a:t>
            </a:r>
            <a:r>
              <a:rPr lang="en-US" sz="1800" b="1" dirty="0" err="1"/>
              <a:t>tín</a:t>
            </a:r>
            <a:r>
              <a:rPr lang="en-US" sz="1800" b="1" dirty="0"/>
              <a:t> </a:t>
            </a:r>
            <a:r>
              <a:rPr lang="en-US" sz="1800" b="1" dirty="0" err="1"/>
              <a:t>hiệu</a:t>
            </a:r>
            <a:r>
              <a:rPr lang="en-US" sz="1800" b="1" dirty="0"/>
              <a:t> </a:t>
            </a:r>
            <a:r>
              <a:rPr lang="en-US" sz="1800" b="1" dirty="0" err="1"/>
              <a:t>và</a:t>
            </a:r>
            <a:r>
              <a:rPr lang="en-US" sz="1800" b="1" dirty="0"/>
              <a:t> </a:t>
            </a:r>
            <a:r>
              <a:rPr lang="en-US" sz="1800" b="1" dirty="0" err="1"/>
              <a:t>tiêu</a:t>
            </a:r>
            <a:r>
              <a:rPr lang="en-US" sz="1800" b="1" dirty="0"/>
              <a:t> </a:t>
            </a:r>
            <a:r>
              <a:rPr lang="en-US" sz="1800" b="1" dirty="0" err="1"/>
              <a:t>thụ</a:t>
            </a:r>
            <a:r>
              <a:rPr lang="en-US" sz="1800" b="1" dirty="0"/>
              <a:t> </a:t>
            </a:r>
            <a:r>
              <a:rPr lang="en-US" sz="1800" b="1" dirty="0" err="1"/>
              <a:t>điện</a:t>
            </a:r>
            <a:r>
              <a:rPr lang="en-US" sz="1800" b="1" dirty="0"/>
              <a:t> </a:t>
            </a:r>
            <a:r>
              <a:rPr lang="en-US" sz="1800" b="1" dirty="0" err="1"/>
              <a:t>năng</a:t>
            </a:r>
            <a:endParaRPr lang="en-US" sz="1800" b="1" dirty="0"/>
          </a:p>
          <a:p>
            <a:pPr marL="685800" lvl="2" indent="-285750">
              <a:lnSpc>
                <a:spcPct val="120000"/>
              </a:lnSpc>
              <a:spcBef>
                <a:spcPts val="600"/>
              </a:spcBef>
              <a:spcAft>
                <a:spcPts val="0"/>
              </a:spcAft>
              <a:buFont typeface="Wingdings" panose="05000000000000000000" pitchFamily="2" charset="2"/>
              <a:buChar char="§"/>
            </a:pPr>
            <a:r>
              <a:rPr lang="en-US" sz="1800" b="1" dirty="0"/>
              <a:t>H</a:t>
            </a:r>
            <a:r>
              <a:rPr lang="vi-VN" sz="1800" b="1" dirty="0"/>
              <a:t>ọ không xem xét giao tiếp đa bước giữa nút di động và bộ định tuyến cạnh của nó, điều này đòi hỏi mức tiêu thụ điện năng lớn</a:t>
            </a:r>
            <a:endParaRPr lang="en-US" sz="1800" b="1" dirty="0"/>
          </a:p>
          <a:p>
            <a:pPr marL="685800" lvl="2" indent="-285750">
              <a:lnSpc>
                <a:spcPct val="120000"/>
              </a:lnSpc>
              <a:spcBef>
                <a:spcPts val="600"/>
              </a:spcBef>
              <a:spcAft>
                <a:spcPts val="0"/>
              </a:spcAft>
              <a:buFont typeface="Wingdings" panose="05000000000000000000" pitchFamily="2" charset="2"/>
              <a:buChar char="§"/>
            </a:pPr>
            <a:r>
              <a:rPr lang="en-US" sz="1800" b="1" dirty="0"/>
              <a:t>S</a:t>
            </a:r>
            <a:r>
              <a:rPr lang="vi-VN" sz="1800" b="1" dirty="0"/>
              <a:t>ử dụng đường hầm để đệm dữ liệu và gửi nó qua điểm đính kèm mới đòi hỏi phải sử dụng nhiều thông tin điều khiển bởi nút di động, điều này làm tăng chi phí truyền tín hiệu và tiêu thụ điện năng</a:t>
            </a:r>
            <a:endParaRPr lang="en-US" sz="1800" b="1" dirty="0"/>
          </a:p>
          <a:p>
            <a:pPr marL="685800" lvl="2" indent="-285750">
              <a:lnSpc>
                <a:spcPct val="120000"/>
              </a:lnSpc>
              <a:spcBef>
                <a:spcPts val="600"/>
              </a:spcBef>
              <a:spcAft>
                <a:spcPts val="0"/>
              </a:spcAft>
              <a:buFont typeface="Wingdings" panose="05000000000000000000" pitchFamily="2" charset="2"/>
              <a:buChar char="§"/>
            </a:pPr>
            <a:r>
              <a:rPr lang="en-US" sz="1800" b="1" dirty="0" err="1"/>
              <a:t>Chúng</a:t>
            </a:r>
            <a:r>
              <a:rPr lang="en-US" sz="1800" b="1" dirty="0"/>
              <a:t> </a:t>
            </a:r>
            <a:r>
              <a:rPr lang="en-US" sz="1800" b="1" dirty="0" err="1"/>
              <a:t>không</a:t>
            </a:r>
            <a:r>
              <a:rPr lang="en-US" sz="1800" b="1" dirty="0"/>
              <a:t> </a:t>
            </a:r>
            <a:r>
              <a:rPr lang="en-US" sz="1800" b="1" dirty="0" err="1"/>
              <a:t>thực</a:t>
            </a:r>
            <a:r>
              <a:rPr lang="en-US" sz="1800" b="1" dirty="0"/>
              <a:t> </a:t>
            </a:r>
            <a:r>
              <a:rPr lang="en-US" sz="1800" b="1" dirty="0" err="1"/>
              <a:t>hiện</a:t>
            </a:r>
            <a:r>
              <a:rPr lang="en-US" sz="1800" b="1" dirty="0"/>
              <a:t> chu </a:t>
            </a:r>
            <a:r>
              <a:rPr lang="en-US" sz="1800" b="1" dirty="0" err="1"/>
              <a:t>kỳ</a:t>
            </a:r>
            <a:r>
              <a:rPr lang="en-US" sz="1800" b="1" dirty="0"/>
              <a:t> </a:t>
            </a:r>
            <a:r>
              <a:rPr lang="en-US" sz="1800" b="1" dirty="0" err="1"/>
              <a:t>nhiệm</a:t>
            </a:r>
            <a:r>
              <a:rPr lang="en-US" sz="1800" b="1" dirty="0"/>
              <a:t> </a:t>
            </a:r>
            <a:r>
              <a:rPr lang="en-US" sz="1800" b="1" dirty="0" err="1"/>
              <a:t>vụ</a:t>
            </a:r>
            <a:r>
              <a:rPr lang="en-US" sz="1800" b="1" dirty="0"/>
              <a:t> </a:t>
            </a:r>
            <a:r>
              <a:rPr lang="en-US" sz="1800" b="1" dirty="0" err="1"/>
              <a:t>để</a:t>
            </a:r>
            <a:r>
              <a:rPr lang="en-US" sz="1800" b="1" dirty="0"/>
              <a:t> </a:t>
            </a:r>
            <a:r>
              <a:rPr lang="en-US" sz="1800" b="1" dirty="0" err="1"/>
              <a:t>tiết</a:t>
            </a:r>
            <a:r>
              <a:rPr lang="en-US" sz="1800" b="1" dirty="0"/>
              <a:t> </a:t>
            </a:r>
            <a:r>
              <a:rPr lang="en-US" sz="1800" b="1" dirty="0" err="1"/>
              <a:t>kiệm</a:t>
            </a:r>
            <a:r>
              <a:rPr lang="en-US" sz="1800" b="1" dirty="0"/>
              <a:t> </a:t>
            </a:r>
            <a:r>
              <a:rPr lang="en-US" sz="1800" b="1" dirty="0" err="1"/>
              <a:t>điện</a:t>
            </a:r>
            <a:r>
              <a:rPr lang="en-US" sz="1800" b="1" dirty="0"/>
              <a:t> </a:t>
            </a:r>
            <a:r>
              <a:rPr lang="en-US" sz="1800" b="1" dirty="0" err="1"/>
              <a:t>khi</a:t>
            </a:r>
            <a:r>
              <a:rPr lang="en-US" sz="1800" b="1" dirty="0"/>
              <a:t> </a:t>
            </a:r>
            <a:r>
              <a:rPr lang="en-US" sz="1800" b="1" dirty="0" err="1"/>
              <a:t>các</a:t>
            </a:r>
            <a:r>
              <a:rPr lang="en-US" sz="1800" b="1" dirty="0"/>
              <a:t> </a:t>
            </a:r>
            <a:r>
              <a:rPr lang="en-US" sz="1800" b="1" dirty="0" err="1"/>
              <a:t>nút</a:t>
            </a:r>
            <a:r>
              <a:rPr lang="en-US" sz="1800" b="1" dirty="0"/>
              <a:t> ở </a:t>
            </a:r>
            <a:r>
              <a:rPr lang="en-US" sz="1800" b="1" dirty="0" err="1"/>
              <a:t>trạng</a:t>
            </a:r>
            <a:r>
              <a:rPr lang="en-US" sz="1800" b="1" dirty="0"/>
              <a:t> </a:t>
            </a:r>
            <a:r>
              <a:rPr lang="en-US" sz="1800" b="1" dirty="0" err="1"/>
              <a:t>thái</a:t>
            </a:r>
            <a:r>
              <a:rPr lang="en-US" sz="1800" b="1" dirty="0"/>
              <a:t> </a:t>
            </a:r>
            <a:r>
              <a:rPr lang="en-US" sz="1800" b="1" dirty="0" err="1"/>
              <a:t>ngủ</a:t>
            </a:r>
            <a:r>
              <a:rPr lang="en-US" sz="1800" b="1" dirty="0"/>
              <a:t> </a:t>
            </a:r>
            <a:r>
              <a:rPr lang="en-US" sz="1800" b="1" dirty="0" err="1"/>
              <a:t>đông</a:t>
            </a:r>
            <a:endParaRPr lang="en-US" sz="1800" b="1" dirty="0"/>
          </a:p>
        </p:txBody>
      </p:sp>
      <p:sp>
        <p:nvSpPr>
          <p:cNvPr id="7" name="TextBox 6">
            <a:extLst>
              <a:ext uri="{FF2B5EF4-FFF2-40B4-BE49-F238E27FC236}">
                <a16:creationId xmlns:a16="http://schemas.microsoft.com/office/drawing/2014/main" id="{5E756F19-2AD7-4924-93EA-FF5C4F3C0CC2}"/>
              </a:ext>
            </a:extLst>
          </p:cNvPr>
          <p:cNvSpPr txBox="1"/>
          <p:nvPr/>
        </p:nvSpPr>
        <p:spPr>
          <a:xfrm>
            <a:off x="457200" y="1143000"/>
            <a:ext cx="73152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Tác</a:t>
            </a:r>
            <a:r>
              <a:rPr lang="en-US" sz="2400" b="1" dirty="0">
                <a:latin typeface="+mn-lt"/>
              </a:rPr>
              <a:t> </a:t>
            </a:r>
            <a:r>
              <a:rPr lang="en-US" sz="2400" b="1" dirty="0" err="1">
                <a:latin typeface="+mn-lt"/>
              </a:rPr>
              <a:t>động</a:t>
            </a:r>
            <a:r>
              <a:rPr lang="en-US" sz="2400" b="1" dirty="0">
                <a:latin typeface="+mn-lt"/>
              </a:rPr>
              <a:t> </a:t>
            </a:r>
            <a:r>
              <a:rPr lang="en-US" sz="2400" b="1" dirty="0" err="1">
                <a:latin typeface="+mn-lt"/>
              </a:rPr>
              <a:t>của</a:t>
            </a:r>
            <a:r>
              <a:rPr lang="en-US" sz="2400" b="1" dirty="0">
                <a:latin typeface="+mn-lt"/>
              </a:rPr>
              <a:t> </a:t>
            </a:r>
            <a:r>
              <a:rPr lang="en-US" sz="2400" b="1" dirty="0" err="1">
                <a:latin typeface="+mn-lt"/>
              </a:rPr>
              <a:t>nó</a:t>
            </a:r>
            <a:r>
              <a:rPr lang="en-US" sz="2400" b="1" dirty="0">
                <a:latin typeface="+mn-lt"/>
              </a:rPr>
              <a:t> </a:t>
            </a:r>
            <a:r>
              <a:rPr lang="en-US" sz="2400" b="1" dirty="0" err="1">
                <a:latin typeface="+mn-lt"/>
              </a:rPr>
              <a:t>đến</a:t>
            </a:r>
            <a:r>
              <a:rPr lang="en-US" sz="2400" b="1" dirty="0">
                <a:latin typeface="+mn-lt"/>
              </a:rPr>
              <a:t> </a:t>
            </a:r>
            <a:r>
              <a:rPr lang="en-US" sz="2400" b="1" dirty="0" err="1">
                <a:latin typeface="+mn-lt"/>
              </a:rPr>
              <a:t>mức</a:t>
            </a:r>
            <a:r>
              <a:rPr lang="en-US" sz="2400" b="1" dirty="0">
                <a:latin typeface="+mn-lt"/>
              </a:rPr>
              <a:t> </a:t>
            </a:r>
            <a:r>
              <a:rPr lang="en-US" sz="2400" b="1" dirty="0" err="1">
                <a:latin typeface="+mn-lt"/>
              </a:rPr>
              <a:t>tiêu</a:t>
            </a:r>
            <a:r>
              <a:rPr lang="en-US" sz="2400" b="1" dirty="0">
                <a:latin typeface="+mn-lt"/>
              </a:rPr>
              <a:t> </a:t>
            </a:r>
            <a:r>
              <a:rPr lang="en-US" sz="2400" b="1" dirty="0" err="1">
                <a:latin typeface="+mn-lt"/>
              </a:rPr>
              <a:t>thụ</a:t>
            </a:r>
            <a:r>
              <a:rPr lang="en-US" sz="2400" b="1" dirty="0">
                <a:latin typeface="+mn-lt"/>
              </a:rPr>
              <a:t> </a:t>
            </a:r>
            <a:r>
              <a:rPr lang="en-US" sz="2400" b="1" dirty="0" err="1">
                <a:latin typeface="+mn-lt"/>
              </a:rPr>
              <a:t>điện</a:t>
            </a:r>
            <a:r>
              <a:rPr lang="en-US" sz="2400" b="1" dirty="0">
                <a:latin typeface="+mn-lt"/>
              </a:rPr>
              <a:t> </a:t>
            </a:r>
            <a:r>
              <a:rPr lang="en-US" sz="2400" b="1" dirty="0" err="1">
                <a:latin typeface="+mn-lt"/>
              </a:rPr>
              <a:t>năng</a:t>
            </a:r>
            <a:endParaRPr lang="en-US" sz="2400" b="1" dirty="0">
              <a:latin typeface="+mn-lt"/>
            </a:endParaRPr>
          </a:p>
        </p:txBody>
      </p:sp>
      <p:sp>
        <p:nvSpPr>
          <p:cNvPr id="8" name="Title 1">
            <a:extLst>
              <a:ext uri="{FF2B5EF4-FFF2-40B4-BE49-F238E27FC236}">
                <a16:creationId xmlns:a16="http://schemas.microsoft.com/office/drawing/2014/main" id="{D99A3B21-38BE-42AD-A85D-77C070929934}"/>
              </a:ext>
            </a:extLst>
          </p:cNvPr>
          <p:cNvSpPr>
            <a:spLocks noGrp="1"/>
          </p:cNvSpPr>
          <p:nvPr>
            <p:ph type="title"/>
          </p:nvPr>
        </p:nvSpPr>
        <p:spPr>
          <a:xfrm>
            <a:off x="1066800" y="135200"/>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5B985F0F-9845-4E9E-9D40-2D56DAD23F0A}"/>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32</a:t>
            </a:r>
          </a:p>
        </p:txBody>
      </p:sp>
    </p:spTree>
    <p:extLst>
      <p:ext uri="{BB962C8B-B14F-4D97-AF65-F5344CB8AC3E}">
        <p14:creationId xmlns:p14="http://schemas.microsoft.com/office/powerpoint/2010/main" val="2545797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8519B2-7B5E-477A-A343-4BD310F99EF6}"/>
              </a:ext>
            </a:extLst>
          </p:cNvPr>
          <p:cNvSpPr txBox="1"/>
          <p:nvPr/>
        </p:nvSpPr>
        <p:spPr>
          <a:xfrm>
            <a:off x="304800" y="1780874"/>
            <a:ext cx="8305800" cy="2465547"/>
          </a:xfrm>
          <a:prstGeom prst="rect">
            <a:avLst/>
          </a:prstGeom>
          <a:noFill/>
        </p:spPr>
        <p:txBody>
          <a:bodyPr wrap="square">
            <a:spAutoFit/>
          </a:bodyPr>
          <a:lstStyle/>
          <a:p>
            <a:pPr marL="685800" lvl="2" indent="-285750">
              <a:lnSpc>
                <a:spcPct val="120000"/>
              </a:lnSpc>
              <a:spcBef>
                <a:spcPts val="600"/>
              </a:spcBef>
              <a:spcAft>
                <a:spcPts val="0"/>
              </a:spcAft>
              <a:buFont typeface="Wingdings" panose="05000000000000000000" pitchFamily="2" charset="2"/>
              <a:buChar char="§"/>
            </a:pPr>
            <a:r>
              <a:rPr lang="vi-VN" b="1" dirty="0"/>
              <a:t>PMIPv6 dựa trên khái niệm multi-homing mà thực thể Local Mobility Anchor (LMA) hoạt động như một tác nhân gia đình cho tất cả các Mạng PAN, cho phép nút di động sử dụng địa chỉ IPv6 cố định trong miền của nó</a:t>
            </a:r>
            <a:endParaRPr lang="en-US" b="1" dirty="0"/>
          </a:p>
          <a:p>
            <a:pPr marL="685800" lvl="2" indent="-285750">
              <a:lnSpc>
                <a:spcPct val="120000"/>
              </a:lnSpc>
              <a:spcBef>
                <a:spcPts val="600"/>
              </a:spcBef>
              <a:spcAft>
                <a:spcPts val="0"/>
              </a:spcAft>
              <a:buFont typeface="Wingdings" panose="05000000000000000000" pitchFamily="2" charset="2"/>
              <a:buChar char="§"/>
            </a:pPr>
            <a:r>
              <a:rPr lang="en-US" sz="1800" b="1" dirty="0"/>
              <a:t>Đ</a:t>
            </a:r>
            <a:r>
              <a:rPr lang="vi-VN" sz="1800" b="1" dirty="0"/>
              <a:t>ộ trễ chuyển giao được giảm xuống bởi vì nó không cần bất kỳ thời gian nào để cấu hình một địa chỉ và thực hiện Phát hiện Địa chỉ Trùng lặp (DAD)</a:t>
            </a:r>
            <a:endParaRPr lang="en-US" b="1" dirty="0"/>
          </a:p>
        </p:txBody>
      </p:sp>
      <p:sp>
        <p:nvSpPr>
          <p:cNvPr id="7" name="TextBox 6">
            <a:extLst>
              <a:ext uri="{FF2B5EF4-FFF2-40B4-BE49-F238E27FC236}">
                <a16:creationId xmlns:a16="http://schemas.microsoft.com/office/drawing/2014/main" id="{5E756F19-2AD7-4924-93EA-FF5C4F3C0CC2}"/>
              </a:ext>
            </a:extLst>
          </p:cNvPr>
          <p:cNvSpPr txBox="1"/>
          <p:nvPr/>
        </p:nvSpPr>
        <p:spPr>
          <a:xfrm>
            <a:off x="457200" y="1036601"/>
            <a:ext cx="73152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Bàn</a:t>
            </a:r>
            <a:r>
              <a:rPr lang="en-US" sz="2400" b="1" dirty="0">
                <a:latin typeface="+mn-lt"/>
              </a:rPr>
              <a:t> </a:t>
            </a:r>
            <a:r>
              <a:rPr lang="en-US" sz="2400" b="1" dirty="0" err="1">
                <a:latin typeface="+mn-lt"/>
              </a:rPr>
              <a:t>giao</a:t>
            </a:r>
            <a:r>
              <a:rPr lang="en-US" sz="2400" b="1" dirty="0">
                <a:latin typeface="+mn-lt"/>
              </a:rPr>
              <a:t> </a:t>
            </a:r>
            <a:r>
              <a:rPr lang="en-US" sz="2400" b="1" dirty="0" err="1">
                <a:latin typeface="+mn-lt"/>
              </a:rPr>
              <a:t>chậm</a:t>
            </a:r>
            <a:r>
              <a:rPr lang="en-US" sz="2400" b="1" dirty="0">
                <a:latin typeface="+mn-lt"/>
              </a:rPr>
              <a:t> </a:t>
            </a:r>
            <a:r>
              <a:rPr lang="en-US" sz="2400" b="1" dirty="0" err="1">
                <a:latin typeface="+mn-lt"/>
              </a:rPr>
              <a:t>trễ</a:t>
            </a:r>
            <a:endParaRPr lang="en-US" sz="2400" b="1" dirty="0">
              <a:latin typeface="+mn-lt"/>
            </a:endParaRPr>
          </a:p>
        </p:txBody>
      </p:sp>
      <p:sp>
        <p:nvSpPr>
          <p:cNvPr id="8" name="Title 1">
            <a:extLst>
              <a:ext uri="{FF2B5EF4-FFF2-40B4-BE49-F238E27FC236}">
                <a16:creationId xmlns:a16="http://schemas.microsoft.com/office/drawing/2014/main" id="{D99A3B21-38BE-42AD-A85D-77C070929934}"/>
              </a:ext>
            </a:extLst>
          </p:cNvPr>
          <p:cNvSpPr>
            <a:spLocks noGrp="1"/>
          </p:cNvSpPr>
          <p:nvPr>
            <p:ph type="title"/>
          </p:nvPr>
        </p:nvSpPr>
        <p:spPr>
          <a:xfrm>
            <a:off x="1066800" y="135200"/>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F1E3C426-12E1-4D54-8A5B-8DD6B18502D6}"/>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33</a:t>
            </a:r>
          </a:p>
        </p:txBody>
      </p:sp>
    </p:spTree>
    <p:extLst>
      <p:ext uri="{BB962C8B-B14F-4D97-AF65-F5344CB8AC3E}">
        <p14:creationId xmlns:p14="http://schemas.microsoft.com/office/powerpoint/2010/main" val="1724624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457200" y="2286000"/>
            <a:ext cx="8229600" cy="2133148"/>
          </a:xfrm>
          <a:prstGeom prst="rect">
            <a:avLst/>
          </a:prstGeom>
          <a:noFill/>
        </p:spPr>
        <p:txBody>
          <a:bodyPr wrap="square">
            <a:spAutoFit/>
          </a:bodyPr>
          <a:lstStyle/>
          <a:p>
            <a:pPr marL="685800" lvl="2" indent="-285750">
              <a:lnSpc>
                <a:spcPct val="120000"/>
              </a:lnSpc>
              <a:spcBef>
                <a:spcPts val="600"/>
              </a:spcBef>
              <a:spcAft>
                <a:spcPts val="0"/>
              </a:spcAft>
              <a:buFont typeface="Wingdings" panose="05000000000000000000" pitchFamily="2" charset="2"/>
              <a:buChar char="§"/>
            </a:pPr>
            <a:r>
              <a:rPr lang="vi-VN" sz="1800" b="1" dirty="0"/>
              <a:t>FMIPv6 sử dụng một quy trình chủ động,có thể đoán trước việc chăm sóc mới về cấu hình địa chỉ của nút di động trước khi bị ngắt kết nối khỏi mạng gia đình của nó</a:t>
            </a:r>
            <a:endParaRPr lang="en-US" b="1" dirty="0"/>
          </a:p>
          <a:p>
            <a:pPr marL="685800" lvl="2" indent="-285750">
              <a:lnSpc>
                <a:spcPct val="120000"/>
              </a:lnSpc>
              <a:spcBef>
                <a:spcPts val="600"/>
              </a:spcBef>
              <a:spcAft>
                <a:spcPts val="0"/>
              </a:spcAft>
              <a:buFont typeface="Wingdings" panose="05000000000000000000" pitchFamily="2" charset="2"/>
              <a:buChar char="§"/>
            </a:pPr>
            <a:r>
              <a:rPr lang="en-US" b="1" dirty="0"/>
              <a:t>HMIPv6 </a:t>
            </a:r>
            <a:r>
              <a:rPr lang="en-US" b="1" dirty="0" err="1"/>
              <a:t>cũng</a:t>
            </a:r>
            <a:r>
              <a:rPr lang="en-US" b="1" dirty="0"/>
              <a:t> </a:t>
            </a:r>
            <a:r>
              <a:rPr lang="en-US" b="1" dirty="0" err="1"/>
              <a:t>giảm</a:t>
            </a:r>
            <a:r>
              <a:rPr lang="en-US" b="1" dirty="0"/>
              <a:t> </a:t>
            </a:r>
            <a:r>
              <a:rPr lang="en-US" b="1" dirty="0" err="1"/>
              <a:t>độ</a:t>
            </a:r>
            <a:r>
              <a:rPr lang="en-US" b="1" dirty="0"/>
              <a:t> </a:t>
            </a:r>
            <a:r>
              <a:rPr lang="en-US" b="1" dirty="0" err="1"/>
              <a:t>trễ</a:t>
            </a:r>
            <a:r>
              <a:rPr lang="en-US" b="1" dirty="0"/>
              <a:t> </a:t>
            </a:r>
            <a:r>
              <a:rPr lang="en-US" b="1" dirty="0" err="1"/>
              <a:t>chuyển</a:t>
            </a:r>
            <a:r>
              <a:rPr lang="en-US" b="1" dirty="0"/>
              <a:t> </a:t>
            </a:r>
            <a:r>
              <a:rPr lang="en-US" b="1" dirty="0" err="1"/>
              <a:t>giao</a:t>
            </a:r>
            <a:r>
              <a:rPr lang="en-US" b="1" dirty="0"/>
              <a:t> </a:t>
            </a:r>
            <a:r>
              <a:rPr lang="en-US" b="1" dirty="0" err="1"/>
              <a:t>cho</a:t>
            </a:r>
            <a:r>
              <a:rPr lang="en-US" b="1" dirty="0"/>
              <a:t> </a:t>
            </a:r>
            <a:r>
              <a:rPr lang="en-US" b="1" dirty="0" err="1"/>
              <a:t>khả</a:t>
            </a:r>
            <a:r>
              <a:rPr lang="en-US" b="1" dirty="0"/>
              <a:t> </a:t>
            </a:r>
            <a:r>
              <a:rPr lang="en-US" b="1" dirty="0" err="1"/>
              <a:t>năng</a:t>
            </a:r>
            <a:r>
              <a:rPr lang="en-US" b="1" dirty="0"/>
              <a:t> vi </a:t>
            </a:r>
            <a:r>
              <a:rPr lang="en-US" b="1" dirty="0" err="1"/>
              <a:t>động</a:t>
            </a:r>
            <a:r>
              <a:rPr lang="en-US" b="1" dirty="0"/>
              <a:t> </a:t>
            </a:r>
            <a:r>
              <a:rPr lang="en-US" b="1" dirty="0" err="1"/>
              <a:t>bằng</a:t>
            </a:r>
            <a:r>
              <a:rPr lang="en-US" b="1" dirty="0"/>
              <a:t> </a:t>
            </a:r>
            <a:r>
              <a:rPr lang="en-US" b="1" dirty="0" err="1"/>
              <a:t>cách</a:t>
            </a:r>
            <a:r>
              <a:rPr lang="en-US" b="1" dirty="0"/>
              <a:t> </a:t>
            </a:r>
            <a:r>
              <a:rPr lang="en-US" b="1" dirty="0" err="1"/>
              <a:t>sử</a:t>
            </a:r>
            <a:r>
              <a:rPr lang="en-US" b="1" dirty="0"/>
              <a:t> </a:t>
            </a:r>
            <a:r>
              <a:rPr lang="en-US" b="1" dirty="0" err="1"/>
              <a:t>dụng</a:t>
            </a:r>
            <a:r>
              <a:rPr lang="en-US" b="1" dirty="0"/>
              <a:t> </a:t>
            </a:r>
            <a:r>
              <a:rPr lang="en-US" b="1" dirty="0" err="1"/>
              <a:t>một</a:t>
            </a:r>
            <a:r>
              <a:rPr lang="en-US" b="1" dirty="0"/>
              <a:t> </a:t>
            </a:r>
            <a:r>
              <a:rPr lang="en-US" b="1" dirty="0" err="1"/>
              <a:t>thực</a:t>
            </a:r>
            <a:r>
              <a:rPr lang="en-US" b="1" dirty="0"/>
              <a:t> </a:t>
            </a:r>
            <a:r>
              <a:rPr lang="en-US" b="1" dirty="0" err="1"/>
              <a:t>thể</a:t>
            </a:r>
            <a:r>
              <a:rPr lang="en-US" b="1" dirty="0"/>
              <a:t> </a:t>
            </a:r>
            <a:r>
              <a:rPr lang="en-US" b="1" dirty="0" err="1"/>
              <a:t>cục</a:t>
            </a:r>
            <a:r>
              <a:rPr lang="en-US" b="1" dirty="0"/>
              <a:t> </a:t>
            </a:r>
            <a:r>
              <a:rPr lang="en-US" b="1" dirty="0" err="1"/>
              <a:t>bộ</a:t>
            </a:r>
            <a:r>
              <a:rPr lang="en-US" b="1" dirty="0"/>
              <a:t> </a:t>
            </a:r>
            <a:r>
              <a:rPr lang="en-US" b="1" dirty="0" err="1"/>
              <a:t>trong</a:t>
            </a:r>
            <a:r>
              <a:rPr lang="en-US" b="1" dirty="0"/>
              <a:t> </a:t>
            </a:r>
            <a:r>
              <a:rPr lang="en-US" b="1" dirty="0" err="1"/>
              <a:t>mạng</a:t>
            </a:r>
            <a:r>
              <a:rPr lang="en-US" b="1" dirty="0"/>
              <a:t>, </a:t>
            </a:r>
            <a:r>
              <a:rPr lang="en-US" b="1" dirty="0" err="1"/>
              <a:t>để</a:t>
            </a:r>
            <a:r>
              <a:rPr lang="en-US" b="1" dirty="0"/>
              <a:t> </a:t>
            </a:r>
            <a:r>
              <a:rPr lang="en-US" b="1" dirty="0" err="1"/>
              <a:t>quản</a:t>
            </a:r>
            <a:r>
              <a:rPr lang="en-US" b="1" dirty="0"/>
              <a:t> </a:t>
            </a:r>
            <a:r>
              <a:rPr lang="en-US" b="1" dirty="0" err="1"/>
              <a:t>lý</a:t>
            </a:r>
            <a:r>
              <a:rPr lang="en-US" b="1" dirty="0"/>
              <a:t> </a:t>
            </a:r>
            <a:r>
              <a:rPr lang="en-US" b="1" dirty="0" err="1"/>
              <a:t>tính</a:t>
            </a:r>
            <a:r>
              <a:rPr lang="en-US" b="1" dirty="0"/>
              <a:t> di </a:t>
            </a:r>
            <a:r>
              <a:rPr lang="en-US" b="1" dirty="0" err="1"/>
              <a:t>động</a:t>
            </a:r>
            <a:r>
              <a:rPr lang="en-US" b="1" dirty="0"/>
              <a:t> </a:t>
            </a:r>
            <a:r>
              <a:rPr lang="en-US" b="1" dirty="0" err="1"/>
              <a:t>cho</a:t>
            </a:r>
            <a:r>
              <a:rPr lang="en-US" b="1" dirty="0"/>
              <a:t> </a:t>
            </a:r>
            <a:r>
              <a:rPr lang="en-US" b="1" dirty="0" err="1"/>
              <a:t>một</a:t>
            </a:r>
            <a:r>
              <a:rPr lang="en-US" b="1" dirty="0"/>
              <a:t> </a:t>
            </a:r>
            <a:r>
              <a:rPr lang="en-US" b="1" dirty="0" err="1"/>
              <a:t>tập</a:t>
            </a:r>
            <a:r>
              <a:rPr lang="en-US" b="1" dirty="0"/>
              <a:t> </a:t>
            </a:r>
            <a:r>
              <a:rPr lang="en-US" b="1" dirty="0" err="1"/>
              <a:t>hợp</a:t>
            </a:r>
            <a:r>
              <a:rPr lang="en-US" b="1" dirty="0"/>
              <a:t> </a:t>
            </a:r>
            <a:r>
              <a:rPr lang="en-US" b="1" dirty="0" err="1"/>
              <a:t>các</a:t>
            </a:r>
            <a:r>
              <a:rPr lang="en-US" b="1" dirty="0"/>
              <a:t> </a:t>
            </a:r>
            <a:r>
              <a:rPr lang="en-US" b="1" dirty="0" err="1"/>
              <a:t>nút</a:t>
            </a:r>
            <a:r>
              <a:rPr lang="en-US" b="1" dirty="0"/>
              <a:t> </a:t>
            </a:r>
            <a:r>
              <a:rPr lang="en-US" b="1" dirty="0" err="1"/>
              <a:t>mà</a:t>
            </a:r>
            <a:r>
              <a:rPr lang="en-US" b="1" dirty="0"/>
              <a:t> </a:t>
            </a:r>
            <a:r>
              <a:rPr lang="en-US" b="1" dirty="0" err="1"/>
              <a:t>không</a:t>
            </a:r>
            <a:r>
              <a:rPr lang="en-US" b="1" dirty="0"/>
              <a:t> </a:t>
            </a:r>
            <a:r>
              <a:rPr lang="en-US" b="1" dirty="0" err="1"/>
              <a:t>liên</a:t>
            </a:r>
            <a:r>
              <a:rPr lang="en-US" b="1" dirty="0"/>
              <a:t> </a:t>
            </a:r>
            <a:r>
              <a:rPr lang="en-US" b="1" dirty="0" err="1"/>
              <a:t>quan</a:t>
            </a:r>
            <a:r>
              <a:rPr lang="en-US" b="1" dirty="0"/>
              <a:t> </a:t>
            </a:r>
            <a:r>
              <a:rPr lang="en-US" b="1" dirty="0" err="1"/>
              <a:t>đến</a:t>
            </a:r>
            <a:r>
              <a:rPr lang="en-US" b="1" dirty="0"/>
              <a:t> </a:t>
            </a:r>
            <a:r>
              <a:rPr lang="en-US" b="1" dirty="0" err="1"/>
              <a:t>cổng</a:t>
            </a:r>
            <a:endParaRPr lang="en-US" b="1" dirty="0"/>
          </a:p>
        </p:txBody>
      </p:sp>
      <p:sp>
        <p:nvSpPr>
          <p:cNvPr id="7" name="TextBox 6">
            <a:extLst>
              <a:ext uri="{FF2B5EF4-FFF2-40B4-BE49-F238E27FC236}">
                <a16:creationId xmlns:a16="http://schemas.microsoft.com/office/drawing/2014/main" id="{169FB8B4-4215-401E-B686-20AE374FD7C9}"/>
              </a:ext>
            </a:extLst>
          </p:cNvPr>
          <p:cNvSpPr txBox="1"/>
          <p:nvPr/>
        </p:nvSpPr>
        <p:spPr>
          <a:xfrm>
            <a:off x="737419" y="1689620"/>
            <a:ext cx="7924800" cy="400110"/>
          </a:xfrm>
          <a:prstGeom prst="rect">
            <a:avLst/>
          </a:prstGeom>
          <a:noFill/>
        </p:spPr>
        <p:txBody>
          <a:bodyPr wrap="square">
            <a:spAutoFit/>
          </a:bodyPr>
          <a:lstStyle/>
          <a:p>
            <a:pPr marL="285750" indent="-285750">
              <a:buFont typeface="Wingdings" panose="05000000000000000000" pitchFamily="2" charset="2"/>
              <a:buChar char="Ø"/>
            </a:pPr>
            <a:r>
              <a:rPr lang="en-US" sz="2000" b="1" dirty="0"/>
              <a:t>FMIPv6 </a:t>
            </a:r>
            <a:r>
              <a:rPr lang="en-US" sz="2000" b="1" dirty="0" err="1"/>
              <a:t>và</a:t>
            </a:r>
            <a:r>
              <a:rPr lang="en-US" sz="2000" b="1" dirty="0"/>
              <a:t> HMIPv6 </a:t>
            </a:r>
            <a:r>
              <a:rPr lang="en-US" sz="2000" b="1" dirty="0" err="1"/>
              <a:t>giúp</a:t>
            </a:r>
            <a:r>
              <a:rPr lang="en-US" sz="2000" b="1" dirty="0"/>
              <a:t> </a:t>
            </a:r>
            <a:r>
              <a:rPr lang="en-US" sz="2000" b="1" dirty="0" err="1"/>
              <a:t>cải</a:t>
            </a:r>
            <a:r>
              <a:rPr lang="en-US" sz="2000" b="1" dirty="0"/>
              <a:t> </a:t>
            </a:r>
            <a:r>
              <a:rPr lang="en-US" sz="2000" b="1" dirty="0" err="1"/>
              <a:t>thiện</a:t>
            </a:r>
            <a:r>
              <a:rPr lang="en-US" sz="2000" b="1" dirty="0"/>
              <a:t> </a:t>
            </a:r>
            <a:r>
              <a:rPr lang="en-US" sz="2000" b="1" dirty="0" err="1"/>
              <a:t>độ</a:t>
            </a:r>
            <a:r>
              <a:rPr lang="en-US" sz="2000" b="1" dirty="0"/>
              <a:t> </a:t>
            </a:r>
            <a:r>
              <a:rPr lang="en-US" sz="2000" b="1" dirty="0" err="1"/>
              <a:t>trễ</a:t>
            </a:r>
            <a:r>
              <a:rPr lang="en-US" sz="2000" b="1" dirty="0"/>
              <a:t> </a:t>
            </a:r>
            <a:r>
              <a:rPr lang="en-US" sz="2000" b="1" dirty="0" err="1"/>
              <a:t>bàn</a:t>
            </a:r>
            <a:r>
              <a:rPr lang="en-US" sz="2000" b="1" dirty="0"/>
              <a:t> </a:t>
            </a:r>
            <a:r>
              <a:rPr lang="en-US" sz="2000" b="1" dirty="0" err="1"/>
              <a:t>giao</a:t>
            </a:r>
            <a:r>
              <a:rPr lang="en-US" sz="2000" b="1" dirty="0"/>
              <a:t>:</a:t>
            </a:r>
          </a:p>
        </p:txBody>
      </p:sp>
      <p:sp>
        <p:nvSpPr>
          <p:cNvPr id="8" name="TextBox 7">
            <a:extLst>
              <a:ext uri="{FF2B5EF4-FFF2-40B4-BE49-F238E27FC236}">
                <a16:creationId xmlns:a16="http://schemas.microsoft.com/office/drawing/2014/main" id="{9519EADD-5D6F-4A00-9AFC-88D27B9C5E00}"/>
              </a:ext>
            </a:extLst>
          </p:cNvPr>
          <p:cNvSpPr txBox="1"/>
          <p:nvPr/>
        </p:nvSpPr>
        <p:spPr>
          <a:xfrm>
            <a:off x="457200" y="1036601"/>
            <a:ext cx="73152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Bàn</a:t>
            </a:r>
            <a:r>
              <a:rPr lang="en-US" sz="2400" b="1" dirty="0">
                <a:latin typeface="+mn-lt"/>
              </a:rPr>
              <a:t> </a:t>
            </a:r>
            <a:r>
              <a:rPr lang="en-US" sz="2400" b="1" dirty="0" err="1">
                <a:latin typeface="+mn-lt"/>
              </a:rPr>
              <a:t>giao</a:t>
            </a:r>
            <a:r>
              <a:rPr lang="en-US" sz="2400" b="1" dirty="0">
                <a:latin typeface="+mn-lt"/>
              </a:rPr>
              <a:t> </a:t>
            </a:r>
            <a:r>
              <a:rPr lang="en-US" sz="2400" b="1" dirty="0" err="1">
                <a:latin typeface="+mn-lt"/>
              </a:rPr>
              <a:t>chậm</a:t>
            </a:r>
            <a:r>
              <a:rPr lang="en-US" sz="2400" b="1" dirty="0">
                <a:latin typeface="+mn-lt"/>
              </a:rPr>
              <a:t> </a:t>
            </a:r>
            <a:r>
              <a:rPr lang="en-US" sz="2400" b="1" dirty="0" err="1">
                <a:latin typeface="+mn-lt"/>
              </a:rPr>
              <a:t>trễ</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E68E368A-0476-4B85-8842-845617DE8A6B}"/>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34</a:t>
            </a:r>
          </a:p>
        </p:txBody>
      </p:sp>
    </p:spTree>
    <p:extLst>
      <p:ext uri="{BB962C8B-B14F-4D97-AF65-F5344CB8AC3E}">
        <p14:creationId xmlns:p14="http://schemas.microsoft.com/office/powerpoint/2010/main" val="1347940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457200" y="1752600"/>
            <a:ext cx="8229600" cy="3616631"/>
          </a:xfrm>
          <a:prstGeom prst="rect">
            <a:avLst/>
          </a:prstGeom>
          <a:noFill/>
        </p:spPr>
        <p:txBody>
          <a:bodyPr wrap="square">
            <a:spAutoFit/>
          </a:bodyPr>
          <a:lstStyle/>
          <a:p>
            <a:pPr marL="685800" lvl="2" indent="-285750">
              <a:lnSpc>
                <a:spcPct val="120000"/>
              </a:lnSpc>
              <a:spcBef>
                <a:spcPts val="600"/>
              </a:spcBef>
              <a:spcAft>
                <a:spcPts val="0"/>
              </a:spcAft>
              <a:buFont typeface="Wingdings" panose="05000000000000000000" pitchFamily="2" charset="2"/>
              <a:buChar char="§"/>
            </a:pPr>
            <a:r>
              <a:rPr lang="en-US" sz="1800" b="1" dirty="0" err="1">
                <a:latin typeface="+mn-lt"/>
              </a:rPr>
              <a:t>Sự</a:t>
            </a:r>
            <a:r>
              <a:rPr lang="en-US" sz="1800" b="1" dirty="0">
                <a:latin typeface="+mn-lt"/>
              </a:rPr>
              <a:t> </a:t>
            </a:r>
            <a:r>
              <a:rPr lang="en-US" sz="1800" b="1" dirty="0" err="1">
                <a:latin typeface="+mn-lt"/>
              </a:rPr>
              <a:t>chậm</a:t>
            </a:r>
            <a:r>
              <a:rPr lang="en-US" sz="1800" b="1" dirty="0">
                <a:latin typeface="+mn-lt"/>
              </a:rPr>
              <a:t> </a:t>
            </a:r>
            <a:r>
              <a:rPr lang="en-US" sz="1800" b="1" dirty="0" err="1">
                <a:latin typeface="+mn-lt"/>
              </a:rPr>
              <a:t>trễ</a:t>
            </a:r>
            <a:r>
              <a:rPr lang="en-US" sz="1800" b="1" dirty="0">
                <a:latin typeface="+mn-lt"/>
              </a:rPr>
              <a:t> </a:t>
            </a:r>
            <a:r>
              <a:rPr lang="en-US" sz="1800" b="1" dirty="0" err="1">
                <a:latin typeface="+mn-lt"/>
              </a:rPr>
              <a:t>quá</a:t>
            </a:r>
            <a:r>
              <a:rPr lang="en-US" sz="1800" b="1" dirty="0">
                <a:latin typeface="+mn-lt"/>
              </a:rPr>
              <a:t> </a:t>
            </a:r>
            <a:r>
              <a:rPr lang="en-US" sz="1800" b="1" dirty="0" err="1">
                <a:latin typeface="+mn-lt"/>
              </a:rPr>
              <a:t>trình</a:t>
            </a:r>
            <a:r>
              <a:rPr lang="en-US" sz="1800" b="1" dirty="0">
                <a:latin typeface="+mn-lt"/>
              </a:rPr>
              <a:t> </a:t>
            </a:r>
            <a:r>
              <a:rPr lang="en-US" sz="1800" b="1" dirty="0" err="1">
                <a:latin typeface="+mn-lt"/>
              </a:rPr>
              <a:t>đầu</a:t>
            </a:r>
            <a:r>
              <a:rPr lang="en-US" sz="1800" b="1" dirty="0">
                <a:latin typeface="+mn-lt"/>
              </a:rPr>
              <a:t> </a:t>
            </a:r>
            <a:r>
              <a:rPr lang="en-US" sz="1800" b="1" dirty="0" err="1">
                <a:latin typeface="+mn-lt"/>
              </a:rPr>
              <a:t>cuối</a:t>
            </a:r>
            <a:r>
              <a:rPr lang="en-US" b="1" dirty="0">
                <a:latin typeface="+mn-lt"/>
              </a:rPr>
              <a:t> </a:t>
            </a:r>
            <a:r>
              <a:rPr lang="vi-VN" sz="1800" b="1" dirty="0"/>
              <a:t>là thời gian cần thiết để truyền gói tin trong Mạng từ nút nguồn đến nút đích</a:t>
            </a:r>
            <a:endParaRPr lang="en-US" sz="1800" b="1" dirty="0"/>
          </a:p>
          <a:p>
            <a:pPr marL="685800" lvl="2" indent="-285750">
              <a:lnSpc>
                <a:spcPct val="120000"/>
              </a:lnSpc>
              <a:spcBef>
                <a:spcPts val="600"/>
              </a:spcBef>
              <a:spcAft>
                <a:spcPts val="0"/>
              </a:spcAft>
              <a:buFont typeface="Wingdings" panose="05000000000000000000" pitchFamily="2" charset="2"/>
              <a:buChar char="§"/>
            </a:pPr>
            <a:r>
              <a:rPr lang="en-US" b="1" dirty="0"/>
              <a:t>MIPv6, HMIPv6 </a:t>
            </a:r>
            <a:r>
              <a:rPr lang="en-US" b="1" dirty="0" err="1"/>
              <a:t>và</a:t>
            </a:r>
            <a:r>
              <a:rPr lang="en-US" b="1" dirty="0"/>
              <a:t> FMIPv6 </a:t>
            </a:r>
            <a:r>
              <a:rPr lang="en-US" b="1" dirty="0" err="1"/>
              <a:t>chỉ</a:t>
            </a:r>
            <a:r>
              <a:rPr lang="en-US" b="1" dirty="0"/>
              <a:t> </a:t>
            </a:r>
            <a:r>
              <a:rPr lang="en-US" b="1" dirty="0" err="1"/>
              <a:t>sử</a:t>
            </a:r>
            <a:r>
              <a:rPr lang="en-US" b="1" dirty="0"/>
              <a:t> </a:t>
            </a:r>
            <a:r>
              <a:rPr lang="en-US" b="1" dirty="0" err="1"/>
              <a:t>dụng</a:t>
            </a:r>
            <a:r>
              <a:rPr lang="en-US" b="1" dirty="0"/>
              <a:t> </a:t>
            </a:r>
            <a:r>
              <a:rPr lang="en-US" b="1" dirty="0" err="1"/>
              <a:t>định</a:t>
            </a:r>
            <a:r>
              <a:rPr lang="en-US" b="1" dirty="0"/>
              <a:t> </a:t>
            </a:r>
            <a:r>
              <a:rPr lang="en-US" b="1" dirty="0" err="1"/>
              <a:t>tuyến</a:t>
            </a:r>
            <a:r>
              <a:rPr lang="en-US" b="1" dirty="0"/>
              <a:t> tam </a:t>
            </a:r>
            <a:r>
              <a:rPr lang="en-US" b="1" dirty="0" err="1"/>
              <a:t>giác</a:t>
            </a:r>
            <a:r>
              <a:rPr lang="en-US" b="1" dirty="0"/>
              <a:t> </a:t>
            </a:r>
            <a:r>
              <a:rPr lang="en-US" b="1" dirty="0" err="1"/>
              <a:t>cho</a:t>
            </a:r>
            <a:r>
              <a:rPr lang="en-US" b="1" dirty="0"/>
              <a:t> </a:t>
            </a:r>
            <a:r>
              <a:rPr lang="en-US" b="1" dirty="0" err="1"/>
              <a:t>gói</a:t>
            </a:r>
            <a:r>
              <a:rPr lang="en-US" b="1" dirty="0"/>
              <a:t> </a:t>
            </a:r>
            <a:r>
              <a:rPr lang="en-US" b="1" dirty="0" err="1"/>
              <a:t>đầu</a:t>
            </a:r>
            <a:r>
              <a:rPr lang="en-US" b="1" dirty="0"/>
              <a:t> </a:t>
            </a:r>
            <a:r>
              <a:rPr lang="en-US" b="1" dirty="0" err="1"/>
              <a:t>tiên</a:t>
            </a:r>
            <a:r>
              <a:rPr lang="en-US" b="1" dirty="0"/>
              <a:t> </a:t>
            </a:r>
            <a:r>
              <a:rPr lang="en-US" b="1" dirty="0" err="1"/>
              <a:t>giữa</a:t>
            </a:r>
            <a:r>
              <a:rPr lang="en-US" b="1" dirty="0"/>
              <a:t> </a:t>
            </a:r>
            <a:r>
              <a:rPr lang="en-US" b="1" dirty="0" err="1"/>
              <a:t>các</a:t>
            </a:r>
            <a:r>
              <a:rPr lang="en-US" b="1" dirty="0"/>
              <a:t> </a:t>
            </a:r>
            <a:r>
              <a:rPr lang="en-US" b="1" dirty="0" err="1"/>
              <a:t>nút</a:t>
            </a:r>
            <a:r>
              <a:rPr lang="en-US" b="1" dirty="0"/>
              <a:t> </a:t>
            </a:r>
            <a:r>
              <a:rPr lang="en-US" b="1" dirty="0" err="1"/>
              <a:t>giao</a:t>
            </a:r>
            <a:r>
              <a:rPr lang="en-US" b="1" dirty="0"/>
              <a:t> </a:t>
            </a:r>
            <a:r>
              <a:rPr lang="en-US" b="1" dirty="0" err="1"/>
              <a:t>tiếp</a:t>
            </a:r>
            <a:endParaRPr lang="en-US" b="1" dirty="0"/>
          </a:p>
          <a:p>
            <a:pPr marL="685800" lvl="2" indent="-285750">
              <a:lnSpc>
                <a:spcPct val="120000"/>
              </a:lnSpc>
              <a:spcBef>
                <a:spcPts val="600"/>
              </a:spcBef>
              <a:spcAft>
                <a:spcPts val="0"/>
              </a:spcAft>
              <a:buFont typeface="Wingdings" panose="05000000000000000000" pitchFamily="2" charset="2"/>
              <a:buChar char="§"/>
            </a:pPr>
            <a:r>
              <a:rPr lang="vi-VN" b="1" dirty="0"/>
              <a:t>Sau đó, họ có thể tránh nó cho phần còn lại của các gói, để đảm bảo cùng một độ trễ </a:t>
            </a:r>
            <a:r>
              <a:rPr lang="en-US" b="1" dirty="0" err="1"/>
              <a:t>quá</a:t>
            </a:r>
            <a:r>
              <a:rPr lang="en-US" b="1" dirty="0"/>
              <a:t> </a:t>
            </a:r>
            <a:r>
              <a:rPr lang="en-US" b="1" dirty="0" err="1"/>
              <a:t>trình</a:t>
            </a:r>
            <a:r>
              <a:rPr lang="en-US" b="1" dirty="0"/>
              <a:t> </a:t>
            </a:r>
            <a:r>
              <a:rPr lang="en-US" b="1" dirty="0" err="1"/>
              <a:t>đầu</a:t>
            </a:r>
            <a:r>
              <a:rPr lang="en-US" b="1" dirty="0"/>
              <a:t> </a:t>
            </a:r>
            <a:r>
              <a:rPr lang="en-US" b="1" dirty="0" err="1"/>
              <a:t>cuối</a:t>
            </a:r>
            <a:r>
              <a:rPr lang="en-US" b="1" dirty="0"/>
              <a:t> </a:t>
            </a:r>
            <a:r>
              <a:rPr lang="vi-VN" b="1" dirty="0"/>
              <a:t>trước và sau quá trình chuyển giao</a:t>
            </a:r>
            <a:endParaRPr lang="en-US" b="1" dirty="0"/>
          </a:p>
          <a:p>
            <a:pPr marL="685800" lvl="2" indent="-285750">
              <a:lnSpc>
                <a:spcPct val="120000"/>
              </a:lnSpc>
              <a:spcBef>
                <a:spcPts val="600"/>
              </a:spcBef>
              <a:spcAft>
                <a:spcPts val="0"/>
              </a:spcAft>
              <a:buFont typeface="Wingdings" panose="05000000000000000000" pitchFamily="2" charset="2"/>
              <a:buChar char="§"/>
            </a:pPr>
            <a:r>
              <a:rPr lang="en-US" b="1" dirty="0"/>
              <a:t>PMIPv6 </a:t>
            </a:r>
            <a:r>
              <a:rPr lang="en-US" b="1" dirty="0" err="1"/>
              <a:t>có</a:t>
            </a:r>
            <a:r>
              <a:rPr lang="en-US" b="1" dirty="0"/>
              <a:t> </a:t>
            </a:r>
            <a:r>
              <a:rPr lang="en-US" b="1" dirty="0" err="1"/>
              <a:t>thể</a:t>
            </a:r>
            <a:r>
              <a:rPr lang="en-US" b="1" dirty="0"/>
              <a:t> </a:t>
            </a:r>
            <a:r>
              <a:rPr lang="en-US" b="1" dirty="0" err="1"/>
              <a:t>giữ</a:t>
            </a:r>
            <a:r>
              <a:rPr lang="en-US" b="1" dirty="0"/>
              <a:t> </a:t>
            </a:r>
            <a:r>
              <a:rPr lang="en-US" b="1" dirty="0" err="1"/>
              <a:t>nguyên</a:t>
            </a:r>
            <a:r>
              <a:rPr lang="en-US" b="1" dirty="0"/>
              <a:t> </a:t>
            </a:r>
            <a:r>
              <a:rPr lang="en-US" b="1" dirty="0" err="1"/>
              <a:t>độ</a:t>
            </a:r>
            <a:r>
              <a:rPr lang="en-US" b="1" dirty="0"/>
              <a:t> </a:t>
            </a:r>
            <a:r>
              <a:rPr lang="en-US" b="1" dirty="0" err="1"/>
              <a:t>trễ</a:t>
            </a:r>
            <a:r>
              <a:rPr lang="en-US" b="1" dirty="0"/>
              <a:t> </a:t>
            </a:r>
            <a:r>
              <a:rPr lang="en-US" b="1" dirty="0" err="1"/>
              <a:t>quá</a:t>
            </a:r>
            <a:r>
              <a:rPr lang="en-US" b="1" dirty="0"/>
              <a:t> </a:t>
            </a:r>
            <a:r>
              <a:rPr lang="en-US" b="1" dirty="0" err="1"/>
              <a:t>trình</a:t>
            </a:r>
            <a:r>
              <a:rPr lang="en-US" b="1" dirty="0"/>
              <a:t> </a:t>
            </a:r>
            <a:r>
              <a:rPr lang="en-US" b="1" dirty="0" err="1"/>
              <a:t>đầu</a:t>
            </a:r>
            <a:r>
              <a:rPr lang="en-US" b="1" dirty="0"/>
              <a:t> </a:t>
            </a:r>
            <a:r>
              <a:rPr lang="en-US" b="1" dirty="0" err="1"/>
              <a:t>cuối</a:t>
            </a:r>
            <a:r>
              <a:rPr lang="en-US" b="1" dirty="0"/>
              <a:t> </a:t>
            </a:r>
            <a:r>
              <a:rPr lang="en-US" b="1" dirty="0" err="1"/>
              <a:t>giống</a:t>
            </a:r>
            <a:r>
              <a:rPr lang="en-US" b="1" dirty="0"/>
              <a:t> </a:t>
            </a:r>
            <a:r>
              <a:rPr lang="en-US" b="1" dirty="0" err="1"/>
              <a:t>nhau</a:t>
            </a:r>
            <a:r>
              <a:rPr lang="en-US" b="1" dirty="0"/>
              <a:t>, </a:t>
            </a:r>
            <a:r>
              <a:rPr lang="en-US" b="1" dirty="0" err="1"/>
              <a:t>vì</a:t>
            </a:r>
            <a:r>
              <a:rPr lang="en-US" b="1" dirty="0"/>
              <a:t> </a:t>
            </a:r>
            <a:r>
              <a:rPr lang="en-US" b="1" dirty="0" err="1"/>
              <a:t>nó</a:t>
            </a:r>
            <a:r>
              <a:rPr lang="en-US" b="1" dirty="0"/>
              <a:t> </a:t>
            </a:r>
            <a:r>
              <a:rPr lang="en-US" b="1" dirty="0" err="1"/>
              <a:t>dựa</a:t>
            </a:r>
            <a:r>
              <a:rPr lang="en-US" b="1" dirty="0"/>
              <a:t> </a:t>
            </a:r>
            <a:r>
              <a:rPr lang="en-US" b="1" dirty="0" err="1"/>
              <a:t>trên</a:t>
            </a:r>
            <a:r>
              <a:rPr lang="en-US" b="1" dirty="0"/>
              <a:t> </a:t>
            </a:r>
            <a:r>
              <a:rPr lang="en-US" b="1" dirty="0" err="1"/>
              <a:t>khái</a:t>
            </a:r>
            <a:r>
              <a:rPr lang="en-US" b="1" dirty="0"/>
              <a:t> </a:t>
            </a:r>
            <a:r>
              <a:rPr lang="en-US" b="1" dirty="0" err="1"/>
              <a:t>niệm</a:t>
            </a:r>
            <a:r>
              <a:rPr lang="en-US" b="1" dirty="0"/>
              <a:t> multi-homing, </a:t>
            </a:r>
            <a:r>
              <a:rPr lang="en-US" b="1" dirty="0" err="1"/>
              <a:t>tránh</a:t>
            </a:r>
            <a:r>
              <a:rPr lang="en-US" b="1" dirty="0"/>
              <a:t> </a:t>
            </a:r>
            <a:r>
              <a:rPr lang="en-US" b="1" dirty="0" err="1"/>
              <a:t>sử</a:t>
            </a:r>
            <a:r>
              <a:rPr lang="en-US" b="1" dirty="0"/>
              <a:t> </a:t>
            </a:r>
            <a:r>
              <a:rPr lang="en-US" b="1" dirty="0" err="1"/>
              <a:t>dụng</a:t>
            </a:r>
            <a:r>
              <a:rPr lang="en-US" b="1" dirty="0"/>
              <a:t> </a:t>
            </a:r>
            <a:r>
              <a:rPr lang="en-US" b="1" dirty="0" err="1"/>
              <a:t>định</a:t>
            </a:r>
            <a:r>
              <a:rPr lang="en-US" b="1" dirty="0"/>
              <a:t> </a:t>
            </a:r>
            <a:r>
              <a:rPr lang="en-US" b="1" dirty="0" err="1"/>
              <a:t>tuyến</a:t>
            </a:r>
            <a:r>
              <a:rPr lang="en-US" b="1" dirty="0"/>
              <a:t> tam </a:t>
            </a:r>
            <a:r>
              <a:rPr lang="en-US" b="1" dirty="0" err="1"/>
              <a:t>giác</a:t>
            </a:r>
            <a:r>
              <a:rPr lang="en-US" b="1" dirty="0"/>
              <a:t> </a:t>
            </a:r>
            <a:r>
              <a:rPr lang="en-US" b="1" dirty="0" err="1"/>
              <a:t>sau</a:t>
            </a:r>
            <a:r>
              <a:rPr lang="en-US" b="1" dirty="0"/>
              <a:t> </a:t>
            </a:r>
            <a:r>
              <a:rPr lang="en-US" b="1" dirty="0" err="1"/>
              <a:t>mỗi</a:t>
            </a:r>
            <a:r>
              <a:rPr lang="en-US" b="1" dirty="0"/>
              <a:t> </a:t>
            </a:r>
            <a:r>
              <a:rPr lang="en-US" b="1" dirty="0" err="1"/>
              <a:t>chuyển</a:t>
            </a:r>
            <a:r>
              <a:rPr lang="en-US" b="1" dirty="0"/>
              <a:t> </a:t>
            </a:r>
            <a:r>
              <a:rPr lang="en-US" b="1" dirty="0" err="1"/>
              <a:t>động</a:t>
            </a:r>
            <a:endParaRPr lang="en-US" b="1" dirty="0"/>
          </a:p>
        </p:txBody>
      </p:sp>
      <p:sp>
        <p:nvSpPr>
          <p:cNvPr id="8" name="TextBox 7">
            <a:extLst>
              <a:ext uri="{FF2B5EF4-FFF2-40B4-BE49-F238E27FC236}">
                <a16:creationId xmlns:a16="http://schemas.microsoft.com/office/drawing/2014/main" id="{9519EADD-5D6F-4A00-9AFC-88D27B9C5E00}"/>
              </a:ext>
            </a:extLst>
          </p:cNvPr>
          <p:cNvSpPr txBox="1"/>
          <p:nvPr/>
        </p:nvSpPr>
        <p:spPr>
          <a:xfrm>
            <a:off x="457200" y="1036601"/>
            <a:ext cx="73152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Sự</a:t>
            </a:r>
            <a:r>
              <a:rPr lang="en-US" sz="2400" b="1" dirty="0">
                <a:latin typeface="+mn-lt"/>
              </a:rPr>
              <a:t> </a:t>
            </a:r>
            <a:r>
              <a:rPr lang="en-US" sz="2400" b="1" dirty="0" err="1">
                <a:latin typeface="+mn-lt"/>
              </a:rPr>
              <a:t>chậm</a:t>
            </a:r>
            <a:r>
              <a:rPr lang="en-US" sz="2400" b="1" dirty="0">
                <a:latin typeface="+mn-lt"/>
              </a:rPr>
              <a:t> </a:t>
            </a:r>
            <a:r>
              <a:rPr lang="en-US" sz="2400" b="1" dirty="0" err="1">
                <a:latin typeface="+mn-lt"/>
              </a:rPr>
              <a:t>trễ</a:t>
            </a:r>
            <a:r>
              <a:rPr lang="en-US" sz="2400" b="1" dirty="0">
                <a:latin typeface="+mn-lt"/>
              </a:rPr>
              <a:t> </a:t>
            </a:r>
            <a:r>
              <a:rPr lang="en-US" sz="2400" b="1" dirty="0" err="1">
                <a:latin typeface="+mn-lt"/>
              </a:rPr>
              <a:t>quá</a:t>
            </a:r>
            <a:r>
              <a:rPr lang="en-US" sz="2400" b="1" dirty="0">
                <a:latin typeface="+mn-lt"/>
              </a:rPr>
              <a:t> </a:t>
            </a:r>
            <a:r>
              <a:rPr lang="en-US" sz="2400" b="1" dirty="0" err="1">
                <a:latin typeface="+mn-lt"/>
              </a:rPr>
              <a:t>trình</a:t>
            </a:r>
            <a:r>
              <a:rPr lang="en-US" sz="2400" b="1" dirty="0">
                <a:latin typeface="+mn-lt"/>
              </a:rPr>
              <a:t> </a:t>
            </a:r>
            <a:r>
              <a:rPr lang="en-US" sz="2400" b="1" dirty="0" err="1">
                <a:latin typeface="+mn-lt"/>
              </a:rPr>
              <a:t>đầu</a:t>
            </a:r>
            <a:r>
              <a:rPr lang="en-US" sz="2400" b="1" dirty="0">
                <a:latin typeface="+mn-lt"/>
              </a:rPr>
              <a:t> </a:t>
            </a:r>
            <a:r>
              <a:rPr lang="en-US" sz="2400" b="1" dirty="0" err="1">
                <a:latin typeface="+mn-lt"/>
              </a:rPr>
              <a:t>cuối</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FD8E3D41-392E-4F48-9A80-72AF0C1536BE}"/>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35</a:t>
            </a:r>
          </a:p>
        </p:txBody>
      </p:sp>
    </p:spTree>
    <p:extLst>
      <p:ext uri="{BB962C8B-B14F-4D97-AF65-F5344CB8AC3E}">
        <p14:creationId xmlns:p14="http://schemas.microsoft.com/office/powerpoint/2010/main" val="126959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457200" y="1528465"/>
            <a:ext cx="8229600" cy="1468351"/>
          </a:xfrm>
          <a:prstGeom prst="rect">
            <a:avLst/>
          </a:prstGeom>
          <a:noFill/>
        </p:spPr>
        <p:txBody>
          <a:bodyPr wrap="square">
            <a:spAutoFit/>
          </a:bodyPr>
          <a:lstStyle/>
          <a:p>
            <a:pPr marL="685800" lvl="2" indent="-285750">
              <a:lnSpc>
                <a:spcPct val="120000"/>
              </a:lnSpc>
              <a:spcBef>
                <a:spcPts val="600"/>
              </a:spcBef>
              <a:spcAft>
                <a:spcPts val="0"/>
              </a:spcAft>
              <a:buFont typeface="Wingdings" panose="05000000000000000000" pitchFamily="2" charset="2"/>
              <a:buChar char="§"/>
            </a:pPr>
            <a:r>
              <a:rPr lang="en-US" sz="1800" b="1" dirty="0">
                <a:latin typeface="+mn-lt"/>
              </a:rPr>
              <a:t>MIPv6, HMIPv6 </a:t>
            </a:r>
            <a:r>
              <a:rPr lang="en-US" sz="1800" b="1" dirty="0" err="1">
                <a:latin typeface="+mn-lt"/>
              </a:rPr>
              <a:t>và</a:t>
            </a:r>
            <a:r>
              <a:rPr lang="en-US" sz="1800" b="1" dirty="0">
                <a:latin typeface="+mn-lt"/>
              </a:rPr>
              <a:t> FMIPv6 </a:t>
            </a:r>
            <a:r>
              <a:rPr lang="en-US" sz="1800" b="1" dirty="0" err="1">
                <a:latin typeface="+mn-lt"/>
              </a:rPr>
              <a:t>dựa</a:t>
            </a:r>
            <a:r>
              <a:rPr lang="en-US" sz="1800" b="1" dirty="0">
                <a:latin typeface="+mn-lt"/>
              </a:rPr>
              <a:t> </a:t>
            </a:r>
            <a:r>
              <a:rPr lang="en-US" sz="1800" b="1" dirty="0" err="1">
                <a:latin typeface="+mn-lt"/>
              </a:rPr>
              <a:t>trên</a:t>
            </a:r>
            <a:r>
              <a:rPr lang="en-US" sz="1800" b="1" dirty="0">
                <a:latin typeface="+mn-lt"/>
              </a:rPr>
              <a:t> </a:t>
            </a:r>
            <a:r>
              <a:rPr lang="en-US" sz="1800" b="1" dirty="0" err="1">
                <a:latin typeface="+mn-lt"/>
              </a:rPr>
              <a:t>giao</a:t>
            </a:r>
            <a:r>
              <a:rPr lang="en-US" sz="1800" b="1" dirty="0">
                <a:latin typeface="+mn-lt"/>
              </a:rPr>
              <a:t> </a:t>
            </a:r>
            <a:r>
              <a:rPr lang="en-US" sz="1800" b="1" dirty="0" err="1">
                <a:latin typeface="+mn-lt"/>
              </a:rPr>
              <a:t>thức</a:t>
            </a:r>
            <a:r>
              <a:rPr lang="en-US" sz="1800" b="1" dirty="0">
                <a:latin typeface="+mn-lt"/>
              </a:rPr>
              <a:t> </a:t>
            </a:r>
            <a:r>
              <a:rPr lang="en-US" sz="1800" b="1" dirty="0" err="1">
                <a:latin typeface="+mn-lt"/>
              </a:rPr>
              <a:t>IPSec</a:t>
            </a:r>
            <a:r>
              <a:rPr lang="en-US" sz="1800" b="1" dirty="0">
                <a:latin typeface="+mn-lt"/>
              </a:rPr>
              <a:t> </a:t>
            </a:r>
            <a:r>
              <a:rPr lang="en-US" sz="1800" b="1" dirty="0" err="1">
                <a:latin typeface="+mn-lt"/>
              </a:rPr>
              <a:t>để</a:t>
            </a:r>
            <a:r>
              <a:rPr lang="en-US" sz="1800" b="1" dirty="0">
                <a:latin typeface="+mn-lt"/>
              </a:rPr>
              <a:t> </a:t>
            </a:r>
            <a:r>
              <a:rPr lang="en-US" sz="1800" b="1" dirty="0" err="1">
                <a:latin typeface="+mn-lt"/>
              </a:rPr>
              <a:t>bảo</a:t>
            </a:r>
            <a:r>
              <a:rPr lang="en-US" sz="1800" b="1" dirty="0">
                <a:latin typeface="+mn-lt"/>
              </a:rPr>
              <a:t> </a:t>
            </a:r>
            <a:r>
              <a:rPr lang="en-US" sz="1800" b="1" dirty="0" err="1">
                <a:latin typeface="+mn-lt"/>
              </a:rPr>
              <a:t>mật</a:t>
            </a:r>
            <a:r>
              <a:rPr lang="en-US" sz="1800" b="1" dirty="0">
                <a:latin typeface="+mn-lt"/>
              </a:rPr>
              <a:t> </a:t>
            </a:r>
            <a:r>
              <a:rPr lang="en-US" sz="1800" b="1" dirty="0" err="1">
                <a:latin typeface="+mn-lt"/>
              </a:rPr>
              <a:t>các</a:t>
            </a:r>
            <a:r>
              <a:rPr lang="en-US" sz="1800" b="1" dirty="0">
                <a:latin typeface="+mn-lt"/>
              </a:rPr>
              <a:t> </a:t>
            </a:r>
            <a:r>
              <a:rPr lang="en-US" sz="1800" b="1" dirty="0" err="1">
                <a:latin typeface="+mn-lt"/>
              </a:rPr>
              <a:t>thông</a:t>
            </a:r>
            <a:r>
              <a:rPr lang="en-US" sz="1800" b="1" dirty="0">
                <a:latin typeface="+mn-lt"/>
              </a:rPr>
              <a:t> </a:t>
            </a:r>
            <a:r>
              <a:rPr lang="en-US" sz="1800" b="1" dirty="0" err="1">
                <a:latin typeface="+mn-lt"/>
              </a:rPr>
              <a:t>báo</a:t>
            </a:r>
            <a:r>
              <a:rPr lang="en-US" sz="1800" b="1" dirty="0">
                <a:latin typeface="+mn-lt"/>
              </a:rPr>
              <a:t> </a:t>
            </a:r>
            <a:r>
              <a:rPr lang="en-US" sz="1800" b="1" dirty="0" err="1">
                <a:latin typeface="+mn-lt"/>
              </a:rPr>
              <a:t>liên</a:t>
            </a:r>
            <a:r>
              <a:rPr lang="en-US" sz="1800" b="1" dirty="0">
                <a:latin typeface="+mn-lt"/>
              </a:rPr>
              <a:t> </a:t>
            </a:r>
            <a:r>
              <a:rPr lang="en-US" sz="1800" b="1" dirty="0" err="1">
                <a:latin typeface="+mn-lt"/>
              </a:rPr>
              <a:t>quan</a:t>
            </a:r>
            <a:r>
              <a:rPr lang="en-US" sz="1800" b="1" dirty="0">
                <a:latin typeface="+mn-lt"/>
              </a:rPr>
              <a:t> </a:t>
            </a:r>
            <a:r>
              <a:rPr lang="en-US" sz="1800" b="1" dirty="0" err="1">
                <a:latin typeface="+mn-lt"/>
              </a:rPr>
              <a:t>đến</a:t>
            </a:r>
            <a:r>
              <a:rPr lang="en-US" sz="1800" b="1" dirty="0">
                <a:latin typeface="+mn-lt"/>
              </a:rPr>
              <a:t> </a:t>
            </a:r>
            <a:r>
              <a:rPr lang="en-US" sz="1800" b="1" dirty="0" err="1">
                <a:latin typeface="+mn-lt"/>
              </a:rPr>
              <a:t>tính</a:t>
            </a:r>
            <a:r>
              <a:rPr lang="en-US" sz="1800" b="1" dirty="0">
                <a:latin typeface="+mn-lt"/>
              </a:rPr>
              <a:t> di </a:t>
            </a:r>
            <a:r>
              <a:rPr lang="en-US" sz="1800" b="1" dirty="0" err="1">
                <a:latin typeface="+mn-lt"/>
              </a:rPr>
              <a:t>động</a:t>
            </a:r>
            <a:endParaRPr lang="en-US" sz="1800" b="1" dirty="0">
              <a:latin typeface="+mn-lt"/>
            </a:endParaRPr>
          </a:p>
          <a:p>
            <a:pPr marL="685800" lvl="2" indent="-285750">
              <a:lnSpc>
                <a:spcPct val="120000"/>
              </a:lnSpc>
              <a:spcBef>
                <a:spcPts val="600"/>
              </a:spcBef>
              <a:spcAft>
                <a:spcPts val="0"/>
              </a:spcAft>
              <a:buFont typeface="Wingdings" panose="05000000000000000000" pitchFamily="2" charset="2"/>
              <a:buChar char="§"/>
            </a:pPr>
            <a:r>
              <a:rPr lang="vi-VN" b="1" dirty="0"/>
              <a:t>PMIPv6 sử dụng kiến trúc bảo mật được gọi là "AAA" </a:t>
            </a:r>
            <a:r>
              <a:rPr lang="en-US" b="1" dirty="0"/>
              <a:t>,</a:t>
            </a:r>
            <a:r>
              <a:rPr lang="vi-VN" b="1" dirty="0"/>
              <a:t>chịu trách nhiệm về Xác thực, Ủy quyền và Kế toán của nút di động</a:t>
            </a:r>
            <a:endParaRPr lang="en-US" b="1" dirty="0"/>
          </a:p>
        </p:txBody>
      </p:sp>
      <p:sp>
        <p:nvSpPr>
          <p:cNvPr id="8" name="TextBox 7">
            <a:extLst>
              <a:ext uri="{FF2B5EF4-FFF2-40B4-BE49-F238E27FC236}">
                <a16:creationId xmlns:a16="http://schemas.microsoft.com/office/drawing/2014/main" id="{9519EADD-5D6F-4A00-9AFC-88D27B9C5E00}"/>
              </a:ext>
            </a:extLst>
          </p:cNvPr>
          <p:cNvSpPr txBox="1"/>
          <p:nvPr/>
        </p:nvSpPr>
        <p:spPr>
          <a:xfrm>
            <a:off x="533400" y="1066800"/>
            <a:ext cx="73152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Bảo</a:t>
            </a:r>
            <a:r>
              <a:rPr lang="en-US" sz="2400" b="1" dirty="0">
                <a:latin typeface="+mn-lt"/>
              </a:rPr>
              <a:t> </a:t>
            </a:r>
            <a:r>
              <a:rPr lang="en-US" sz="2400" b="1" dirty="0" err="1">
                <a:latin typeface="+mn-lt"/>
              </a:rPr>
              <a:t>mật</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5B8D0C2C-7C84-4E98-9140-1D183D8C191A}"/>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36</a:t>
            </a:r>
          </a:p>
        </p:txBody>
      </p:sp>
    </p:spTree>
    <p:extLst>
      <p:ext uri="{BB962C8B-B14F-4D97-AF65-F5344CB8AC3E}">
        <p14:creationId xmlns:p14="http://schemas.microsoft.com/office/powerpoint/2010/main" val="2248360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361950" y="1600200"/>
            <a:ext cx="8420100" cy="4025974"/>
          </a:xfrm>
          <a:prstGeom prst="rect">
            <a:avLst/>
          </a:prstGeom>
          <a:noFill/>
        </p:spPr>
        <p:txBody>
          <a:bodyPr wrap="square">
            <a:spAutoFit/>
          </a:bodyPr>
          <a:lstStyle/>
          <a:p>
            <a:pPr marL="228600" lvl="1" indent="-285750">
              <a:lnSpc>
                <a:spcPct val="120000"/>
              </a:lnSpc>
              <a:spcBef>
                <a:spcPts val="600"/>
              </a:spcBef>
              <a:spcAft>
                <a:spcPts val="0"/>
              </a:spcAft>
              <a:buFont typeface="Wingdings" panose="05000000000000000000" pitchFamily="2" charset="2"/>
              <a:buChar char="Ø"/>
            </a:pPr>
            <a:r>
              <a:rPr lang="en-US" b="1" dirty="0">
                <a:latin typeface="+mn-lt"/>
              </a:rPr>
              <a:t>Chi </a:t>
            </a:r>
            <a:r>
              <a:rPr lang="en-US" b="1" dirty="0" err="1">
                <a:latin typeface="+mn-lt"/>
              </a:rPr>
              <a:t>phí</a:t>
            </a:r>
            <a:r>
              <a:rPr lang="en-US" b="1" dirty="0">
                <a:latin typeface="+mn-lt"/>
              </a:rPr>
              <a:t> </a:t>
            </a:r>
            <a:r>
              <a:rPr lang="en-US" b="1" dirty="0" err="1">
                <a:latin typeface="+mn-lt"/>
              </a:rPr>
              <a:t>báo</a:t>
            </a:r>
            <a:r>
              <a:rPr lang="en-US" b="1" dirty="0">
                <a:latin typeface="+mn-lt"/>
              </a:rPr>
              <a:t> </a:t>
            </a:r>
            <a:r>
              <a:rPr lang="en-US" b="1" dirty="0" err="1">
                <a:latin typeface="+mn-lt"/>
              </a:rPr>
              <a:t>hiệu</a:t>
            </a:r>
            <a:r>
              <a:rPr lang="en-US" b="1" dirty="0">
                <a:latin typeface="+mn-lt"/>
              </a:rPr>
              <a:t> </a:t>
            </a:r>
            <a:r>
              <a:rPr lang="en-US" b="1" dirty="0" err="1">
                <a:latin typeface="+mn-lt"/>
              </a:rPr>
              <a:t>và</a:t>
            </a:r>
            <a:r>
              <a:rPr lang="en-US" b="1" dirty="0">
                <a:latin typeface="+mn-lt"/>
              </a:rPr>
              <a:t> </a:t>
            </a:r>
            <a:r>
              <a:rPr lang="en-US" b="1" dirty="0" err="1">
                <a:latin typeface="+mn-lt"/>
              </a:rPr>
              <a:t>tác</a:t>
            </a:r>
            <a:r>
              <a:rPr lang="en-US" b="1" dirty="0">
                <a:latin typeface="+mn-lt"/>
              </a:rPr>
              <a:t> </a:t>
            </a:r>
            <a:r>
              <a:rPr lang="en-US" b="1" dirty="0" err="1">
                <a:latin typeface="+mn-lt"/>
              </a:rPr>
              <a:t>động</a:t>
            </a:r>
            <a:r>
              <a:rPr lang="en-US" b="1" dirty="0">
                <a:latin typeface="+mn-lt"/>
              </a:rPr>
              <a:t> </a:t>
            </a:r>
            <a:r>
              <a:rPr lang="en-US" b="1" dirty="0" err="1">
                <a:latin typeface="+mn-lt"/>
              </a:rPr>
              <a:t>của</a:t>
            </a:r>
            <a:r>
              <a:rPr lang="en-US" b="1" dirty="0">
                <a:latin typeface="+mn-lt"/>
              </a:rPr>
              <a:t> </a:t>
            </a:r>
            <a:r>
              <a:rPr lang="en-US" b="1" dirty="0" err="1">
                <a:latin typeface="+mn-lt"/>
              </a:rPr>
              <a:t>nó</a:t>
            </a:r>
            <a:r>
              <a:rPr lang="en-US" b="1" dirty="0">
                <a:latin typeface="+mn-lt"/>
              </a:rPr>
              <a:t> </a:t>
            </a:r>
            <a:r>
              <a:rPr lang="en-US" b="1" dirty="0" err="1">
                <a:latin typeface="+mn-lt"/>
              </a:rPr>
              <a:t>đến</a:t>
            </a:r>
            <a:r>
              <a:rPr lang="en-US" b="1" dirty="0">
                <a:latin typeface="+mn-lt"/>
              </a:rPr>
              <a:t> </a:t>
            </a:r>
            <a:r>
              <a:rPr lang="en-US" b="1" dirty="0" err="1">
                <a:latin typeface="+mn-lt"/>
              </a:rPr>
              <a:t>mức</a:t>
            </a:r>
            <a:r>
              <a:rPr lang="en-US" b="1" dirty="0">
                <a:latin typeface="+mn-lt"/>
              </a:rPr>
              <a:t> </a:t>
            </a:r>
            <a:r>
              <a:rPr lang="en-US" b="1" dirty="0" err="1">
                <a:latin typeface="+mn-lt"/>
              </a:rPr>
              <a:t>tiêu</a:t>
            </a:r>
            <a:r>
              <a:rPr lang="en-US" b="1" dirty="0">
                <a:latin typeface="+mn-lt"/>
              </a:rPr>
              <a:t> </a:t>
            </a:r>
            <a:r>
              <a:rPr lang="en-US" b="1" dirty="0" err="1">
                <a:latin typeface="+mn-lt"/>
              </a:rPr>
              <a:t>thụ</a:t>
            </a:r>
            <a:r>
              <a:rPr lang="en-US" b="1" dirty="0">
                <a:latin typeface="+mn-lt"/>
              </a:rPr>
              <a:t> </a:t>
            </a:r>
            <a:r>
              <a:rPr lang="en-US" b="1" dirty="0" err="1">
                <a:latin typeface="+mn-lt"/>
              </a:rPr>
              <a:t>điện</a:t>
            </a:r>
            <a:r>
              <a:rPr lang="en-US" b="1" dirty="0">
                <a:latin typeface="+mn-lt"/>
              </a:rPr>
              <a:t> </a:t>
            </a:r>
            <a:r>
              <a:rPr lang="en-US" b="1" dirty="0" err="1">
                <a:latin typeface="+mn-lt"/>
              </a:rPr>
              <a:t>năng</a:t>
            </a:r>
            <a:endParaRPr lang="en-US" b="1" dirty="0">
              <a:latin typeface="+mn-lt"/>
            </a:endParaRPr>
          </a:p>
          <a:p>
            <a:pPr marL="685800" lvl="2" indent="-285750">
              <a:lnSpc>
                <a:spcPct val="120000"/>
              </a:lnSpc>
              <a:spcBef>
                <a:spcPts val="600"/>
              </a:spcBef>
              <a:spcAft>
                <a:spcPts val="0"/>
              </a:spcAft>
              <a:buFont typeface="Wingdings" panose="05000000000000000000" pitchFamily="2" charset="2"/>
              <a:buChar char="§"/>
            </a:pPr>
            <a:r>
              <a:rPr lang="vi-VN" b="1" dirty="0"/>
              <a:t>ZoroMSN và MCSC tuân theo một định tuyến phân cấp trong mạng, giúp chúng giảm chi phí truyền tín hiệu và tiêu thụ điện năng</a:t>
            </a:r>
            <a:endParaRPr lang="en-US" b="1" dirty="0"/>
          </a:p>
          <a:p>
            <a:pPr marL="685800" lvl="2" indent="-285750">
              <a:lnSpc>
                <a:spcPct val="120000"/>
              </a:lnSpc>
              <a:spcBef>
                <a:spcPts val="600"/>
              </a:spcBef>
              <a:spcAft>
                <a:spcPts val="0"/>
              </a:spcAft>
              <a:buFont typeface="Wingdings" panose="05000000000000000000" pitchFamily="2" charset="2"/>
              <a:buChar char="§"/>
            </a:pPr>
            <a:r>
              <a:rPr lang="vi-VN" b="1" dirty="0"/>
              <a:t>Trên thực tế, giảm hai thông số này thông qua việc chọn đường đi ngắn nhất và thông báo tín hiệu nhỏ nhất, thì điện năng tiêu thụ sẽ giảm</a:t>
            </a:r>
            <a:endParaRPr lang="en-US" b="1" dirty="0"/>
          </a:p>
          <a:p>
            <a:pPr marL="685800" lvl="2" indent="-285750">
              <a:lnSpc>
                <a:spcPct val="120000"/>
              </a:lnSpc>
              <a:spcBef>
                <a:spcPts val="600"/>
              </a:spcBef>
              <a:spcAft>
                <a:spcPts val="0"/>
              </a:spcAft>
              <a:buFont typeface="Wingdings" panose="05000000000000000000" pitchFamily="2" charset="2"/>
              <a:buChar char="§"/>
            </a:pPr>
            <a:r>
              <a:rPr lang="vi-VN" b="1" dirty="0"/>
              <a:t>ZoroMSN lãng phí điện năng do quá trình định kỳ để cấu hình lại phát hiện hàng xóm, để tạo danh sách các đầu vùng được sử dụng cho bước tiếp theo trong định tuyến dữ liệu (dựa trên thời gian)</a:t>
            </a:r>
            <a:endParaRPr lang="en-US" b="1" dirty="0"/>
          </a:p>
          <a:p>
            <a:pPr marL="685800" lvl="2" indent="-285750">
              <a:lnSpc>
                <a:spcPct val="120000"/>
              </a:lnSpc>
              <a:spcBef>
                <a:spcPts val="600"/>
              </a:spcBef>
              <a:spcAft>
                <a:spcPts val="0"/>
              </a:spcAft>
              <a:buFont typeface="Wingdings" panose="05000000000000000000" pitchFamily="2" charset="2"/>
              <a:buChar char="§"/>
            </a:pPr>
            <a:r>
              <a:rPr lang="vi-VN" b="1" dirty="0"/>
              <a:t>MCSC lãng phí điện năng trong một số bước xử lý như tính toán phép đo kết hợp để chọn các nút hoạt động, tính toán tham số lợi ích</a:t>
            </a:r>
            <a:endParaRPr lang="en-US" b="1" dirty="0"/>
          </a:p>
        </p:txBody>
      </p:sp>
      <p:sp>
        <p:nvSpPr>
          <p:cNvPr id="8" name="TextBox 7">
            <a:extLst>
              <a:ext uri="{FF2B5EF4-FFF2-40B4-BE49-F238E27FC236}">
                <a16:creationId xmlns:a16="http://schemas.microsoft.com/office/drawing/2014/main" id="{9519EADD-5D6F-4A00-9AFC-88D27B9C5E00}"/>
              </a:ext>
            </a:extLst>
          </p:cNvPr>
          <p:cNvSpPr txBox="1"/>
          <p:nvPr/>
        </p:nvSpPr>
        <p:spPr>
          <a:xfrm>
            <a:off x="228600" y="990600"/>
            <a:ext cx="83058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Các</a:t>
            </a:r>
            <a:r>
              <a:rPr lang="en-US" sz="2400" b="1" dirty="0">
                <a:latin typeface="+mn-lt"/>
              </a:rPr>
              <a:t> </a:t>
            </a:r>
            <a:r>
              <a:rPr lang="en-US" sz="2400" b="1" dirty="0" err="1">
                <a:latin typeface="+mn-lt"/>
              </a:rPr>
              <a:t>giao</a:t>
            </a:r>
            <a:r>
              <a:rPr lang="en-US" sz="2400" b="1" dirty="0">
                <a:latin typeface="+mn-lt"/>
              </a:rPr>
              <a:t> </a:t>
            </a:r>
            <a:r>
              <a:rPr lang="en-US" sz="2400" b="1" dirty="0" err="1">
                <a:latin typeface="+mn-lt"/>
              </a:rPr>
              <a:t>thức</a:t>
            </a:r>
            <a:r>
              <a:rPr lang="en-US" sz="2400" b="1" dirty="0">
                <a:latin typeface="+mn-lt"/>
              </a:rPr>
              <a:t> </a:t>
            </a:r>
            <a:r>
              <a:rPr lang="en-US" sz="2400" b="1" dirty="0" err="1">
                <a:latin typeface="+mn-lt"/>
              </a:rPr>
              <a:t>hỗ</a:t>
            </a:r>
            <a:r>
              <a:rPr lang="en-US" sz="2400" b="1" dirty="0">
                <a:latin typeface="+mn-lt"/>
              </a:rPr>
              <a:t> </a:t>
            </a:r>
            <a:r>
              <a:rPr lang="en-US" sz="2400" b="1" dirty="0" err="1">
                <a:latin typeface="+mn-lt"/>
              </a:rPr>
              <a:t>trợ</a:t>
            </a:r>
            <a:r>
              <a:rPr lang="en-US" sz="2400" b="1" dirty="0">
                <a:latin typeface="+mn-lt"/>
              </a:rPr>
              <a:t> </a:t>
            </a:r>
            <a:r>
              <a:rPr lang="en-US" sz="2400" b="1" dirty="0" err="1">
                <a:latin typeface="+mn-lt"/>
              </a:rPr>
              <a:t>tính</a:t>
            </a:r>
            <a:r>
              <a:rPr lang="en-US" sz="2400" b="1" dirty="0">
                <a:latin typeface="+mn-lt"/>
              </a:rPr>
              <a:t> di </a:t>
            </a:r>
            <a:r>
              <a:rPr lang="en-US" sz="2400" b="1" dirty="0" err="1">
                <a:latin typeface="+mn-lt"/>
              </a:rPr>
              <a:t>động</a:t>
            </a:r>
            <a:r>
              <a:rPr lang="en-US" sz="2400" b="1" dirty="0">
                <a:latin typeface="+mn-lt"/>
              </a:rPr>
              <a:t> </a:t>
            </a:r>
            <a:r>
              <a:rPr lang="en-US" sz="2400" b="1" dirty="0" err="1">
                <a:latin typeface="+mn-lt"/>
              </a:rPr>
              <a:t>cho</a:t>
            </a:r>
            <a:r>
              <a:rPr lang="en-US" sz="2400" b="1" dirty="0">
                <a:latin typeface="+mn-lt"/>
              </a:rPr>
              <a:t> </a:t>
            </a:r>
            <a:r>
              <a:rPr lang="en-US" sz="2400" b="1" dirty="0" err="1">
                <a:latin typeface="+mn-lt"/>
              </a:rPr>
              <a:t>Mạng</a:t>
            </a:r>
            <a:r>
              <a:rPr lang="en-US" sz="2400" b="1" dirty="0">
                <a:latin typeface="+mn-lt"/>
              </a:rPr>
              <a:t> </a:t>
            </a:r>
            <a:r>
              <a:rPr lang="en-US" sz="2400" b="1" dirty="0" err="1">
                <a:latin typeface="+mn-lt"/>
              </a:rPr>
              <a:t>cảm</a:t>
            </a:r>
            <a:r>
              <a:rPr lang="en-US" sz="2400" b="1" dirty="0">
                <a:latin typeface="+mn-lt"/>
              </a:rPr>
              <a:t> </a:t>
            </a:r>
            <a:r>
              <a:rPr lang="en-US" sz="2400" b="1" dirty="0" err="1">
                <a:latin typeface="+mn-lt"/>
              </a:rPr>
              <a:t>biến</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E7F0708C-FC74-44F4-AAD4-D655D56F3614}"/>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37</a:t>
            </a:r>
          </a:p>
        </p:txBody>
      </p:sp>
    </p:spTree>
    <p:extLst>
      <p:ext uri="{BB962C8B-B14F-4D97-AF65-F5344CB8AC3E}">
        <p14:creationId xmlns:p14="http://schemas.microsoft.com/office/powerpoint/2010/main" val="4245602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361950" y="1734056"/>
            <a:ext cx="8420100" cy="803553"/>
          </a:xfrm>
          <a:prstGeom prst="rect">
            <a:avLst/>
          </a:prstGeom>
          <a:noFill/>
        </p:spPr>
        <p:txBody>
          <a:bodyPr wrap="square">
            <a:spAutoFit/>
          </a:bodyPr>
          <a:lstStyle/>
          <a:p>
            <a:pPr marL="228600" lvl="1" indent="-285750">
              <a:lnSpc>
                <a:spcPct val="120000"/>
              </a:lnSpc>
              <a:spcBef>
                <a:spcPts val="600"/>
              </a:spcBef>
              <a:spcAft>
                <a:spcPts val="0"/>
              </a:spcAft>
              <a:buFont typeface="Wingdings" panose="05000000000000000000" pitchFamily="2" charset="2"/>
              <a:buChar char="Ø"/>
            </a:pPr>
            <a:r>
              <a:rPr lang="en-US" b="1" dirty="0" err="1">
                <a:latin typeface="+mn-lt"/>
              </a:rPr>
              <a:t>Bàn</a:t>
            </a:r>
            <a:r>
              <a:rPr lang="en-US" b="1" dirty="0">
                <a:latin typeface="+mn-lt"/>
              </a:rPr>
              <a:t> </a:t>
            </a:r>
            <a:r>
              <a:rPr lang="en-US" b="1" dirty="0" err="1">
                <a:latin typeface="+mn-lt"/>
              </a:rPr>
              <a:t>giao</a:t>
            </a:r>
            <a:r>
              <a:rPr lang="en-US" b="1" dirty="0">
                <a:latin typeface="+mn-lt"/>
              </a:rPr>
              <a:t> </a:t>
            </a:r>
            <a:r>
              <a:rPr lang="en-US" b="1" dirty="0" err="1">
                <a:latin typeface="+mn-lt"/>
              </a:rPr>
              <a:t>chậm</a:t>
            </a:r>
            <a:r>
              <a:rPr lang="en-US" b="1" dirty="0">
                <a:latin typeface="+mn-lt"/>
              </a:rPr>
              <a:t> </a:t>
            </a:r>
            <a:r>
              <a:rPr lang="en-US" b="1" dirty="0" err="1">
                <a:latin typeface="+mn-lt"/>
              </a:rPr>
              <a:t>trễ</a:t>
            </a:r>
            <a:endParaRPr lang="en-US" b="1" dirty="0">
              <a:latin typeface="+mn-lt"/>
            </a:endParaRPr>
          </a:p>
          <a:p>
            <a:pPr marL="685800" lvl="2" indent="-285750">
              <a:lnSpc>
                <a:spcPct val="120000"/>
              </a:lnSpc>
              <a:spcBef>
                <a:spcPts val="600"/>
              </a:spcBef>
              <a:spcAft>
                <a:spcPts val="0"/>
              </a:spcAft>
              <a:buFont typeface="Wingdings" panose="05000000000000000000" pitchFamily="2" charset="2"/>
              <a:buChar char="§"/>
            </a:pPr>
            <a:r>
              <a:rPr lang="vi-VN" b="1" dirty="0"/>
              <a:t>Cả ZoroMSN và MCSC đều không đánh giá độ trễ bàn giao</a:t>
            </a:r>
            <a:endParaRPr lang="en-US" b="1" dirty="0"/>
          </a:p>
        </p:txBody>
      </p:sp>
      <p:sp>
        <p:nvSpPr>
          <p:cNvPr id="8" name="TextBox 7">
            <a:extLst>
              <a:ext uri="{FF2B5EF4-FFF2-40B4-BE49-F238E27FC236}">
                <a16:creationId xmlns:a16="http://schemas.microsoft.com/office/drawing/2014/main" id="{9519EADD-5D6F-4A00-9AFC-88D27B9C5E00}"/>
              </a:ext>
            </a:extLst>
          </p:cNvPr>
          <p:cNvSpPr txBox="1"/>
          <p:nvPr/>
        </p:nvSpPr>
        <p:spPr>
          <a:xfrm>
            <a:off x="228600" y="990600"/>
            <a:ext cx="83058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Các</a:t>
            </a:r>
            <a:r>
              <a:rPr lang="en-US" sz="2400" b="1" dirty="0">
                <a:latin typeface="+mn-lt"/>
              </a:rPr>
              <a:t> </a:t>
            </a:r>
            <a:r>
              <a:rPr lang="en-US" sz="2400" b="1" dirty="0" err="1">
                <a:latin typeface="+mn-lt"/>
              </a:rPr>
              <a:t>giao</a:t>
            </a:r>
            <a:r>
              <a:rPr lang="en-US" sz="2400" b="1" dirty="0">
                <a:latin typeface="+mn-lt"/>
              </a:rPr>
              <a:t> </a:t>
            </a:r>
            <a:r>
              <a:rPr lang="en-US" sz="2400" b="1" dirty="0" err="1">
                <a:latin typeface="+mn-lt"/>
              </a:rPr>
              <a:t>thức</a:t>
            </a:r>
            <a:r>
              <a:rPr lang="en-US" sz="2400" b="1" dirty="0">
                <a:latin typeface="+mn-lt"/>
              </a:rPr>
              <a:t> </a:t>
            </a:r>
            <a:r>
              <a:rPr lang="en-US" sz="2400" b="1" dirty="0" err="1">
                <a:latin typeface="+mn-lt"/>
              </a:rPr>
              <a:t>hỗ</a:t>
            </a:r>
            <a:r>
              <a:rPr lang="en-US" sz="2400" b="1" dirty="0">
                <a:latin typeface="+mn-lt"/>
              </a:rPr>
              <a:t> </a:t>
            </a:r>
            <a:r>
              <a:rPr lang="en-US" sz="2400" b="1" dirty="0" err="1">
                <a:latin typeface="+mn-lt"/>
              </a:rPr>
              <a:t>trợ</a:t>
            </a:r>
            <a:r>
              <a:rPr lang="en-US" sz="2400" b="1" dirty="0">
                <a:latin typeface="+mn-lt"/>
              </a:rPr>
              <a:t> </a:t>
            </a:r>
            <a:r>
              <a:rPr lang="en-US" sz="2400" b="1" dirty="0" err="1">
                <a:latin typeface="+mn-lt"/>
              </a:rPr>
              <a:t>tính</a:t>
            </a:r>
            <a:r>
              <a:rPr lang="en-US" sz="2400" b="1" dirty="0">
                <a:latin typeface="+mn-lt"/>
              </a:rPr>
              <a:t> di </a:t>
            </a:r>
            <a:r>
              <a:rPr lang="en-US" sz="2400" b="1" dirty="0" err="1">
                <a:latin typeface="+mn-lt"/>
              </a:rPr>
              <a:t>động</a:t>
            </a:r>
            <a:r>
              <a:rPr lang="en-US" sz="2400" b="1" dirty="0">
                <a:latin typeface="+mn-lt"/>
              </a:rPr>
              <a:t> </a:t>
            </a:r>
            <a:r>
              <a:rPr lang="en-US" sz="2400" b="1" dirty="0" err="1">
                <a:latin typeface="+mn-lt"/>
              </a:rPr>
              <a:t>cho</a:t>
            </a:r>
            <a:r>
              <a:rPr lang="en-US" sz="2400" b="1" dirty="0">
                <a:latin typeface="+mn-lt"/>
              </a:rPr>
              <a:t> </a:t>
            </a:r>
            <a:r>
              <a:rPr lang="en-US" sz="2400" b="1" dirty="0" err="1">
                <a:latin typeface="+mn-lt"/>
              </a:rPr>
              <a:t>Mạng</a:t>
            </a:r>
            <a:r>
              <a:rPr lang="en-US" sz="2400" b="1" dirty="0">
                <a:latin typeface="+mn-lt"/>
              </a:rPr>
              <a:t> </a:t>
            </a:r>
            <a:r>
              <a:rPr lang="en-US" sz="2400" b="1" dirty="0" err="1">
                <a:latin typeface="+mn-lt"/>
              </a:rPr>
              <a:t>cảm</a:t>
            </a:r>
            <a:r>
              <a:rPr lang="en-US" sz="2400" b="1" dirty="0">
                <a:latin typeface="+mn-lt"/>
              </a:rPr>
              <a:t> </a:t>
            </a:r>
            <a:r>
              <a:rPr lang="en-US" sz="2400" b="1" dirty="0" err="1">
                <a:latin typeface="+mn-lt"/>
              </a:rPr>
              <a:t>biến</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77DD78EA-8DA7-4F81-ACF3-7C517C2E0729}"/>
              </a:ext>
            </a:extLst>
          </p:cNvPr>
          <p:cNvSpPr txBox="1"/>
          <p:nvPr/>
        </p:nvSpPr>
        <p:spPr>
          <a:xfrm>
            <a:off x="361950" y="2819400"/>
            <a:ext cx="8420100" cy="2210092"/>
          </a:xfrm>
          <a:prstGeom prst="rect">
            <a:avLst/>
          </a:prstGeom>
          <a:noFill/>
        </p:spPr>
        <p:txBody>
          <a:bodyPr wrap="square">
            <a:spAutoFit/>
          </a:bodyPr>
          <a:lstStyle/>
          <a:p>
            <a:pPr marL="228600" lvl="1" indent="-285750">
              <a:lnSpc>
                <a:spcPct val="120000"/>
              </a:lnSpc>
              <a:spcBef>
                <a:spcPts val="600"/>
              </a:spcBef>
              <a:spcAft>
                <a:spcPts val="0"/>
              </a:spcAft>
              <a:buFont typeface="Wingdings" panose="05000000000000000000" pitchFamily="2" charset="2"/>
              <a:buChar char="Ø"/>
            </a:pPr>
            <a:r>
              <a:rPr lang="en-US" b="1" dirty="0" err="1">
                <a:latin typeface="+mn-lt"/>
              </a:rPr>
              <a:t>Sự</a:t>
            </a:r>
            <a:r>
              <a:rPr lang="en-US" b="1" dirty="0">
                <a:latin typeface="+mn-lt"/>
              </a:rPr>
              <a:t> </a:t>
            </a:r>
            <a:r>
              <a:rPr lang="en-US" b="1" dirty="0" err="1">
                <a:latin typeface="+mn-lt"/>
              </a:rPr>
              <a:t>chậm</a:t>
            </a:r>
            <a:r>
              <a:rPr lang="en-US" b="1" dirty="0">
                <a:latin typeface="+mn-lt"/>
              </a:rPr>
              <a:t> </a:t>
            </a:r>
            <a:r>
              <a:rPr lang="en-US" b="1" dirty="0" err="1">
                <a:latin typeface="+mn-lt"/>
              </a:rPr>
              <a:t>trễ</a:t>
            </a:r>
            <a:r>
              <a:rPr lang="en-US" b="1" dirty="0">
                <a:latin typeface="+mn-lt"/>
              </a:rPr>
              <a:t> </a:t>
            </a:r>
            <a:r>
              <a:rPr lang="en-US" b="1" dirty="0" err="1">
                <a:latin typeface="+mn-lt"/>
              </a:rPr>
              <a:t>quá</a:t>
            </a:r>
            <a:r>
              <a:rPr lang="en-US" b="1" dirty="0">
                <a:latin typeface="+mn-lt"/>
              </a:rPr>
              <a:t> </a:t>
            </a:r>
            <a:r>
              <a:rPr lang="en-US" b="1" dirty="0" err="1">
                <a:latin typeface="+mn-lt"/>
              </a:rPr>
              <a:t>trình</a:t>
            </a:r>
            <a:r>
              <a:rPr lang="en-US" b="1" dirty="0">
                <a:latin typeface="+mn-lt"/>
              </a:rPr>
              <a:t> </a:t>
            </a:r>
            <a:r>
              <a:rPr lang="en-US" b="1" dirty="0" err="1">
                <a:latin typeface="+mn-lt"/>
              </a:rPr>
              <a:t>đầu</a:t>
            </a:r>
            <a:r>
              <a:rPr lang="en-US" b="1" dirty="0">
                <a:latin typeface="+mn-lt"/>
              </a:rPr>
              <a:t> </a:t>
            </a:r>
            <a:r>
              <a:rPr lang="en-US" b="1" dirty="0" err="1">
                <a:latin typeface="+mn-lt"/>
              </a:rPr>
              <a:t>cuối</a:t>
            </a:r>
            <a:endParaRPr lang="en-US" b="1" dirty="0">
              <a:latin typeface="+mn-lt"/>
            </a:endParaRPr>
          </a:p>
          <a:p>
            <a:pPr marL="685800" lvl="2" indent="-285750">
              <a:lnSpc>
                <a:spcPct val="120000"/>
              </a:lnSpc>
              <a:spcBef>
                <a:spcPts val="600"/>
              </a:spcBef>
              <a:spcAft>
                <a:spcPts val="0"/>
              </a:spcAft>
              <a:buFont typeface="Wingdings" panose="05000000000000000000" pitchFamily="2" charset="2"/>
              <a:buChar char="§"/>
            </a:pPr>
            <a:r>
              <a:rPr lang="vi-VN" b="1" dirty="0"/>
              <a:t>Độ trễ từ đầu đến cuối đối với giao tiếp giữa mỗi nút và nút chìm được duy trì tốt bởi cả giao thức ZoroMSN và MCSC trong trường hợp mạng tĩnh</a:t>
            </a:r>
            <a:endParaRPr lang="en-US" b="1" dirty="0"/>
          </a:p>
          <a:p>
            <a:pPr marL="685800" lvl="2" indent="-285750">
              <a:lnSpc>
                <a:spcPct val="120000"/>
              </a:lnSpc>
              <a:spcBef>
                <a:spcPts val="600"/>
              </a:spcBef>
              <a:spcAft>
                <a:spcPts val="0"/>
              </a:spcAft>
              <a:buFont typeface="Wingdings" panose="05000000000000000000" pitchFamily="2" charset="2"/>
              <a:buChar char="§"/>
            </a:pPr>
            <a:r>
              <a:rPr lang="en-US" b="1" dirty="0"/>
              <a:t>V</a:t>
            </a:r>
            <a:r>
              <a:rPr lang="vi-VN" b="1" dirty="0"/>
              <a:t>ì nó thực hiện tối ưu hóa tuyến đường thông qua việc chọn đường dẫn thấp nhất và đảm bảo vòng lặp miễn phí</a:t>
            </a:r>
            <a:endParaRPr lang="en-US" b="1" dirty="0"/>
          </a:p>
        </p:txBody>
      </p:sp>
      <p:sp>
        <p:nvSpPr>
          <p:cNvPr id="7" name="TextBox 6">
            <a:extLst>
              <a:ext uri="{FF2B5EF4-FFF2-40B4-BE49-F238E27FC236}">
                <a16:creationId xmlns:a16="http://schemas.microsoft.com/office/drawing/2014/main" id="{FDA014E6-6A38-4F7E-8213-1B9301475772}"/>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38</a:t>
            </a:r>
          </a:p>
        </p:txBody>
      </p:sp>
    </p:spTree>
    <p:extLst>
      <p:ext uri="{BB962C8B-B14F-4D97-AF65-F5344CB8AC3E}">
        <p14:creationId xmlns:p14="http://schemas.microsoft.com/office/powerpoint/2010/main" val="193008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F97E-EDE3-4A43-8A0E-CB204E4D9079}"/>
              </a:ext>
            </a:extLst>
          </p:cNvPr>
          <p:cNvSpPr>
            <a:spLocks noGrp="1"/>
          </p:cNvSpPr>
          <p:nvPr>
            <p:ph type="title"/>
          </p:nvPr>
        </p:nvSpPr>
        <p:spPr>
          <a:xfrm>
            <a:off x="1295400" y="24581"/>
            <a:ext cx="6324600" cy="762000"/>
          </a:xfrm>
        </p:spPr>
        <p:txBody>
          <a:bodyPr/>
          <a:lstStyle/>
          <a:p>
            <a:r>
              <a:rPr lang="en-US" altLang="en-US" sz="2200" dirty="0">
                <a:cs typeface="Times New Roman" panose="02020603050405020304" pitchFamily="18" charset="0"/>
              </a:rPr>
              <a:t>2. </a:t>
            </a:r>
            <a:r>
              <a:rPr lang="en-US" sz="2200" dirty="0" err="1"/>
              <a:t>Tính</a:t>
            </a:r>
            <a:r>
              <a:rPr lang="en-US" sz="2200" dirty="0"/>
              <a:t> di </a:t>
            </a:r>
            <a:r>
              <a:rPr lang="en-US" sz="2200" dirty="0" err="1"/>
              <a:t>động</a:t>
            </a:r>
            <a:r>
              <a:rPr lang="en-US" sz="2200" dirty="0"/>
              <a:t>, </a:t>
            </a:r>
            <a:r>
              <a:rPr lang="en-US" sz="2200" dirty="0" err="1"/>
              <a:t>thách</a:t>
            </a:r>
            <a:r>
              <a:rPr lang="en-US" sz="2200" dirty="0"/>
              <a:t> </a:t>
            </a:r>
            <a:r>
              <a:rPr lang="en-US" sz="2200" dirty="0" err="1"/>
              <a:t>thức</a:t>
            </a:r>
            <a:r>
              <a:rPr lang="en-US" sz="2200" dirty="0"/>
              <a:t> </a:t>
            </a:r>
            <a:r>
              <a:rPr lang="en-US" sz="2200" dirty="0" err="1"/>
              <a:t>và</a:t>
            </a:r>
            <a:r>
              <a:rPr lang="en-US" sz="2200" dirty="0"/>
              <a:t> </a:t>
            </a:r>
            <a:r>
              <a:rPr lang="en-US" sz="2200" dirty="0" err="1"/>
              <a:t>vấn</a:t>
            </a:r>
            <a:r>
              <a:rPr lang="en-US" sz="2200" dirty="0"/>
              <a:t> </a:t>
            </a:r>
            <a:r>
              <a:rPr lang="en-US" sz="2200" dirty="0" err="1"/>
              <a:t>đề</a:t>
            </a:r>
            <a:r>
              <a:rPr lang="en-US" sz="2200" dirty="0"/>
              <a:t> </a:t>
            </a:r>
            <a:r>
              <a:rPr lang="en-US" sz="2200" dirty="0" err="1"/>
              <a:t>thiết</a:t>
            </a:r>
            <a:r>
              <a:rPr lang="en-US" sz="2200" dirty="0"/>
              <a:t> </a:t>
            </a:r>
            <a:r>
              <a:rPr lang="en-US" sz="2200" dirty="0" err="1"/>
              <a:t>kế</a:t>
            </a:r>
            <a:endParaRPr lang="en-US" altLang="en-US" sz="2200" dirty="0">
              <a:cs typeface="Times New Roman" panose="02020603050405020304" pitchFamily="18" charset="0"/>
            </a:endParaRPr>
          </a:p>
        </p:txBody>
      </p:sp>
      <p:sp>
        <p:nvSpPr>
          <p:cNvPr id="29" name="Content Placeholder 28">
            <a:extLst>
              <a:ext uri="{FF2B5EF4-FFF2-40B4-BE49-F238E27FC236}">
                <a16:creationId xmlns:a16="http://schemas.microsoft.com/office/drawing/2014/main" id="{FE60D30F-C1E3-4972-84B4-35916B877496}"/>
              </a:ext>
            </a:extLst>
          </p:cNvPr>
          <p:cNvSpPr>
            <a:spLocks noGrp="1"/>
          </p:cNvSpPr>
          <p:nvPr>
            <p:ph idx="1"/>
          </p:nvPr>
        </p:nvSpPr>
        <p:spPr>
          <a:xfrm>
            <a:off x="152400" y="990600"/>
            <a:ext cx="8839200" cy="5105400"/>
          </a:xfrm>
        </p:spPr>
        <p:txBody>
          <a:bodyPr/>
          <a:lstStyle/>
          <a:p>
            <a:pPr lvl="0"/>
            <a:r>
              <a:rPr lang="en-US" sz="1800" dirty="0" err="1">
                <a:latin typeface="+mj-lt"/>
              </a:rPr>
              <a:t>Tính</a:t>
            </a:r>
            <a:r>
              <a:rPr lang="en-US" sz="1800" dirty="0">
                <a:latin typeface="+mj-lt"/>
              </a:rPr>
              <a:t> di </a:t>
            </a:r>
            <a:r>
              <a:rPr lang="en-US" sz="1800" dirty="0" err="1">
                <a:latin typeface="+mj-lt"/>
              </a:rPr>
              <a:t>động</a:t>
            </a:r>
            <a:r>
              <a:rPr lang="en-US" sz="1800" dirty="0">
                <a:latin typeface="+mj-lt"/>
              </a:rPr>
              <a:t> </a:t>
            </a:r>
            <a:r>
              <a:rPr lang="en-US" sz="1800" dirty="0" err="1">
                <a:latin typeface="+mj-lt"/>
              </a:rPr>
              <a:t>là</a:t>
            </a:r>
            <a:r>
              <a:rPr lang="en-US" sz="1800" dirty="0">
                <a:latin typeface="+mj-lt"/>
              </a:rPr>
              <a:t> </a:t>
            </a:r>
            <a:r>
              <a:rPr lang="en-US" sz="1800" dirty="0" err="1">
                <a:latin typeface="+mj-lt"/>
              </a:rPr>
              <a:t>hành</a:t>
            </a:r>
            <a:r>
              <a:rPr lang="en-US" sz="1800" dirty="0">
                <a:latin typeface="+mj-lt"/>
              </a:rPr>
              <a:t> </a:t>
            </a:r>
            <a:r>
              <a:rPr lang="en-US" sz="1800" dirty="0" err="1">
                <a:latin typeface="+mj-lt"/>
              </a:rPr>
              <a:t>động</a:t>
            </a:r>
            <a:r>
              <a:rPr lang="en-US" sz="1800" dirty="0">
                <a:latin typeface="+mj-lt"/>
              </a:rPr>
              <a:t> </a:t>
            </a:r>
            <a:r>
              <a:rPr lang="en-US" sz="1800" dirty="0" err="1">
                <a:latin typeface="+mj-lt"/>
              </a:rPr>
              <a:t>của</a:t>
            </a:r>
            <a:r>
              <a:rPr lang="en-US" sz="1800" dirty="0">
                <a:latin typeface="+mj-lt"/>
              </a:rPr>
              <a:t> </a:t>
            </a:r>
            <a:r>
              <a:rPr lang="en-US" sz="1800" dirty="0" err="1">
                <a:latin typeface="+mj-lt"/>
              </a:rPr>
              <a:t>một</a:t>
            </a:r>
            <a:r>
              <a:rPr lang="en-US" sz="1800" dirty="0">
                <a:latin typeface="+mj-lt"/>
              </a:rPr>
              <a:t> </a:t>
            </a:r>
            <a:r>
              <a:rPr lang="en-US" sz="1800" dirty="0" err="1">
                <a:latin typeface="+mj-lt"/>
              </a:rPr>
              <a:t>nút</a:t>
            </a:r>
            <a:r>
              <a:rPr lang="en-US" sz="1800" dirty="0">
                <a:latin typeface="+mj-lt"/>
              </a:rPr>
              <a:t> </a:t>
            </a:r>
            <a:r>
              <a:rPr lang="en-US" sz="1800" dirty="0" err="1">
                <a:latin typeface="+mj-lt"/>
              </a:rPr>
              <a:t>thay</a:t>
            </a:r>
            <a:r>
              <a:rPr lang="en-US" sz="1800" dirty="0">
                <a:latin typeface="+mj-lt"/>
              </a:rPr>
              <a:t> </a:t>
            </a:r>
            <a:r>
              <a:rPr lang="en-US" sz="1800" dirty="0" err="1">
                <a:latin typeface="+mj-lt"/>
              </a:rPr>
              <a:t>đổi</a:t>
            </a:r>
            <a:r>
              <a:rPr lang="en-US" sz="1800" dirty="0">
                <a:latin typeface="+mj-lt"/>
              </a:rPr>
              <a:t> </a:t>
            </a:r>
            <a:r>
              <a:rPr lang="en-US" sz="1800" dirty="0" err="1">
                <a:latin typeface="+mj-lt"/>
              </a:rPr>
              <a:t>điểm</a:t>
            </a:r>
            <a:r>
              <a:rPr lang="en-US" sz="1800" dirty="0">
                <a:latin typeface="+mj-lt"/>
              </a:rPr>
              <a:t> </a:t>
            </a:r>
            <a:r>
              <a:rPr lang="en-US" sz="1800" dirty="0" err="1">
                <a:latin typeface="+mj-lt"/>
              </a:rPr>
              <a:t>đính</a:t>
            </a:r>
            <a:r>
              <a:rPr lang="en-US" sz="1800" dirty="0">
                <a:latin typeface="+mj-lt"/>
              </a:rPr>
              <a:t> </a:t>
            </a:r>
            <a:r>
              <a:rPr lang="en-US" sz="1800" dirty="0" err="1">
                <a:latin typeface="+mj-lt"/>
              </a:rPr>
              <a:t>kèm</a:t>
            </a:r>
            <a:r>
              <a:rPr lang="en-US" sz="1800" dirty="0">
                <a:latin typeface="+mj-lt"/>
              </a:rPr>
              <a:t> </a:t>
            </a:r>
            <a:r>
              <a:rPr lang="en-US" sz="1800" dirty="0" err="1">
                <a:latin typeface="+mj-lt"/>
              </a:rPr>
              <a:t>của</a:t>
            </a:r>
            <a:r>
              <a:rPr lang="en-US" sz="1800" dirty="0">
                <a:latin typeface="+mj-lt"/>
              </a:rPr>
              <a:t> </a:t>
            </a:r>
            <a:r>
              <a:rPr lang="en-US" sz="1800" dirty="0" err="1">
                <a:latin typeface="+mj-lt"/>
              </a:rPr>
              <a:t>nó</a:t>
            </a:r>
            <a:r>
              <a:rPr lang="en-US" sz="1800" dirty="0">
                <a:latin typeface="+mj-lt"/>
              </a:rPr>
              <a:t> do </a:t>
            </a:r>
            <a:r>
              <a:rPr lang="en-US" sz="1800" dirty="0" err="1">
                <a:latin typeface="+mj-lt"/>
              </a:rPr>
              <a:t>sự</a:t>
            </a:r>
            <a:r>
              <a:rPr lang="en-US" sz="1800" dirty="0">
                <a:latin typeface="+mj-lt"/>
              </a:rPr>
              <a:t> </a:t>
            </a:r>
            <a:r>
              <a:rPr lang="en-US" sz="1800" dirty="0" err="1">
                <a:latin typeface="+mj-lt"/>
              </a:rPr>
              <a:t>thay</a:t>
            </a:r>
            <a:r>
              <a:rPr lang="en-US" sz="1800" dirty="0">
                <a:latin typeface="+mj-lt"/>
              </a:rPr>
              <a:t> </a:t>
            </a:r>
            <a:r>
              <a:rPr lang="en-US" sz="1800" dirty="0" err="1">
                <a:latin typeface="+mj-lt"/>
              </a:rPr>
              <a:t>đổi</a:t>
            </a:r>
            <a:r>
              <a:rPr lang="en-US" sz="1800" dirty="0">
                <a:latin typeface="+mj-lt"/>
              </a:rPr>
              <a:t> </a:t>
            </a:r>
            <a:r>
              <a:rPr lang="en-US" sz="1800" dirty="0" err="1">
                <a:latin typeface="+mj-lt"/>
              </a:rPr>
              <a:t>cấu</a:t>
            </a:r>
            <a:r>
              <a:rPr lang="en-US" sz="1800" dirty="0">
                <a:latin typeface="+mj-lt"/>
              </a:rPr>
              <a:t> </a:t>
            </a:r>
            <a:r>
              <a:rPr lang="en-US" sz="1800" dirty="0" err="1">
                <a:latin typeface="+mj-lt"/>
              </a:rPr>
              <a:t>trúc</a:t>
            </a:r>
            <a:r>
              <a:rPr lang="en-US" sz="1800" dirty="0">
                <a:latin typeface="+mj-lt"/>
              </a:rPr>
              <a:t> </a:t>
            </a:r>
            <a:r>
              <a:rPr lang="en-US" sz="1800" dirty="0" err="1">
                <a:latin typeface="+mj-lt"/>
              </a:rPr>
              <a:t>liên</a:t>
            </a:r>
            <a:r>
              <a:rPr lang="en-US" sz="1800" dirty="0">
                <a:latin typeface="+mj-lt"/>
              </a:rPr>
              <a:t> </a:t>
            </a:r>
            <a:r>
              <a:rPr lang="en-US" sz="1800" dirty="0" err="1">
                <a:latin typeface="+mj-lt"/>
              </a:rPr>
              <a:t>kết</a:t>
            </a:r>
            <a:endParaRPr lang="en-US" sz="1800" dirty="0">
              <a:latin typeface="+mj-lt"/>
            </a:endParaRPr>
          </a:p>
          <a:p>
            <a:pPr marL="0" lvl="0" indent="0">
              <a:buNone/>
            </a:pPr>
            <a:endParaRPr lang="en-US" sz="1800" dirty="0">
              <a:latin typeface="+mj-lt"/>
            </a:endParaRPr>
          </a:p>
          <a:p>
            <a:pPr lvl="0"/>
            <a:r>
              <a:rPr lang="vi-VN" altLang="en-US" sz="1800" dirty="0">
                <a:latin typeface="+mj-lt"/>
                <a:cs typeface="Times New Roman" panose="02020603050405020304" pitchFamily="18" charset="0"/>
              </a:rPr>
              <a:t>Trong WSN dựa trên công nghệ 6LoWPAN, sự thay đổi cấu trúc liên kết được gây ra bởi một số lý do như</a:t>
            </a:r>
            <a:r>
              <a:rPr lang="en-US" altLang="en-US" sz="1800" dirty="0">
                <a:latin typeface="+mj-lt"/>
                <a:cs typeface="Times New Roman" panose="02020603050405020304" pitchFamily="18" charset="0"/>
              </a:rPr>
              <a:t>:</a:t>
            </a:r>
          </a:p>
          <a:p>
            <a:pPr lvl="1"/>
            <a:r>
              <a:rPr lang="vi-VN" altLang="en-US" sz="1600" b="1" dirty="0">
                <a:latin typeface="+mj-lt"/>
                <a:cs typeface="Times New Roman" panose="02020603050405020304" pitchFamily="18" charset="0"/>
              </a:rPr>
              <a:t>chuyển động vật lý</a:t>
            </a:r>
            <a:endParaRPr lang="en-US" altLang="en-US" sz="1600" b="1" dirty="0">
              <a:latin typeface="+mj-lt"/>
              <a:cs typeface="Times New Roman" panose="02020603050405020304" pitchFamily="18" charset="0"/>
            </a:endParaRPr>
          </a:p>
          <a:p>
            <a:pPr lvl="1"/>
            <a:r>
              <a:rPr lang="vi-VN" altLang="en-US" sz="1600" b="1" dirty="0">
                <a:latin typeface="+mj-lt"/>
                <a:cs typeface="Times New Roman" panose="02020603050405020304" pitchFamily="18" charset="0"/>
              </a:rPr>
              <a:t>lỗi của một số bộ định tuyến</a:t>
            </a:r>
            <a:endParaRPr lang="en-US" altLang="en-US" sz="1600" b="1" dirty="0">
              <a:latin typeface="+mj-lt"/>
              <a:cs typeface="Times New Roman" panose="02020603050405020304" pitchFamily="18" charset="0"/>
            </a:endParaRPr>
          </a:p>
          <a:p>
            <a:pPr lvl="1"/>
            <a:r>
              <a:rPr lang="vi-VN" altLang="en-US" sz="1600" b="1" dirty="0">
                <a:latin typeface="+mj-lt"/>
                <a:cs typeface="Times New Roman" panose="02020603050405020304" pitchFamily="18" charset="0"/>
              </a:rPr>
              <a:t>sử dụng chế độ ngủ tích cực</a:t>
            </a:r>
            <a:endParaRPr lang="en-US" altLang="en-US" sz="1600" b="1" dirty="0">
              <a:latin typeface="+mj-lt"/>
              <a:cs typeface="Times New Roman" panose="02020603050405020304" pitchFamily="18" charset="0"/>
            </a:endParaRPr>
          </a:p>
          <a:p>
            <a:pPr lvl="1"/>
            <a:r>
              <a:rPr lang="vi-VN" altLang="en-US" sz="1600" b="1" dirty="0">
                <a:latin typeface="+mj-lt"/>
                <a:cs typeface="Times New Roman" panose="02020603050405020304" pitchFamily="18" charset="0"/>
              </a:rPr>
              <a:t>điều kiện kênh vô tuyến do việc truyền sóng vô tuyến bị ảnh hưởng bởi sự thay đổi môi trường</a:t>
            </a:r>
            <a:endParaRPr lang="en-US" altLang="en-US" sz="1800" b="1" dirty="0">
              <a:latin typeface="+mj-lt"/>
              <a:cs typeface="Times New Roman" panose="02020603050405020304" pitchFamily="18" charset="0"/>
            </a:endParaRPr>
          </a:p>
          <a:p>
            <a:pPr lvl="1"/>
            <a:r>
              <a:rPr lang="vi-VN" altLang="en-US" sz="1600" b="1" dirty="0">
                <a:latin typeface="+mj-lt"/>
                <a:cs typeface="Times New Roman" panose="02020603050405020304" pitchFamily="18" charset="0"/>
              </a:rPr>
              <a:t>độ trễ</a:t>
            </a:r>
            <a:endParaRPr lang="en-US" altLang="en-US" sz="1600" b="1" dirty="0">
              <a:latin typeface="+mj-lt"/>
              <a:cs typeface="Times New Roman" panose="02020603050405020304" pitchFamily="18" charset="0"/>
            </a:endParaRPr>
          </a:p>
          <a:p>
            <a:pPr lvl="1"/>
            <a:r>
              <a:rPr lang="vi-VN" altLang="en-US" sz="1600" b="1" dirty="0">
                <a:latin typeface="+mj-lt"/>
                <a:cs typeface="Times New Roman" panose="02020603050405020304" pitchFamily="18" charset="0"/>
              </a:rPr>
              <a:t>mất gó</a:t>
            </a:r>
            <a:r>
              <a:rPr lang="en-US" altLang="en-US" sz="1600" b="1" dirty="0" err="1">
                <a:latin typeface="+mj-lt"/>
                <a:cs typeface="Times New Roman" panose="02020603050405020304" pitchFamily="18" charset="0"/>
              </a:rPr>
              <a:t>i</a:t>
            </a:r>
            <a:r>
              <a:rPr lang="en-US" altLang="en-US" sz="1600" b="1" dirty="0">
                <a:latin typeface="+mj-lt"/>
                <a:cs typeface="Times New Roman" panose="02020603050405020304" pitchFamily="18" charset="0"/>
              </a:rPr>
              <a:t> </a:t>
            </a:r>
          </a:p>
          <a:p>
            <a:pPr lvl="1"/>
            <a:r>
              <a:rPr lang="vi-VN" altLang="en-US" sz="1600" b="1" dirty="0">
                <a:latin typeface="+mj-lt"/>
                <a:cs typeface="Times New Roman" panose="02020603050405020304" pitchFamily="18" charset="0"/>
              </a:rPr>
              <a:t>tín hiệu thấ</a:t>
            </a:r>
            <a:r>
              <a:rPr lang="en-US" altLang="en-US" sz="1600" b="1" dirty="0">
                <a:latin typeface="+mj-lt"/>
                <a:cs typeface="Times New Roman" panose="02020603050405020304" pitchFamily="18" charset="0"/>
              </a:rPr>
              <a:t>p</a:t>
            </a:r>
          </a:p>
          <a:p>
            <a:pPr marL="457200" lvl="1" indent="0">
              <a:buNone/>
            </a:pPr>
            <a:endParaRPr lang="en-US" altLang="en-US" sz="1600" b="1" dirty="0">
              <a:latin typeface="+mj-lt"/>
              <a:cs typeface="Times New Roman" panose="02020603050405020304" pitchFamily="18" charset="0"/>
            </a:endParaRPr>
          </a:p>
          <a:p>
            <a:r>
              <a:rPr lang="vi-VN" altLang="en-US" sz="1800" dirty="0">
                <a:latin typeface="+mj-lt"/>
                <a:cs typeface="Times New Roman" panose="02020603050405020304" pitchFamily="18" charset="0"/>
              </a:rPr>
              <a:t>Việc thay đổi này gây ra các vấn đề nghiêm trọng về mất dữ liệu và ảnh hưởng đến hoạt động bình thường của các ứng dụng</a:t>
            </a:r>
            <a:endParaRPr lang="en-US" altLang="en-US" sz="18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B0873D57-8811-4F14-8F9A-0DEEA8FF4FA9}"/>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3</a:t>
            </a:r>
          </a:p>
        </p:txBody>
      </p:sp>
    </p:spTree>
  </p:cSld>
  <p:clrMapOvr>
    <a:masterClrMapping/>
  </p:clrMapOvr>
  <mc:AlternateContent xmlns:mc="http://schemas.openxmlformats.org/markup-compatibility/2006">
    <mc:Choice xmlns:p14="http://schemas.microsoft.com/office/powerpoint/2010/main" Requires="p14">
      <p:transition p14:dur="0" advClick="0" advTm="7000"/>
    </mc:Choice>
    <mc:Fallback>
      <p:transition advClick="0" advTm="7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 calcmode="lin" valueType="num">
                                      <p:cBhvr additive="base">
                                        <p:cTn id="13"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Effect transition="in" filter="fade">
                                      <p:cBhvr>
                                        <p:cTn id="19" dur="1000"/>
                                        <p:tgtEl>
                                          <p:spTgt spid="29">
                                            <p:txEl>
                                              <p:pRg st="3" end="3"/>
                                            </p:txEl>
                                          </p:spTgt>
                                        </p:tgtEl>
                                      </p:cBhvr>
                                    </p:animEffect>
                                    <p:anim calcmode="lin" valueType="num">
                                      <p:cBhvr>
                                        <p:cTn id="20"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
                                            <p:txEl>
                                              <p:pRg st="4" end="4"/>
                                            </p:txEl>
                                          </p:spTgt>
                                        </p:tgtEl>
                                        <p:attrNameLst>
                                          <p:attrName>style.visibility</p:attrName>
                                        </p:attrNameLst>
                                      </p:cBhvr>
                                      <p:to>
                                        <p:strVal val="visible"/>
                                      </p:to>
                                    </p:set>
                                    <p:animEffect transition="in" filter="fade">
                                      <p:cBhvr>
                                        <p:cTn id="24" dur="1000"/>
                                        <p:tgtEl>
                                          <p:spTgt spid="29">
                                            <p:txEl>
                                              <p:pRg st="4" end="4"/>
                                            </p:txEl>
                                          </p:spTgt>
                                        </p:tgtEl>
                                      </p:cBhvr>
                                    </p:animEffect>
                                    <p:anim calcmode="lin" valueType="num">
                                      <p:cBhvr>
                                        <p:cTn id="25"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9">
                                            <p:txEl>
                                              <p:pRg st="5" end="5"/>
                                            </p:txEl>
                                          </p:spTgt>
                                        </p:tgtEl>
                                        <p:attrNameLst>
                                          <p:attrName>style.visibility</p:attrName>
                                        </p:attrNameLst>
                                      </p:cBhvr>
                                      <p:to>
                                        <p:strVal val="visible"/>
                                      </p:to>
                                    </p:set>
                                    <p:animEffect transition="in" filter="fade">
                                      <p:cBhvr>
                                        <p:cTn id="29" dur="1000"/>
                                        <p:tgtEl>
                                          <p:spTgt spid="29">
                                            <p:txEl>
                                              <p:pRg st="5" end="5"/>
                                            </p:txEl>
                                          </p:spTgt>
                                        </p:tgtEl>
                                      </p:cBhvr>
                                    </p:animEffect>
                                    <p:anim calcmode="lin" valueType="num">
                                      <p:cBhvr>
                                        <p:cTn id="30" dur="1000" fill="hold"/>
                                        <p:tgtEl>
                                          <p:spTgt spid="2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9">
                                            <p:txEl>
                                              <p:pRg st="6" end="6"/>
                                            </p:txEl>
                                          </p:spTgt>
                                        </p:tgtEl>
                                        <p:attrNameLst>
                                          <p:attrName>style.visibility</p:attrName>
                                        </p:attrNameLst>
                                      </p:cBhvr>
                                      <p:to>
                                        <p:strVal val="visible"/>
                                      </p:to>
                                    </p:set>
                                    <p:animEffect transition="in" filter="fade">
                                      <p:cBhvr>
                                        <p:cTn id="34" dur="1000"/>
                                        <p:tgtEl>
                                          <p:spTgt spid="29">
                                            <p:txEl>
                                              <p:pRg st="6" end="6"/>
                                            </p:txEl>
                                          </p:spTgt>
                                        </p:tgtEl>
                                      </p:cBhvr>
                                    </p:animEffect>
                                    <p:anim calcmode="lin" valueType="num">
                                      <p:cBhvr>
                                        <p:cTn id="35" dur="1000" fill="hold"/>
                                        <p:tgtEl>
                                          <p:spTgt spid="2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9">
                                            <p:txEl>
                                              <p:pRg st="7" end="7"/>
                                            </p:txEl>
                                          </p:spTgt>
                                        </p:tgtEl>
                                        <p:attrNameLst>
                                          <p:attrName>style.visibility</p:attrName>
                                        </p:attrNameLst>
                                      </p:cBhvr>
                                      <p:to>
                                        <p:strVal val="visible"/>
                                      </p:to>
                                    </p:set>
                                    <p:animEffect transition="in" filter="fade">
                                      <p:cBhvr>
                                        <p:cTn id="39" dur="1000"/>
                                        <p:tgtEl>
                                          <p:spTgt spid="29">
                                            <p:txEl>
                                              <p:pRg st="7" end="7"/>
                                            </p:txEl>
                                          </p:spTgt>
                                        </p:tgtEl>
                                      </p:cBhvr>
                                    </p:animEffect>
                                    <p:anim calcmode="lin" valueType="num">
                                      <p:cBhvr>
                                        <p:cTn id="40" dur="1000" fill="hold"/>
                                        <p:tgtEl>
                                          <p:spTgt spid="2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2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9">
                                            <p:txEl>
                                              <p:pRg st="8" end="8"/>
                                            </p:txEl>
                                          </p:spTgt>
                                        </p:tgtEl>
                                        <p:attrNameLst>
                                          <p:attrName>style.visibility</p:attrName>
                                        </p:attrNameLst>
                                      </p:cBhvr>
                                      <p:to>
                                        <p:strVal val="visible"/>
                                      </p:to>
                                    </p:set>
                                    <p:animEffect transition="in" filter="fade">
                                      <p:cBhvr>
                                        <p:cTn id="44" dur="1000"/>
                                        <p:tgtEl>
                                          <p:spTgt spid="29">
                                            <p:txEl>
                                              <p:pRg st="8" end="8"/>
                                            </p:txEl>
                                          </p:spTgt>
                                        </p:tgtEl>
                                      </p:cBhvr>
                                    </p:animEffect>
                                    <p:anim calcmode="lin" valueType="num">
                                      <p:cBhvr>
                                        <p:cTn id="45" dur="1000" fill="hold"/>
                                        <p:tgtEl>
                                          <p:spTgt spid="2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2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9">
                                            <p:txEl>
                                              <p:pRg st="9" end="9"/>
                                            </p:txEl>
                                          </p:spTgt>
                                        </p:tgtEl>
                                        <p:attrNameLst>
                                          <p:attrName>style.visibility</p:attrName>
                                        </p:attrNameLst>
                                      </p:cBhvr>
                                      <p:to>
                                        <p:strVal val="visible"/>
                                      </p:to>
                                    </p:set>
                                    <p:animEffect transition="in" filter="fade">
                                      <p:cBhvr>
                                        <p:cTn id="49" dur="1000"/>
                                        <p:tgtEl>
                                          <p:spTgt spid="29">
                                            <p:txEl>
                                              <p:pRg st="9" end="9"/>
                                            </p:txEl>
                                          </p:spTgt>
                                        </p:tgtEl>
                                      </p:cBhvr>
                                    </p:animEffect>
                                    <p:anim calcmode="lin" valueType="num">
                                      <p:cBhvr>
                                        <p:cTn id="50" dur="1000" fill="hold"/>
                                        <p:tgtEl>
                                          <p:spTgt spid="2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9">
                                            <p:txEl>
                                              <p:pRg st="11" end="11"/>
                                            </p:txEl>
                                          </p:spTgt>
                                        </p:tgtEl>
                                        <p:attrNameLst>
                                          <p:attrName>style.visibility</p:attrName>
                                        </p:attrNameLst>
                                      </p:cBhvr>
                                      <p:to>
                                        <p:strVal val="visible"/>
                                      </p:to>
                                    </p:set>
                                    <p:anim calcmode="lin" valueType="num">
                                      <p:cBhvr additive="base">
                                        <p:cTn id="56" dur="500" fill="hold"/>
                                        <p:tgtEl>
                                          <p:spTgt spid="29">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361950" y="1600200"/>
            <a:ext cx="8420100" cy="2951834"/>
          </a:xfrm>
          <a:prstGeom prst="rect">
            <a:avLst/>
          </a:prstGeom>
          <a:noFill/>
        </p:spPr>
        <p:txBody>
          <a:bodyPr wrap="square">
            <a:spAutoFit/>
          </a:bodyPr>
          <a:lstStyle/>
          <a:p>
            <a:pPr marL="228600" lvl="1" indent="-285750">
              <a:lnSpc>
                <a:spcPct val="120000"/>
              </a:lnSpc>
              <a:spcBef>
                <a:spcPts val="600"/>
              </a:spcBef>
              <a:spcAft>
                <a:spcPts val="0"/>
              </a:spcAft>
              <a:buFont typeface="Wingdings" panose="05000000000000000000" pitchFamily="2" charset="2"/>
              <a:buChar char="Ø"/>
            </a:pPr>
            <a:r>
              <a:rPr lang="en-US" b="1" dirty="0" err="1">
                <a:latin typeface="+mn-lt"/>
              </a:rPr>
              <a:t>Tỷ</a:t>
            </a:r>
            <a:r>
              <a:rPr lang="en-US" b="1" dirty="0">
                <a:latin typeface="+mn-lt"/>
              </a:rPr>
              <a:t> </a:t>
            </a:r>
            <a:r>
              <a:rPr lang="en-US" b="1" dirty="0" err="1">
                <a:latin typeface="+mn-lt"/>
              </a:rPr>
              <a:t>lệ</a:t>
            </a:r>
            <a:r>
              <a:rPr lang="en-US" b="1" dirty="0">
                <a:latin typeface="+mn-lt"/>
              </a:rPr>
              <a:t> </a:t>
            </a:r>
            <a:r>
              <a:rPr lang="en-US" b="1" dirty="0" err="1">
                <a:latin typeface="+mn-lt"/>
              </a:rPr>
              <a:t>mất</a:t>
            </a:r>
            <a:r>
              <a:rPr lang="en-US" b="1" dirty="0">
                <a:latin typeface="+mn-lt"/>
              </a:rPr>
              <a:t> </a:t>
            </a:r>
            <a:r>
              <a:rPr lang="en-US" b="1" dirty="0" err="1">
                <a:latin typeface="+mn-lt"/>
              </a:rPr>
              <a:t>dữ</a:t>
            </a:r>
            <a:r>
              <a:rPr lang="en-US" b="1" dirty="0">
                <a:latin typeface="+mn-lt"/>
              </a:rPr>
              <a:t> </a:t>
            </a:r>
            <a:r>
              <a:rPr lang="en-US" b="1" dirty="0" err="1">
                <a:latin typeface="+mn-lt"/>
              </a:rPr>
              <a:t>liệu</a:t>
            </a:r>
            <a:endParaRPr lang="en-US" b="1" dirty="0">
              <a:latin typeface="+mn-lt"/>
            </a:endParaRPr>
          </a:p>
          <a:p>
            <a:pPr marL="685800" lvl="2" indent="-285750">
              <a:lnSpc>
                <a:spcPct val="120000"/>
              </a:lnSpc>
              <a:spcBef>
                <a:spcPts val="600"/>
              </a:spcBef>
              <a:spcAft>
                <a:spcPts val="0"/>
              </a:spcAft>
              <a:buFont typeface="Wingdings" panose="05000000000000000000" pitchFamily="2" charset="2"/>
              <a:buChar char="§"/>
            </a:pPr>
            <a:r>
              <a:rPr lang="vi-VN" b="1" dirty="0"/>
              <a:t>Tính di động của các nút ảnh hưởng đến đường dẫn tuyến và gây mất dữ liệu</a:t>
            </a:r>
            <a:endParaRPr lang="en-US" b="1" dirty="0"/>
          </a:p>
          <a:p>
            <a:pPr marL="685800" lvl="2" indent="-285750">
              <a:lnSpc>
                <a:spcPct val="120000"/>
              </a:lnSpc>
              <a:spcBef>
                <a:spcPts val="600"/>
              </a:spcBef>
              <a:spcAft>
                <a:spcPts val="0"/>
              </a:spcAft>
              <a:buFont typeface="Wingdings" panose="05000000000000000000" pitchFamily="2" charset="2"/>
              <a:buChar char="§"/>
            </a:pPr>
            <a:r>
              <a:rPr lang="vi-VN" b="1" dirty="0"/>
              <a:t>MCSC giải quyết sự cố của một nút trong mạng gây ra một lỗ hổng không được che đậy, gây ra sự phân vùng của mạng, ngắt kết nối đường truyền dữ liệu và làm xáo trộn hoạt động của ứng dụng được sử dụng trong mạng</a:t>
            </a:r>
            <a:r>
              <a:rPr lang="en-US" b="1" dirty="0"/>
              <a:t> </a:t>
            </a:r>
            <a:r>
              <a:rPr lang="en-US" b="1" dirty="0" err="1"/>
              <a:t>để</a:t>
            </a:r>
            <a:r>
              <a:rPr lang="en-US" b="1" dirty="0"/>
              <a:t> </a:t>
            </a:r>
            <a:r>
              <a:rPr lang="en-US" b="1" dirty="0" err="1"/>
              <a:t>tránh</a:t>
            </a:r>
            <a:r>
              <a:rPr lang="en-US" b="1" dirty="0"/>
              <a:t> </a:t>
            </a:r>
            <a:r>
              <a:rPr lang="en-US" b="1" dirty="0" err="1"/>
              <a:t>mất</a:t>
            </a:r>
            <a:r>
              <a:rPr lang="en-US" b="1" dirty="0"/>
              <a:t> </a:t>
            </a:r>
            <a:r>
              <a:rPr lang="en-US" b="1" dirty="0" err="1"/>
              <a:t>dữ</a:t>
            </a:r>
            <a:r>
              <a:rPr lang="en-US" b="1" dirty="0"/>
              <a:t> </a:t>
            </a:r>
            <a:r>
              <a:rPr lang="en-US" b="1" dirty="0" err="1"/>
              <a:t>liệu</a:t>
            </a:r>
            <a:r>
              <a:rPr lang="en-US" b="1" dirty="0"/>
              <a:t> </a:t>
            </a:r>
            <a:r>
              <a:rPr lang="en-US" b="1" dirty="0" err="1"/>
              <a:t>đã</a:t>
            </a:r>
            <a:r>
              <a:rPr lang="en-US" b="1" dirty="0"/>
              <a:t> </a:t>
            </a:r>
            <a:r>
              <a:rPr lang="en-US" b="1" dirty="0" err="1"/>
              <a:t>thu</a:t>
            </a:r>
            <a:r>
              <a:rPr lang="en-US" b="1" dirty="0"/>
              <a:t> </a:t>
            </a:r>
            <a:r>
              <a:rPr lang="en-US" b="1" dirty="0" err="1"/>
              <a:t>thập</a:t>
            </a:r>
            <a:endParaRPr lang="en-US" b="1" dirty="0"/>
          </a:p>
          <a:p>
            <a:pPr marL="400050" lvl="2">
              <a:lnSpc>
                <a:spcPct val="120000"/>
              </a:lnSpc>
              <a:spcBef>
                <a:spcPts val="600"/>
              </a:spcBef>
              <a:spcAft>
                <a:spcPts val="0"/>
              </a:spcAft>
            </a:pPr>
            <a:endParaRPr lang="en-US" b="1" dirty="0"/>
          </a:p>
        </p:txBody>
      </p:sp>
      <p:sp>
        <p:nvSpPr>
          <p:cNvPr id="8" name="TextBox 7">
            <a:extLst>
              <a:ext uri="{FF2B5EF4-FFF2-40B4-BE49-F238E27FC236}">
                <a16:creationId xmlns:a16="http://schemas.microsoft.com/office/drawing/2014/main" id="{9519EADD-5D6F-4A00-9AFC-88D27B9C5E00}"/>
              </a:ext>
            </a:extLst>
          </p:cNvPr>
          <p:cNvSpPr txBox="1"/>
          <p:nvPr/>
        </p:nvSpPr>
        <p:spPr>
          <a:xfrm>
            <a:off x="228600" y="990600"/>
            <a:ext cx="8305800" cy="461665"/>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en-US" sz="2400" b="1" dirty="0" err="1">
                <a:latin typeface="+mn-lt"/>
              </a:rPr>
              <a:t>Các</a:t>
            </a:r>
            <a:r>
              <a:rPr lang="en-US" sz="2400" b="1" dirty="0">
                <a:latin typeface="+mn-lt"/>
              </a:rPr>
              <a:t> </a:t>
            </a:r>
            <a:r>
              <a:rPr lang="en-US" sz="2400" b="1" dirty="0" err="1">
                <a:latin typeface="+mn-lt"/>
              </a:rPr>
              <a:t>giao</a:t>
            </a:r>
            <a:r>
              <a:rPr lang="en-US" sz="2400" b="1" dirty="0">
                <a:latin typeface="+mn-lt"/>
              </a:rPr>
              <a:t> </a:t>
            </a:r>
            <a:r>
              <a:rPr lang="en-US" sz="2400" b="1" dirty="0" err="1">
                <a:latin typeface="+mn-lt"/>
              </a:rPr>
              <a:t>thức</a:t>
            </a:r>
            <a:r>
              <a:rPr lang="en-US" sz="2400" b="1" dirty="0">
                <a:latin typeface="+mn-lt"/>
              </a:rPr>
              <a:t> </a:t>
            </a:r>
            <a:r>
              <a:rPr lang="en-US" sz="2400" b="1" dirty="0" err="1">
                <a:latin typeface="+mn-lt"/>
              </a:rPr>
              <a:t>hỗ</a:t>
            </a:r>
            <a:r>
              <a:rPr lang="en-US" sz="2400" b="1" dirty="0">
                <a:latin typeface="+mn-lt"/>
              </a:rPr>
              <a:t> </a:t>
            </a:r>
            <a:r>
              <a:rPr lang="en-US" sz="2400" b="1" dirty="0" err="1">
                <a:latin typeface="+mn-lt"/>
              </a:rPr>
              <a:t>trợ</a:t>
            </a:r>
            <a:r>
              <a:rPr lang="en-US" sz="2400" b="1" dirty="0">
                <a:latin typeface="+mn-lt"/>
              </a:rPr>
              <a:t> </a:t>
            </a:r>
            <a:r>
              <a:rPr lang="en-US" sz="2400" b="1" dirty="0" err="1">
                <a:latin typeface="+mn-lt"/>
              </a:rPr>
              <a:t>tính</a:t>
            </a:r>
            <a:r>
              <a:rPr lang="en-US" sz="2400" b="1" dirty="0">
                <a:latin typeface="+mn-lt"/>
              </a:rPr>
              <a:t> di </a:t>
            </a:r>
            <a:r>
              <a:rPr lang="en-US" sz="2400" b="1" dirty="0" err="1">
                <a:latin typeface="+mn-lt"/>
              </a:rPr>
              <a:t>động</a:t>
            </a:r>
            <a:r>
              <a:rPr lang="en-US" sz="2400" b="1" dirty="0">
                <a:latin typeface="+mn-lt"/>
              </a:rPr>
              <a:t> </a:t>
            </a:r>
            <a:r>
              <a:rPr lang="en-US" sz="2400" b="1" dirty="0" err="1">
                <a:latin typeface="+mn-lt"/>
              </a:rPr>
              <a:t>cho</a:t>
            </a:r>
            <a:r>
              <a:rPr lang="en-US" sz="2400" b="1" dirty="0">
                <a:latin typeface="+mn-lt"/>
              </a:rPr>
              <a:t> </a:t>
            </a:r>
            <a:r>
              <a:rPr lang="en-US" sz="2400" b="1" dirty="0" err="1">
                <a:latin typeface="+mn-lt"/>
              </a:rPr>
              <a:t>Mạng</a:t>
            </a:r>
            <a:r>
              <a:rPr lang="en-US" sz="2400" b="1" dirty="0">
                <a:latin typeface="+mn-lt"/>
              </a:rPr>
              <a:t> </a:t>
            </a:r>
            <a:r>
              <a:rPr lang="en-US" sz="2400" b="1" dirty="0" err="1">
                <a:latin typeface="+mn-lt"/>
              </a:rPr>
              <a:t>cảm</a:t>
            </a:r>
            <a:r>
              <a:rPr lang="en-US" sz="2400" b="1" dirty="0">
                <a:latin typeface="+mn-lt"/>
              </a:rPr>
              <a:t> </a:t>
            </a:r>
            <a:r>
              <a:rPr lang="en-US" sz="2400" b="1" dirty="0" err="1">
                <a:latin typeface="+mn-lt"/>
              </a:rPr>
              <a:t>biến</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CFEFE060-4240-46A4-83BD-71AFA3851ADA}"/>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39</a:t>
            </a:r>
          </a:p>
        </p:txBody>
      </p:sp>
    </p:spTree>
    <p:extLst>
      <p:ext uri="{BB962C8B-B14F-4D97-AF65-F5344CB8AC3E}">
        <p14:creationId xmlns:p14="http://schemas.microsoft.com/office/powerpoint/2010/main" val="3587466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A152D-8FCE-4D73-87C9-1907DCDFD254}"/>
              </a:ext>
            </a:extLst>
          </p:cNvPr>
          <p:cNvSpPr txBox="1"/>
          <p:nvPr/>
        </p:nvSpPr>
        <p:spPr>
          <a:xfrm>
            <a:off x="361950" y="1841426"/>
            <a:ext cx="8420100" cy="2988767"/>
          </a:xfrm>
          <a:prstGeom prst="rect">
            <a:avLst/>
          </a:prstGeom>
          <a:noFill/>
        </p:spPr>
        <p:txBody>
          <a:bodyPr wrap="square">
            <a:spAutoFit/>
          </a:bodyPr>
          <a:lstStyle/>
          <a:p>
            <a:pPr marL="228600" lvl="1" indent="-285750">
              <a:lnSpc>
                <a:spcPct val="120000"/>
              </a:lnSpc>
              <a:spcBef>
                <a:spcPts val="600"/>
              </a:spcBef>
              <a:spcAft>
                <a:spcPts val="0"/>
              </a:spcAft>
              <a:buFont typeface="Wingdings" panose="05000000000000000000" pitchFamily="2" charset="2"/>
              <a:buChar char="Ø"/>
            </a:pPr>
            <a:r>
              <a:rPr lang="en-US" sz="2000" b="1" dirty="0">
                <a:latin typeface="+mn-lt"/>
              </a:rPr>
              <a:t>Chi </a:t>
            </a:r>
            <a:r>
              <a:rPr lang="en-US" sz="2000" b="1" dirty="0" err="1">
                <a:latin typeface="+mn-lt"/>
              </a:rPr>
              <a:t>phí</a:t>
            </a:r>
            <a:r>
              <a:rPr lang="en-US" sz="2000" b="1" dirty="0">
                <a:latin typeface="+mn-lt"/>
              </a:rPr>
              <a:t> </a:t>
            </a:r>
            <a:r>
              <a:rPr lang="en-US" sz="2000" b="1" dirty="0" err="1">
                <a:latin typeface="+mn-lt"/>
              </a:rPr>
              <a:t>báo</a:t>
            </a:r>
            <a:r>
              <a:rPr lang="en-US" sz="2000" b="1" dirty="0">
                <a:latin typeface="+mn-lt"/>
              </a:rPr>
              <a:t> </a:t>
            </a:r>
            <a:r>
              <a:rPr lang="en-US" sz="2000" b="1" dirty="0" err="1">
                <a:latin typeface="+mn-lt"/>
              </a:rPr>
              <a:t>hiệu</a:t>
            </a:r>
            <a:r>
              <a:rPr lang="en-US" sz="2000" b="1" dirty="0">
                <a:latin typeface="+mn-lt"/>
              </a:rPr>
              <a:t> </a:t>
            </a:r>
            <a:r>
              <a:rPr lang="en-US" sz="2000" b="1" dirty="0" err="1">
                <a:latin typeface="+mn-lt"/>
              </a:rPr>
              <a:t>và</a:t>
            </a:r>
            <a:r>
              <a:rPr lang="en-US" sz="2000" b="1" dirty="0">
                <a:latin typeface="+mn-lt"/>
              </a:rPr>
              <a:t> </a:t>
            </a:r>
            <a:r>
              <a:rPr lang="en-US" sz="2000" b="1" dirty="0" err="1">
                <a:latin typeface="+mn-lt"/>
              </a:rPr>
              <a:t>tác</a:t>
            </a:r>
            <a:r>
              <a:rPr lang="en-US" sz="2000" b="1" dirty="0">
                <a:latin typeface="+mn-lt"/>
              </a:rPr>
              <a:t> </a:t>
            </a:r>
            <a:r>
              <a:rPr lang="en-US" sz="2000" b="1" dirty="0" err="1">
                <a:latin typeface="+mn-lt"/>
              </a:rPr>
              <a:t>động</a:t>
            </a:r>
            <a:r>
              <a:rPr lang="en-US" sz="2000" b="1" dirty="0">
                <a:latin typeface="+mn-lt"/>
              </a:rPr>
              <a:t> </a:t>
            </a:r>
            <a:r>
              <a:rPr lang="en-US" sz="2000" b="1" dirty="0" err="1">
                <a:latin typeface="+mn-lt"/>
              </a:rPr>
              <a:t>của</a:t>
            </a:r>
            <a:r>
              <a:rPr lang="en-US" sz="2000" b="1" dirty="0">
                <a:latin typeface="+mn-lt"/>
              </a:rPr>
              <a:t> </a:t>
            </a:r>
            <a:r>
              <a:rPr lang="en-US" sz="2000" b="1" dirty="0" err="1">
                <a:latin typeface="+mn-lt"/>
              </a:rPr>
              <a:t>nó</a:t>
            </a:r>
            <a:r>
              <a:rPr lang="en-US" sz="2000" b="1" dirty="0">
                <a:latin typeface="+mn-lt"/>
              </a:rPr>
              <a:t> </a:t>
            </a:r>
            <a:r>
              <a:rPr lang="en-US" sz="2000" b="1" dirty="0" err="1">
                <a:latin typeface="+mn-lt"/>
              </a:rPr>
              <a:t>đến</a:t>
            </a:r>
            <a:r>
              <a:rPr lang="en-US" sz="2000" b="1" dirty="0">
                <a:latin typeface="+mn-lt"/>
              </a:rPr>
              <a:t> </a:t>
            </a:r>
            <a:r>
              <a:rPr lang="en-US" sz="2000" b="1" dirty="0" err="1">
                <a:latin typeface="+mn-lt"/>
              </a:rPr>
              <a:t>mức</a:t>
            </a:r>
            <a:r>
              <a:rPr lang="en-US" sz="2000" b="1" dirty="0">
                <a:latin typeface="+mn-lt"/>
              </a:rPr>
              <a:t> </a:t>
            </a:r>
            <a:r>
              <a:rPr lang="en-US" sz="2000" b="1" dirty="0" err="1">
                <a:latin typeface="+mn-lt"/>
              </a:rPr>
              <a:t>tiêu</a:t>
            </a:r>
            <a:r>
              <a:rPr lang="en-US" sz="2000" b="1" dirty="0">
                <a:latin typeface="+mn-lt"/>
              </a:rPr>
              <a:t> </a:t>
            </a:r>
            <a:r>
              <a:rPr lang="en-US" sz="2000" b="1" dirty="0" err="1">
                <a:latin typeface="+mn-lt"/>
              </a:rPr>
              <a:t>thụ</a:t>
            </a:r>
            <a:r>
              <a:rPr lang="en-US" sz="2000" b="1" dirty="0">
                <a:latin typeface="+mn-lt"/>
              </a:rPr>
              <a:t> </a:t>
            </a:r>
            <a:r>
              <a:rPr lang="en-US" sz="2000" b="1" dirty="0" err="1">
                <a:latin typeface="+mn-lt"/>
              </a:rPr>
              <a:t>điện</a:t>
            </a:r>
            <a:r>
              <a:rPr lang="en-US" sz="2000" b="1" dirty="0">
                <a:latin typeface="+mn-lt"/>
              </a:rPr>
              <a:t> </a:t>
            </a:r>
            <a:r>
              <a:rPr lang="en-US" sz="2000" b="1" dirty="0" err="1">
                <a:latin typeface="+mn-lt"/>
              </a:rPr>
              <a:t>năng</a:t>
            </a:r>
            <a:endParaRPr lang="en-US" sz="2000" b="1" dirty="0">
              <a:latin typeface="+mn-lt"/>
            </a:endParaRPr>
          </a:p>
          <a:p>
            <a:pPr marL="685800" lvl="2" indent="-285750">
              <a:lnSpc>
                <a:spcPct val="120000"/>
              </a:lnSpc>
              <a:spcBef>
                <a:spcPts val="600"/>
              </a:spcBef>
              <a:spcAft>
                <a:spcPts val="0"/>
              </a:spcAft>
              <a:buFont typeface="Wingdings" panose="05000000000000000000" pitchFamily="2" charset="2"/>
              <a:buChar char="§"/>
            </a:pPr>
            <a:r>
              <a:rPr lang="vi-VN" b="1" dirty="0"/>
              <a:t>HWSN6 và SPMIPv6 là một giao thức dựa trên mạng mà tác nhân nước ngoài cho HWSN6 và Cổng truy cập di động (MAG) cho SPMIPv6 chịu trách nhiệm gửi tín hiệu di động</a:t>
            </a:r>
            <a:endParaRPr lang="en-US" b="1" dirty="0"/>
          </a:p>
          <a:p>
            <a:pPr marL="685800" lvl="2" indent="-285750">
              <a:lnSpc>
                <a:spcPct val="120000"/>
              </a:lnSpc>
              <a:spcBef>
                <a:spcPts val="600"/>
              </a:spcBef>
              <a:spcAft>
                <a:spcPts val="0"/>
              </a:spcAft>
              <a:buFont typeface="Wingdings" panose="05000000000000000000" pitchFamily="2" charset="2"/>
              <a:buChar char="§"/>
            </a:pPr>
            <a:r>
              <a:rPr lang="en-US" b="1" dirty="0"/>
              <a:t>C</a:t>
            </a:r>
            <a:r>
              <a:rPr lang="vi-VN" b="1" dirty="0"/>
              <a:t>hi phí báo hiệu tăng lên khi số lượng bước nhảy và số lượng nút tăng lên, vì nó sẽ sử dụng nhiều bản tin báo hiệu hơn</a:t>
            </a:r>
            <a:endParaRPr lang="en-US" b="1" dirty="0"/>
          </a:p>
          <a:p>
            <a:pPr marL="685800" lvl="2" indent="-285750">
              <a:lnSpc>
                <a:spcPct val="120000"/>
              </a:lnSpc>
              <a:spcBef>
                <a:spcPts val="600"/>
              </a:spcBef>
              <a:spcAft>
                <a:spcPts val="0"/>
              </a:spcAft>
              <a:buFont typeface="Wingdings" panose="05000000000000000000" pitchFamily="2" charset="2"/>
              <a:buChar char="§"/>
            </a:pPr>
            <a:r>
              <a:rPr lang="vi-VN" b="1" dirty="0"/>
              <a:t>Mức tiêu thụ điện năng tăng lên khi mật độ nút và tải trọng dữ liệu tăng lên</a:t>
            </a:r>
            <a:endParaRPr lang="en-US" b="1" dirty="0"/>
          </a:p>
        </p:txBody>
      </p:sp>
      <p:sp>
        <p:nvSpPr>
          <p:cNvPr id="8" name="TextBox 7">
            <a:extLst>
              <a:ext uri="{FF2B5EF4-FFF2-40B4-BE49-F238E27FC236}">
                <a16:creationId xmlns:a16="http://schemas.microsoft.com/office/drawing/2014/main" id="{9519EADD-5D6F-4A00-9AFC-88D27B9C5E00}"/>
              </a:ext>
            </a:extLst>
          </p:cNvPr>
          <p:cNvSpPr txBox="1"/>
          <p:nvPr/>
        </p:nvSpPr>
        <p:spPr>
          <a:xfrm>
            <a:off x="228600" y="874021"/>
            <a:ext cx="8420100" cy="830997"/>
          </a:xfrm>
          <a:prstGeom prst="rect">
            <a:avLst/>
          </a:prstGeom>
          <a:noFill/>
        </p:spPr>
        <p:txBody>
          <a:bodyPr wrap="square">
            <a:spAutoFit/>
          </a:bodyPr>
          <a:lstStyle/>
          <a:p>
            <a:pPr marL="342900" lvl="1" indent="-342900">
              <a:spcBef>
                <a:spcPts val="1200"/>
              </a:spcBef>
              <a:spcAft>
                <a:spcPts val="600"/>
              </a:spcAft>
              <a:buClr>
                <a:schemeClr val="accent1"/>
              </a:buClr>
              <a:buFont typeface="Wingdings" panose="05000000000000000000" pitchFamily="2" charset="2"/>
              <a:buChar char="v"/>
            </a:pPr>
            <a:r>
              <a:rPr lang="vi-VN" sz="2400" b="1" dirty="0">
                <a:latin typeface="+mn-lt"/>
              </a:rPr>
              <a:t>Các giao thức hỗ trợ tính di động cho mạng 6LoWPAN mà không cần xem xét đa bước</a:t>
            </a:r>
            <a:endParaRPr lang="en-US" sz="2400" b="1" dirty="0">
              <a:latin typeface="+mn-lt"/>
            </a:endParaRPr>
          </a:p>
        </p:txBody>
      </p:sp>
      <p:sp>
        <p:nvSpPr>
          <p:cNvPr id="9" name="Title 1">
            <a:extLst>
              <a:ext uri="{FF2B5EF4-FFF2-40B4-BE49-F238E27FC236}">
                <a16:creationId xmlns:a16="http://schemas.microsoft.com/office/drawing/2014/main" id="{EC73E908-F1DA-4C44-A401-AB9A3D4732D7}"/>
              </a:ext>
            </a:extLst>
          </p:cNvPr>
          <p:cNvSpPr>
            <a:spLocks noGrp="1"/>
          </p:cNvSpPr>
          <p:nvPr>
            <p:ph type="title"/>
          </p:nvPr>
        </p:nvSpPr>
        <p:spPr>
          <a:xfrm>
            <a:off x="1066800" y="139639"/>
            <a:ext cx="7391400" cy="563562"/>
          </a:xfrm>
        </p:spPr>
        <p:txBody>
          <a:bodyPr>
            <a:noAutofit/>
          </a:bodyPr>
          <a:lstStyle/>
          <a:p>
            <a:pPr>
              <a:defRPr/>
            </a:pPr>
            <a:r>
              <a:rPr lang="en-US" sz="2000" dirty="0"/>
              <a:t>4. </a:t>
            </a:r>
            <a:r>
              <a:rPr lang="en-US" sz="2000" dirty="0" err="1"/>
              <a:t>Nghiên</a:t>
            </a:r>
            <a:r>
              <a:rPr lang="en-US" sz="2000" dirty="0"/>
              <a:t> </a:t>
            </a:r>
            <a:r>
              <a:rPr lang="en-US" sz="2000" dirty="0" err="1"/>
              <a:t>cứu</a:t>
            </a:r>
            <a:r>
              <a:rPr lang="en-US" sz="2000" dirty="0"/>
              <a:t> so </a:t>
            </a:r>
            <a:r>
              <a:rPr lang="en-US" sz="2000" dirty="0" err="1"/>
              <a:t>sánh</a:t>
            </a:r>
            <a:r>
              <a:rPr lang="en-US" sz="2000" dirty="0"/>
              <a:t> </a:t>
            </a:r>
            <a:r>
              <a:rPr lang="en-US" sz="2000" dirty="0" err="1"/>
              <a:t>các</a:t>
            </a:r>
            <a:r>
              <a:rPr lang="en-US" sz="2000" dirty="0"/>
              <a:t> </a:t>
            </a:r>
            <a:r>
              <a:rPr lang="en-US" sz="2000" dirty="0" err="1"/>
              <a:t>giao</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 di </a:t>
            </a:r>
            <a:r>
              <a:rPr lang="en-US" sz="2000" dirty="0" err="1"/>
              <a:t>động</a:t>
            </a:r>
            <a:r>
              <a:rPr lang="en-US" sz="2000" dirty="0"/>
              <a:t> </a:t>
            </a:r>
            <a:r>
              <a:rPr lang="en-US" sz="2000" dirty="0" err="1"/>
              <a:t>hiện</a:t>
            </a:r>
            <a:r>
              <a:rPr lang="en-US" sz="2000" dirty="0"/>
              <a:t> </a:t>
            </a:r>
            <a:r>
              <a:rPr lang="en-US" sz="2000" dirty="0" err="1"/>
              <a:t>có</a:t>
            </a: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03372D4F-BA82-4F3E-BA9A-5CAB865F8379}"/>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40</a:t>
            </a:r>
          </a:p>
        </p:txBody>
      </p:sp>
    </p:spTree>
    <p:extLst>
      <p:ext uri="{BB962C8B-B14F-4D97-AF65-F5344CB8AC3E}">
        <p14:creationId xmlns:p14="http://schemas.microsoft.com/office/powerpoint/2010/main" val="3227672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147A-FA43-4AE1-940A-FA45AD7A0CEC}"/>
              </a:ext>
            </a:extLst>
          </p:cNvPr>
          <p:cNvSpPr>
            <a:spLocks noGrp="1"/>
          </p:cNvSpPr>
          <p:nvPr>
            <p:ph type="title"/>
          </p:nvPr>
        </p:nvSpPr>
        <p:spPr>
          <a:xfrm>
            <a:off x="652616" y="159826"/>
            <a:ext cx="8229600" cy="819150"/>
          </a:xfrm>
        </p:spPr>
        <p:txBody>
          <a:bodyPr>
            <a:noAutofit/>
          </a:bodyPr>
          <a:lstStyle/>
          <a:p>
            <a:pPr>
              <a:defRPr/>
            </a:pPr>
            <a:r>
              <a:rPr lang="en-US" sz="2200" dirty="0"/>
              <a:t>5. </a:t>
            </a:r>
            <a:r>
              <a:rPr lang="en-US" sz="2200" dirty="0" err="1"/>
              <a:t>Khả</a:t>
            </a:r>
            <a:r>
              <a:rPr lang="en-US" sz="2200" dirty="0"/>
              <a:t> </a:t>
            </a:r>
            <a:r>
              <a:rPr lang="en-US" sz="2200" dirty="0" err="1"/>
              <a:t>năng</a:t>
            </a:r>
            <a:r>
              <a:rPr lang="en-US" sz="2200" dirty="0"/>
              <a:t> di </a:t>
            </a:r>
            <a:r>
              <a:rPr lang="en-US" sz="2200" dirty="0" err="1"/>
              <a:t>chuyển</a:t>
            </a:r>
            <a:r>
              <a:rPr lang="en-US" sz="2200" dirty="0"/>
              <a:t> </a:t>
            </a:r>
            <a:r>
              <a:rPr lang="en-US" sz="2200" dirty="0" err="1"/>
              <a:t>trong</a:t>
            </a:r>
            <a:r>
              <a:rPr lang="en-US" sz="2200" dirty="0"/>
              <a:t> WSN </a:t>
            </a:r>
            <a:r>
              <a:rPr lang="en-US" sz="2200" dirty="0" err="1"/>
              <a:t>dựa</a:t>
            </a:r>
            <a:r>
              <a:rPr lang="en-US" sz="2200" dirty="0"/>
              <a:t> </a:t>
            </a:r>
            <a:r>
              <a:rPr lang="en-US" sz="2200" dirty="0" err="1"/>
              <a:t>trên</a:t>
            </a:r>
            <a:r>
              <a:rPr lang="en-US" sz="2200" dirty="0"/>
              <a:t> 6lowPAN</a:t>
            </a:r>
            <a:br>
              <a:rPr lang="en-US" sz="2200" dirty="0"/>
            </a:br>
            <a:endParaRPr lang="en-US" sz="2200" dirty="0"/>
          </a:p>
        </p:txBody>
      </p:sp>
      <p:sp>
        <p:nvSpPr>
          <p:cNvPr id="4" name="TextBox 3">
            <a:extLst>
              <a:ext uri="{FF2B5EF4-FFF2-40B4-BE49-F238E27FC236}">
                <a16:creationId xmlns:a16="http://schemas.microsoft.com/office/drawing/2014/main" id="{8416D012-DBFC-4087-B2A5-DFBA7BACE692}"/>
              </a:ext>
            </a:extLst>
          </p:cNvPr>
          <p:cNvSpPr txBox="1"/>
          <p:nvPr/>
        </p:nvSpPr>
        <p:spPr>
          <a:xfrm>
            <a:off x="457200" y="1219200"/>
            <a:ext cx="8229599" cy="4062651"/>
          </a:xfrm>
          <a:prstGeom prst="rect">
            <a:avLst/>
          </a:prstGeom>
          <a:noFill/>
        </p:spPr>
        <p:txBody>
          <a:bodyPr wrap="square">
            <a:spAutoFit/>
          </a:bodyPr>
          <a:lstStyle/>
          <a:p>
            <a:pPr marL="342900" lvl="1" indent="-342900">
              <a:spcBef>
                <a:spcPts val="1800"/>
              </a:spcBef>
              <a:spcAft>
                <a:spcPts val="1200"/>
              </a:spcAft>
              <a:buClr>
                <a:schemeClr val="accent1"/>
              </a:buClr>
              <a:buFont typeface="Wingdings" panose="05000000000000000000" pitchFamily="2" charset="2"/>
              <a:buChar char="v"/>
            </a:pPr>
            <a:r>
              <a:rPr lang="en-US" sz="2000" b="1" dirty="0" err="1">
                <a:latin typeface="+mn-lt"/>
              </a:rPr>
              <a:t>Đầu</a:t>
            </a:r>
            <a:r>
              <a:rPr lang="en-US" sz="2000" b="1" dirty="0">
                <a:latin typeface="+mn-lt"/>
              </a:rPr>
              <a:t> </a:t>
            </a:r>
            <a:r>
              <a:rPr lang="en-US" sz="2000" b="1" dirty="0" err="1">
                <a:latin typeface="+mn-lt"/>
              </a:rPr>
              <a:t>tiên</a:t>
            </a:r>
            <a:r>
              <a:rPr lang="en-US" sz="2000" b="1" dirty="0">
                <a:latin typeface="+mn-lt"/>
              </a:rPr>
              <a:t>, </a:t>
            </a:r>
            <a:r>
              <a:rPr lang="en-US" sz="2000" b="1" dirty="0" err="1">
                <a:latin typeface="+mn-lt"/>
              </a:rPr>
              <a:t>để</a:t>
            </a:r>
            <a:r>
              <a:rPr lang="en-US" sz="2000" b="1" dirty="0">
                <a:latin typeface="+mn-lt"/>
              </a:rPr>
              <a:t> </a:t>
            </a:r>
            <a:r>
              <a:rPr lang="en-US" sz="2000" b="1" dirty="0" err="1">
                <a:latin typeface="+mn-lt"/>
              </a:rPr>
              <a:t>có</a:t>
            </a:r>
            <a:r>
              <a:rPr lang="en-US" sz="2000" b="1" dirty="0">
                <a:latin typeface="+mn-lt"/>
              </a:rPr>
              <a:t> </a:t>
            </a:r>
            <a:r>
              <a:rPr lang="en-US" sz="2000" b="1" dirty="0" err="1">
                <a:latin typeface="+mn-lt"/>
              </a:rPr>
              <a:t>thể</a:t>
            </a:r>
            <a:r>
              <a:rPr lang="en-US" sz="2000" b="1" dirty="0">
                <a:latin typeface="+mn-lt"/>
              </a:rPr>
              <a:t> </a:t>
            </a:r>
            <a:r>
              <a:rPr lang="en-US" sz="2000" b="1" dirty="0" err="1">
                <a:latin typeface="+mn-lt"/>
              </a:rPr>
              <a:t>tránh</a:t>
            </a:r>
            <a:r>
              <a:rPr lang="en-US" sz="2000" b="1" dirty="0">
                <a:latin typeface="+mn-lt"/>
              </a:rPr>
              <a:t> </a:t>
            </a:r>
            <a:r>
              <a:rPr lang="en-US" sz="2000" b="1" dirty="0" err="1">
                <a:latin typeface="+mn-lt"/>
              </a:rPr>
              <a:t>mất</a:t>
            </a:r>
            <a:r>
              <a:rPr lang="en-US" sz="2000" b="1" dirty="0">
                <a:latin typeface="+mn-lt"/>
              </a:rPr>
              <a:t> </a:t>
            </a:r>
            <a:r>
              <a:rPr lang="en-US" sz="2000" b="1" dirty="0" err="1">
                <a:latin typeface="+mn-lt"/>
              </a:rPr>
              <a:t>dữ</a:t>
            </a:r>
            <a:r>
              <a:rPr lang="en-US" sz="2000" b="1" dirty="0">
                <a:latin typeface="+mn-lt"/>
              </a:rPr>
              <a:t> </a:t>
            </a:r>
            <a:r>
              <a:rPr lang="en-US" sz="2000" b="1" dirty="0" err="1">
                <a:latin typeface="+mn-lt"/>
              </a:rPr>
              <a:t>liệu</a:t>
            </a:r>
            <a:r>
              <a:rPr lang="en-US" sz="2000" b="1" dirty="0">
                <a:latin typeface="+mn-lt"/>
              </a:rPr>
              <a:t> </a:t>
            </a:r>
            <a:r>
              <a:rPr lang="en-US" sz="2000" b="1" dirty="0" err="1">
                <a:latin typeface="+mn-lt"/>
              </a:rPr>
              <a:t>và</a:t>
            </a:r>
            <a:r>
              <a:rPr lang="en-US" sz="2000" b="1" dirty="0">
                <a:latin typeface="+mn-lt"/>
              </a:rPr>
              <a:t> </a:t>
            </a:r>
            <a:r>
              <a:rPr lang="en-US" sz="2000" b="1" dirty="0" err="1">
                <a:latin typeface="+mn-lt"/>
              </a:rPr>
              <a:t>tăng</a:t>
            </a:r>
            <a:r>
              <a:rPr lang="en-US" sz="2000" b="1" dirty="0">
                <a:latin typeface="+mn-lt"/>
              </a:rPr>
              <a:t> </a:t>
            </a:r>
            <a:r>
              <a:rPr lang="en-US" sz="2000" b="1" dirty="0" err="1">
                <a:latin typeface="+mn-lt"/>
              </a:rPr>
              <a:t>tỷ</a:t>
            </a:r>
            <a:r>
              <a:rPr lang="en-US" sz="2000" b="1" dirty="0">
                <a:latin typeface="+mn-lt"/>
              </a:rPr>
              <a:t> </a:t>
            </a:r>
            <a:r>
              <a:rPr lang="en-US" sz="2000" b="1" dirty="0" err="1">
                <a:latin typeface="+mn-lt"/>
              </a:rPr>
              <a:t>lệ</a:t>
            </a:r>
            <a:r>
              <a:rPr lang="en-US" sz="2000" b="1" dirty="0">
                <a:latin typeface="+mn-lt"/>
              </a:rPr>
              <a:t> </a:t>
            </a:r>
            <a:r>
              <a:rPr lang="en-US" sz="2000" b="1" dirty="0" err="1">
                <a:latin typeface="+mn-lt"/>
              </a:rPr>
              <a:t>phân</a:t>
            </a:r>
            <a:r>
              <a:rPr lang="en-US" sz="2000" b="1" dirty="0">
                <a:latin typeface="+mn-lt"/>
              </a:rPr>
              <a:t> </a:t>
            </a:r>
            <a:r>
              <a:rPr lang="en-US" sz="2000" b="1" dirty="0" err="1">
                <a:latin typeface="+mn-lt"/>
              </a:rPr>
              <a:t>phối</a:t>
            </a:r>
            <a:r>
              <a:rPr lang="en-US" sz="2000" b="1" dirty="0">
                <a:latin typeface="+mn-lt"/>
              </a:rPr>
              <a:t> </a:t>
            </a:r>
            <a:r>
              <a:rPr lang="en-US" sz="2000" b="1" dirty="0" err="1">
                <a:latin typeface="+mn-lt"/>
              </a:rPr>
              <a:t>gói</a:t>
            </a:r>
            <a:r>
              <a:rPr lang="en-US" sz="2000" b="1" dirty="0">
                <a:latin typeface="+mn-lt"/>
              </a:rPr>
              <a:t> (PDR), </a:t>
            </a:r>
            <a:r>
              <a:rPr lang="en-US" sz="2000" b="1" dirty="0" err="1">
                <a:latin typeface="+mn-lt"/>
              </a:rPr>
              <a:t>các</a:t>
            </a:r>
            <a:r>
              <a:rPr lang="en-US" sz="2000" b="1" dirty="0">
                <a:latin typeface="+mn-lt"/>
              </a:rPr>
              <a:t> </a:t>
            </a:r>
            <a:r>
              <a:rPr lang="en-US" sz="2000" b="1" dirty="0" err="1">
                <a:latin typeface="+mn-lt"/>
              </a:rPr>
              <a:t>giao</a:t>
            </a:r>
            <a:r>
              <a:rPr lang="en-US" sz="2000" b="1" dirty="0">
                <a:latin typeface="+mn-lt"/>
              </a:rPr>
              <a:t> </a:t>
            </a:r>
            <a:r>
              <a:rPr lang="en-US" sz="2000" b="1" dirty="0" err="1">
                <a:latin typeface="+mn-lt"/>
              </a:rPr>
              <a:t>thức</a:t>
            </a:r>
            <a:r>
              <a:rPr lang="en-US" sz="2000" b="1" dirty="0">
                <a:latin typeface="+mn-lt"/>
              </a:rPr>
              <a:t> </a:t>
            </a:r>
            <a:r>
              <a:rPr lang="en-US" sz="2000" b="1" dirty="0" err="1">
                <a:latin typeface="+mn-lt"/>
              </a:rPr>
              <a:t>quản</a:t>
            </a:r>
            <a:r>
              <a:rPr lang="en-US" sz="2000" b="1" dirty="0">
                <a:latin typeface="+mn-lt"/>
              </a:rPr>
              <a:t> </a:t>
            </a:r>
            <a:r>
              <a:rPr lang="en-US" sz="2000" b="1" dirty="0" err="1">
                <a:latin typeface="+mn-lt"/>
              </a:rPr>
              <a:t>lý</a:t>
            </a:r>
            <a:r>
              <a:rPr lang="en-US" sz="2000" b="1" dirty="0">
                <a:latin typeface="+mn-lt"/>
              </a:rPr>
              <a:t> </a:t>
            </a:r>
            <a:r>
              <a:rPr lang="en-US" sz="2000" b="1" dirty="0" err="1">
                <a:latin typeface="+mn-lt"/>
              </a:rPr>
              <a:t>tính</a:t>
            </a:r>
            <a:r>
              <a:rPr lang="en-US" sz="2000" b="1" dirty="0">
                <a:latin typeface="+mn-lt"/>
              </a:rPr>
              <a:t> di </a:t>
            </a:r>
            <a:r>
              <a:rPr lang="en-US" sz="2000" b="1" dirty="0" err="1">
                <a:latin typeface="+mn-lt"/>
              </a:rPr>
              <a:t>động</a:t>
            </a:r>
            <a:r>
              <a:rPr lang="en-US" sz="2000" b="1" dirty="0">
                <a:latin typeface="+mn-lt"/>
              </a:rPr>
              <a:t> </a:t>
            </a:r>
            <a:r>
              <a:rPr lang="en-US" sz="2000" b="1" dirty="0" err="1">
                <a:latin typeface="+mn-lt"/>
              </a:rPr>
              <a:t>phải</a:t>
            </a:r>
            <a:r>
              <a:rPr lang="en-US" sz="2000" b="1" dirty="0">
                <a:latin typeface="+mn-lt"/>
              </a:rPr>
              <a:t> </a:t>
            </a:r>
            <a:r>
              <a:rPr lang="en-US" sz="2000" b="1" dirty="0" err="1">
                <a:latin typeface="+mn-lt"/>
              </a:rPr>
              <a:t>giảm</a:t>
            </a:r>
            <a:r>
              <a:rPr lang="en-US" sz="2000" b="1" dirty="0">
                <a:latin typeface="+mn-lt"/>
              </a:rPr>
              <a:t> </a:t>
            </a:r>
            <a:r>
              <a:rPr lang="en-US" sz="2000" b="1" dirty="0" err="1">
                <a:latin typeface="+mn-lt"/>
              </a:rPr>
              <a:t>việc</a:t>
            </a:r>
            <a:r>
              <a:rPr lang="en-US" sz="2000" b="1" dirty="0">
                <a:latin typeface="+mn-lt"/>
              </a:rPr>
              <a:t> </a:t>
            </a:r>
            <a:r>
              <a:rPr lang="en-US" sz="2000" b="1" dirty="0" err="1">
                <a:latin typeface="+mn-lt"/>
              </a:rPr>
              <a:t>chiếm</a:t>
            </a:r>
            <a:r>
              <a:rPr lang="en-US" sz="2000" b="1" dirty="0">
                <a:latin typeface="+mn-lt"/>
              </a:rPr>
              <a:t> </a:t>
            </a:r>
            <a:r>
              <a:rPr lang="en-US" sz="2000" b="1" dirty="0" err="1">
                <a:latin typeface="+mn-lt"/>
              </a:rPr>
              <a:t>dụng</a:t>
            </a:r>
            <a:r>
              <a:rPr lang="en-US" sz="2000" b="1" dirty="0">
                <a:latin typeface="+mn-lt"/>
              </a:rPr>
              <a:t> </a:t>
            </a:r>
            <a:r>
              <a:rPr lang="en-US" sz="2000" b="1" dirty="0" err="1">
                <a:latin typeface="+mn-lt"/>
              </a:rPr>
              <a:t>băng</a:t>
            </a:r>
            <a:r>
              <a:rPr lang="en-US" sz="2000" b="1" dirty="0">
                <a:latin typeface="+mn-lt"/>
              </a:rPr>
              <a:t> </a:t>
            </a:r>
            <a:r>
              <a:rPr lang="en-US" sz="2000" b="1" dirty="0" err="1">
                <a:latin typeface="+mn-lt"/>
              </a:rPr>
              <a:t>thông</a:t>
            </a:r>
            <a:r>
              <a:rPr lang="en-US" sz="2000" b="1" dirty="0">
                <a:latin typeface="+mn-lt"/>
              </a:rPr>
              <a:t> </a:t>
            </a:r>
            <a:r>
              <a:rPr lang="en-US" sz="2000" b="1" dirty="0" err="1">
                <a:latin typeface="+mn-lt"/>
              </a:rPr>
              <a:t>có</a:t>
            </a:r>
            <a:r>
              <a:rPr lang="en-US" sz="2000" b="1" dirty="0">
                <a:latin typeface="+mn-lt"/>
              </a:rPr>
              <a:t> </a:t>
            </a:r>
            <a:r>
              <a:rPr lang="en-US" sz="2000" b="1" dirty="0" err="1">
                <a:latin typeface="+mn-lt"/>
              </a:rPr>
              <a:t>thể</a:t>
            </a:r>
            <a:r>
              <a:rPr lang="en-US" sz="2000" b="1" dirty="0">
                <a:latin typeface="+mn-lt"/>
              </a:rPr>
              <a:t> </a:t>
            </a:r>
            <a:r>
              <a:rPr lang="en-US" sz="2000" b="1" dirty="0" err="1">
                <a:latin typeface="+mn-lt"/>
              </a:rPr>
              <a:t>bị</a:t>
            </a:r>
            <a:r>
              <a:rPr lang="en-US" sz="2000" b="1" dirty="0">
                <a:latin typeface="+mn-lt"/>
              </a:rPr>
              <a:t> </a:t>
            </a:r>
            <a:r>
              <a:rPr lang="en-US" sz="2000" b="1" dirty="0" err="1">
                <a:latin typeface="+mn-lt"/>
              </a:rPr>
              <a:t>quá</a:t>
            </a:r>
            <a:r>
              <a:rPr lang="en-US" sz="2000" b="1" dirty="0">
                <a:latin typeface="+mn-lt"/>
              </a:rPr>
              <a:t> </a:t>
            </a:r>
            <a:r>
              <a:rPr lang="en-US" sz="2000" b="1" dirty="0" err="1">
                <a:latin typeface="+mn-lt"/>
              </a:rPr>
              <a:t>tải</a:t>
            </a:r>
            <a:r>
              <a:rPr lang="en-US" sz="2000" b="1" dirty="0">
                <a:latin typeface="+mn-lt"/>
              </a:rPr>
              <a:t> </a:t>
            </a:r>
            <a:r>
              <a:rPr lang="en-US" sz="2000" b="1" dirty="0" err="1">
                <a:latin typeface="+mn-lt"/>
              </a:rPr>
              <a:t>bởi</a:t>
            </a:r>
            <a:r>
              <a:rPr lang="en-US" sz="2000" b="1" dirty="0">
                <a:latin typeface="+mn-lt"/>
              </a:rPr>
              <a:t> </a:t>
            </a:r>
            <a:r>
              <a:rPr lang="en-US" sz="2000" b="1" dirty="0" err="1">
                <a:latin typeface="+mn-lt"/>
              </a:rPr>
              <a:t>các</a:t>
            </a:r>
            <a:r>
              <a:rPr lang="en-US" sz="2000" b="1" dirty="0">
                <a:latin typeface="+mn-lt"/>
              </a:rPr>
              <a:t> </a:t>
            </a:r>
            <a:r>
              <a:rPr lang="en-US" sz="2000" b="1" dirty="0" err="1">
                <a:latin typeface="+mn-lt"/>
              </a:rPr>
              <a:t>bản</a:t>
            </a:r>
            <a:r>
              <a:rPr lang="en-US" sz="2000" b="1" dirty="0">
                <a:latin typeface="+mn-lt"/>
              </a:rPr>
              <a:t> tin </a:t>
            </a:r>
            <a:r>
              <a:rPr lang="en-US" sz="2000" b="1" dirty="0" err="1">
                <a:latin typeface="+mn-lt"/>
              </a:rPr>
              <a:t>báo</a:t>
            </a:r>
            <a:r>
              <a:rPr lang="en-US" sz="2000" b="1" dirty="0">
                <a:latin typeface="+mn-lt"/>
              </a:rPr>
              <a:t> </a:t>
            </a:r>
            <a:r>
              <a:rPr lang="en-US" sz="2000" b="1" dirty="0" err="1">
                <a:latin typeface="+mn-lt"/>
              </a:rPr>
              <a:t>hiệu</a:t>
            </a:r>
            <a:endParaRPr lang="en-US" sz="2000" b="1" dirty="0">
              <a:latin typeface="+mn-lt"/>
            </a:endParaRPr>
          </a:p>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n-lt"/>
              </a:rPr>
              <a:t>Thứ hai, giữ nguyên độ trễ </a:t>
            </a:r>
            <a:r>
              <a:rPr lang="en-US" sz="2000" b="1" dirty="0" err="1">
                <a:latin typeface="+mn-lt"/>
              </a:rPr>
              <a:t>của</a:t>
            </a:r>
            <a:r>
              <a:rPr lang="en-US" sz="2000" b="1" dirty="0">
                <a:latin typeface="+mn-lt"/>
              </a:rPr>
              <a:t> </a:t>
            </a:r>
            <a:r>
              <a:rPr lang="en-US" sz="2000" b="1" dirty="0" err="1">
                <a:latin typeface="+mn-lt"/>
              </a:rPr>
              <a:t>quá</a:t>
            </a:r>
            <a:r>
              <a:rPr lang="en-US" sz="2000" b="1" dirty="0">
                <a:latin typeface="+mn-lt"/>
              </a:rPr>
              <a:t> </a:t>
            </a:r>
            <a:r>
              <a:rPr lang="en-US" sz="2000" b="1" dirty="0" err="1">
                <a:latin typeface="+mn-lt"/>
              </a:rPr>
              <a:t>trình</a:t>
            </a:r>
            <a:r>
              <a:rPr lang="en-US" sz="2000" b="1" dirty="0">
                <a:latin typeface="+mn-lt"/>
              </a:rPr>
              <a:t> </a:t>
            </a:r>
            <a:r>
              <a:rPr lang="en-US" sz="2000" b="1" dirty="0" err="1">
                <a:latin typeface="+mn-lt"/>
              </a:rPr>
              <a:t>đầu</a:t>
            </a:r>
            <a:r>
              <a:rPr lang="en-US" sz="2000" b="1" dirty="0">
                <a:latin typeface="+mn-lt"/>
              </a:rPr>
              <a:t> </a:t>
            </a:r>
            <a:r>
              <a:rPr lang="en-US" sz="2000" b="1" dirty="0" err="1">
                <a:latin typeface="+mn-lt"/>
              </a:rPr>
              <a:t>cuối</a:t>
            </a:r>
            <a:r>
              <a:rPr lang="en-US" sz="2000" b="1" dirty="0">
                <a:latin typeface="+mn-lt"/>
              </a:rPr>
              <a:t> </a:t>
            </a:r>
            <a:r>
              <a:rPr lang="vi-VN" sz="2000" b="1" dirty="0">
                <a:latin typeface="+mn-lt"/>
              </a:rPr>
              <a:t>như trước và sau quá trình bàn giao và giảm tác động chập chờn đối với các ứng dụng</a:t>
            </a:r>
            <a:endParaRPr lang="en-US" sz="2000" b="1" dirty="0">
              <a:latin typeface="+mn-lt"/>
            </a:endParaRPr>
          </a:p>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n-lt"/>
              </a:rPr>
              <a:t>Thứ ba, để bảo toàn sức mạnh của các nút và kéo dài tuổi thọ mạng, được coi là hạn chế chính của WSN dựa trên công nghệ 6loWPAN, cần phải tính đến một số hướng</a:t>
            </a:r>
            <a:endParaRPr lang="en-US" sz="2000" b="1" dirty="0">
              <a:latin typeface="+mn-lt"/>
            </a:endParaRPr>
          </a:p>
          <a:p>
            <a:endParaRPr lang="en-US" dirty="0"/>
          </a:p>
        </p:txBody>
      </p:sp>
      <p:sp>
        <p:nvSpPr>
          <p:cNvPr id="5" name="TextBox 4">
            <a:extLst>
              <a:ext uri="{FF2B5EF4-FFF2-40B4-BE49-F238E27FC236}">
                <a16:creationId xmlns:a16="http://schemas.microsoft.com/office/drawing/2014/main" id="{9FAD131E-F38F-4CF3-9310-BAB48ABC34A4}"/>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41</a:t>
            </a:r>
          </a:p>
        </p:txBody>
      </p:sp>
    </p:spTree>
  </p:cSld>
  <p:clrMapOvr>
    <a:masterClrMapping/>
  </p:clrMapOvr>
  <p:transition advClick="0" advTm="7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147A-FA43-4AE1-940A-FA45AD7A0CEC}"/>
              </a:ext>
            </a:extLst>
          </p:cNvPr>
          <p:cNvSpPr>
            <a:spLocks noGrp="1"/>
          </p:cNvSpPr>
          <p:nvPr>
            <p:ph type="title"/>
          </p:nvPr>
        </p:nvSpPr>
        <p:spPr>
          <a:xfrm>
            <a:off x="652616" y="159826"/>
            <a:ext cx="8229600" cy="819150"/>
          </a:xfrm>
        </p:spPr>
        <p:txBody>
          <a:bodyPr>
            <a:noAutofit/>
          </a:bodyPr>
          <a:lstStyle/>
          <a:p>
            <a:pPr>
              <a:defRPr/>
            </a:pPr>
            <a:r>
              <a:rPr lang="en-US" sz="2200" dirty="0"/>
              <a:t>5. </a:t>
            </a:r>
            <a:r>
              <a:rPr lang="en-US" sz="2200" dirty="0" err="1"/>
              <a:t>Khả</a:t>
            </a:r>
            <a:r>
              <a:rPr lang="en-US" sz="2200" dirty="0"/>
              <a:t> </a:t>
            </a:r>
            <a:r>
              <a:rPr lang="en-US" sz="2200" dirty="0" err="1"/>
              <a:t>năng</a:t>
            </a:r>
            <a:r>
              <a:rPr lang="en-US" sz="2200" dirty="0"/>
              <a:t> di </a:t>
            </a:r>
            <a:r>
              <a:rPr lang="en-US" sz="2200" dirty="0" err="1"/>
              <a:t>chuyển</a:t>
            </a:r>
            <a:r>
              <a:rPr lang="en-US" sz="2200" dirty="0"/>
              <a:t> </a:t>
            </a:r>
            <a:r>
              <a:rPr lang="en-US" sz="2200" dirty="0" err="1"/>
              <a:t>trong</a:t>
            </a:r>
            <a:r>
              <a:rPr lang="en-US" sz="2200" dirty="0"/>
              <a:t> WSN </a:t>
            </a:r>
            <a:r>
              <a:rPr lang="en-US" sz="2200" dirty="0" err="1"/>
              <a:t>dựa</a:t>
            </a:r>
            <a:r>
              <a:rPr lang="en-US" sz="2200" dirty="0"/>
              <a:t> </a:t>
            </a:r>
            <a:r>
              <a:rPr lang="en-US" sz="2200" dirty="0" err="1"/>
              <a:t>trên</a:t>
            </a:r>
            <a:r>
              <a:rPr lang="en-US" sz="2200" dirty="0"/>
              <a:t> 6lowPAN</a:t>
            </a:r>
            <a:br>
              <a:rPr lang="en-US" sz="2200" dirty="0"/>
            </a:br>
            <a:endParaRPr lang="en-US" sz="2200" dirty="0"/>
          </a:p>
        </p:txBody>
      </p:sp>
      <p:sp>
        <p:nvSpPr>
          <p:cNvPr id="4" name="TextBox 3">
            <a:extLst>
              <a:ext uri="{FF2B5EF4-FFF2-40B4-BE49-F238E27FC236}">
                <a16:creationId xmlns:a16="http://schemas.microsoft.com/office/drawing/2014/main" id="{8416D012-DBFC-4087-B2A5-DFBA7BACE692}"/>
              </a:ext>
            </a:extLst>
          </p:cNvPr>
          <p:cNvSpPr txBox="1"/>
          <p:nvPr/>
        </p:nvSpPr>
        <p:spPr>
          <a:xfrm>
            <a:off x="457200" y="1151453"/>
            <a:ext cx="8229599" cy="4555093"/>
          </a:xfrm>
          <a:prstGeom prst="rect">
            <a:avLst/>
          </a:prstGeom>
          <a:noFill/>
        </p:spPr>
        <p:txBody>
          <a:bodyPr wrap="square">
            <a:spAutoFit/>
          </a:bodyPr>
          <a:lstStyle/>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n-lt"/>
              </a:rPr>
              <a:t>Thứ tư, bảo mật trong WSN dựa trên 6LoWPAN đã là một vấn đề thách thức. Để thiết kế giao thức quản lý tính di động, cần lựa chọn các thuật toán mật mã phù hợp để đảm bảo các dịch vụ bảo mật với chi phí thấp từ lớp liên kết (IEEE 802.15.4) đến lớp ứng dụng</a:t>
            </a:r>
            <a:endParaRPr lang="en-US" sz="2000" b="1" dirty="0">
              <a:latin typeface="+mn-lt"/>
            </a:endParaRPr>
          </a:p>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n-lt"/>
              </a:rPr>
              <a:t>Thứ năm, cần lưu ý rằng giao thức quản lý tính di động phải giảm độ phức tạp về thời gian, bộ nhớ và thông điệp</a:t>
            </a:r>
            <a:endParaRPr lang="en-US" sz="2000" b="1" dirty="0">
              <a:latin typeface="+mn-lt"/>
            </a:endParaRPr>
          </a:p>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n-lt"/>
              </a:rPr>
              <a:t>Cuối cùng, nên xem qua tiêu chuẩn IEEE 802.15.4g, vì nó đã được sử dụng trong vài năm qua để giảm bớt các ứng dụng kiểm soát quy trình quy mô lớn (chẳng hạn như lưới điện thông minh). Tiêu chuẩn này có thể sử dụng nhiều tốc độ dữ liệu trong các dải tần số thay đổi, theo các chế độ khác nhau.</a:t>
            </a:r>
            <a:endParaRPr lang="en-US" sz="2000" b="1" dirty="0">
              <a:latin typeface="+mn-lt"/>
            </a:endParaRPr>
          </a:p>
        </p:txBody>
      </p:sp>
      <p:sp>
        <p:nvSpPr>
          <p:cNvPr id="5" name="TextBox 4">
            <a:extLst>
              <a:ext uri="{FF2B5EF4-FFF2-40B4-BE49-F238E27FC236}">
                <a16:creationId xmlns:a16="http://schemas.microsoft.com/office/drawing/2014/main" id="{329EE50C-1C76-44E3-BDCF-2086484B792A}"/>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42</a:t>
            </a:r>
          </a:p>
        </p:txBody>
      </p:sp>
    </p:spTree>
    <p:extLst>
      <p:ext uri="{BB962C8B-B14F-4D97-AF65-F5344CB8AC3E}">
        <p14:creationId xmlns:p14="http://schemas.microsoft.com/office/powerpoint/2010/main" val="3365713885"/>
      </p:ext>
    </p:extLst>
  </p:cSld>
  <p:clrMapOvr>
    <a:masterClrMapping/>
  </p:clrMapOvr>
  <p:transition advClick="0" advTm="7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82EE-FB1D-473C-B162-FB59CD46F815}"/>
              </a:ext>
            </a:extLst>
          </p:cNvPr>
          <p:cNvSpPr>
            <a:spLocks noGrp="1"/>
          </p:cNvSpPr>
          <p:nvPr>
            <p:ph type="title"/>
          </p:nvPr>
        </p:nvSpPr>
        <p:spPr>
          <a:xfrm>
            <a:off x="457200" y="0"/>
            <a:ext cx="8229600" cy="838200"/>
          </a:xfrm>
        </p:spPr>
        <p:txBody>
          <a:bodyPr>
            <a:normAutofit/>
          </a:bodyPr>
          <a:lstStyle/>
          <a:p>
            <a:r>
              <a:rPr lang="en-US" dirty="0"/>
              <a:t>6. </a:t>
            </a:r>
            <a:r>
              <a:rPr lang="en-US" dirty="0" err="1"/>
              <a:t>Kết</a:t>
            </a:r>
            <a:r>
              <a:rPr lang="en-US" dirty="0"/>
              <a:t> </a:t>
            </a:r>
            <a:r>
              <a:rPr lang="en-US" dirty="0" err="1"/>
              <a:t>luận</a:t>
            </a:r>
            <a:r>
              <a:rPr lang="en-US" dirty="0"/>
              <a:t> </a:t>
            </a:r>
            <a:r>
              <a:rPr lang="en-US" dirty="0" err="1"/>
              <a:t>và</a:t>
            </a:r>
            <a:r>
              <a:rPr lang="en-US" dirty="0"/>
              <a:t> </a:t>
            </a:r>
            <a:r>
              <a:rPr lang="en-US" dirty="0" err="1"/>
              <a:t>quan</a:t>
            </a:r>
            <a:r>
              <a:rPr lang="en-US" dirty="0"/>
              <a:t> </a:t>
            </a:r>
            <a:r>
              <a:rPr lang="en-US" dirty="0" err="1"/>
              <a:t>điểm</a:t>
            </a:r>
            <a:r>
              <a:rPr lang="en-US" dirty="0"/>
              <a:t> </a:t>
            </a:r>
          </a:p>
        </p:txBody>
      </p:sp>
      <p:sp>
        <p:nvSpPr>
          <p:cNvPr id="4" name="TextBox 3">
            <a:extLst>
              <a:ext uri="{FF2B5EF4-FFF2-40B4-BE49-F238E27FC236}">
                <a16:creationId xmlns:a16="http://schemas.microsoft.com/office/drawing/2014/main" id="{6CDAABA3-BBF5-4B11-9853-BEAF985D5088}"/>
              </a:ext>
            </a:extLst>
          </p:cNvPr>
          <p:cNvSpPr txBox="1"/>
          <p:nvPr/>
        </p:nvSpPr>
        <p:spPr>
          <a:xfrm>
            <a:off x="285750" y="990600"/>
            <a:ext cx="8572500" cy="5247590"/>
          </a:xfrm>
          <a:prstGeom prst="rect">
            <a:avLst/>
          </a:prstGeom>
          <a:noFill/>
        </p:spPr>
        <p:txBody>
          <a:bodyPr wrap="square">
            <a:spAutoFit/>
          </a:bodyPr>
          <a:lstStyle/>
          <a:p>
            <a:pPr marL="342900" lvl="1" indent="-342900">
              <a:spcBef>
                <a:spcPts val="1800"/>
              </a:spcBef>
              <a:spcAft>
                <a:spcPts val="1200"/>
              </a:spcAft>
              <a:buClr>
                <a:schemeClr val="accent1"/>
              </a:buClr>
              <a:buFont typeface="Wingdings" panose="05000000000000000000" pitchFamily="2" charset="2"/>
              <a:buChar char="v"/>
            </a:pPr>
            <a:r>
              <a:rPr lang="en-US" sz="2000" b="1" dirty="0" err="1">
                <a:latin typeface="+mj-lt"/>
              </a:rPr>
              <a:t>Tính</a:t>
            </a:r>
            <a:r>
              <a:rPr lang="en-US" sz="2000" b="1" dirty="0">
                <a:latin typeface="+mj-lt"/>
              </a:rPr>
              <a:t> di </a:t>
            </a:r>
            <a:r>
              <a:rPr lang="en-US" sz="2000" b="1" dirty="0" err="1">
                <a:latin typeface="+mj-lt"/>
              </a:rPr>
              <a:t>động</a:t>
            </a:r>
            <a:r>
              <a:rPr lang="en-US" sz="2000" b="1" dirty="0">
                <a:latin typeface="+mj-lt"/>
              </a:rPr>
              <a:t> </a:t>
            </a:r>
            <a:r>
              <a:rPr lang="en-US" sz="2000" b="1" dirty="0" err="1">
                <a:latin typeface="+mj-lt"/>
              </a:rPr>
              <a:t>của</a:t>
            </a:r>
            <a:r>
              <a:rPr lang="en-US" sz="2000" b="1" dirty="0">
                <a:latin typeface="+mj-lt"/>
              </a:rPr>
              <a:t> </a:t>
            </a:r>
            <a:r>
              <a:rPr lang="en-US" sz="2000" b="1" dirty="0" err="1">
                <a:latin typeface="+mj-lt"/>
              </a:rPr>
              <a:t>các</a:t>
            </a:r>
            <a:r>
              <a:rPr lang="en-US" sz="2000" b="1" dirty="0">
                <a:latin typeface="+mj-lt"/>
              </a:rPr>
              <a:t> </a:t>
            </a:r>
            <a:r>
              <a:rPr lang="en-US" sz="2000" b="1" dirty="0" err="1">
                <a:latin typeface="+mj-lt"/>
              </a:rPr>
              <a:t>nút</a:t>
            </a:r>
            <a:r>
              <a:rPr lang="en-US" sz="2000" b="1" dirty="0">
                <a:latin typeface="+mj-lt"/>
              </a:rPr>
              <a:t> </a:t>
            </a:r>
            <a:r>
              <a:rPr lang="en-US" sz="2000" b="1" dirty="0" err="1">
                <a:latin typeface="+mj-lt"/>
              </a:rPr>
              <a:t>trong</a:t>
            </a:r>
            <a:r>
              <a:rPr lang="en-US" sz="2000" b="1" dirty="0">
                <a:latin typeface="+mj-lt"/>
              </a:rPr>
              <a:t> WSN </a:t>
            </a:r>
            <a:r>
              <a:rPr lang="en-US" sz="2000" b="1" dirty="0" err="1">
                <a:latin typeface="+mj-lt"/>
              </a:rPr>
              <a:t>với</a:t>
            </a:r>
            <a:r>
              <a:rPr lang="en-US" sz="2000" b="1" dirty="0">
                <a:latin typeface="+mj-lt"/>
              </a:rPr>
              <a:t> </a:t>
            </a:r>
            <a:r>
              <a:rPr lang="en-US" sz="2000" b="1" dirty="0" err="1">
                <a:latin typeface="+mj-lt"/>
              </a:rPr>
              <a:t>công</a:t>
            </a:r>
            <a:r>
              <a:rPr lang="en-US" sz="2000" b="1" dirty="0">
                <a:latin typeface="+mj-lt"/>
              </a:rPr>
              <a:t> </a:t>
            </a:r>
            <a:r>
              <a:rPr lang="en-US" sz="2000" b="1" dirty="0" err="1">
                <a:latin typeface="+mj-lt"/>
              </a:rPr>
              <a:t>nghệ</a:t>
            </a:r>
            <a:r>
              <a:rPr lang="en-US" sz="2000" b="1" dirty="0">
                <a:latin typeface="+mj-lt"/>
              </a:rPr>
              <a:t> 6LoWPAN </a:t>
            </a:r>
            <a:r>
              <a:rPr lang="en-US" sz="2000" b="1" dirty="0" err="1">
                <a:latin typeface="+mj-lt"/>
              </a:rPr>
              <a:t>liên</a:t>
            </a:r>
            <a:r>
              <a:rPr lang="en-US" sz="2000" b="1" dirty="0">
                <a:latin typeface="+mj-lt"/>
              </a:rPr>
              <a:t> </a:t>
            </a:r>
            <a:r>
              <a:rPr lang="en-US" sz="2000" b="1" dirty="0" err="1">
                <a:latin typeface="+mj-lt"/>
              </a:rPr>
              <a:t>quan</a:t>
            </a:r>
            <a:r>
              <a:rPr lang="en-US" sz="2000" b="1" dirty="0">
                <a:latin typeface="+mj-lt"/>
              </a:rPr>
              <a:t> </a:t>
            </a:r>
            <a:r>
              <a:rPr lang="en-US" sz="2000" b="1" dirty="0" err="1">
                <a:latin typeface="+mj-lt"/>
              </a:rPr>
              <a:t>đến</a:t>
            </a:r>
            <a:r>
              <a:rPr lang="en-US" sz="2000" b="1" dirty="0">
                <a:latin typeface="+mj-lt"/>
              </a:rPr>
              <a:t> </a:t>
            </a:r>
            <a:r>
              <a:rPr lang="en-US" sz="2000" b="1" dirty="0" err="1">
                <a:latin typeface="+mj-lt"/>
              </a:rPr>
              <a:t>nhiều</a:t>
            </a:r>
            <a:r>
              <a:rPr lang="en-US" sz="2000" b="1" dirty="0">
                <a:latin typeface="+mj-lt"/>
              </a:rPr>
              <a:t> </a:t>
            </a:r>
            <a:r>
              <a:rPr lang="en-US" sz="2000" b="1" dirty="0" err="1">
                <a:latin typeface="+mj-lt"/>
              </a:rPr>
              <a:t>ưu</a:t>
            </a:r>
            <a:r>
              <a:rPr lang="en-US" sz="2000" b="1" dirty="0">
                <a:latin typeface="+mj-lt"/>
              </a:rPr>
              <a:t> </a:t>
            </a:r>
            <a:r>
              <a:rPr lang="en-US" sz="2000" b="1" dirty="0" err="1">
                <a:latin typeface="+mj-lt"/>
              </a:rPr>
              <a:t>điểm</a:t>
            </a:r>
            <a:r>
              <a:rPr lang="en-US" sz="2000" b="1" dirty="0">
                <a:latin typeface="+mj-lt"/>
              </a:rPr>
              <a:t> </a:t>
            </a:r>
            <a:r>
              <a:rPr lang="en-US" sz="2000" b="1" dirty="0" err="1">
                <a:latin typeface="+mj-lt"/>
              </a:rPr>
              <a:t>và</a:t>
            </a:r>
            <a:r>
              <a:rPr lang="en-US" sz="2000" b="1" dirty="0">
                <a:latin typeface="+mj-lt"/>
              </a:rPr>
              <a:t> </a:t>
            </a:r>
            <a:r>
              <a:rPr lang="en-US" sz="2000" b="1" dirty="0" err="1">
                <a:latin typeface="+mj-lt"/>
              </a:rPr>
              <a:t>chức</a:t>
            </a:r>
            <a:r>
              <a:rPr lang="en-US" sz="2000" b="1" dirty="0">
                <a:latin typeface="+mj-lt"/>
              </a:rPr>
              <a:t> </a:t>
            </a:r>
            <a:r>
              <a:rPr lang="en-US" sz="2000" b="1" dirty="0" err="1">
                <a:latin typeface="+mj-lt"/>
              </a:rPr>
              <a:t>năng</a:t>
            </a:r>
            <a:r>
              <a:rPr lang="en-US" sz="2000" b="1" dirty="0">
                <a:latin typeface="+mj-lt"/>
              </a:rPr>
              <a:t> </a:t>
            </a:r>
            <a:r>
              <a:rPr lang="en-US" sz="2000" b="1" dirty="0" err="1">
                <a:latin typeface="+mj-lt"/>
              </a:rPr>
              <a:t>cho</a:t>
            </a:r>
            <a:r>
              <a:rPr lang="en-US" sz="2000" b="1" dirty="0">
                <a:latin typeface="+mj-lt"/>
              </a:rPr>
              <a:t> </a:t>
            </a:r>
            <a:r>
              <a:rPr lang="en-US" sz="2000" b="1" dirty="0" err="1">
                <a:latin typeface="+mj-lt"/>
              </a:rPr>
              <a:t>các</a:t>
            </a:r>
            <a:r>
              <a:rPr lang="en-US" sz="2000" b="1" dirty="0">
                <a:latin typeface="+mj-lt"/>
              </a:rPr>
              <a:t> </a:t>
            </a:r>
            <a:r>
              <a:rPr lang="en-US" sz="2000" b="1" dirty="0" err="1">
                <a:latin typeface="+mj-lt"/>
              </a:rPr>
              <a:t>ứng</a:t>
            </a:r>
            <a:r>
              <a:rPr lang="en-US" sz="2000" b="1" dirty="0">
                <a:latin typeface="+mj-lt"/>
              </a:rPr>
              <a:t> </a:t>
            </a:r>
            <a:r>
              <a:rPr lang="en-US" sz="2000" b="1" dirty="0" err="1">
                <a:latin typeface="+mj-lt"/>
              </a:rPr>
              <a:t>dụng</a:t>
            </a:r>
            <a:r>
              <a:rPr lang="en-US" sz="2000" b="1" dirty="0">
                <a:latin typeface="+mj-lt"/>
              </a:rPr>
              <a:t> </a:t>
            </a:r>
            <a:r>
              <a:rPr lang="en-US" sz="2000" b="1" dirty="0" err="1">
                <a:latin typeface="+mj-lt"/>
              </a:rPr>
              <a:t>cần</a:t>
            </a:r>
            <a:r>
              <a:rPr lang="en-US" sz="2000" b="1" dirty="0">
                <a:latin typeface="+mj-lt"/>
              </a:rPr>
              <a:t> </a:t>
            </a:r>
            <a:r>
              <a:rPr lang="en-US" sz="2000" b="1" dirty="0" err="1">
                <a:latin typeface="+mj-lt"/>
              </a:rPr>
              <a:t>thiết</a:t>
            </a:r>
            <a:r>
              <a:rPr lang="en-US" sz="2000" b="1" dirty="0">
                <a:latin typeface="+mj-lt"/>
              </a:rPr>
              <a:t>.</a:t>
            </a:r>
            <a:endParaRPr lang="en-US" sz="2000" b="1" dirty="0">
              <a:solidFill>
                <a:schemeClr val="tx1">
                  <a:lumMod val="50000"/>
                </a:schemeClr>
              </a:solidFill>
              <a:latin typeface="+mj-lt"/>
            </a:endParaRPr>
          </a:p>
          <a:p>
            <a:pPr marL="342900" lvl="1" indent="-342900">
              <a:spcBef>
                <a:spcPts val="1800"/>
              </a:spcBef>
              <a:spcAft>
                <a:spcPts val="1200"/>
              </a:spcAft>
              <a:buClr>
                <a:schemeClr val="accent1"/>
              </a:buClr>
              <a:buFont typeface="Wingdings" panose="05000000000000000000" pitchFamily="2" charset="2"/>
              <a:buChar char="v"/>
            </a:pPr>
            <a:r>
              <a:rPr lang="en-US" sz="2000" b="1" dirty="0">
                <a:latin typeface="+mj-lt"/>
              </a:rPr>
              <a:t>C</a:t>
            </a:r>
            <a:r>
              <a:rPr lang="vi-VN" sz="2000" b="1" dirty="0">
                <a:latin typeface="+mj-lt"/>
              </a:rPr>
              <a:t>ác tiêu chí phân loại của các giao thức hỗ trợ di động</a:t>
            </a:r>
            <a:r>
              <a:rPr lang="en-US" sz="2000" b="1" dirty="0">
                <a:latin typeface="+mj-lt"/>
              </a:rPr>
              <a:t>, </a:t>
            </a:r>
            <a:r>
              <a:rPr lang="vi-VN" sz="2000" b="1" dirty="0">
                <a:latin typeface="+mj-lt"/>
              </a:rPr>
              <a:t>phụ thuộc vào ứng dụng được sử dụng và các màn trình diễn cần thiết</a:t>
            </a:r>
            <a:r>
              <a:rPr lang="en-US" sz="2000" b="1" dirty="0">
                <a:latin typeface="+mj-lt"/>
              </a:rPr>
              <a:t>, </a:t>
            </a:r>
            <a:r>
              <a:rPr lang="vi-VN" sz="2000" b="1" dirty="0">
                <a:latin typeface="+mj-lt"/>
              </a:rPr>
              <a:t>tác động của từng tiêu chí được sử dụng đối với hoạt động của mạng 6LoWPAN</a:t>
            </a:r>
            <a:endParaRPr lang="en-US" sz="2000" b="1" dirty="0">
              <a:latin typeface="+mj-lt"/>
            </a:endParaRPr>
          </a:p>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j-lt"/>
              </a:rPr>
              <a:t>kết luận chính được rút ra là không có giải pháp hiệu quả nào để đáp ứng tất cả các yêu cầu và ràng buộc của WSN bằng Công nghệ 6LoWPAN</a:t>
            </a:r>
            <a:endParaRPr lang="en-US" sz="2000" b="1" dirty="0">
              <a:latin typeface="+mj-lt"/>
            </a:endParaRPr>
          </a:p>
          <a:p>
            <a:pPr marL="342900" lvl="1" indent="-342900">
              <a:spcBef>
                <a:spcPts val="1800"/>
              </a:spcBef>
              <a:spcAft>
                <a:spcPts val="1200"/>
              </a:spcAft>
              <a:buClr>
                <a:schemeClr val="accent1"/>
              </a:buClr>
              <a:buFont typeface="Wingdings" panose="05000000000000000000" pitchFamily="2" charset="2"/>
              <a:buChar char="v"/>
            </a:pPr>
            <a:r>
              <a:rPr lang="vi-VN" sz="2000" b="1" dirty="0">
                <a:latin typeface="+mj-lt"/>
              </a:rPr>
              <a:t>giao thức định tuyến cho LoW Power và Lossy Networks được gọi là "RPL“</a:t>
            </a:r>
            <a:r>
              <a:rPr lang="en-US" sz="2000" b="1" dirty="0">
                <a:latin typeface="+mj-lt"/>
              </a:rPr>
              <a:t> </a:t>
            </a:r>
            <a:r>
              <a:rPr lang="vi-VN" sz="2000" b="1" dirty="0">
                <a:latin typeface="+mj-lt"/>
              </a:rPr>
              <a:t>có thể được xem xét để hỗ trợ tính di động qua giao thức định tuyến trong WSN với công nghệ 6LoWPAN</a:t>
            </a:r>
            <a:endParaRPr lang="en-US" sz="2000" b="1" dirty="0">
              <a:latin typeface="+mj-lt"/>
            </a:endParaRPr>
          </a:p>
        </p:txBody>
      </p:sp>
      <p:sp>
        <p:nvSpPr>
          <p:cNvPr id="5" name="TextBox 4">
            <a:extLst>
              <a:ext uri="{FF2B5EF4-FFF2-40B4-BE49-F238E27FC236}">
                <a16:creationId xmlns:a16="http://schemas.microsoft.com/office/drawing/2014/main" id="{8CB288CB-5EFA-4D11-A7D8-45F219958928}"/>
              </a:ext>
            </a:extLst>
          </p:cNvPr>
          <p:cNvSpPr txBox="1"/>
          <p:nvPr/>
        </p:nvSpPr>
        <p:spPr>
          <a:xfrm>
            <a:off x="4572000" y="6488668"/>
            <a:ext cx="457200" cy="369332"/>
          </a:xfrm>
          <a:prstGeom prst="rect">
            <a:avLst/>
          </a:prstGeom>
          <a:noFill/>
        </p:spPr>
        <p:txBody>
          <a:bodyPr wrap="square">
            <a:spAutoFit/>
          </a:bodyPr>
          <a:lstStyle/>
          <a:p>
            <a:r>
              <a:rPr lang="en-US" b="1" dirty="0">
                <a:solidFill>
                  <a:schemeClr val="tx1">
                    <a:lumMod val="50000"/>
                  </a:schemeClr>
                </a:solidFill>
              </a:rPr>
              <a:t>43</a:t>
            </a:r>
          </a:p>
        </p:txBody>
      </p:sp>
    </p:spTree>
  </p:cSld>
  <p:clrMapOvr>
    <a:masterClrMapping/>
  </p:clrMapOvr>
  <p:transition advClick="0" advTm="7000">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75DE0F7-D4A1-4CF7-8838-08CD6BC3807E}"/>
              </a:ext>
            </a:extLst>
          </p:cNvPr>
          <p:cNvSpPr txBox="1">
            <a:spLocks/>
          </p:cNvSpPr>
          <p:nvPr/>
        </p:nvSpPr>
        <p:spPr bwMode="black">
          <a:xfrm>
            <a:off x="990600" y="-152400"/>
            <a:ext cx="7467600" cy="2514600"/>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defRPr/>
            </a:pPr>
            <a:endParaRPr lang="en-US" sz="2800" b="1" kern="0" dirty="0">
              <a:solidFill>
                <a:schemeClr val="bg1"/>
              </a:solidFill>
              <a:effectLst>
                <a:reflection blurRad="6350" stA="55000" endA="300" endPos="45500" dir="5400000" sy="-100000" algn="bl" rotWithShape="0"/>
              </a:effectLst>
              <a:latin typeface=".VnBlack" pitchFamily="34" charset="0"/>
              <a:cs typeface="+mn-cs"/>
            </a:endParaRPr>
          </a:p>
          <a:p>
            <a:pPr algn="ctr">
              <a:spcBef>
                <a:spcPct val="20000"/>
              </a:spcBef>
              <a:buClr>
                <a:schemeClr val="hlink"/>
              </a:buClr>
              <a:buFont typeface="Wingdings" pitchFamily="2" charset="2"/>
              <a:buNone/>
              <a:defRPr/>
            </a:pPr>
            <a:endParaRPr lang="en-US" sz="3400" b="1" kern="0" dirty="0">
              <a:solidFill>
                <a:schemeClr val="bg1"/>
              </a:solidFill>
              <a:effectLst>
                <a:reflection blurRad="6350" stA="55000" endA="300" endPos="45500" dir="5400000" sy="-100000" algn="bl" rotWithShape="0"/>
              </a:effectLst>
              <a:latin typeface=".VnBlack" pitchFamily="34" charset="0"/>
              <a:cs typeface="Times New Roman" pitchFamily="18" charset="0"/>
            </a:endParaRPr>
          </a:p>
          <a:p>
            <a:pPr algn="ctr">
              <a:spcBef>
                <a:spcPct val="20000"/>
              </a:spcBef>
              <a:buClr>
                <a:schemeClr val="hlink"/>
              </a:buClr>
              <a:buFont typeface="Wingdings" pitchFamily="2" charset="2"/>
              <a:buNone/>
              <a:defRPr/>
            </a:pPr>
            <a:r>
              <a:rPr lang="en-US" sz="6600" b="1" kern="0" dirty="0">
                <a:solidFill>
                  <a:schemeClr val="bg1"/>
                </a:solidFill>
                <a:effectLst>
                  <a:reflection blurRad="6350" stA="55000" endA="300" endPos="45500" dir="5400000" sy="-100000" algn="bl" rotWithShape="0"/>
                </a:effectLst>
                <a:latin typeface=".VnBlack" pitchFamily="34" charset="0"/>
                <a:cs typeface="Times New Roman" pitchFamily="18" charset="0"/>
              </a:rPr>
              <a:t>Thank you!</a:t>
            </a:r>
          </a:p>
        </p:txBody>
      </p:sp>
    </p:spTree>
  </p:cSld>
  <p:clrMapOvr>
    <a:masterClrMapping/>
  </p:clrMapOvr>
  <p:transition advClick="0" advTm="7000">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706349-250E-4412-9F14-2B4016E0A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962"/>
            <a:ext cx="9144000" cy="5715000"/>
          </a:xfrm>
          <a:prstGeom prst="rect">
            <a:avLst/>
          </a:prstGeom>
        </p:spPr>
      </p:pic>
      <p:sp>
        <p:nvSpPr>
          <p:cNvPr id="6" name="Title 1">
            <a:extLst>
              <a:ext uri="{FF2B5EF4-FFF2-40B4-BE49-F238E27FC236}">
                <a16:creationId xmlns:a16="http://schemas.microsoft.com/office/drawing/2014/main" id="{7AAEC3E3-4524-4DBF-B5D5-ECFEC0CC7BD5}"/>
              </a:ext>
            </a:extLst>
          </p:cNvPr>
          <p:cNvSpPr>
            <a:spLocks noGrp="1"/>
          </p:cNvSpPr>
          <p:nvPr>
            <p:ph type="title"/>
          </p:nvPr>
        </p:nvSpPr>
        <p:spPr>
          <a:xfrm>
            <a:off x="1524000" y="152400"/>
            <a:ext cx="6096000" cy="563562"/>
          </a:xfrm>
        </p:spPr>
        <p:txBody>
          <a:bodyPr/>
          <a:lstStyle/>
          <a:p>
            <a:r>
              <a:rPr lang="en-US" sz="2200" dirty="0" err="1"/>
              <a:t>Thách</a:t>
            </a:r>
            <a:r>
              <a:rPr lang="en-US" sz="2200" dirty="0"/>
              <a:t>  </a:t>
            </a:r>
            <a:r>
              <a:rPr lang="en-US" sz="2200" dirty="0" err="1"/>
              <a:t>thức</a:t>
            </a:r>
            <a:endParaRPr lang="en-US" altLang="en-US" sz="2200" dirty="0">
              <a:cs typeface="Times New Roman" panose="02020603050405020304" pitchFamily="18" charset="0"/>
            </a:endParaRPr>
          </a:p>
        </p:txBody>
      </p:sp>
      <p:sp>
        <p:nvSpPr>
          <p:cNvPr id="4" name="TextBox 3">
            <a:extLst>
              <a:ext uri="{FF2B5EF4-FFF2-40B4-BE49-F238E27FC236}">
                <a16:creationId xmlns:a16="http://schemas.microsoft.com/office/drawing/2014/main" id="{7E903BB0-31B9-4322-89ED-9EB37D66CD8D}"/>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4</a:t>
            </a:r>
          </a:p>
        </p:txBody>
      </p:sp>
    </p:spTree>
    <p:extLst>
      <p:ext uri="{BB962C8B-B14F-4D97-AF65-F5344CB8AC3E}">
        <p14:creationId xmlns:p14="http://schemas.microsoft.com/office/powerpoint/2010/main" val="166082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F15D-90FB-4B6C-9F3B-2A2BAC264CC1}"/>
              </a:ext>
            </a:extLst>
          </p:cNvPr>
          <p:cNvSpPr>
            <a:spLocks noGrp="1"/>
          </p:cNvSpPr>
          <p:nvPr>
            <p:ph idx="1"/>
          </p:nvPr>
        </p:nvSpPr>
        <p:spPr>
          <a:xfrm>
            <a:off x="457200" y="990600"/>
            <a:ext cx="8229600" cy="5248275"/>
          </a:xfrm>
        </p:spPr>
        <p:txBody>
          <a:bodyPr/>
          <a:lstStyle/>
          <a:p>
            <a:r>
              <a:rPr lang="en-US" sz="2000" dirty="0"/>
              <a:t>T</a:t>
            </a:r>
            <a:r>
              <a:rPr lang="vi-VN" sz="2000" dirty="0"/>
              <a:t>hách thức lớn nhất</a:t>
            </a:r>
            <a:r>
              <a:rPr lang="en-US" sz="2000" dirty="0"/>
              <a:t> </a:t>
            </a:r>
            <a:r>
              <a:rPr lang="vi-VN" sz="2000" dirty="0"/>
              <a:t>bao gồm việc cung cấp “Chất lượng dịch vụ” (QoS) phù hợp với các ràng buộc khác nhau được xem xét</a:t>
            </a:r>
            <a:endParaRPr lang="en-US" sz="2000" dirty="0"/>
          </a:p>
          <a:p>
            <a:pPr lvl="1"/>
            <a:r>
              <a:rPr lang="en-US" sz="1600" dirty="0" err="1"/>
              <a:t>Ví</a:t>
            </a:r>
            <a:r>
              <a:rPr lang="en-US" sz="1600" dirty="0"/>
              <a:t> </a:t>
            </a:r>
            <a:r>
              <a:rPr lang="en-US" sz="1600" dirty="0" err="1"/>
              <a:t>dụ</a:t>
            </a:r>
            <a:r>
              <a:rPr lang="en-US" sz="1600" dirty="0"/>
              <a:t>: </a:t>
            </a:r>
            <a:r>
              <a:rPr lang="en-US" sz="1600" dirty="0" err="1"/>
              <a:t>quản</a:t>
            </a:r>
            <a:r>
              <a:rPr lang="en-US" sz="1600" dirty="0"/>
              <a:t> </a:t>
            </a:r>
            <a:r>
              <a:rPr lang="en-US" sz="1600" dirty="0" err="1"/>
              <a:t>lý</a:t>
            </a:r>
            <a:r>
              <a:rPr lang="en-US" sz="1600" dirty="0"/>
              <a:t> </a:t>
            </a:r>
            <a:r>
              <a:rPr lang="en-US" sz="1600" dirty="0" err="1"/>
              <a:t>tính</a:t>
            </a:r>
            <a:r>
              <a:rPr lang="en-US" sz="1600" dirty="0"/>
              <a:t> di </a:t>
            </a:r>
            <a:r>
              <a:rPr lang="en-US" sz="1600" dirty="0" err="1"/>
              <a:t>động</a:t>
            </a:r>
            <a:r>
              <a:rPr lang="en-US" sz="1600" dirty="0"/>
              <a:t> </a:t>
            </a:r>
            <a:r>
              <a:rPr lang="en-US" sz="1600" dirty="0" err="1"/>
              <a:t>phải</a:t>
            </a:r>
            <a:r>
              <a:rPr lang="en-US" sz="1600" dirty="0"/>
              <a:t> </a:t>
            </a:r>
            <a:r>
              <a:rPr lang="en-US" sz="1600" dirty="0" err="1"/>
              <a:t>hiệu</a:t>
            </a:r>
            <a:r>
              <a:rPr lang="en-US" sz="1600" dirty="0"/>
              <a:t> </a:t>
            </a:r>
            <a:r>
              <a:rPr lang="en-US" sz="1600" dirty="0" err="1"/>
              <a:t>quả</a:t>
            </a:r>
            <a:r>
              <a:rPr lang="en-US" sz="1600" dirty="0"/>
              <a:t> </a:t>
            </a:r>
            <a:r>
              <a:rPr lang="en-US" sz="1600" dirty="0" err="1"/>
              <a:t>với</a:t>
            </a:r>
            <a:r>
              <a:rPr lang="en-US" sz="1600" dirty="0"/>
              <a:t> </a:t>
            </a:r>
            <a:r>
              <a:rPr lang="en-US" sz="1600" dirty="0" err="1"/>
              <a:t>mật</a:t>
            </a:r>
            <a:r>
              <a:rPr lang="en-US" sz="1600" dirty="0"/>
              <a:t> </a:t>
            </a:r>
            <a:r>
              <a:rPr lang="en-US" sz="1600" dirty="0" err="1"/>
              <a:t>độ</a:t>
            </a:r>
            <a:r>
              <a:rPr lang="en-US" sz="1600" dirty="0"/>
              <a:t> </a:t>
            </a:r>
            <a:r>
              <a:rPr lang="en-US" sz="1600" dirty="0" err="1"/>
              <a:t>nút</a:t>
            </a:r>
            <a:r>
              <a:rPr lang="en-US" sz="1600" dirty="0"/>
              <a:t> </a:t>
            </a:r>
            <a:r>
              <a:rPr lang="en-US" sz="1600" dirty="0" err="1"/>
              <a:t>quan</a:t>
            </a:r>
            <a:r>
              <a:rPr lang="en-US" sz="1600" dirty="0"/>
              <a:t> </a:t>
            </a:r>
            <a:r>
              <a:rPr lang="en-US" sz="1600" dirty="0" err="1"/>
              <a:t>trọng</a:t>
            </a:r>
            <a:r>
              <a:rPr lang="en-US" sz="1600" dirty="0"/>
              <a:t> (</a:t>
            </a:r>
            <a:r>
              <a:rPr lang="en-US" sz="1600" dirty="0" err="1"/>
              <a:t>tức</a:t>
            </a:r>
            <a:r>
              <a:rPr lang="en-US" sz="1600" dirty="0"/>
              <a:t> </a:t>
            </a:r>
            <a:r>
              <a:rPr lang="en-US" sz="1600" dirty="0" err="1"/>
              <a:t>là</a:t>
            </a:r>
            <a:r>
              <a:rPr lang="en-US" sz="1600" dirty="0"/>
              <a:t> </a:t>
            </a:r>
            <a:r>
              <a:rPr lang="en-US" sz="1600" dirty="0" err="1"/>
              <a:t>đảm</a:t>
            </a:r>
            <a:r>
              <a:rPr lang="en-US" sz="1600" dirty="0"/>
              <a:t> </a:t>
            </a:r>
            <a:r>
              <a:rPr lang="en-US" sz="1600" dirty="0" err="1"/>
              <a:t>bảo</a:t>
            </a:r>
            <a:r>
              <a:rPr lang="en-US" sz="1600" dirty="0"/>
              <a:t> "</a:t>
            </a:r>
            <a:r>
              <a:rPr lang="en-US" sz="1600" dirty="0" err="1"/>
              <a:t>khả</a:t>
            </a:r>
            <a:r>
              <a:rPr lang="en-US" sz="1600" dirty="0"/>
              <a:t> </a:t>
            </a:r>
            <a:r>
              <a:rPr lang="en-US" sz="1600" dirty="0" err="1"/>
              <a:t>năng</a:t>
            </a:r>
            <a:r>
              <a:rPr lang="en-US" sz="1600" dirty="0"/>
              <a:t> </a:t>
            </a:r>
            <a:r>
              <a:rPr lang="en-US" sz="1600" dirty="0" err="1"/>
              <a:t>mở</a:t>
            </a:r>
            <a:r>
              <a:rPr lang="en-US" sz="1600" dirty="0"/>
              <a:t> </a:t>
            </a:r>
            <a:r>
              <a:rPr lang="en-US" sz="1600" dirty="0" err="1"/>
              <a:t>rộng</a:t>
            </a:r>
            <a:r>
              <a:rPr lang="en-US" sz="1600" dirty="0"/>
              <a:t>")</a:t>
            </a:r>
          </a:p>
          <a:p>
            <a:pPr lvl="1"/>
            <a:endParaRPr lang="en-US" sz="1600" dirty="0"/>
          </a:p>
          <a:p>
            <a:pPr marL="342900" lvl="1" indent="-342900">
              <a:buClr>
                <a:schemeClr val="hlink"/>
              </a:buClr>
              <a:buFont typeface="Wingdings" panose="05000000000000000000" pitchFamily="2" charset="2"/>
              <a:buChar char="v"/>
            </a:pPr>
            <a:r>
              <a:rPr lang="en-US" sz="2000" b="1" dirty="0">
                <a:solidFill>
                  <a:schemeClr val="accent1"/>
                </a:solidFill>
                <a:ea typeface="+mn-ea"/>
                <a:cs typeface="+mn-cs"/>
              </a:rPr>
              <a:t>Giao </a:t>
            </a:r>
            <a:r>
              <a:rPr lang="en-US" sz="2000" b="1" dirty="0" err="1">
                <a:solidFill>
                  <a:schemeClr val="accent1"/>
                </a:solidFill>
                <a:ea typeface="+mn-ea"/>
                <a:cs typeface="+mn-cs"/>
              </a:rPr>
              <a:t>thức</a:t>
            </a:r>
            <a:r>
              <a:rPr lang="en-US" sz="2000" b="1" dirty="0">
                <a:solidFill>
                  <a:schemeClr val="accent1"/>
                </a:solidFill>
                <a:ea typeface="+mn-ea"/>
                <a:cs typeface="+mn-cs"/>
              </a:rPr>
              <a:t> </a:t>
            </a:r>
            <a:r>
              <a:rPr lang="en-US" sz="2000" b="1" dirty="0" err="1">
                <a:solidFill>
                  <a:schemeClr val="accent1"/>
                </a:solidFill>
                <a:ea typeface="+mn-ea"/>
                <a:cs typeface="+mn-cs"/>
              </a:rPr>
              <a:t>hỗ</a:t>
            </a:r>
            <a:r>
              <a:rPr lang="en-US" sz="2000" b="1" dirty="0">
                <a:solidFill>
                  <a:schemeClr val="accent1"/>
                </a:solidFill>
                <a:ea typeface="+mn-ea"/>
                <a:cs typeface="+mn-cs"/>
              </a:rPr>
              <a:t> </a:t>
            </a:r>
            <a:r>
              <a:rPr lang="en-US" sz="2000" b="1" dirty="0" err="1">
                <a:solidFill>
                  <a:schemeClr val="accent1"/>
                </a:solidFill>
                <a:ea typeface="+mn-ea"/>
                <a:cs typeface="+mn-cs"/>
              </a:rPr>
              <a:t>trợ</a:t>
            </a:r>
            <a:r>
              <a:rPr lang="en-US" sz="2000" b="1" dirty="0">
                <a:solidFill>
                  <a:schemeClr val="accent1"/>
                </a:solidFill>
                <a:ea typeface="+mn-ea"/>
                <a:cs typeface="+mn-cs"/>
              </a:rPr>
              <a:t> di </a:t>
            </a:r>
            <a:r>
              <a:rPr lang="en-US" sz="2000" b="1" dirty="0" err="1">
                <a:solidFill>
                  <a:schemeClr val="accent1"/>
                </a:solidFill>
                <a:ea typeface="+mn-ea"/>
                <a:cs typeface="+mn-cs"/>
              </a:rPr>
              <a:t>động</a:t>
            </a:r>
            <a:r>
              <a:rPr lang="en-US" sz="2000" b="1" dirty="0">
                <a:solidFill>
                  <a:schemeClr val="accent1"/>
                </a:solidFill>
                <a:ea typeface="+mn-ea"/>
                <a:cs typeface="+mn-cs"/>
              </a:rPr>
              <a:t> </a:t>
            </a:r>
            <a:r>
              <a:rPr lang="en-US" sz="2000" b="1" dirty="0" err="1">
                <a:solidFill>
                  <a:schemeClr val="accent1"/>
                </a:solidFill>
                <a:ea typeface="+mn-ea"/>
                <a:cs typeface="+mn-cs"/>
              </a:rPr>
              <a:t>phải</a:t>
            </a:r>
            <a:r>
              <a:rPr lang="en-US" sz="2000" b="1" dirty="0">
                <a:solidFill>
                  <a:schemeClr val="accent1"/>
                </a:solidFill>
                <a:ea typeface="+mn-ea"/>
                <a:cs typeface="+mn-cs"/>
              </a:rPr>
              <a:t> </a:t>
            </a:r>
            <a:r>
              <a:rPr lang="en-US" sz="2000" b="1" dirty="0" err="1">
                <a:solidFill>
                  <a:schemeClr val="accent1"/>
                </a:solidFill>
                <a:ea typeface="+mn-ea"/>
                <a:cs typeface="+mn-cs"/>
              </a:rPr>
              <a:t>giảm</a:t>
            </a:r>
            <a:r>
              <a:rPr lang="en-US" sz="2000" b="1" dirty="0">
                <a:solidFill>
                  <a:schemeClr val="accent1"/>
                </a:solidFill>
                <a:ea typeface="+mn-ea"/>
                <a:cs typeface="+mn-cs"/>
              </a:rPr>
              <a:t> </a:t>
            </a:r>
            <a:r>
              <a:rPr lang="en-US" sz="2000" b="1" dirty="0" err="1">
                <a:solidFill>
                  <a:schemeClr val="accent1"/>
                </a:solidFill>
                <a:ea typeface="+mn-ea"/>
                <a:cs typeface="+mn-cs"/>
              </a:rPr>
              <a:t>thiểu</a:t>
            </a:r>
            <a:r>
              <a:rPr lang="en-US" sz="2000" b="1" dirty="0">
                <a:solidFill>
                  <a:schemeClr val="accent1"/>
                </a:solidFill>
                <a:ea typeface="+mn-ea"/>
                <a:cs typeface="+mn-cs"/>
              </a:rPr>
              <a:t> </a:t>
            </a:r>
            <a:r>
              <a:rPr lang="en-US" sz="2000" b="1" dirty="0" err="1">
                <a:solidFill>
                  <a:schemeClr val="accent1"/>
                </a:solidFill>
                <a:ea typeface="+mn-ea"/>
                <a:cs typeface="+mn-cs"/>
              </a:rPr>
              <a:t>tỷ</a:t>
            </a:r>
            <a:r>
              <a:rPr lang="en-US" sz="2000" b="1" dirty="0">
                <a:solidFill>
                  <a:schemeClr val="accent1"/>
                </a:solidFill>
                <a:ea typeface="+mn-ea"/>
                <a:cs typeface="+mn-cs"/>
              </a:rPr>
              <a:t> </a:t>
            </a:r>
            <a:r>
              <a:rPr lang="en-US" sz="2000" b="1" dirty="0" err="1">
                <a:solidFill>
                  <a:schemeClr val="accent1"/>
                </a:solidFill>
                <a:ea typeface="+mn-ea"/>
                <a:cs typeface="+mn-cs"/>
              </a:rPr>
              <a:t>lệ</a:t>
            </a:r>
            <a:r>
              <a:rPr lang="en-US" sz="2000" b="1" dirty="0">
                <a:solidFill>
                  <a:schemeClr val="accent1"/>
                </a:solidFill>
                <a:ea typeface="+mn-ea"/>
                <a:cs typeface="+mn-cs"/>
              </a:rPr>
              <a:t> </a:t>
            </a:r>
            <a:r>
              <a:rPr lang="en-US" sz="2000" b="1" dirty="0" err="1">
                <a:solidFill>
                  <a:schemeClr val="accent1"/>
                </a:solidFill>
                <a:ea typeface="+mn-ea"/>
                <a:cs typeface="+mn-cs"/>
              </a:rPr>
              <a:t>mất</a:t>
            </a:r>
            <a:r>
              <a:rPr lang="en-US" sz="2000" b="1" dirty="0">
                <a:solidFill>
                  <a:schemeClr val="accent1"/>
                </a:solidFill>
                <a:ea typeface="+mn-ea"/>
                <a:cs typeface="+mn-cs"/>
              </a:rPr>
              <a:t> </a:t>
            </a:r>
            <a:r>
              <a:rPr lang="en-US" sz="2000" b="1" dirty="0" err="1">
                <a:solidFill>
                  <a:schemeClr val="accent1"/>
                </a:solidFill>
                <a:ea typeface="+mn-ea"/>
                <a:cs typeface="+mn-cs"/>
              </a:rPr>
              <a:t>dữ</a:t>
            </a:r>
            <a:r>
              <a:rPr lang="en-US" sz="2000" b="1" dirty="0">
                <a:solidFill>
                  <a:schemeClr val="accent1"/>
                </a:solidFill>
                <a:ea typeface="+mn-ea"/>
                <a:cs typeface="+mn-cs"/>
              </a:rPr>
              <a:t> </a:t>
            </a:r>
            <a:r>
              <a:rPr lang="en-US" sz="2000" b="1" dirty="0" err="1">
                <a:solidFill>
                  <a:schemeClr val="accent1"/>
                </a:solidFill>
                <a:ea typeface="+mn-ea"/>
                <a:cs typeface="+mn-cs"/>
              </a:rPr>
              <a:t>liệu</a:t>
            </a:r>
            <a:r>
              <a:rPr lang="en-US" sz="2000" b="1" dirty="0">
                <a:solidFill>
                  <a:schemeClr val="accent1"/>
                </a:solidFill>
                <a:ea typeface="+mn-ea"/>
                <a:cs typeface="+mn-cs"/>
              </a:rPr>
              <a:t>. Do </a:t>
            </a:r>
            <a:r>
              <a:rPr lang="en-US" sz="2000" b="1" dirty="0" err="1">
                <a:solidFill>
                  <a:schemeClr val="accent1"/>
                </a:solidFill>
                <a:ea typeface="+mn-ea"/>
                <a:cs typeface="+mn-cs"/>
              </a:rPr>
              <a:t>đó</a:t>
            </a:r>
            <a:r>
              <a:rPr lang="en-US" sz="2000" b="1" dirty="0">
                <a:solidFill>
                  <a:schemeClr val="accent1"/>
                </a:solidFill>
                <a:ea typeface="+mn-ea"/>
                <a:cs typeface="+mn-cs"/>
              </a:rPr>
              <a:t>, </a:t>
            </a:r>
            <a:r>
              <a:rPr lang="en-US" sz="2000" b="1" dirty="0" err="1">
                <a:solidFill>
                  <a:schemeClr val="accent1"/>
                </a:solidFill>
                <a:ea typeface="+mn-ea"/>
                <a:cs typeface="+mn-cs"/>
              </a:rPr>
              <a:t>điều</a:t>
            </a:r>
            <a:r>
              <a:rPr lang="en-US" sz="2000" b="1" dirty="0">
                <a:solidFill>
                  <a:schemeClr val="accent1"/>
                </a:solidFill>
                <a:ea typeface="+mn-ea"/>
                <a:cs typeface="+mn-cs"/>
              </a:rPr>
              <a:t> </a:t>
            </a:r>
            <a:r>
              <a:rPr lang="en-US" sz="2000" b="1" dirty="0" err="1">
                <a:solidFill>
                  <a:schemeClr val="accent1"/>
                </a:solidFill>
                <a:ea typeface="+mn-ea"/>
                <a:cs typeface="+mn-cs"/>
              </a:rPr>
              <a:t>quan</a:t>
            </a:r>
            <a:r>
              <a:rPr lang="en-US" sz="2000" b="1" dirty="0">
                <a:solidFill>
                  <a:schemeClr val="accent1"/>
                </a:solidFill>
                <a:ea typeface="+mn-ea"/>
                <a:cs typeface="+mn-cs"/>
              </a:rPr>
              <a:t> </a:t>
            </a:r>
            <a:r>
              <a:rPr lang="en-US" sz="2000" b="1" dirty="0" err="1">
                <a:solidFill>
                  <a:schemeClr val="accent1"/>
                </a:solidFill>
                <a:ea typeface="+mn-ea"/>
                <a:cs typeface="+mn-cs"/>
              </a:rPr>
              <a:t>trọng</a:t>
            </a:r>
            <a:r>
              <a:rPr lang="en-US" sz="2000" b="1" dirty="0">
                <a:solidFill>
                  <a:schemeClr val="accent1"/>
                </a:solidFill>
                <a:ea typeface="+mn-ea"/>
                <a:cs typeface="+mn-cs"/>
              </a:rPr>
              <a:t> </a:t>
            </a:r>
            <a:r>
              <a:rPr lang="en-US" sz="2000" b="1" dirty="0" err="1">
                <a:solidFill>
                  <a:schemeClr val="accent1"/>
                </a:solidFill>
                <a:ea typeface="+mn-ea"/>
                <a:cs typeface="+mn-cs"/>
              </a:rPr>
              <a:t>là</a:t>
            </a:r>
            <a:r>
              <a:rPr lang="en-US" sz="2000" b="1" dirty="0">
                <a:solidFill>
                  <a:schemeClr val="accent1"/>
                </a:solidFill>
                <a:ea typeface="+mn-ea"/>
                <a:cs typeface="+mn-cs"/>
              </a:rPr>
              <a:t> </a:t>
            </a:r>
            <a:r>
              <a:rPr lang="en-US" sz="2000" b="1" dirty="0" err="1">
                <a:solidFill>
                  <a:schemeClr val="accent1"/>
                </a:solidFill>
                <a:ea typeface="+mn-ea"/>
                <a:cs typeface="+mn-cs"/>
              </a:rPr>
              <a:t>giảm</a:t>
            </a:r>
            <a:r>
              <a:rPr lang="en-US" sz="2000" b="1" dirty="0">
                <a:solidFill>
                  <a:schemeClr val="accent1"/>
                </a:solidFill>
                <a:ea typeface="+mn-ea"/>
                <a:cs typeface="+mn-cs"/>
              </a:rPr>
              <a:t> </a:t>
            </a:r>
            <a:r>
              <a:rPr lang="en-US" sz="2000" b="1" dirty="0" err="1">
                <a:solidFill>
                  <a:schemeClr val="accent1"/>
                </a:solidFill>
                <a:ea typeface="+mn-ea"/>
                <a:cs typeface="+mn-cs"/>
              </a:rPr>
              <a:t>độ</a:t>
            </a:r>
            <a:r>
              <a:rPr lang="en-US" sz="2000" b="1" dirty="0">
                <a:solidFill>
                  <a:schemeClr val="accent1"/>
                </a:solidFill>
                <a:ea typeface="+mn-ea"/>
                <a:cs typeface="+mn-cs"/>
              </a:rPr>
              <a:t> </a:t>
            </a:r>
            <a:r>
              <a:rPr lang="en-US" sz="2000" b="1" dirty="0" err="1">
                <a:solidFill>
                  <a:schemeClr val="accent1"/>
                </a:solidFill>
                <a:ea typeface="+mn-ea"/>
                <a:cs typeface="+mn-cs"/>
              </a:rPr>
              <a:t>trễ</a:t>
            </a:r>
            <a:r>
              <a:rPr lang="en-US" sz="2000" b="1" dirty="0">
                <a:solidFill>
                  <a:schemeClr val="accent1"/>
                </a:solidFill>
                <a:ea typeface="+mn-ea"/>
                <a:cs typeface="+mn-cs"/>
              </a:rPr>
              <a:t> </a:t>
            </a:r>
            <a:r>
              <a:rPr lang="en-US" sz="2000" b="1" dirty="0" err="1">
                <a:solidFill>
                  <a:schemeClr val="accent1"/>
                </a:solidFill>
                <a:ea typeface="+mn-ea"/>
                <a:cs typeface="+mn-cs"/>
              </a:rPr>
              <a:t>bàn</a:t>
            </a:r>
            <a:r>
              <a:rPr lang="en-US" sz="2000" b="1" dirty="0">
                <a:solidFill>
                  <a:schemeClr val="accent1"/>
                </a:solidFill>
                <a:ea typeface="+mn-ea"/>
                <a:cs typeface="+mn-cs"/>
              </a:rPr>
              <a:t> </a:t>
            </a:r>
            <a:r>
              <a:rPr lang="en-US" sz="2000" b="1" dirty="0" err="1">
                <a:solidFill>
                  <a:schemeClr val="accent1"/>
                </a:solidFill>
                <a:ea typeface="+mn-ea"/>
                <a:cs typeface="+mn-cs"/>
              </a:rPr>
              <a:t>giao</a:t>
            </a:r>
            <a:r>
              <a:rPr lang="en-US" sz="2000" b="1" dirty="0">
                <a:solidFill>
                  <a:schemeClr val="accent1"/>
                </a:solidFill>
                <a:ea typeface="+mn-ea"/>
                <a:cs typeface="+mn-cs"/>
              </a:rPr>
              <a:t> </a:t>
            </a:r>
            <a:r>
              <a:rPr lang="en-US" sz="2000" b="1" dirty="0" err="1">
                <a:solidFill>
                  <a:schemeClr val="accent1"/>
                </a:solidFill>
                <a:ea typeface="+mn-ea"/>
                <a:cs typeface="+mn-cs"/>
              </a:rPr>
              <a:t>để</a:t>
            </a:r>
            <a:r>
              <a:rPr lang="en-US" sz="2000" b="1" dirty="0">
                <a:solidFill>
                  <a:schemeClr val="accent1"/>
                </a:solidFill>
                <a:ea typeface="+mn-ea"/>
                <a:cs typeface="+mn-cs"/>
              </a:rPr>
              <a:t> </a:t>
            </a:r>
            <a:r>
              <a:rPr lang="en-US" sz="2000" b="1" dirty="0" err="1">
                <a:solidFill>
                  <a:schemeClr val="accent1"/>
                </a:solidFill>
                <a:ea typeface="+mn-ea"/>
                <a:cs typeface="+mn-cs"/>
              </a:rPr>
              <a:t>hạn</a:t>
            </a:r>
            <a:r>
              <a:rPr lang="en-US" sz="2000" b="1" dirty="0">
                <a:solidFill>
                  <a:schemeClr val="accent1"/>
                </a:solidFill>
                <a:ea typeface="+mn-ea"/>
                <a:cs typeface="+mn-cs"/>
              </a:rPr>
              <a:t> </a:t>
            </a:r>
            <a:r>
              <a:rPr lang="en-US" sz="2000" b="1" dirty="0" err="1">
                <a:solidFill>
                  <a:schemeClr val="accent1"/>
                </a:solidFill>
                <a:ea typeface="+mn-ea"/>
                <a:cs typeface="+mn-cs"/>
              </a:rPr>
              <a:t>chế</a:t>
            </a:r>
            <a:r>
              <a:rPr lang="en-US" sz="2000" b="1" dirty="0">
                <a:solidFill>
                  <a:schemeClr val="accent1"/>
                </a:solidFill>
                <a:ea typeface="+mn-ea"/>
                <a:cs typeface="+mn-cs"/>
              </a:rPr>
              <a:t> </a:t>
            </a:r>
            <a:r>
              <a:rPr lang="en-US" sz="2000" b="1" dirty="0" err="1">
                <a:solidFill>
                  <a:schemeClr val="accent1"/>
                </a:solidFill>
                <a:ea typeface="+mn-ea"/>
                <a:cs typeface="+mn-cs"/>
              </a:rPr>
              <a:t>thời</a:t>
            </a:r>
            <a:r>
              <a:rPr lang="en-US" sz="2000" b="1" dirty="0">
                <a:solidFill>
                  <a:schemeClr val="accent1"/>
                </a:solidFill>
                <a:ea typeface="+mn-ea"/>
                <a:cs typeface="+mn-cs"/>
              </a:rPr>
              <a:t> </a:t>
            </a:r>
            <a:r>
              <a:rPr lang="en-US" sz="2000" b="1" dirty="0" err="1">
                <a:solidFill>
                  <a:schemeClr val="accent1"/>
                </a:solidFill>
                <a:ea typeface="+mn-ea"/>
                <a:cs typeface="+mn-cs"/>
              </a:rPr>
              <a:t>gian</a:t>
            </a:r>
            <a:r>
              <a:rPr lang="en-US" sz="2000" b="1" dirty="0">
                <a:solidFill>
                  <a:schemeClr val="accent1"/>
                </a:solidFill>
                <a:ea typeface="+mn-ea"/>
                <a:cs typeface="+mn-cs"/>
              </a:rPr>
              <a:t> </a:t>
            </a:r>
            <a:r>
              <a:rPr lang="en-US" sz="2000" b="1" dirty="0" err="1">
                <a:solidFill>
                  <a:schemeClr val="accent1"/>
                </a:solidFill>
                <a:ea typeface="+mn-ea"/>
                <a:cs typeface="+mn-cs"/>
              </a:rPr>
              <a:t>ngắt</a:t>
            </a:r>
            <a:r>
              <a:rPr lang="en-US" sz="2000" b="1" dirty="0">
                <a:solidFill>
                  <a:schemeClr val="accent1"/>
                </a:solidFill>
                <a:ea typeface="+mn-ea"/>
                <a:cs typeface="+mn-cs"/>
              </a:rPr>
              <a:t> </a:t>
            </a:r>
            <a:r>
              <a:rPr lang="en-US" sz="2000" b="1" dirty="0" err="1">
                <a:solidFill>
                  <a:schemeClr val="accent1"/>
                </a:solidFill>
                <a:ea typeface="+mn-ea"/>
                <a:cs typeface="+mn-cs"/>
              </a:rPr>
              <a:t>kết</a:t>
            </a:r>
            <a:r>
              <a:rPr lang="en-US" sz="2000" b="1" dirty="0">
                <a:solidFill>
                  <a:schemeClr val="accent1"/>
                </a:solidFill>
                <a:ea typeface="+mn-ea"/>
                <a:cs typeface="+mn-cs"/>
              </a:rPr>
              <a:t> </a:t>
            </a:r>
            <a:r>
              <a:rPr lang="en-US" sz="2000" b="1" dirty="0" err="1">
                <a:solidFill>
                  <a:schemeClr val="accent1"/>
                </a:solidFill>
                <a:ea typeface="+mn-ea"/>
                <a:cs typeface="+mn-cs"/>
              </a:rPr>
              <a:t>nối</a:t>
            </a:r>
            <a:r>
              <a:rPr lang="en-US" sz="2000" b="1" dirty="0">
                <a:solidFill>
                  <a:schemeClr val="accent1"/>
                </a:solidFill>
                <a:ea typeface="+mn-ea"/>
                <a:cs typeface="+mn-cs"/>
              </a:rPr>
              <a:t> </a:t>
            </a:r>
            <a:r>
              <a:rPr lang="en-US" sz="2000" b="1" dirty="0" err="1">
                <a:solidFill>
                  <a:schemeClr val="accent1"/>
                </a:solidFill>
                <a:ea typeface="+mn-ea"/>
                <a:cs typeface="+mn-cs"/>
              </a:rPr>
              <a:t>và</a:t>
            </a:r>
            <a:r>
              <a:rPr lang="en-US" sz="2000" b="1" dirty="0">
                <a:solidFill>
                  <a:schemeClr val="accent1"/>
                </a:solidFill>
                <a:ea typeface="+mn-ea"/>
                <a:cs typeface="+mn-cs"/>
              </a:rPr>
              <a:t> </a:t>
            </a:r>
            <a:r>
              <a:rPr lang="en-US" sz="2000" b="1" dirty="0" err="1">
                <a:solidFill>
                  <a:schemeClr val="accent1"/>
                </a:solidFill>
                <a:ea typeface="+mn-ea"/>
                <a:cs typeface="+mn-cs"/>
              </a:rPr>
              <a:t>kết</a:t>
            </a:r>
            <a:r>
              <a:rPr lang="en-US" sz="2000" b="1" dirty="0">
                <a:solidFill>
                  <a:schemeClr val="accent1"/>
                </a:solidFill>
                <a:ea typeface="+mn-ea"/>
                <a:cs typeface="+mn-cs"/>
              </a:rPr>
              <a:t> </a:t>
            </a:r>
            <a:r>
              <a:rPr lang="en-US" sz="2000" b="1" dirty="0" err="1">
                <a:solidFill>
                  <a:schemeClr val="accent1"/>
                </a:solidFill>
                <a:ea typeface="+mn-ea"/>
                <a:cs typeface="+mn-cs"/>
              </a:rPr>
              <a:t>nối</a:t>
            </a:r>
            <a:r>
              <a:rPr lang="en-US" sz="2000" b="1" dirty="0">
                <a:solidFill>
                  <a:schemeClr val="accent1"/>
                </a:solidFill>
                <a:ea typeface="+mn-ea"/>
                <a:cs typeface="+mn-cs"/>
              </a:rPr>
              <a:t> </a:t>
            </a:r>
            <a:r>
              <a:rPr lang="en-US" sz="2000" b="1" dirty="0" err="1">
                <a:solidFill>
                  <a:schemeClr val="accent1"/>
                </a:solidFill>
                <a:ea typeface="+mn-ea"/>
                <a:cs typeface="+mn-cs"/>
              </a:rPr>
              <a:t>liên</a:t>
            </a:r>
            <a:r>
              <a:rPr lang="en-US" sz="2000" b="1" dirty="0">
                <a:solidFill>
                  <a:schemeClr val="accent1"/>
                </a:solidFill>
                <a:ea typeface="+mn-ea"/>
                <a:cs typeface="+mn-cs"/>
              </a:rPr>
              <a:t> </a:t>
            </a:r>
            <a:r>
              <a:rPr lang="en-US" sz="2000" b="1" dirty="0" err="1">
                <a:solidFill>
                  <a:schemeClr val="accent1"/>
                </a:solidFill>
                <a:ea typeface="+mn-ea"/>
                <a:cs typeface="+mn-cs"/>
              </a:rPr>
              <a:t>tục</a:t>
            </a:r>
            <a:r>
              <a:rPr lang="en-US" sz="2000" b="1" dirty="0">
                <a:solidFill>
                  <a:schemeClr val="accent1"/>
                </a:solidFill>
                <a:ea typeface="+mn-ea"/>
                <a:cs typeface="+mn-cs"/>
              </a:rPr>
              <a:t>.</a:t>
            </a:r>
          </a:p>
          <a:p>
            <a:pPr marL="0" lvl="1" indent="0">
              <a:buClr>
                <a:schemeClr val="hlink"/>
              </a:buClr>
              <a:buNone/>
            </a:pPr>
            <a:endParaRPr lang="en-US" sz="2000" b="1" dirty="0">
              <a:solidFill>
                <a:schemeClr val="accent1"/>
              </a:solidFill>
              <a:ea typeface="+mn-ea"/>
              <a:cs typeface="+mn-cs"/>
            </a:endParaRPr>
          </a:p>
          <a:p>
            <a:pPr marL="342900" lvl="1" indent="-342900">
              <a:buClr>
                <a:schemeClr val="hlink"/>
              </a:buClr>
              <a:buFont typeface="Wingdings" panose="05000000000000000000" pitchFamily="2" charset="2"/>
              <a:buChar char="v"/>
            </a:pPr>
            <a:r>
              <a:rPr lang="en-US" sz="2000" b="1" dirty="0">
                <a:solidFill>
                  <a:schemeClr val="accent1"/>
                </a:solidFill>
                <a:ea typeface="+mn-ea"/>
                <a:cs typeface="+mn-cs"/>
              </a:rPr>
              <a:t>T</a:t>
            </a:r>
            <a:r>
              <a:rPr lang="vi-VN" sz="2000" b="1" dirty="0">
                <a:solidFill>
                  <a:schemeClr val="accent1"/>
                </a:solidFill>
                <a:ea typeface="+mn-ea"/>
                <a:cs typeface="+mn-cs"/>
              </a:rPr>
              <a:t>rong công nghệ 6LoWPAN, giao thức phải tránh 2 định tuyến tam giác làm tăng độ trễ cần thiết để giao tiếp giữa nút di động và đối tượng của nó</a:t>
            </a:r>
            <a:endParaRPr lang="en-US" sz="2000" b="1" dirty="0">
              <a:solidFill>
                <a:schemeClr val="accent1"/>
              </a:solidFill>
              <a:ea typeface="+mn-ea"/>
              <a:cs typeface="+mn-cs"/>
            </a:endParaRPr>
          </a:p>
        </p:txBody>
      </p:sp>
      <p:sp>
        <p:nvSpPr>
          <p:cNvPr id="4" name="Title 1">
            <a:extLst>
              <a:ext uri="{FF2B5EF4-FFF2-40B4-BE49-F238E27FC236}">
                <a16:creationId xmlns:a16="http://schemas.microsoft.com/office/drawing/2014/main" id="{404880EA-A408-4452-A379-2E66683A83C0}"/>
              </a:ext>
            </a:extLst>
          </p:cNvPr>
          <p:cNvSpPr>
            <a:spLocks noGrp="1"/>
          </p:cNvSpPr>
          <p:nvPr>
            <p:ph type="title"/>
          </p:nvPr>
        </p:nvSpPr>
        <p:spPr>
          <a:xfrm>
            <a:off x="1447800" y="152400"/>
            <a:ext cx="5715000" cy="563562"/>
          </a:xfrm>
        </p:spPr>
        <p:txBody>
          <a:bodyPr/>
          <a:lstStyle/>
          <a:p>
            <a:r>
              <a:rPr lang="en-US" altLang="en-US" sz="2200" dirty="0">
                <a:cs typeface="Times New Roman" panose="02020603050405020304" pitchFamily="18" charset="0"/>
              </a:rPr>
              <a:t>2. </a:t>
            </a:r>
            <a:r>
              <a:rPr lang="en-US" sz="2200" dirty="0" err="1"/>
              <a:t>Quản</a:t>
            </a:r>
            <a:r>
              <a:rPr lang="en-US" sz="2200" dirty="0"/>
              <a:t> </a:t>
            </a:r>
            <a:r>
              <a:rPr lang="en-US" sz="2200" dirty="0" err="1"/>
              <a:t>lý</a:t>
            </a:r>
            <a:r>
              <a:rPr lang="en-US" sz="2200" dirty="0"/>
              <a:t> </a:t>
            </a:r>
            <a:r>
              <a:rPr lang="en-US" sz="2200" dirty="0" err="1"/>
              <a:t>thiết</a:t>
            </a:r>
            <a:r>
              <a:rPr lang="en-US" sz="2200" dirty="0"/>
              <a:t> </a:t>
            </a:r>
            <a:r>
              <a:rPr lang="en-US" sz="2200" dirty="0" err="1"/>
              <a:t>bị</a:t>
            </a:r>
            <a:r>
              <a:rPr lang="en-US" sz="2200" dirty="0"/>
              <a:t> di </a:t>
            </a:r>
            <a:r>
              <a:rPr lang="en-US" sz="2200" dirty="0" err="1"/>
              <a:t>động</a:t>
            </a:r>
            <a:r>
              <a:rPr lang="en-US" sz="2200" dirty="0"/>
              <a:t>, </a:t>
            </a:r>
            <a:r>
              <a:rPr lang="en-US" sz="2200" dirty="0" err="1"/>
              <a:t>thách</a:t>
            </a:r>
            <a:r>
              <a:rPr lang="en-US" sz="2200" dirty="0"/>
              <a:t> </a:t>
            </a:r>
            <a:r>
              <a:rPr lang="en-US" sz="2200" dirty="0" err="1"/>
              <a:t>thức</a:t>
            </a:r>
            <a:r>
              <a:rPr lang="en-US" sz="2200" dirty="0"/>
              <a:t> </a:t>
            </a:r>
            <a:r>
              <a:rPr lang="en-US" sz="2200" dirty="0" err="1"/>
              <a:t>và</a:t>
            </a:r>
            <a:r>
              <a:rPr lang="en-US" sz="2200" dirty="0"/>
              <a:t> </a:t>
            </a:r>
            <a:r>
              <a:rPr lang="en-US" sz="2200" dirty="0" err="1"/>
              <a:t>vấn</a:t>
            </a:r>
            <a:r>
              <a:rPr lang="en-US" sz="2200" dirty="0"/>
              <a:t> </a:t>
            </a:r>
            <a:r>
              <a:rPr lang="en-US" sz="2200" dirty="0" err="1"/>
              <a:t>đề</a:t>
            </a:r>
            <a:r>
              <a:rPr lang="en-US" sz="2200" dirty="0"/>
              <a:t> </a:t>
            </a:r>
            <a:r>
              <a:rPr lang="en-US" sz="2200" dirty="0" err="1"/>
              <a:t>thiết</a:t>
            </a:r>
            <a:r>
              <a:rPr lang="en-US" sz="2200" dirty="0"/>
              <a:t> </a:t>
            </a:r>
            <a:r>
              <a:rPr lang="en-US" sz="2200" dirty="0" err="1"/>
              <a:t>kế</a:t>
            </a:r>
            <a:endParaRPr lang="en-US" altLang="en-US" sz="2200" dirty="0">
              <a:cs typeface="Times New Roman" panose="02020603050405020304" pitchFamily="18" charset="0"/>
            </a:endParaRPr>
          </a:p>
        </p:txBody>
      </p:sp>
      <p:sp>
        <p:nvSpPr>
          <p:cNvPr id="5" name="TextBox 4">
            <a:extLst>
              <a:ext uri="{FF2B5EF4-FFF2-40B4-BE49-F238E27FC236}">
                <a16:creationId xmlns:a16="http://schemas.microsoft.com/office/drawing/2014/main" id="{A379E15D-70E0-44B5-9438-9713494654F2}"/>
              </a:ext>
            </a:extLst>
          </p:cNvPr>
          <p:cNvSpPr txBox="1"/>
          <p:nvPr/>
        </p:nvSpPr>
        <p:spPr>
          <a:xfrm>
            <a:off x="4648200" y="6488668"/>
            <a:ext cx="381000" cy="369332"/>
          </a:xfrm>
          <a:prstGeom prst="rect">
            <a:avLst/>
          </a:prstGeom>
          <a:noFill/>
        </p:spPr>
        <p:txBody>
          <a:bodyPr wrap="square">
            <a:spAutoFit/>
          </a:bodyPr>
          <a:lstStyle/>
          <a:p>
            <a:r>
              <a:rPr lang="en-US" b="1" dirty="0">
                <a:solidFill>
                  <a:schemeClr val="tx1">
                    <a:lumMod val="50000"/>
                  </a:schemeClr>
                </a:solidFill>
              </a:rPr>
              <a:t>5</a:t>
            </a:r>
          </a:p>
        </p:txBody>
      </p:sp>
    </p:spTree>
    <p:extLst>
      <p:ext uri="{BB962C8B-B14F-4D97-AF65-F5344CB8AC3E}">
        <p14:creationId xmlns:p14="http://schemas.microsoft.com/office/powerpoint/2010/main" val="163838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331D-67D8-4C1E-85B2-43329722D3AF}"/>
              </a:ext>
            </a:extLst>
          </p:cNvPr>
          <p:cNvSpPr>
            <a:spLocks noGrp="1"/>
          </p:cNvSpPr>
          <p:nvPr>
            <p:ph type="title"/>
          </p:nvPr>
        </p:nvSpPr>
        <p:spPr>
          <a:xfrm>
            <a:off x="1066800" y="152400"/>
            <a:ext cx="7391400" cy="563562"/>
          </a:xfrm>
        </p:spPr>
        <p:txBody>
          <a:bodyPr/>
          <a:lstStyle/>
          <a:p>
            <a:r>
              <a:rPr lang="en-US" sz="3200" dirty="0" err="1"/>
              <a:t>Quy</a:t>
            </a:r>
            <a:r>
              <a:rPr lang="en-US" sz="3200" dirty="0"/>
              <a:t> </a:t>
            </a:r>
            <a:r>
              <a:rPr lang="en-US" sz="3200" dirty="0" err="1"/>
              <a:t>trình</a:t>
            </a:r>
            <a:r>
              <a:rPr lang="en-US" sz="3200" dirty="0"/>
              <a:t> </a:t>
            </a:r>
            <a:r>
              <a:rPr lang="en-US" sz="3200" dirty="0" err="1"/>
              <a:t>định</a:t>
            </a:r>
            <a:r>
              <a:rPr lang="en-US" sz="3200" dirty="0"/>
              <a:t> </a:t>
            </a:r>
            <a:r>
              <a:rPr lang="en-US" sz="3200" dirty="0" err="1"/>
              <a:t>tuyến</a:t>
            </a:r>
            <a:r>
              <a:rPr lang="en-US" sz="3200" dirty="0"/>
              <a:t> tam </a:t>
            </a:r>
            <a:r>
              <a:rPr lang="en-US" sz="3200" dirty="0" err="1"/>
              <a:t>giác</a:t>
            </a:r>
            <a:endParaRPr lang="en-US" sz="3200" dirty="0"/>
          </a:p>
        </p:txBody>
      </p:sp>
      <p:pic>
        <p:nvPicPr>
          <p:cNvPr id="4" name="Picture 3">
            <a:extLst>
              <a:ext uri="{FF2B5EF4-FFF2-40B4-BE49-F238E27FC236}">
                <a16:creationId xmlns:a16="http://schemas.microsoft.com/office/drawing/2014/main" id="{E0C7D772-EC88-4A7D-880E-52D6E6ABB0D7}"/>
              </a:ext>
            </a:extLst>
          </p:cNvPr>
          <p:cNvPicPr/>
          <p:nvPr/>
        </p:nvPicPr>
        <p:blipFill>
          <a:blip r:embed="rId2"/>
          <a:stretch>
            <a:fillRect/>
          </a:stretch>
        </p:blipFill>
        <p:spPr>
          <a:xfrm>
            <a:off x="0" y="838200"/>
            <a:ext cx="9144000" cy="5715000"/>
          </a:xfrm>
          <a:prstGeom prst="rect">
            <a:avLst/>
          </a:prstGeom>
        </p:spPr>
      </p:pic>
      <p:sp>
        <p:nvSpPr>
          <p:cNvPr id="5" name="TextBox 4">
            <a:extLst>
              <a:ext uri="{FF2B5EF4-FFF2-40B4-BE49-F238E27FC236}">
                <a16:creationId xmlns:a16="http://schemas.microsoft.com/office/drawing/2014/main" id="{FD908A7D-290C-4433-B95F-C0C37FD9194F}"/>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6</a:t>
            </a:r>
          </a:p>
        </p:txBody>
      </p:sp>
    </p:spTree>
    <p:extLst>
      <p:ext uri="{BB962C8B-B14F-4D97-AF65-F5344CB8AC3E}">
        <p14:creationId xmlns:p14="http://schemas.microsoft.com/office/powerpoint/2010/main" val="9207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FCEAD-1F6B-4A48-87F0-979BD41A87E0}"/>
              </a:ext>
            </a:extLst>
          </p:cNvPr>
          <p:cNvSpPr>
            <a:spLocks noGrp="1"/>
          </p:cNvSpPr>
          <p:nvPr>
            <p:ph idx="1"/>
          </p:nvPr>
        </p:nvSpPr>
        <p:spPr>
          <a:xfrm>
            <a:off x="381000" y="1066800"/>
            <a:ext cx="8229600" cy="5248275"/>
          </a:xfrm>
        </p:spPr>
        <p:txBody>
          <a:bodyPr/>
          <a:lstStyle/>
          <a:p>
            <a:r>
              <a:rPr lang="en-US" sz="2000" dirty="0"/>
              <a:t>V</a:t>
            </a:r>
            <a:r>
              <a:rPr lang="vi-VN" sz="2000" dirty="0"/>
              <a:t>iệc quản lý tài nguyên là</a:t>
            </a:r>
            <a:r>
              <a:rPr lang="en-US" sz="2000" dirty="0"/>
              <a:t> </a:t>
            </a:r>
            <a:r>
              <a:rPr lang="vi-VN" sz="2000" dirty="0"/>
              <a:t>một thách thức đáng kể để thiết kế một giao thức đối phó với tính di động</a:t>
            </a:r>
            <a:endParaRPr lang="en-US" sz="2000" dirty="0"/>
          </a:p>
          <a:p>
            <a:pPr lvl="1"/>
            <a:r>
              <a:rPr lang="en-US" sz="2000" dirty="0" err="1"/>
              <a:t>Nó</a:t>
            </a:r>
            <a:r>
              <a:rPr lang="en-US" sz="2000" dirty="0"/>
              <a:t> n</a:t>
            </a:r>
            <a:r>
              <a:rPr lang="vi-VN" sz="2000" dirty="0"/>
              <a:t>ảy sinh do những ràng buộc và</a:t>
            </a:r>
            <a:r>
              <a:rPr lang="en-US" sz="2000" dirty="0"/>
              <a:t> </a:t>
            </a:r>
            <a:r>
              <a:rPr lang="vi-VN" sz="2000" dirty="0"/>
              <a:t>tài nguyên hạn chế của WSN với 6LoWPAN chủ yếu về mặt</a:t>
            </a:r>
            <a:r>
              <a:rPr lang="en-US" sz="2000" dirty="0"/>
              <a:t> </a:t>
            </a:r>
            <a:r>
              <a:rPr lang="vi-VN" sz="2000" dirty="0"/>
              <a:t>năng lượng, băng thông, bộ nhớ và khả năng xử lý</a:t>
            </a:r>
            <a:endParaRPr lang="en-US" sz="2000" dirty="0"/>
          </a:p>
          <a:p>
            <a:pPr lvl="1"/>
            <a:r>
              <a:rPr lang="en-US" sz="2000" dirty="0" err="1"/>
              <a:t>Điều</a:t>
            </a:r>
            <a:r>
              <a:rPr lang="en-US" sz="2000" dirty="0"/>
              <a:t> </a:t>
            </a:r>
            <a:r>
              <a:rPr lang="en-US" sz="2000" dirty="0" err="1"/>
              <a:t>quan</a:t>
            </a:r>
            <a:r>
              <a:rPr lang="en-US" sz="2000" dirty="0"/>
              <a:t> </a:t>
            </a:r>
            <a:r>
              <a:rPr lang="en-US" sz="2000" dirty="0" err="1"/>
              <a:t>trọng</a:t>
            </a:r>
            <a:r>
              <a:rPr lang="en-US" sz="2000" dirty="0"/>
              <a:t> </a:t>
            </a:r>
            <a:r>
              <a:rPr lang="en-US" sz="2000" dirty="0" err="1"/>
              <a:t>là</a:t>
            </a:r>
            <a:r>
              <a:rPr lang="en-US" sz="2000" dirty="0"/>
              <a:t> </a:t>
            </a:r>
            <a:r>
              <a:rPr lang="en-US" sz="2000" dirty="0" err="1"/>
              <a:t>phải</a:t>
            </a:r>
            <a:r>
              <a:rPr lang="en-US" sz="2000" dirty="0"/>
              <a:t> </a:t>
            </a:r>
            <a:r>
              <a:rPr lang="en-US" sz="2000" dirty="0" err="1"/>
              <a:t>giảm</a:t>
            </a:r>
            <a:r>
              <a:rPr lang="en-US" sz="2000" dirty="0"/>
              <a:t> </a:t>
            </a:r>
            <a:r>
              <a:rPr lang="en-US" sz="2000" dirty="0" err="1"/>
              <a:t>đáng</a:t>
            </a:r>
            <a:r>
              <a:rPr lang="en-US" sz="2000" dirty="0"/>
              <a:t> </a:t>
            </a:r>
            <a:r>
              <a:rPr lang="en-US" sz="2000" dirty="0" err="1"/>
              <a:t>kể</a:t>
            </a:r>
            <a:r>
              <a:rPr lang="en-US" sz="2000" dirty="0"/>
              <a:t> chi </a:t>
            </a:r>
            <a:r>
              <a:rPr lang="en-US" sz="2000" dirty="0" err="1"/>
              <a:t>phí</a:t>
            </a:r>
            <a:r>
              <a:rPr lang="en-US" sz="2000" dirty="0"/>
              <a:t> </a:t>
            </a:r>
            <a:r>
              <a:rPr lang="en-US" sz="2000" dirty="0" err="1"/>
              <a:t>phát</a:t>
            </a:r>
            <a:r>
              <a:rPr lang="en-US" sz="2000" dirty="0"/>
              <a:t> </a:t>
            </a:r>
            <a:r>
              <a:rPr lang="en-US" sz="2000" dirty="0" err="1"/>
              <a:t>tín</a:t>
            </a:r>
            <a:r>
              <a:rPr lang="en-US" sz="2000" dirty="0"/>
              <a:t> </a:t>
            </a:r>
            <a:r>
              <a:rPr lang="en-US" sz="2000" dirty="0" err="1"/>
              <a:t>hiệu</a:t>
            </a:r>
            <a:r>
              <a:rPr lang="en-US" sz="2000" dirty="0"/>
              <a:t> tin </a:t>
            </a:r>
            <a:r>
              <a:rPr lang="en-US" sz="2000" dirty="0" err="1"/>
              <a:t>nhắn</a:t>
            </a:r>
            <a:r>
              <a:rPr lang="en-US" sz="2000" dirty="0"/>
              <a:t>, </a:t>
            </a:r>
            <a:r>
              <a:rPr lang="en-US" sz="2000" dirty="0" err="1"/>
              <a:t>thông</a:t>
            </a:r>
            <a:r>
              <a:rPr lang="en-US" sz="2000" dirty="0"/>
              <a:t> tin </a:t>
            </a:r>
            <a:r>
              <a:rPr lang="en-US" sz="2000" dirty="0" err="1"/>
              <a:t>liên</a:t>
            </a:r>
            <a:r>
              <a:rPr lang="en-US" sz="2000" dirty="0"/>
              <a:t> </a:t>
            </a:r>
            <a:r>
              <a:rPr lang="en-US" sz="2000" dirty="0" err="1"/>
              <a:t>lạc</a:t>
            </a:r>
            <a:r>
              <a:rPr lang="en-US" sz="2000" dirty="0"/>
              <a:t> </a:t>
            </a:r>
            <a:r>
              <a:rPr lang="en-US" sz="2000" dirty="0" err="1"/>
              <a:t>trên</a:t>
            </a:r>
            <a:r>
              <a:rPr lang="en-US" sz="2000" dirty="0"/>
              <a:t> </a:t>
            </a:r>
            <a:r>
              <a:rPr lang="en-US" sz="2000" dirty="0" err="1"/>
              <a:t>đầu</a:t>
            </a:r>
            <a:r>
              <a:rPr lang="en-US" sz="2000" dirty="0"/>
              <a:t> </a:t>
            </a:r>
            <a:r>
              <a:rPr lang="en-US" sz="2000" dirty="0" err="1"/>
              <a:t>và</a:t>
            </a:r>
            <a:r>
              <a:rPr lang="en-US" sz="2000" dirty="0"/>
              <a:t> </a:t>
            </a:r>
            <a:r>
              <a:rPr lang="en-US" sz="2000" dirty="0" err="1"/>
              <a:t>xử</a:t>
            </a:r>
            <a:r>
              <a:rPr lang="en-US" sz="2000" dirty="0"/>
              <a:t> </a:t>
            </a:r>
            <a:r>
              <a:rPr lang="en-US" sz="2000" dirty="0" err="1"/>
              <a:t>lý</a:t>
            </a:r>
            <a:endParaRPr lang="en-US" sz="2000" dirty="0"/>
          </a:p>
          <a:p>
            <a:pPr lvl="1"/>
            <a:endParaRPr lang="en-US" sz="2000" dirty="0"/>
          </a:p>
          <a:p>
            <a:pPr marL="342900" lvl="1" indent="-342900">
              <a:buClr>
                <a:schemeClr val="hlink"/>
              </a:buClr>
              <a:buFont typeface="Wingdings" panose="05000000000000000000" pitchFamily="2" charset="2"/>
              <a:buChar char="v"/>
            </a:pPr>
            <a:r>
              <a:rPr lang="vi-VN" sz="2000" b="1" dirty="0">
                <a:solidFill>
                  <a:schemeClr val="accent1"/>
                </a:solidFill>
                <a:ea typeface="+mn-ea"/>
                <a:cs typeface="+mn-cs"/>
              </a:rPr>
              <a:t>Vấn đề bảo mật</a:t>
            </a:r>
            <a:endParaRPr lang="en-US" sz="1200" b="1" dirty="0">
              <a:solidFill>
                <a:schemeClr val="accent1"/>
              </a:solidFill>
              <a:ea typeface="+mn-ea"/>
              <a:cs typeface="+mn-cs"/>
            </a:endParaRPr>
          </a:p>
          <a:p>
            <a:pPr lvl="1"/>
            <a:r>
              <a:rPr lang="en-US" sz="2000" dirty="0"/>
              <a:t>C</a:t>
            </a:r>
            <a:r>
              <a:rPr lang="vi-VN" sz="2000" dirty="0"/>
              <a:t>ác nút WSN</a:t>
            </a:r>
            <a:r>
              <a:rPr lang="en-US" sz="2000" dirty="0"/>
              <a:t> </a:t>
            </a:r>
            <a:r>
              <a:rPr lang="vi-VN" sz="2000" dirty="0"/>
              <a:t>bị phơi nhiễm với các cuộc tấn công làm xáo trộn quá trình di chuyển bằng cách</a:t>
            </a:r>
            <a:r>
              <a:rPr lang="en-US" sz="2000" dirty="0"/>
              <a:t> </a:t>
            </a:r>
            <a:r>
              <a:rPr lang="vi-VN" sz="2000" dirty="0"/>
              <a:t>giới thiệu thông tin sai lệch</a:t>
            </a:r>
            <a:endParaRPr lang="en-US" sz="2000" dirty="0"/>
          </a:p>
          <a:p>
            <a:pPr lvl="1"/>
            <a:r>
              <a:rPr lang="en-US" sz="2000" dirty="0"/>
              <a:t>M</a:t>
            </a:r>
            <a:r>
              <a:rPr lang="vi-VN" sz="2000" dirty="0"/>
              <a:t>ột mô hình tin cậy phải được thiết kế và được xem xét bởi</a:t>
            </a:r>
            <a:r>
              <a:rPr lang="en-US" sz="2000" dirty="0"/>
              <a:t> </a:t>
            </a:r>
            <a:r>
              <a:rPr lang="vi-VN" sz="2000" dirty="0"/>
              <a:t>giao thức quản lý tính di động để cung cấp một mạng an toàn. </a:t>
            </a:r>
            <a:endParaRPr lang="en-US" sz="2000" dirty="0"/>
          </a:p>
        </p:txBody>
      </p:sp>
      <p:sp>
        <p:nvSpPr>
          <p:cNvPr id="4" name="Title 1">
            <a:extLst>
              <a:ext uri="{FF2B5EF4-FFF2-40B4-BE49-F238E27FC236}">
                <a16:creationId xmlns:a16="http://schemas.microsoft.com/office/drawing/2014/main" id="{CD80CB4C-CDCA-4B70-97C9-9540BCD4C842}"/>
              </a:ext>
            </a:extLst>
          </p:cNvPr>
          <p:cNvSpPr>
            <a:spLocks noGrp="1"/>
          </p:cNvSpPr>
          <p:nvPr>
            <p:ph type="title"/>
          </p:nvPr>
        </p:nvSpPr>
        <p:spPr>
          <a:xfrm>
            <a:off x="1524000" y="152400"/>
            <a:ext cx="5638800" cy="563562"/>
          </a:xfrm>
        </p:spPr>
        <p:txBody>
          <a:bodyPr/>
          <a:lstStyle/>
          <a:p>
            <a:r>
              <a:rPr lang="en-US" altLang="en-US" sz="2200" dirty="0">
                <a:cs typeface="Times New Roman" panose="02020603050405020304" pitchFamily="18" charset="0"/>
              </a:rPr>
              <a:t>2. </a:t>
            </a:r>
            <a:r>
              <a:rPr lang="en-US" sz="2200" dirty="0" err="1"/>
              <a:t>Quản</a:t>
            </a:r>
            <a:r>
              <a:rPr lang="en-US" sz="2200" dirty="0"/>
              <a:t> </a:t>
            </a:r>
            <a:r>
              <a:rPr lang="en-US" sz="2200" dirty="0" err="1"/>
              <a:t>lý</a:t>
            </a:r>
            <a:r>
              <a:rPr lang="en-US" sz="2200" dirty="0"/>
              <a:t> </a:t>
            </a:r>
            <a:r>
              <a:rPr lang="en-US" sz="2200" dirty="0" err="1"/>
              <a:t>thiết</a:t>
            </a:r>
            <a:r>
              <a:rPr lang="en-US" sz="2200" dirty="0"/>
              <a:t> </a:t>
            </a:r>
            <a:r>
              <a:rPr lang="en-US" sz="2200" dirty="0" err="1"/>
              <a:t>bị</a:t>
            </a:r>
            <a:r>
              <a:rPr lang="en-US" sz="2200" dirty="0"/>
              <a:t> di </a:t>
            </a:r>
            <a:r>
              <a:rPr lang="en-US" sz="2200" dirty="0" err="1"/>
              <a:t>động</a:t>
            </a:r>
            <a:r>
              <a:rPr lang="en-US" sz="2200" dirty="0"/>
              <a:t>, </a:t>
            </a:r>
            <a:r>
              <a:rPr lang="en-US" sz="2200" dirty="0" err="1"/>
              <a:t>thách</a:t>
            </a:r>
            <a:r>
              <a:rPr lang="en-US" sz="2200" dirty="0"/>
              <a:t> </a:t>
            </a:r>
            <a:r>
              <a:rPr lang="en-US" sz="2200" dirty="0" err="1"/>
              <a:t>thức</a:t>
            </a:r>
            <a:r>
              <a:rPr lang="en-US" sz="2200" dirty="0"/>
              <a:t> </a:t>
            </a:r>
            <a:r>
              <a:rPr lang="en-US" sz="2200" dirty="0" err="1"/>
              <a:t>và</a:t>
            </a:r>
            <a:r>
              <a:rPr lang="en-US" sz="2200" dirty="0"/>
              <a:t> </a:t>
            </a:r>
            <a:r>
              <a:rPr lang="en-US" sz="2200" dirty="0" err="1"/>
              <a:t>vấn</a:t>
            </a:r>
            <a:r>
              <a:rPr lang="en-US" sz="2200" dirty="0"/>
              <a:t> </a:t>
            </a:r>
            <a:r>
              <a:rPr lang="en-US" sz="2200" dirty="0" err="1"/>
              <a:t>đề</a:t>
            </a:r>
            <a:r>
              <a:rPr lang="en-US" sz="2200" dirty="0"/>
              <a:t> </a:t>
            </a:r>
            <a:r>
              <a:rPr lang="en-US" sz="2200" dirty="0" err="1"/>
              <a:t>thiết</a:t>
            </a:r>
            <a:r>
              <a:rPr lang="en-US" sz="2200" dirty="0"/>
              <a:t> </a:t>
            </a:r>
            <a:r>
              <a:rPr lang="en-US" sz="2200" dirty="0" err="1"/>
              <a:t>kế</a:t>
            </a:r>
            <a:endParaRPr lang="en-US" altLang="en-US" sz="2200" dirty="0">
              <a:cs typeface="Times New Roman" panose="02020603050405020304" pitchFamily="18" charset="0"/>
            </a:endParaRPr>
          </a:p>
        </p:txBody>
      </p:sp>
      <p:sp>
        <p:nvSpPr>
          <p:cNvPr id="5" name="TextBox 4">
            <a:extLst>
              <a:ext uri="{FF2B5EF4-FFF2-40B4-BE49-F238E27FC236}">
                <a16:creationId xmlns:a16="http://schemas.microsoft.com/office/drawing/2014/main" id="{68E838E8-51C0-4D7E-A378-48E7B1AF54B4}"/>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7</a:t>
            </a:r>
          </a:p>
        </p:txBody>
      </p:sp>
    </p:spTree>
    <p:extLst>
      <p:ext uri="{BB962C8B-B14F-4D97-AF65-F5344CB8AC3E}">
        <p14:creationId xmlns:p14="http://schemas.microsoft.com/office/powerpoint/2010/main" val="402835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38B99-32B8-4F60-947B-92F8D32506AC}"/>
              </a:ext>
            </a:extLst>
          </p:cNvPr>
          <p:cNvSpPr>
            <a:spLocks noGrp="1"/>
          </p:cNvSpPr>
          <p:nvPr>
            <p:ph idx="1"/>
          </p:nvPr>
        </p:nvSpPr>
        <p:spPr>
          <a:xfrm>
            <a:off x="228600" y="1066800"/>
            <a:ext cx="8229600" cy="5248275"/>
          </a:xfrm>
        </p:spPr>
        <p:txBody>
          <a:bodyPr/>
          <a:lstStyle/>
          <a:p>
            <a:r>
              <a:rPr lang="vi-VN" sz="2000" dirty="0"/>
              <a:t>Điều khiển cấu trúc liên kết là</a:t>
            </a:r>
            <a:r>
              <a:rPr lang="en-US" sz="2000" dirty="0"/>
              <a:t> </a:t>
            </a:r>
            <a:r>
              <a:rPr lang="vi-VN" sz="2000" dirty="0"/>
              <a:t>được hình thành để cải thiện kết nối mạng, để t</a:t>
            </a:r>
            <a:r>
              <a:rPr lang="en-US" sz="2000" dirty="0"/>
              <a:t>ă</a:t>
            </a:r>
            <a:r>
              <a:rPr lang="vi-VN" sz="2000" dirty="0"/>
              <a:t>ng</a:t>
            </a:r>
            <a:r>
              <a:rPr lang="en-US" sz="2000" dirty="0"/>
              <a:t> </a:t>
            </a:r>
            <a:r>
              <a:rPr lang="vi-VN" sz="2000" dirty="0"/>
              <a:t>phạm vi bao phủ của khu vực triển khai, và cũng để giảm tiêu thụ năng lượng và tăng tuổi thọ của mạng.</a:t>
            </a:r>
            <a:endParaRPr lang="en-US" sz="2000" dirty="0"/>
          </a:p>
          <a:p>
            <a:endParaRPr lang="en-US" sz="2000" dirty="0"/>
          </a:p>
          <a:p>
            <a:r>
              <a:rPr lang="vi-VN" sz="2000" dirty="0"/>
              <a:t>Giao tiếp giữa nút di động và đối tác của nó: </a:t>
            </a:r>
            <a:endParaRPr lang="en-US" sz="2000" dirty="0"/>
          </a:p>
          <a:p>
            <a:pPr lvl="1"/>
            <a:r>
              <a:rPr lang="vi-VN" sz="2000" dirty="0"/>
              <a:t>Gói tin từ nút tương ứng được chuyển tiếp đến Tác nhân gia đình, sau đó, đến Tác nhân nước ngoài và kết thúc tại nút di động</a:t>
            </a:r>
            <a:endParaRPr lang="en-US" sz="2000" dirty="0"/>
          </a:p>
          <a:p>
            <a:pPr lvl="1"/>
            <a:r>
              <a:rPr lang="vi-VN" sz="2000" dirty="0"/>
              <a:t>Hiệu suất của giao thức định tuyến có thể ảnh hưởng trực tiếp đếnquản lý tính di động</a:t>
            </a:r>
            <a:endParaRPr lang="en-US" sz="2000" dirty="0"/>
          </a:p>
        </p:txBody>
      </p:sp>
      <p:sp>
        <p:nvSpPr>
          <p:cNvPr id="4" name="Title 1">
            <a:extLst>
              <a:ext uri="{FF2B5EF4-FFF2-40B4-BE49-F238E27FC236}">
                <a16:creationId xmlns:a16="http://schemas.microsoft.com/office/drawing/2014/main" id="{BBB3FD0C-9DB9-4039-97BB-4D63D0C49CBF}"/>
              </a:ext>
            </a:extLst>
          </p:cNvPr>
          <p:cNvSpPr>
            <a:spLocks noGrp="1"/>
          </p:cNvSpPr>
          <p:nvPr>
            <p:ph type="title"/>
          </p:nvPr>
        </p:nvSpPr>
        <p:spPr>
          <a:xfrm>
            <a:off x="1371600" y="152400"/>
            <a:ext cx="5791200" cy="563562"/>
          </a:xfrm>
        </p:spPr>
        <p:txBody>
          <a:bodyPr/>
          <a:lstStyle/>
          <a:p>
            <a:r>
              <a:rPr lang="en-US" altLang="en-US" sz="2200" dirty="0">
                <a:cs typeface="Times New Roman" panose="02020603050405020304" pitchFamily="18" charset="0"/>
              </a:rPr>
              <a:t>2. </a:t>
            </a:r>
            <a:r>
              <a:rPr lang="en-US" sz="2200" dirty="0" err="1"/>
              <a:t>Quản</a:t>
            </a:r>
            <a:r>
              <a:rPr lang="en-US" sz="2200" dirty="0"/>
              <a:t> </a:t>
            </a:r>
            <a:r>
              <a:rPr lang="en-US" sz="2200" dirty="0" err="1"/>
              <a:t>lý</a:t>
            </a:r>
            <a:r>
              <a:rPr lang="en-US" sz="2200" dirty="0"/>
              <a:t> </a:t>
            </a:r>
            <a:r>
              <a:rPr lang="en-US" sz="2200" dirty="0" err="1"/>
              <a:t>thiết</a:t>
            </a:r>
            <a:r>
              <a:rPr lang="en-US" sz="2200" dirty="0"/>
              <a:t> </a:t>
            </a:r>
            <a:r>
              <a:rPr lang="en-US" sz="2200" dirty="0" err="1"/>
              <a:t>bị</a:t>
            </a:r>
            <a:r>
              <a:rPr lang="en-US" sz="2200" dirty="0"/>
              <a:t> di </a:t>
            </a:r>
            <a:r>
              <a:rPr lang="en-US" sz="2200" dirty="0" err="1"/>
              <a:t>động</a:t>
            </a:r>
            <a:r>
              <a:rPr lang="en-US" sz="2200" dirty="0"/>
              <a:t>, </a:t>
            </a:r>
            <a:r>
              <a:rPr lang="en-US" sz="2200" dirty="0" err="1"/>
              <a:t>thách</a:t>
            </a:r>
            <a:r>
              <a:rPr lang="en-US" sz="2200" dirty="0"/>
              <a:t> </a:t>
            </a:r>
            <a:r>
              <a:rPr lang="en-US" sz="2200" dirty="0" err="1"/>
              <a:t>thức</a:t>
            </a:r>
            <a:r>
              <a:rPr lang="en-US" sz="2200" dirty="0"/>
              <a:t> </a:t>
            </a:r>
            <a:r>
              <a:rPr lang="en-US" sz="2200" dirty="0" err="1"/>
              <a:t>và</a:t>
            </a:r>
            <a:r>
              <a:rPr lang="en-US" sz="2200" dirty="0"/>
              <a:t> </a:t>
            </a:r>
            <a:r>
              <a:rPr lang="en-US" sz="2200" dirty="0" err="1"/>
              <a:t>vấn</a:t>
            </a:r>
            <a:r>
              <a:rPr lang="en-US" sz="2200" dirty="0"/>
              <a:t> </a:t>
            </a:r>
            <a:r>
              <a:rPr lang="en-US" sz="2200" dirty="0" err="1"/>
              <a:t>đề</a:t>
            </a:r>
            <a:r>
              <a:rPr lang="en-US" sz="2200" dirty="0"/>
              <a:t> </a:t>
            </a:r>
            <a:r>
              <a:rPr lang="en-US" sz="2200" dirty="0" err="1"/>
              <a:t>thiết</a:t>
            </a:r>
            <a:r>
              <a:rPr lang="en-US" sz="2200" dirty="0"/>
              <a:t> </a:t>
            </a:r>
            <a:r>
              <a:rPr lang="en-US" sz="2200" dirty="0" err="1"/>
              <a:t>kế</a:t>
            </a:r>
            <a:endParaRPr lang="en-US" altLang="en-US" sz="2200" dirty="0">
              <a:cs typeface="Times New Roman" panose="02020603050405020304" pitchFamily="18" charset="0"/>
            </a:endParaRPr>
          </a:p>
        </p:txBody>
      </p:sp>
      <p:sp>
        <p:nvSpPr>
          <p:cNvPr id="5" name="TextBox 4">
            <a:extLst>
              <a:ext uri="{FF2B5EF4-FFF2-40B4-BE49-F238E27FC236}">
                <a16:creationId xmlns:a16="http://schemas.microsoft.com/office/drawing/2014/main" id="{4C9BB532-FE7A-4344-812D-968AC83FC2DC}"/>
              </a:ext>
            </a:extLst>
          </p:cNvPr>
          <p:cNvSpPr txBox="1"/>
          <p:nvPr/>
        </p:nvSpPr>
        <p:spPr>
          <a:xfrm>
            <a:off x="4572000" y="6488668"/>
            <a:ext cx="381000" cy="369332"/>
          </a:xfrm>
          <a:prstGeom prst="rect">
            <a:avLst/>
          </a:prstGeom>
          <a:noFill/>
        </p:spPr>
        <p:txBody>
          <a:bodyPr wrap="square">
            <a:spAutoFit/>
          </a:bodyPr>
          <a:lstStyle/>
          <a:p>
            <a:r>
              <a:rPr lang="en-US" b="1" dirty="0">
                <a:solidFill>
                  <a:schemeClr val="tx1">
                    <a:lumMod val="50000"/>
                  </a:schemeClr>
                </a:solidFill>
              </a:rPr>
              <a:t>8</a:t>
            </a:r>
          </a:p>
        </p:txBody>
      </p:sp>
    </p:spTree>
    <p:extLst>
      <p:ext uri="{BB962C8B-B14F-4D97-AF65-F5344CB8AC3E}">
        <p14:creationId xmlns:p14="http://schemas.microsoft.com/office/powerpoint/2010/main" val="1671907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59c100e62a322b6dc10423cac3087b2f5e85b"/>
</p:tagLst>
</file>

<file path=ppt/theme/theme1.xml><?xml version="1.0" encoding="utf-8"?>
<a:theme xmlns:a="http://schemas.openxmlformats.org/drawingml/2006/main" name="Báo cáo khoa học">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Báo cáo khoa học</Template>
  <TotalTime>792</TotalTime>
  <Words>4843</Words>
  <Application>Microsoft Office PowerPoint</Application>
  <PresentationFormat>On-screen Show (4:3)</PresentationFormat>
  <Paragraphs>356</Paragraphs>
  <Slides>45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.VnBlack</vt:lpstr>
      <vt:lpstr>Arial</vt:lpstr>
      <vt:lpstr>Calibri</vt:lpstr>
      <vt:lpstr>Calibri Light</vt:lpstr>
      <vt:lpstr>Times</vt:lpstr>
      <vt:lpstr>Times New Roman</vt:lpstr>
      <vt:lpstr>Verdana</vt:lpstr>
      <vt:lpstr>Wingdings</vt:lpstr>
      <vt:lpstr>Báo cáo khoa học</vt:lpstr>
      <vt:lpstr>Retrospect</vt:lpstr>
      <vt:lpstr>PowerPoint Presentation</vt:lpstr>
      <vt:lpstr>Nội dung</vt:lpstr>
      <vt:lpstr>1. Giới thiệu</vt:lpstr>
      <vt:lpstr>2. Tính di động, thách thức và vấn đề thiết kế</vt:lpstr>
      <vt:lpstr>Thách  thức</vt:lpstr>
      <vt:lpstr>2. Quản lý thiết bị di động, thách thức và vấn đề thiết kế</vt:lpstr>
      <vt:lpstr>Quy trình định tuyến tam giác</vt:lpstr>
      <vt:lpstr>2. Quản lý thiết bị di động, thách thức và vấn đề thiết kế</vt:lpstr>
      <vt:lpstr>2. Quản lý thiết bị di động, thách thức và vấn đề thiết kế</vt:lpstr>
      <vt:lpstr>Giao thức hỗ trợ di động</vt:lpstr>
      <vt:lpstr>3. Tiêu chí phân loại của các giao thức hỗ trợ di động</vt:lpstr>
      <vt:lpstr>Nút và tính di động của mạng </vt:lpstr>
      <vt:lpstr>Tính di động vi mô và vĩ mô</vt:lpstr>
      <vt:lpstr>Tính di động vĩ mô và vi mô</vt:lpstr>
      <vt:lpstr>Giao thức dựa trên mạng và máy chủ lưu trữ</vt:lpstr>
      <vt:lpstr>Giao thức phát hiện phản ứng và chủ động</vt:lpstr>
      <vt:lpstr>Giao thức phát hiện phản ứng và chủ động</vt:lpstr>
      <vt:lpstr>Giao thức phát hiện phản ứng và chủ động</vt:lpstr>
      <vt:lpstr>Giao thức phát hiện phản ứng và chủ động</vt:lpstr>
      <vt:lpstr>Cân nhắc QoS</vt:lpstr>
      <vt:lpstr>Dữ liệu được lưu vào bộ đệm</vt:lpstr>
      <vt:lpstr>Xem xét chu kỳ nhiệm vụ</vt:lpstr>
      <vt:lpstr>Cân nhắc bảo mật </vt:lpstr>
      <vt:lpstr>Tối ưu hóa định tuyến sau quá trình chuyển giao</vt:lpstr>
      <vt:lpstr>Loại địa chỉ </vt:lpstr>
      <vt:lpstr>Kiến trúc cấu trúc liên kết</vt:lpstr>
      <vt:lpstr>Kiến trúc cấu trúc liên kết</vt:lpstr>
      <vt:lpstr>Kiến trúc cấu trúc liên kết</vt:lpstr>
      <vt:lpstr>Kiến trúc cấu trúc liên kết</vt:lpstr>
      <vt:lpstr>4. Nghiên cứu so sánh các giao thức hỗ trợ di động hiện có</vt:lpstr>
      <vt:lpstr>Phân loại các giao thức hỗ trợ di động cho Mạng IPv6 di động</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4. Nghiên cứu so sánh các giao thức hỗ trợ di động hiện có</vt:lpstr>
      <vt:lpstr>5. Khả năng di chuyển trong WSN dựa trên 6lowPAN </vt:lpstr>
      <vt:lpstr>5. Khả năng di chuyển trong WSN dựa trên 6lowPAN </vt:lpstr>
      <vt:lpstr>6. Kết luận và quan điểm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ĐỀ TÀI</dc:title>
  <dc:creator>Administrator</dc:creator>
  <cp:lastModifiedBy>1811514110126@sv.ute.udn.vn</cp:lastModifiedBy>
  <cp:revision>68</cp:revision>
  <dcterms:created xsi:type="dcterms:W3CDTF">2020-06-25T13:44:25Z</dcterms:created>
  <dcterms:modified xsi:type="dcterms:W3CDTF">2021-03-03T13:15:25Z</dcterms:modified>
</cp:coreProperties>
</file>